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1.xml"/><Relationship Id="rId7" Type="http://schemas.openxmlformats.org/officeDocument/2006/relationships/image" Target="../media/image15.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xml"/><Relationship Id="rId7" Type="http://schemas.openxmlformats.org/officeDocument/2006/relationships/image" Target="../media/image15.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20.png"/><Relationship Id="rId1" Type="http://schemas.openxmlformats.org/officeDocument/2006/relationships/image" Target="../media/image19.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1.xml"/><Relationship Id="rId7" Type="http://schemas.openxmlformats.org/officeDocument/2006/relationships/image" Target="../media/image8.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image" Target="../media/image12.png"/><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image" Target="../media/image10.pn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xml"/><Relationship Id="rId7" Type="http://schemas.openxmlformats.org/officeDocument/2006/relationships/image" Target="../media/image15.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1.xml"/><Relationship Id="rId7" Type="http://schemas.openxmlformats.org/officeDocument/2006/relationships/image" Target="../media/image15.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3-d2nf7r98bjvh7rlj081g.png"/>
          <p:cNvPicPr>
            <a:picLocks noChangeAspect="1"/>
          </p:cNvPicPr>
          <p:nvPr/>
        </p:nvPicPr>
        <p:blipFill>
          <a:blip r:embed="rId1"/>
          <a:srcRect l="77" r="77"/>
          <a:stretch>
            <a:fillRect/>
          </a:stretch>
        </p:blipFill>
        <p:spPr>
          <a:xfrm>
            <a:off x="-26035" y="-5715"/>
            <a:ext cx="2477135" cy="6856730"/>
          </a:xfrm>
          <a:prstGeom prst="rect">
            <a:avLst/>
          </a:prstGeom>
        </p:spPr>
      </p:pic>
      <p:pic>
        <p:nvPicPr>
          <p:cNvPr id="3" name="Image 1" descr="https://kimi-img.moonshot.cn/pub/slides/slides_tmpl/image/25-08-27-20:02:53-d2nf7r98bjvh7rlj0840.png"/>
          <p:cNvPicPr>
            <a:picLocks noChangeAspect="1"/>
          </p:cNvPicPr>
          <p:nvPr/>
        </p:nvPicPr>
        <p:blipFill>
          <a:blip r:embed="rId2"/>
          <a:srcRect b="5326"/>
          <a:stretch>
            <a:fillRect/>
          </a:stretch>
        </p:blipFill>
        <p:spPr>
          <a:xfrm>
            <a:off x="6716395" y="0"/>
            <a:ext cx="5475605" cy="6851015"/>
          </a:xfrm>
          <a:prstGeom prst="rect">
            <a:avLst/>
          </a:prstGeom>
        </p:spPr>
      </p:pic>
      <p:pic>
        <p:nvPicPr>
          <p:cNvPr id="4" name="Image 2" descr="https://kimi-img.moonshot.cn/pub/slides/slides_tmpl/image/25-08-27-20:02:52-d2nf7r18bjvh7rlj07vg.png"/>
          <p:cNvPicPr>
            <a:picLocks noChangeAspect="1"/>
          </p:cNvPicPr>
          <p:nvPr/>
        </p:nvPicPr>
        <p:blipFill>
          <a:blip r:embed="rId3"/>
          <a:stretch>
            <a:fillRect/>
          </a:stretch>
        </p:blipFill>
        <p:spPr>
          <a:xfrm>
            <a:off x="6549540" y="3975735"/>
            <a:ext cx="590400" cy="590400"/>
          </a:xfrm>
          <a:prstGeom prst="rect">
            <a:avLst/>
          </a:prstGeom>
        </p:spPr>
      </p:pic>
      <p:pic>
        <p:nvPicPr>
          <p:cNvPr id="5" name="Image 3" descr="https://kimi-img.moonshot.cn/pub/slides/slides_tmpl/image/25-08-27-20:02:52-d2nf7r18bjvh7rlj07vg.png"/>
          <p:cNvPicPr>
            <a:picLocks noChangeAspect="1"/>
          </p:cNvPicPr>
          <p:nvPr/>
        </p:nvPicPr>
        <p:blipFill>
          <a:blip r:embed="rId3"/>
          <a:stretch>
            <a:fillRect/>
          </a:stretch>
        </p:blipFill>
        <p:spPr>
          <a:xfrm>
            <a:off x="1113155" y="826135"/>
            <a:ext cx="859790" cy="859790"/>
          </a:xfrm>
          <a:prstGeom prst="rect">
            <a:avLst/>
          </a:prstGeom>
        </p:spPr>
      </p:pic>
      <p:sp>
        <p:nvSpPr>
          <p:cNvPr id="6" name="Text 0"/>
          <p:cNvSpPr/>
          <p:nvPr/>
        </p:nvSpPr>
        <p:spPr>
          <a:xfrm>
            <a:off x="888365" y="1685925"/>
            <a:ext cx="6761480" cy="2115820"/>
          </a:xfrm>
          <a:prstGeom prst="rect">
            <a:avLst/>
          </a:prstGeom>
          <a:noFill/>
        </p:spPr>
        <p:txBody>
          <a:bodyPr wrap="square" lIns="91440" tIns="45720" rIns="91440" bIns="45720" rtlCol="0" anchor="t"/>
          <a:lstStyle/>
          <a:p>
            <a:pPr algn="ctr">
              <a:lnSpc>
                <a:spcPct val="120000"/>
              </a:lnSpc>
            </a:pPr>
            <a:r>
              <a:rPr lang="en-US" sz="54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Tuzilma va Ishlab</a:t>
            </a:r>
            <a:endParaRPr lang="en-US" sz="1600" dirty="0"/>
          </a:p>
        </p:txBody>
      </p:sp>
      <p:sp>
        <p:nvSpPr>
          <p:cNvPr id="13" name="Shape 7"/>
          <p:cNvSpPr/>
          <p:nvPr/>
        </p:nvSpPr>
        <p:spPr>
          <a:xfrm>
            <a:off x="1788795" y="5076825"/>
            <a:ext cx="153670" cy="153670"/>
          </a:xfrm>
          <a:prstGeom prst="star4">
            <a:avLst>
              <a:gd name="adj" fmla="val 10416"/>
            </a:avLst>
          </a:prstGeom>
          <a:solidFill>
            <a:srgbClr val="FFBB59"/>
          </a:solidFill>
        </p:spPr>
      </p:sp>
      <p:sp>
        <p:nvSpPr>
          <p:cNvPr id="14" name="Text 8"/>
          <p:cNvSpPr/>
          <p:nvPr/>
        </p:nvSpPr>
        <p:spPr>
          <a:xfrm>
            <a:off x="1788795" y="5076825"/>
            <a:ext cx="153670" cy="153670"/>
          </a:xfrm>
          <a:prstGeom prst="rect">
            <a:avLst/>
          </a:prstGeom>
          <a:noFill/>
        </p:spPr>
        <p:txBody>
          <a:bodyPr wrap="square" lIns="45720" tIns="91440" rIns="91440" bIns="45720" rtlCol="0" anchor="ctr"/>
          <a:lstStyle/>
          <a:p>
            <a:pPr>
              <a:lnSpc>
                <a:spcPct val="100000"/>
              </a:lnSpc>
            </a:pPr>
            <a:endParaRPr lang="en-US" sz="1600" dirty="0"/>
          </a:p>
        </p:txBody>
      </p:sp>
      <p:sp>
        <p:nvSpPr>
          <p:cNvPr id="15" name="Shape 9"/>
          <p:cNvSpPr/>
          <p:nvPr/>
        </p:nvSpPr>
        <p:spPr>
          <a:xfrm>
            <a:off x="1261745" y="4424680"/>
            <a:ext cx="153670" cy="153670"/>
          </a:xfrm>
          <a:prstGeom prst="star4">
            <a:avLst>
              <a:gd name="adj" fmla="val 10416"/>
            </a:avLst>
          </a:prstGeom>
          <a:solidFill>
            <a:srgbClr val="FFBB59"/>
          </a:solidFill>
        </p:spPr>
      </p:sp>
      <p:sp>
        <p:nvSpPr>
          <p:cNvPr id="16" name="Text 10"/>
          <p:cNvSpPr/>
          <p:nvPr/>
        </p:nvSpPr>
        <p:spPr>
          <a:xfrm>
            <a:off x="1261745" y="4424680"/>
            <a:ext cx="153670" cy="153670"/>
          </a:xfrm>
          <a:prstGeom prst="rect">
            <a:avLst/>
          </a:prstGeom>
          <a:noFill/>
        </p:spPr>
        <p:txBody>
          <a:bodyPr wrap="square" lIns="45720" tIns="91440" rIns="91440" bIns="45720" rtlCol="0" anchor="ctr"/>
          <a:lstStyle/>
          <a:p>
            <a:pPr>
              <a:lnSpc>
                <a:spcPct val="100000"/>
              </a:lnSpc>
            </a:pPr>
            <a:endParaRPr lang="en-US" sz="1600" dirty="0"/>
          </a:p>
        </p:txBody>
      </p:sp>
      <p:sp>
        <p:nvSpPr>
          <p:cNvPr id="17" name="Shape 11"/>
          <p:cNvSpPr/>
          <p:nvPr/>
        </p:nvSpPr>
        <p:spPr>
          <a:xfrm>
            <a:off x="1610995" y="509112"/>
            <a:ext cx="8640000" cy="0"/>
          </a:xfrm>
          <a:prstGeom prst="line">
            <a:avLst/>
          </a:prstGeom>
          <a:noFill/>
          <a:ln w="15875">
            <a:solidFill>
              <a:srgbClr val="000000"/>
            </a:solidFill>
            <a:prstDash val="sysDot"/>
            <a:headEnd type="none"/>
            <a:tailEnd type="none"/>
          </a:ln>
        </p:spPr>
      </p:sp>
      <p:sp>
        <p:nvSpPr>
          <p:cNvPr id="18" name="Shape 12"/>
          <p:cNvSpPr/>
          <p:nvPr/>
        </p:nvSpPr>
        <p:spPr>
          <a:xfrm>
            <a:off x="2355215" y="6550025"/>
            <a:ext cx="8894445" cy="0"/>
          </a:xfrm>
          <a:prstGeom prst="line">
            <a:avLst/>
          </a:prstGeom>
          <a:noFill/>
          <a:ln w="15875">
            <a:solidFill>
              <a:srgbClr val="000000"/>
            </a:solidFill>
            <a:prstDash val="sysDot"/>
            <a:headEnd type="none"/>
            <a:tailEnd type="none"/>
          </a:ln>
        </p:spPr>
      </p:sp>
      <p:sp>
        <p:nvSpPr>
          <p:cNvPr id="19" name="Shape 13"/>
          <p:cNvSpPr/>
          <p:nvPr/>
        </p:nvSpPr>
        <p:spPr>
          <a:xfrm>
            <a:off x="11774805" y="1237615"/>
            <a:ext cx="0" cy="4104005"/>
          </a:xfrm>
          <a:prstGeom prst="line">
            <a:avLst/>
          </a:prstGeom>
          <a:noFill/>
          <a:ln w="19050">
            <a:solidFill>
              <a:srgbClr val="000000"/>
            </a:solidFill>
            <a:prstDash val="solid"/>
            <a:headEnd type="none"/>
            <a:tailEnd type="none"/>
          </a:ln>
        </p:spPr>
      </p:sp>
      <p:sp>
        <p:nvSpPr>
          <p:cNvPr id="20" name="Shape 14"/>
          <p:cNvSpPr/>
          <p:nvPr/>
        </p:nvSpPr>
        <p:spPr>
          <a:xfrm flipV="1">
            <a:off x="586105" y="2072640"/>
            <a:ext cx="0" cy="4104005"/>
          </a:xfrm>
          <a:prstGeom prst="line">
            <a:avLst/>
          </a:prstGeom>
          <a:noFill/>
          <a:ln w="19050">
            <a:solidFill>
              <a:srgbClr val="000000"/>
            </a:solidFill>
            <a:prstDash val="solid"/>
            <a:headEnd type="none"/>
            <a:tailEnd type="none"/>
          </a:ln>
        </p:spPr>
      </p:sp>
      <p:pic>
        <p:nvPicPr>
          <p:cNvPr id="21" name="Image 4" descr="https://kimi-img.moonshot.cn/pub/slides/slides_tmpl/image/25-08-27-20:02:52-d2nf7r18bjvh7rlj07v0.png"/>
          <p:cNvPicPr>
            <a:picLocks noChangeAspect="1"/>
          </p:cNvPicPr>
          <p:nvPr/>
        </p:nvPicPr>
        <p:blipFill>
          <a:blip r:embed="rId4"/>
          <a:stretch>
            <a:fillRect/>
          </a:stretch>
        </p:blipFill>
        <p:spPr>
          <a:xfrm>
            <a:off x="551180" y="337820"/>
            <a:ext cx="902335" cy="298450"/>
          </a:xfrm>
          <a:prstGeom prst="rect">
            <a:avLst/>
          </a:prstGeom>
        </p:spPr>
      </p:pic>
      <p:pic>
        <p:nvPicPr>
          <p:cNvPr id="22" name="Image 5" descr="https://kimi-img.moonshot.cn/pub/slides/slides_tmpl/image/25-08-27-20:02:52-d2nf7r18bjvh7rlj07ug.png"/>
          <p:cNvPicPr>
            <a:picLocks noChangeAspect="1"/>
          </p:cNvPicPr>
          <p:nvPr/>
        </p:nvPicPr>
        <p:blipFill>
          <a:blip r:embed="rId5"/>
          <a:stretch>
            <a:fillRect/>
          </a:stretch>
        </p:blipFill>
        <p:spPr>
          <a:xfrm>
            <a:off x="10459720" y="354330"/>
            <a:ext cx="1334770" cy="304800"/>
          </a:xfrm>
          <a:prstGeom prst="rect">
            <a:avLst/>
          </a:prstGeom>
        </p:spPr>
      </p:pic>
      <p:pic>
        <p:nvPicPr>
          <p:cNvPr id="23" name="Image 6" descr="https://kimi-img.moonshot.cn/pub/slides/slides_tmpl/image/25-08-27-20:02:53-d2nf7r98bjvh7rlj080g.png"/>
          <p:cNvPicPr>
            <a:picLocks noChangeAspect="1"/>
          </p:cNvPicPr>
          <p:nvPr/>
        </p:nvPicPr>
        <p:blipFill>
          <a:blip r:embed="rId6"/>
          <a:stretch>
            <a:fillRect/>
          </a:stretch>
        </p:blipFill>
        <p:spPr>
          <a:xfrm>
            <a:off x="457200" y="1196340"/>
            <a:ext cx="207010" cy="719455"/>
          </a:xfrm>
          <a:prstGeom prst="rect">
            <a:avLst/>
          </a:prstGeom>
        </p:spPr>
      </p:pic>
      <p:pic>
        <p:nvPicPr>
          <p:cNvPr id="24" name="Image 7" descr="https://kimi-img.moonshot.cn/pub/slides/slides_tmpl/image/25-08-27-20:02:53-d2nf7r98bjvh7rlj080g.png"/>
          <p:cNvPicPr>
            <a:picLocks noChangeAspect="1"/>
          </p:cNvPicPr>
          <p:nvPr/>
        </p:nvPicPr>
        <p:blipFill>
          <a:blip r:embed="rId6"/>
          <a:stretch>
            <a:fillRect/>
          </a:stretch>
        </p:blipFill>
        <p:spPr>
          <a:xfrm>
            <a:off x="11654790" y="5469890"/>
            <a:ext cx="207010" cy="719455"/>
          </a:xfrm>
          <a:prstGeom prst="rect">
            <a:avLst/>
          </a:prstGeom>
        </p:spPr>
      </p:pic>
      <p:pic>
        <p:nvPicPr>
          <p:cNvPr id="25" name="Image 8" descr="https://kimi-img.moonshot.cn/pub/slides/slides_tmpl/image/25-08-27-20:02:53-d2nf7r98bjvh7rlj0800.png"/>
          <p:cNvPicPr>
            <a:picLocks noChangeAspect="1"/>
          </p:cNvPicPr>
          <p:nvPr/>
        </p:nvPicPr>
        <p:blipFill>
          <a:blip r:embed="rId7"/>
          <a:stretch>
            <a:fillRect/>
          </a:stretch>
        </p:blipFill>
        <p:spPr>
          <a:xfrm>
            <a:off x="9287510" y="4267835"/>
            <a:ext cx="1456690" cy="1840865"/>
          </a:xfrm>
          <a:prstGeom prst="rect">
            <a:avLst/>
          </a:prstGeom>
        </p:spPr>
      </p:pic>
      <p:pic>
        <p:nvPicPr>
          <p:cNvPr id="26" name="Image 9" descr="https://kimi-img.moonshot.cn/pub/slides/slides_tmpl/image/25-08-27-20:02:52-d2nf7r18bjvh7rlj07ug.png"/>
          <p:cNvPicPr>
            <a:picLocks noChangeAspect="1"/>
          </p:cNvPicPr>
          <p:nvPr/>
        </p:nvPicPr>
        <p:blipFill>
          <a:blip r:embed="rId5"/>
          <a:stretch>
            <a:fillRect/>
          </a:stretch>
        </p:blipFill>
        <p:spPr>
          <a:xfrm>
            <a:off x="771525" y="6377305"/>
            <a:ext cx="1334770" cy="304800"/>
          </a:xfrm>
          <a:prstGeom prst="rect">
            <a:avLst/>
          </a:prstGeom>
        </p:spPr>
      </p:pic>
      <p:pic>
        <p:nvPicPr>
          <p:cNvPr id="27" name="Image 10" descr="https://kimi-img.moonshot.cn/pub/slides/slides_tmpl/image/25-08-27-20:02:53-d2nf7r98bjvh7rlj0810.png"/>
          <p:cNvPicPr>
            <a:picLocks noChangeAspect="1"/>
          </p:cNvPicPr>
          <p:nvPr/>
        </p:nvPicPr>
        <p:blipFill>
          <a:blip r:embed="rId8"/>
          <a:stretch>
            <a:fillRect/>
          </a:stretch>
        </p:blipFill>
        <p:spPr>
          <a:xfrm>
            <a:off x="6191885" y="2215515"/>
            <a:ext cx="3242945" cy="1664335"/>
          </a:xfrm>
          <a:prstGeom prst="rect">
            <a:avLst/>
          </a:prstGeom>
        </p:spPr>
      </p:pic>
      <p:pic>
        <p:nvPicPr>
          <p:cNvPr id="28" name="Image 11" descr="https://kimi-img.moonshot.cn/pub/slides/slides_tmpl/image/25-08-27-20:02:53-d2nf7r98bjvh7rlj0820.png"/>
          <p:cNvPicPr>
            <a:picLocks noChangeAspect="1"/>
          </p:cNvPicPr>
          <p:nvPr/>
        </p:nvPicPr>
        <p:blipFill>
          <a:blip r:embed="rId9"/>
          <a:stretch>
            <a:fillRect/>
          </a:stretch>
        </p:blipFill>
        <p:spPr>
          <a:xfrm>
            <a:off x="11474450" y="6356350"/>
            <a:ext cx="353695" cy="298450"/>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322070"/>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03</a:t>
            </a:r>
            <a:endParaRPr lang="en-US" sz="1600" dirty="0"/>
          </a:p>
        </p:txBody>
      </p:sp>
      <p:sp>
        <p:nvSpPr>
          <p:cNvPr id="5" name="Text 1"/>
          <p:cNvSpPr/>
          <p:nvPr/>
        </p:nvSpPr>
        <p:spPr>
          <a:xfrm>
            <a:off x="664210" y="2883535"/>
            <a:ext cx="10737850" cy="1014730"/>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qurilmalar</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635" y="-1905"/>
            <a:ext cx="4740275" cy="6859905"/>
          </a:xfrm>
          <a:prstGeom prst="rect">
            <a:avLst/>
          </a:prstGeom>
          <a:gradFill flip="none" rotWithShape="1">
            <a:gsLst>
              <a:gs pos="0">
                <a:srgbClr val="92D050"/>
              </a:gs>
              <a:gs pos="100000">
                <a:srgbClr val="6EAA2E"/>
              </a:gs>
            </a:gsLst>
            <a:lin ang="18900000" scaled="1"/>
          </a:gradFill>
        </p:spPr>
      </p:sp>
      <p:sp>
        <p:nvSpPr>
          <p:cNvPr id="5" name="Text 1"/>
          <p:cNvSpPr/>
          <p:nvPr/>
        </p:nvSpPr>
        <p:spPr>
          <a:xfrm>
            <a:off x="-635" y="-1905"/>
            <a:ext cx="4740275" cy="685990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406400" y="1508760"/>
            <a:ext cx="3535680" cy="4556760"/>
          </a:xfrm>
          <a:prstGeom prst="roundRect">
            <a:avLst>
              <a:gd name="adj" fmla="val 6321"/>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406400" y="1508760"/>
            <a:ext cx="3535680" cy="4556760"/>
          </a:xfrm>
          <a:prstGeom prst="rect">
            <a:avLst/>
          </a:prstGeom>
          <a:noFill/>
        </p:spPr>
        <p:txBody>
          <a:bodyPr wrap="square" lIns="45720" tIns="91440" rIns="91440" bIns="45720" rtlCol="0" anchor="ctr"/>
          <a:lstStyle/>
          <a:p>
            <a:pPr>
              <a:lnSpc>
                <a:spcPct val="100000"/>
              </a:lnSpc>
            </a:pPr>
            <a:endParaRPr lang="en-US" sz="1600" dirty="0"/>
          </a:p>
        </p:txBody>
      </p:sp>
      <p:sp>
        <p:nvSpPr>
          <p:cNvPr id="8" name="Text 4"/>
          <p:cNvSpPr/>
          <p:nvPr/>
        </p:nvSpPr>
        <p:spPr>
          <a:xfrm>
            <a:off x="325120" y="319405"/>
            <a:ext cx="3785235" cy="887809"/>
          </a:xfrm>
          <a:prstGeom prst="rect">
            <a:avLst/>
          </a:prstGeom>
          <a:noFill/>
        </p:spPr>
        <p:txBody>
          <a:bodyPr wrap="square" lIns="91440" tIns="45720" rIns="91440" bIns="45720" rtlCol="0" anchor="t">
            <a:spAutoFit/>
          </a:bodyPr>
          <a:lstStyle/>
          <a:p>
            <a:pPr>
              <a:lnSpc>
                <a:spcPct val="100000"/>
              </a:lnSpc>
            </a:pPr>
            <a:r>
              <a:rPr lang="en-US" sz="28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qurilma tuzilishi</a:t>
            </a:r>
            <a:endParaRPr lang="en-US" sz="1600" dirty="0"/>
          </a:p>
        </p:txBody>
      </p:sp>
      <p:sp>
        <p:nvSpPr>
          <p:cNvPr id="9" name="Shape 5"/>
          <p:cNvSpPr/>
          <p:nvPr/>
        </p:nvSpPr>
        <p:spPr>
          <a:xfrm>
            <a:off x="568325" y="2587625"/>
            <a:ext cx="3178810" cy="0"/>
          </a:xfrm>
          <a:prstGeom prst="line">
            <a:avLst/>
          </a:prstGeom>
          <a:noFill/>
          <a:ln w="31750">
            <a:solidFill>
              <a:srgbClr val="92D050"/>
            </a:solidFill>
            <a:prstDash val="solid"/>
            <a:headEnd type="none"/>
            <a:tailEnd type="none"/>
          </a:ln>
        </p:spPr>
      </p:sp>
      <p:sp>
        <p:nvSpPr>
          <p:cNvPr id="10" name="Shape 6"/>
          <p:cNvSpPr/>
          <p:nvPr/>
        </p:nvSpPr>
        <p:spPr>
          <a:xfrm>
            <a:off x="568325" y="2498725"/>
            <a:ext cx="3178810" cy="0"/>
          </a:xfrm>
          <a:prstGeom prst="line">
            <a:avLst/>
          </a:prstGeom>
          <a:noFill/>
          <a:ln w="12700">
            <a:solidFill>
              <a:srgbClr val="92D050"/>
            </a:solidFill>
            <a:prstDash val="solid"/>
            <a:headEnd type="none"/>
            <a:tailEnd type="none"/>
          </a:ln>
        </p:spPr>
      </p:sp>
      <p:sp>
        <p:nvSpPr>
          <p:cNvPr id="11" name="Shape 7"/>
          <p:cNvSpPr/>
          <p:nvPr/>
        </p:nvSpPr>
        <p:spPr>
          <a:xfrm>
            <a:off x="5000625" y="1233805"/>
            <a:ext cx="6316980" cy="1905635"/>
          </a:xfrm>
          <a:prstGeom prst="roundRect">
            <a:avLst>
              <a:gd name="adj" fmla="val 6321"/>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12" name="Text 8"/>
          <p:cNvSpPr/>
          <p:nvPr/>
        </p:nvSpPr>
        <p:spPr>
          <a:xfrm>
            <a:off x="5000625" y="1233805"/>
            <a:ext cx="6316980" cy="1905635"/>
          </a:xfrm>
          <a:prstGeom prst="rect">
            <a:avLst/>
          </a:prstGeom>
          <a:noFill/>
        </p:spPr>
        <p:txBody>
          <a:bodyPr wrap="square" lIns="45720" tIns="91440" rIns="91440" bIns="45720" rtlCol="0" anchor="ctr"/>
          <a:lstStyle/>
          <a:p>
            <a:pPr>
              <a:lnSpc>
                <a:spcPct val="100000"/>
              </a:lnSpc>
            </a:pPr>
            <a:endParaRPr lang="en-US" sz="1600" dirty="0"/>
          </a:p>
        </p:txBody>
      </p:sp>
      <p:sp>
        <p:nvSpPr>
          <p:cNvPr id="13" name="Shape 9"/>
          <p:cNvSpPr/>
          <p:nvPr/>
        </p:nvSpPr>
        <p:spPr>
          <a:xfrm rot="5400000">
            <a:off x="5269230" y="1395095"/>
            <a:ext cx="271145" cy="252730"/>
          </a:xfrm>
          <a:prstGeom prst="triangle">
            <a:avLst>
              <a:gd name="adj" fmla="val 50000"/>
            </a:avLst>
          </a:prstGeom>
          <a:solidFill>
            <a:srgbClr val="6EAA2E"/>
          </a:solidFill>
        </p:spPr>
      </p:sp>
      <p:sp>
        <p:nvSpPr>
          <p:cNvPr id="14" name="Text 10"/>
          <p:cNvSpPr/>
          <p:nvPr/>
        </p:nvSpPr>
        <p:spPr>
          <a:xfrm rot="5400000">
            <a:off x="5269230" y="1395095"/>
            <a:ext cx="271145" cy="252730"/>
          </a:xfrm>
          <a:prstGeom prst="rect">
            <a:avLst/>
          </a:prstGeom>
          <a:noFill/>
        </p:spPr>
        <p:txBody>
          <a:bodyPr wrap="square" lIns="45720" tIns="91440" rIns="91440" bIns="45720" rtlCol="0" anchor="ctr"/>
          <a:lstStyle/>
          <a:p>
            <a:pPr>
              <a:lnSpc>
                <a:spcPct val="100000"/>
              </a:lnSpc>
            </a:pPr>
            <a:endParaRPr lang="en-US" sz="1600" dirty="0"/>
          </a:p>
        </p:txBody>
      </p:sp>
      <p:sp>
        <p:nvSpPr>
          <p:cNvPr id="15" name="Shape 11"/>
          <p:cNvSpPr/>
          <p:nvPr/>
        </p:nvSpPr>
        <p:spPr>
          <a:xfrm>
            <a:off x="5000625" y="3707765"/>
            <a:ext cx="6316980" cy="1905635"/>
          </a:xfrm>
          <a:prstGeom prst="roundRect">
            <a:avLst>
              <a:gd name="adj" fmla="val 6321"/>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16" name="Text 12"/>
          <p:cNvSpPr/>
          <p:nvPr/>
        </p:nvSpPr>
        <p:spPr>
          <a:xfrm>
            <a:off x="5000625" y="3707765"/>
            <a:ext cx="6316980" cy="1905635"/>
          </a:xfrm>
          <a:prstGeom prst="rect">
            <a:avLst/>
          </a:prstGeom>
          <a:noFill/>
        </p:spPr>
        <p:txBody>
          <a:bodyPr wrap="square" lIns="45720" tIns="91440" rIns="91440" bIns="45720" rtlCol="0" anchor="ctr"/>
          <a:lstStyle/>
          <a:p>
            <a:pPr>
              <a:lnSpc>
                <a:spcPct val="100000"/>
              </a:lnSpc>
            </a:pPr>
            <a:endParaRPr lang="en-US" sz="1600" dirty="0"/>
          </a:p>
        </p:txBody>
      </p:sp>
      <p:sp>
        <p:nvSpPr>
          <p:cNvPr id="17" name="Shape 13"/>
          <p:cNvSpPr/>
          <p:nvPr/>
        </p:nvSpPr>
        <p:spPr>
          <a:xfrm rot="5400000">
            <a:off x="5269230" y="3869055"/>
            <a:ext cx="271145" cy="252730"/>
          </a:xfrm>
          <a:prstGeom prst="triangle">
            <a:avLst>
              <a:gd name="adj" fmla="val 50000"/>
            </a:avLst>
          </a:prstGeom>
          <a:solidFill>
            <a:srgbClr val="6EAA2E"/>
          </a:solidFill>
        </p:spPr>
      </p:sp>
      <p:sp>
        <p:nvSpPr>
          <p:cNvPr id="18" name="Text 14"/>
          <p:cNvSpPr/>
          <p:nvPr/>
        </p:nvSpPr>
        <p:spPr>
          <a:xfrm rot="5400000">
            <a:off x="5269230" y="3869055"/>
            <a:ext cx="271145" cy="252730"/>
          </a:xfrm>
          <a:prstGeom prst="rect">
            <a:avLst/>
          </a:prstGeom>
          <a:noFill/>
        </p:spPr>
        <p:txBody>
          <a:bodyPr wrap="square" lIns="45720" tIns="91440" rIns="91440" bIns="45720" rtlCol="0" anchor="ctr"/>
          <a:lstStyle/>
          <a:p>
            <a:pPr>
              <a:lnSpc>
                <a:spcPct val="100000"/>
              </a:lnSpc>
            </a:pPr>
            <a:endParaRPr lang="en-US" sz="1600" dirty="0"/>
          </a:p>
        </p:txBody>
      </p:sp>
      <p:sp>
        <p:nvSpPr>
          <p:cNvPr id="19" name="Text 15"/>
          <p:cNvSpPr/>
          <p:nvPr/>
        </p:nvSpPr>
        <p:spPr>
          <a:xfrm>
            <a:off x="568325" y="1746250"/>
            <a:ext cx="3178810" cy="296863"/>
          </a:xfrm>
          <a:prstGeom prst="rect">
            <a:avLst/>
          </a:prstGeom>
          <a:noFill/>
        </p:spPr>
        <p:txBody>
          <a:bodyPr wrap="square" lIns="91440" tIns="45720" rIns="91440" bIns="45720" rtlCol="0" anchor="t">
            <a:spAutoFit/>
          </a:bodyPr>
          <a:lstStyle/>
          <a:p>
            <a:pPr algn="just">
              <a:lnSpc>
                <a:spcPct val="100000"/>
              </a:lnSpc>
            </a:pPr>
            <a:r>
              <a:rPr lang="en-US" sz="2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 tuzilmasi</a:t>
            </a:r>
            <a:endParaRPr lang="en-US" sz="1600" dirty="0"/>
          </a:p>
        </p:txBody>
      </p:sp>
      <p:sp>
        <p:nvSpPr>
          <p:cNvPr id="20" name="Text 16"/>
          <p:cNvSpPr/>
          <p:nvPr/>
        </p:nvSpPr>
        <p:spPr>
          <a:xfrm>
            <a:off x="568960" y="2661920"/>
            <a:ext cx="3182620" cy="2926159"/>
          </a:xfrm>
          <a:prstGeom prst="rect">
            <a:avLst/>
          </a:prstGeom>
          <a:noFill/>
        </p:spPr>
        <p:txBody>
          <a:bodyPr wrap="square" lIns="91440" tIns="45720" rIns="91440" bIns="45720" rtlCol="0" anchor="t">
            <a:spAutoFit/>
          </a:bodyPr>
          <a:lstStyle/>
          <a:p>
            <a:pPr>
              <a:lnSpc>
                <a:spcPct val="15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issiqlik almashinish qurilmalari bir-biriga yopishgan va kanallar bilan ajratilgan plastinalardan tashkil topgan. Har bir plastina yassi devor vazifasida bo'lib, issiqlik tashuvchi agentlar kanallar orqali harakatlanadi.</a:t>
            </a:r>
            <a:endParaRPr lang="en-US" sz="1600" dirty="0"/>
          </a:p>
        </p:txBody>
      </p:sp>
      <p:sp>
        <p:nvSpPr>
          <p:cNvPr id="21" name="Text 17"/>
          <p:cNvSpPr/>
          <p:nvPr/>
        </p:nvSpPr>
        <p:spPr>
          <a:xfrm>
            <a:off x="5586095" y="1362710"/>
            <a:ext cx="5475605"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yuzasiga ega</a:t>
            </a:r>
            <a:endParaRPr lang="en-US" sz="1600" dirty="0"/>
          </a:p>
        </p:txBody>
      </p:sp>
      <p:sp>
        <p:nvSpPr>
          <p:cNvPr id="22" name="Text 18"/>
          <p:cNvSpPr/>
          <p:nvPr/>
        </p:nvSpPr>
        <p:spPr>
          <a:xfrm>
            <a:off x="5163185" y="1706245"/>
            <a:ext cx="5905500" cy="960041"/>
          </a:xfrm>
          <a:prstGeom prst="rect">
            <a:avLst/>
          </a:prstGeom>
          <a:noFill/>
        </p:spPr>
        <p:txBody>
          <a:bodyPr wrap="square" lIns="91440" tIns="45720" rIns="91440" bIns="45720" rtlCol="0" anchor="t">
            <a:spAutoFit/>
          </a:bodyPr>
          <a:lstStyle/>
          <a:p>
            <a:pPr>
              <a:lnSpc>
                <a:spcPct val="15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Bu tuzilma yuqori yuzasi tufayli samarali issiqlik almashuv ta'minlanadi. Plastinalar odatda metall (nerjavеyushan po'lat, titan, alyuminiy)dan yasaladi.</a:t>
            </a:r>
            <a:endParaRPr lang="en-US" sz="1600" dirty="0"/>
          </a:p>
        </p:txBody>
      </p:sp>
      <p:sp>
        <p:nvSpPr>
          <p:cNvPr id="23" name="Text 19"/>
          <p:cNvSpPr/>
          <p:nvPr/>
        </p:nvSpPr>
        <p:spPr>
          <a:xfrm>
            <a:off x="5586095" y="3836670"/>
            <a:ext cx="5475605"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Turbulentsni oshirish</a:t>
            </a:r>
            <a:endParaRPr lang="en-US" sz="1600" dirty="0"/>
          </a:p>
        </p:txBody>
      </p:sp>
      <p:sp>
        <p:nvSpPr>
          <p:cNvPr id="24" name="Text 20"/>
          <p:cNvSpPr/>
          <p:nvPr/>
        </p:nvSpPr>
        <p:spPr>
          <a:xfrm>
            <a:off x="5163185" y="4180205"/>
            <a:ext cx="5905500" cy="960041"/>
          </a:xfrm>
          <a:prstGeom prst="rect">
            <a:avLst/>
          </a:prstGeom>
          <a:noFill/>
        </p:spPr>
        <p:txBody>
          <a:bodyPr wrap="square" lIns="91440" tIns="45720" rIns="91440" bIns="45720" rtlCol="0" anchor="t">
            <a:spAutoFit/>
          </a:bodyPr>
          <a:lstStyle/>
          <a:p>
            <a:pPr>
              <a:lnSpc>
                <a:spcPct val="15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Plastinalarning yuzasida turbulentsni oshirish uchun turli reljeflar (g'ovak, qirrali, to'qimali) qo'llaniladi. Bu issiqlik uzatish koeffitsiyentini oshiradi.</a:t>
            </a:r>
            <a:endParaRPr lang="en-US" sz="16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8682355" y="-13970"/>
            <a:ext cx="3520440" cy="6871970"/>
          </a:xfrm>
          <a:prstGeom prst="roundRect">
            <a:avLst>
              <a:gd name="adj" fmla="val 0"/>
            </a:avLst>
          </a:prstGeom>
          <a:gradFill flip="none" rotWithShape="1">
            <a:gsLst>
              <a:gs pos="0">
                <a:srgbClr val="92D050"/>
              </a:gs>
              <a:gs pos="25000">
                <a:srgbClr val="92D050"/>
              </a:gs>
              <a:gs pos="73000">
                <a:srgbClr val="C9E828"/>
              </a:gs>
              <a:gs pos="100000">
                <a:srgbClr val="FFFF00"/>
              </a:gs>
            </a:gsLst>
            <a:lin ang="13500000" scaled="1"/>
          </a:gradFill>
        </p:spPr>
      </p:sp>
      <p:sp>
        <p:nvSpPr>
          <p:cNvPr id="5" name="Text 1"/>
          <p:cNvSpPr/>
          <p:nvPr/>
        </p:nvSpPr>
        <p:spPr>
          <a:xfrm>
            <a:off x="8682355" y="-13970"/>
            <a:ext cx="3520440" cy="687197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808355" y="1544320"/>
            <a:ext cx="9264015" cy="1767840"/>
          </a:xfrm>
          <a:prstGeom prst="roundRect">
            <a:avLst>
              <a:gd name="adj" fmla="val 50000"/>
            </a:avLst>
          </a:prstGeom>
          <a:solidFill>
            <a:srgbClr val="FFFFFF"/>
          </a:solidFill>
          <a:ln w="19050">
            <a:gradFill flip="none" rotWithShape="1">
              <a:gsLst>
                <a:gs pos="0">
                  <a:srgbClr val="E9F6DB"/>
                </a:gs>
                <a:gs pos="100000">
                  <a:srgbClr val="92D050"/>
                </a:gs>
              </a:gsLst>
              <a:lin ang="2700000" scaled="1"/>
            </a:gradFill>
            <a:prstDash val="solid"/>
          </a:ln>
        </p:spPr>
      </p:sp>
      <p:sp>
        <p:nvSpPr>
          <p:cNvPr id="7" name="Text 3"/>
          <p:cNvSpPr/>
          <p:nvPr/>
        </p:nvSpPr>
        <p:spPr>
          <a:xfrm>
            <a:off x="808355" y="1544320"/>
            <a:ext cx="9264015" cy="176784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1046480" y="1765300"/>
            <a:ext cx="1325880" cy="1325880"/>
          </a:xfrm>
          <a:prstGeom prst="roundRect">
            <a:avLst>
              <a:gd name="adj" fmla="val 50000"/>
            </a:avLst>
          </a:prstGeom>
          <a:gradFill flip="none" rotWithShape="1">
            <a:gsLst>
              <a:gs pos="0">
                <a:srgbClr val="92D050"/>
              </a:gs>
              <a:gs pos="29000">
                <a:srgbClr val="92D050"/>
              </a:gs>
              <a:gs pos="100000">
                <a:srgbClr val="FFFF00"/>
              </a:gs>
            </a:gsLst>
            <a:lin ang="13500000" scaled="1"/>
          </a:gradFill>
        </p:spPr>
      </p:sp>
      <p:sp>
        <p:nvSpPr>
          <p:cNvPr id="9" name="Text 5"/>
          <p:cNvSpPr/>
          <p:nvPr/>
        </p:nvSpPr>
        <p:spPr>
          <a:xfrm>
            <a:off x="1046480" y="1765300"/>
            <a:ext cx="1325880" cy="132588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808355" y="3789680"/>
            <a:ext cx="9264015" cy="1767840"/>
          </a:xfrm>
          <a:prstGeom prst="roundRect">
            <a:avLst>
              <a:gd name="adj" fmla="val 50000"/>
            </a:avLst>
          </a:prstGeom>
          <a:solidFill>
            <a:srgbClr val="FFFFFF"/>
          </a:solidFill>
          <a:ln w="19050">
            <a:gradFill flip="none" rotWithShape="1">
              <a:gsLst>
                <a:gs pos="0">
                  <a:srgbClr val="E9F6DB"/>
                </a:gs>
                <a:gs pos="100000">
                  <a:srgbClr val="92D050"/>
                </a:gs>
              </a:gsLst>
              <a:lin ang="2700000" scaled="1"/>
            </a:gradFill>
            <a:prstDash val="solid"/>
          </a:ln>
        </p:spPr>
      </p:sp>
      <p:sp>
        <p:nvSpPr>
          <p:cNvPr id="11" name="Text 7"/>
          <p:cNvSpPr/>
          <p:nvPr/>
        </p:nvSpPr>
        <p:spPr>
          <a:xfrm>
            <a:off x="808355" y="3789680"/>
            <a:ext cx="9264015" cy="1767840"/>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1046480" y="4010660"/>
            <a:ext cx="1325880" cy="1325880"/>
          </a:xfrm>
          <a:prstGeom prst="roundRect">
            <a:avLst>
              <a:gd name="adj" fmla="val 50000"/>
            </a:avLst>
          </a:prstGeom>
          <a:gradFill flip="none" rotWithShape="1">
            <a:gsLst>
              <a:gs pos="0">
                <a:srgbClr val="92D050"/>
              </a:gs>
              <a:gs pos="29000">
                <a:srgbClr val="92D050"/>
              </a:gs>
              <a:gs pos="100000">
                <a:srgbClr val="FFFF00"/>
              </a:gs>
            </a:gsLst>
            <a:lin ang="13500000" scaled="1"/>
          </a:gradFill>
        </p:spPr>
      </p:sp>
      <p:sp>
        <p:nvSpPr>
          <p:cNvPr id="13" name="Text 9"/>
          <p:cNvSpPr/>
          <p:nvPr/>
        </p:nvSpPr>
        <p:spPr>
          <a:xfrm>
            <a:off x="1046480" y="4010660"/>
            <a:ext cx="1325880" cy="1325880"/>
          </a:xfrm>
          <a:prstGeom prst="rect">
            <a:avLst/>
          </a:prstGeom>
          <a:noFill/>
        </p:spPr>
        <p:txBody>
          <a:bodyPr wrap="square" lIns="45720" tIns="91440" rIns="91440" bIns="45720" rtlCol="0" anchor="ctr"/>
          <a:lstStyle/>
          <a:p>
            <a:pPr>
              <a:lnSpc>
                <a:spcPct val="100000"/>
              </a:lnSpc>
            </a:pPr>
            <a:endParaRPr lang="en-US" sz="1600" dirty="0"/>
          </a:p>
        </p:txBody>
      </p:sp>
      <p:sp>
        <p:nvSpPr>
          <p:cNvPr id="14" name="Text 10"/>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 materiali va shakli</a:t>
            </a:r>
            <a:endParaRPr lang="en-US" sz="1600" dirty="0"/>
          </a:p>
        </p:txBody>
      </p:sp>
      <p:sp>
        <p:nvSpPr>
          <p:cNvPr id="15" name="Text 11"/>
          <p:cNvSpPr/>
          <p:nvPr/>
        </p:nvSpPr>
        <p:spPr>
          <a:xfrm>
            <a:off x="1223264" y="2027319"/>
            <a:ext cx="972312" cy="665163"/>
          </a:xfrm>
          <a:prstGeom prst="rect">
            <a:avLst/>
          </a:prstGeom>
          <a:noFill/>
        </p:spPr>
        <p:txBody>
          <a:bodyPr wrap="square" lIns="91440" tIns="45720" rIns="91440" bIns="45720" rtlCol="0" anchor="t">
            <a:spAutoFit/>
          </a:bodyPr>
          <a:lstStyle/>
          <a:p>
            <a:pPr>
              <a:lnSpc>
                <a:spcPct val="100000"/>
              </a:lnSpc>
            </a:pPr>
            <a:r>
              <a:rPr lang="en-US" sz="4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16" name="Text 12"/>
          <p:cNvSpPr/>
          <p:nvPr/>
        </p:nvSpPr>
        <p:spPr>
          <a:xfrm>
            <a:off x="2630805" y="1822450"/>
            <a:ext cx="6779260"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Materiallar</a:t>
            </a:r>
            <a:endParaRPr lang="en-US" sz="1600" dirty="0"/>
          </a:p>
        </p:txBody>
      </p:sp>
      <p:sp>
        <p:nvSpPr>
          <p:cNvPr id="17" name="Text 13"/>
          <p:cNvSpPr/>
          <p:nvPr/>
        </p:nvSpPr>
        <p:spPr>
          <a:xfrm>
            <a:off x="2630805" y="2174240"/>
            <a:ext cx="6779260" cy="511969"/>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 odatda metall (nerjavеyushan po'lat, titan, alyuminiy)dan yasaladi. Ularning yuzasida turbulentsni oshirish uchun turli reljeflar qo'llanadi.</a:t>
            </a:r>
            <a:endParaRPr lang="en-US" sz="1600" dirty="0"/>
          </a:p>
        </p:txBody>
      </p:sp>
      <p:sp>
        <p:nvSpPr>
          <p:cNvPr id="18" name="Text 14"/>
          <p:cNvSpPr/>
          <p:nvPr/>
        </p:nvSpPr>
        <p:spPr>
          <a:xfrm>
            <a:off x="1223264" y="4272679"/>
            <a:ext cx="972312" cy="768695"/>
          </a:xfrm>
          <a:prstGeom prst="rect">
            <a:avLst/>
          </a:prstGeom>
          <a:noFill/>
        </p:spPr>
        <p:txBody>
          <a:bodyPr wrap="square" lIns="91440" tIns="45720" rIns="91440" bIns="45720" rtlCol="0" anchor="t">
            <a:spAutoFit/>
          </a:bodyPr>
          <a:lstStyle/>
          <a:p>
            <a:pPr>
              <a:lnSpc>
                <a:spcPct val="100000"/>
              </a:lnSpc>
            </a:pPr>
            <a:r>
              <a:rPr lang="en-US" sz="4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19" name="Text 15"/>
          <p:cNvSpPr/>
          <p:nvPr/>
        </p:nvSpPr>
        <p:spPr>
          <a:xfrm>
            <a:off x="2630805" y="4067810"/>
            <a:ext cx="6779260" cy="36830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Shakllar</a:t>
            </a:r>
            <a:endParaRPr lang="en-US" sz="1600" dirty="0"/>
          </a:p>
        </p:txBody>
      </p:sp>
      <p:sp>
        <p:nvSpPr>
          <p:cNvPr id="20" name="Text 16"/>
          <p:cNvSpPr/>
          <p:nvPr/>
        </p:nvSpPr>
        <p:spPr>
          <a:xfrm>
            <a:off x="2630805" y="4419600"/>
            <a:ext cx="6779260" cy="86042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 yassi devor vazifasida bo'lib, issiqlik tashuvchi agentlar kanallar orqali harakatlanadi. Bu tuzilma yuqori yuzasi tufayli samarali issiqlik almashuv ta'minlanadi.</a:t>
            </a:r>
            <a:endParaRPr lang="en-US" sz="16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6109253" y="1079500"/>
            <a:ext cx="2606040" cy="5186680"/>
          </a:xfrm>
          <a:custGeom>
            <a:avLst/>
            <a:gdLst/>
            <a:ahLst/>
            <a:cxnLst/>
            <a:rect l="l" t="t" r="r" b="b"/>
            <a:pathLst>
              <a:path w="2606040" h="5186680">
                <a:moveTo>
                  <a:pt x="0" y="960755"/>
                </a:moveTo>
                <a:lnTo>
                  <a:pt x="1303020" y="0"/>
                </a:lnTo>
                <a:lnTo>
                  <a:pt x="2606040" y="960755"/>
                </a:lnTo>
                <a:lnTo>
                  <a:pt x="2604770" y="965200"/>
                </a:lnTo>
                <a:lnTo>
                  <a:pt x="2606040" y="965200"/>
                </a:lnTo>
                <a:lnTo>
                  <a:pt x="2606040" y="4226560"/>
                </a:lnTo>
                <a:lnTo>
                  <a:pt x="2605405" y="4226560"/>
                </a:lnTo>
                <a:lnTo>
                  <a:pt x="1303020" y="5186680"/>
                </a:lnTo>
                <a:lnTo>
                  <a:pt x="635" y="4226560"/>
                </a:lnTo>
                <a:lnTo>
                  <a:pt x="0" y="4226560"/>
                </a:lnTo>
                <a:lnTo>
                  <a:pt x="0" y="965200"/>
                </a:lnTo>
                <a:lnTo>
                  <a:pt x="1270" y="965200"/>
                </a:lnTo>
                <a:lnTo>
                  <a:pt x="0" y="960755"/>
                </a:lnTo>
                <a:close/>
              </a:path>
            </a:pathLst>
          </a:cu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5" name="Text 1"/>
          <p:cNvSpPr/>
          <p:nvPr/>
        </p:nvSpPr>
        <p:spPr>
          <a:xfrm>
            <a:off x="6109253" y="1079500"/>
            <a:ext cx="2606040" cy="518668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575711" y="1079500"/>
            <a:ext cx="2606040" cy="5186680"/>
          </a:xfrm>
          <a:custGeom>
            <a:avLst/>
            <a:gdLst/>
            <a:ahLst/>
            <a:cxnLst/>
            <a:rect l="l" t="t" r="r" b="b"/>
            <a:pathLst>
              <a:path w="2606040" h="5186680">
                <a:moveTo>
                  <a:pt x="0" y="960755"/>
                </a:moveTo>
                <a:lnTo>
                  <a:pt x="1303020" y="0"/>
                </a:lnTo>
                <a:lnTo>
                  <a:pt x="2606040" y="960755"/>
                </a:lnTo>
                <a:lnTo>
                  <a:pt x="2604770" y="965200"/>
                </a:lnTo>
                <a:lnTo>
                  <a:pt x="2606040" y="965200"/>
                </a:lnTo>
                <a:lnTo>
                  <a:pt x="2606040" y="4226560"/>
                </a:lnTo>
                <a:lnTo>
                  <a:pt x="2605405" y="4226560"/>
                </a:lnTo>
                <a:lnTo>
                  <a:pt x="1303020" y="5186680"/>
                </a:lnTo>
                <a:lnTo>
                  <a:pt x="635" y="4226560"/>
                </a:lnTo>
                <a:lnTo>
                  <a:pt x="0" y="4226560"/>
                </a:lnTo>
                <a:lnTo>
                  <a:pt x="0" y="965200"/>
                </a:lnTo>
                <a:lnTo>
                  <a:pt x="1270" y="965200"/>
                </a:lnTo>
                <a:lnTo>
                  <a:pt x="0" y="960755"/>
                </a:lnTo>
                <a:close/>
              </a:path>
            </a:pathLst>
          </a:cu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575711" y="1079500"/>
            <a:ext cx="2606040" cy="518668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3348355" y="1079500"/>
            <a:ext cx="2606040" cy="5186680"/>
          </a:xfrm>
          <a:custGeom>
            <a:avLst/>
            <a:gdLst/>
            <a:ahLst/>
            <a:cxnLst/>
            <a:rect l="l" t="t" r="r" b="b"/>
            <a:pathLst>
              <a:path w="2606040" h="5186680">
                <a:moveTo>
                  <a:pt x="0" y="960755"/>
                </a:moveTo>
                <a:lnTo>
                  <a:pt x="1303020" y="0"/>
                </a:lnTo>
                <a:lnTo>
                  <a:pt x="2606040" y="960755"/>
                </a:lnTo>
                <a:lnTo>
                  <a:pt x="2604770" y="965200"/>
                </a:lnTo>
                <a:lnTo>
                  <a:pt x="2606040" y="965200"/>
                </a:lnTo>
                <a:lnTo>
                  <a:pt x="2606040" y="4226560"/>
                </a:lnTo>
                <a:lnTo>
                  <a:pt x="2605405" y="4226560"/>
                </a:lnTo>
                <a:lnTo>
                  <a:pt x="1303020" y="5186680"/>
                </a:lnTo>
                <a:lnTo>
                  <a:pt x="635" y="4226560"/>
                </a:lnTo>
                <a:lnTo>
                  <a:pt x="0" y="4226560"/>
                </a:lnTo>
                <a:lnTo>
                  <a:pt x="0" y="965200"/>
                </a:lnTo>
                <a:lnTo>
                  <a:pt x="1270" y="965200"/>
                </a:lnTo>
                <a:lnTo>
                  <a:pt x="0" y="960755"/>
                </a:lnTo>
                <a:close/>
              </a:path>
            </a:pathLst>
          </a:cu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9" name="Text 5"/>
          <p:cNvSpPr/>
          <p:nvPr/>
        </p:nvSpPr>
        <p:spPr>
          <a:xfrm>
            <a:off x="3348355" y="1079500"/>
            <a:ext cx="2606040" cy="518668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8891905" y="1079500"/>
            <a:ext cx="2606040" cy="5186680"/>
          </a:xfrm>
          <a:custGeom>
            <a:avLst/>
            <a:gdLst/>
            <a:ahLst/>
            <a:cxnLst/>
            <a:rect l="l" t="t" r="r" b="b"/>
            <a:pathLst>
              <a:path w="2606040" h="5186680">
                <a:moveTo>
                  <a:pt x="0" y="960755"/>
                </a:moveTo>
                <a:lnTo>
                  <a:pt x="1303020" y="0"/>
                </a:lnTo>
                <a:lnTo>
                  <a:pt x="2606040" y="960755"/>
                </a:lnTo>
                <a:lnTo>
                  <a:pt x="2604770" y="965200"/>
                </a:lnTo>
                <a:lnTo>
                  <a:pt x="2606040" y="965200"/>
                </a:lnTo>
                <a:lnTo>
                  <a:pt x="2606040" y="4226560"/>
                </a:lnTo>
                <a:lnTo>
                  <a:pt x="2605405" y="4226560"/>
                </a:lnTo>
                <a:lnTo>
                  <a:pt x="1303020" y="5186680"/>
                </a:lnTo>
                <a:lnTo>
                  <a:pt x="635" y="4226560"/>
                </a:lnTo>
                <a:lnTo>
                  <a:pt x="0" y="4226560"/>
                </a:lnTo>
                <a:lnTo>
                  <a:pt x="0" y="965200"/>
                </a:lnTo>
                <a:lnTo>
                  <a:pt x="1270" y="965200"/>
                </a:lnTo>
                <a:lnTo>
                  <a:pt x="0" y="960755"/>
                </a:lnTo>
                <a:close/>
              </a:path>
            </a:pathLst>
          </a:cu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11" name="Text 7"/>
          <p:cNvSpPr/>
          <p:nvPr/>
        </p:nvSpPr>
        <p:spPr>
          <a:xfrm>
            <a:off x="8891905" y="1079500"/>
            <a:ext cx="2606040" cy="5186680"/>
          </a:xfrm>
          <a:prstGeom prst="rect">
            <a:avLst/>
          </a:prstGeom>
          <a:noFill/>
        </p:spPr>
        <p:txBody>
          <a:bodyPr wrap="square" lIns="45720" tIns="91440" rIns="91440" bIns="45720" rtlCol="0" anchor="ctr"/>
          <a:lstStyle/>
          <a:p>
            <a:pPr>
              <a:lnSpc>
                <a:spcPct val="100000"/>
              </a:lnSpc>
            </a:pPr>
            <a:endParaRPr lang="en-US" sz="1600" dirty="0"/>
          </a:p>
        </p:txBody>
      </p:sp>
      <p:sp>
        <p:nvSpPr>
          <p:cNvPr id="12" name="Text 8"/>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Yig'ilma va servis imkoniyatlari</a:t>
            </a:r>
            <a:endParaRPr lang="en-US" sz="1600" dirty="0"/>
          </a:p>
        </p:txBody>
      </p:sp>
      <p:sp>
        <p:nvSpPr>
          <p:cNvPr id="13" name="Text 9"/>
          <p:cNvSpPr/>
          <p:nvPr/>
        </p:nvSpPr>
        <p:spPr>
          <a:xfrm>
            <a:off x="798195" y="21164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Modulli tuzilish</a:t>
            </a:r>
            <a:endParaRPr lang="en-US" sz="1600" dirty="0"/>
          </a:p>
        </p:txBody>
      </p:sp>
      <p:sp>
        <p:nvSpPr>
          <p:cNvPr id="14" name="Text 10"/>
          <p:cNvSpPr/>
          <p:nvPr/>
        </p:nvSpPr>
        <p:spPr>
          <a:xfrm>
            <a:off x="779145" y="2773045"/>
            <a:ext cx="2176145" cy="265493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qurilmalar modulli tuzilishga ega bo'lib, kerakli issiqlik yuzasini ta'minlash uchun plastinalar soni oson ko'paytiriladi.</a:t>
            </a:r>
            <a:endParaRPr lang="en-US" sz="1600" dirty="0"/>
          </a:p>
        </p:txBody>
      </p:sp>
      <p:sp>
        <p:nvSpPr>
          <p:cNvPr id="15" name="Text 11"/>
          <p:cNvSpPr/>
          <p:nvPr/>
        </p:nvSpPr>
        <p:spPr>
          <a:xfrm>
            <a:off x="3569970" y="21164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Oson yuvish</a:t>
            </a:r>
            <a:endParaRPr lang="en-US" sz="1600" dirty="0"/>
          </a:p>
        </p:txBody>
      </p:sp>
      <p:sp>
        <p:nvSpPr>
          <p:cNvPr id="16" name="Text 12"/>
          <p:cNvSpPr/>
          <p:nvPr/>
        </p:nvSpPr>
        <p:spPr>
          <a:xfrm>
            <a:off x="3550920" y="27730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 ochilib yuvilishi mumkin, bu esa ifloslanish va ta'mirlashni osonlashtiradi. Shuning uchun g'o'sht-sut, farmasevtika va ichimlik sanoatida afzal.</a:t>
            </a:r>
            <a:endParaRPr lang="en-US" sz="1600" dirty="0"/>
          </a:p>
        </p:txBody>
      </p:sp>
      <p:sp>
        <p:nvSpPr>
          <p:cNvPr id="17" name="Text 13"/>
          <p:cNvSpPr/>
          <p:nvPr/>
        </p:nvSpPr>
        <p:spPr>
          <a:xfrm>
            <a:off x="6341745" y="21164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samaradorlik</a:t>
            </a:r>
            <a:endParaRPr lang="en-US" sz="1600" dirty="0"/>
          </a:p>
        </p:txBody>
      </p:sp>
      <p:sp>
        <p:nvSpPr>
          <p:cNvPr id="18" name="Text 14"/>
          <p:cNvSpPr/>
          <p:nvPr/>
        </p:nvSpPr>
        <p:spPr>
          <a:xfrm>
            <a:off x="6322695" y="27730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issiqlik uzatish koeffitsiyenti va kompakt tuzilmasi tufayli, plastinali qurilmalar samarali ishlaydi.</a:t>
            </a:r>
            <a:endParaRPr lang="en-US" sz="1600" dirty="0"/>
          </a:p>
        </p:txBody>
      </p:sp>
      <p:sp>
        <p:nvSpPr>
          <p:cNvPr id="19" name="Text 15"/>
          <p:cNvSpPr/>
          <p:nvPr/>
        </p:nvSpPr>
        <p:spPr>
          <a:xfrm>
            <a:off x="9113520" y="21164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Oson ta'mirlash</a:t>
            </a:r>
            <a:endParaRPr lang="en-US" sz="1600" dirty="0"/>
          </a:p>
        </p:txBody>
      </p:sp>
      <p:sp>
        <p:nvSpPr>
          <p:cNvPr id="20" name="Text 16"/>
          <p:cNvSpPr/>
          <p:nvPr/>
        </p:nvSpPr>
        <p:spPr>
          <a:xfrm>
            <a:off x="9094470" y="27730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Plastinalar almashtirish imkonini beradi, lekin ta'mirlash chastitali bo'lishi mumkin. Tanlovda agent tarkibi va ifloslanish darajasi hisobga olinadi.</a:t>
            </a:r>
            <a:endParaRPr lang="en-US" sz="16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322070"/>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04</a:t>
            </a:r>
            <a:endParaRPr lang="en-US" sz="1600" dirty="0"/>
          </a:p>
        </p:txBody>
      </p:sp>
      <p:sp>
        <p:nvSpPr>
          <p:cNvPr id="5" name="Text 1"/>
          <p:cNvSpPr/>
          <p:nvPr/>
        </p:nvSpPr>
        <p:spPr>
          <a:xfrm>
            <a:off x="664210" y="2883535"/>
            <a:ext cx="10737850" cy="1014730"/>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Solishtirish va Tanlash</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flipV="1">
            <a:off x="971055" y="748041"/>
            <a:ext cx="292595" cy="291454"/>
          </a:xfrm>
          <a:prstGeom prst="plaque">
            <a:avLst>
              <a:gd name="adj" fmla="val 50000"/>
            </a:avLst>
          </a:prstGeom>
          <a:solidFill>
            <a:srgbClr val="000000"/>
          </a:solidFill>
        </p:spPr>
      </p:sp>
      <p:sp>
        <p:nvSpPr>
          <p:cNvPr id="3" name="Text 1"/>
          <p:cNvSpPr/>
          <p:nvPr/>
        </p:nvSpPr>
        <p:spPr>
          <a:xfrm>
            <a:off x="971055" y="748041"/>
            <a:ext cx="292595" cy="291454"/>
          </a:xfrm>
          <a:prstGeom prst="rect">
            <a:avLst/>
          </a:prstGeom>
          <a:noFill/>
        </p:spPr>
        <p:txBody>
          <a:bodyPr wrap="square" lIns="45720" tIns="91440" rIns="91440" bIns="45720" rtlCol="0" anchor="ctr"/>
          <a:lstStyle/>
          <a:p>
            <a:pPr>
              <a:lnSpc>
                <a:spcPct val="100000"/>
              </a:lnSpc>
            </a:pPr>
            <a:endParaRPr lang="en-US" sz="1600" dirty="0"/>
          </a:p>
        </p:txBody>
      </p:sp>
      <p:sp>
        <p:nvSpPr>
          <p:cNvPr id="4" name="Shape 2"/>
          <p:cNvSpPr/>
          <p:nvPr/>
        </p:nvSpPr>
        <p:spPr>
          <a:xfrm flipV="1">
            <a:off x="594360" y="380365"/>
            <a:ext cx="438309" cy="436889"/>
          </a:xfrm>
          <a:prstGeom prst="plaque">
            <a:avLst>
              <a:gd name="adj" fmla="val 50000"/>
            </a:avLst>
          </a:prstGeom>
          <a:solidFill>
            <a:srgbClr val="000000"/>
          </a:solidFill>
        </p:spPr>
      </p:sp>
      <p:sp>
        <p:nvSpPr>
          <p:cNvPr id="5" name="Text 3"/>
          <p:cNvSpPr/>
          <p:nvPr/>
        </p:nvSpPr>
        <p:spPr>
          <a:xfrm>
            <a:off x="594360" y="380365"/>
            <a:ext cx="438309" cy="436889"/>
          </a:xfrm>
          <a:prstGeom prst="rect">
            <a:avLst/>
          </a:prstGeom>
          <a:noFill/>
        </p:spPr>
        <p:txBody>
          <a:bodyPr wrap="square" lIns="45720" tIns="91440" rIns="91440" bIns="45720" rtlCol="0" anchor="ctr"/>
          <a:lstStyle/>
          <a:p>
            <a:pPr>
              <a:lnSpc>
                <a:spcPct val="100000"/>
              </a:lnSpc>
            </a:pPr>
            <a:endParaRPr lang="en-US" sz="1600" dirty="0"/>
          </a:p>
        </p:txBody>
      </p:sp>
      <p:pic>
        <p:nvPicPr>
          <p:cNvPr id="6" name="Image 0" descr="https://kimi-img.moonshot.cn/pub/slides/slides_tmpl/image/25-08-27-20:02:57-d2nf7s98bjvh7rlj08h0.png"/>
          <p:cNvPicPr>
            <a:picLocks noChangeAspect="1"/>
          </p:cNvPicPr>
          <p:nvPr/>
        </p:nvPicPr>
        <p:blipFill>
          <a:blip r:embed="rId1"/>
          <a:srcRect l="23" r="23"/>
          <a:stretch>
            <a:fillRect/>
          </a:stretch>
        </p:blipFill>
        <p:spPr>
          <a:xfrm>
            <a:off x="-12065" y="-4445"/>
            <a:ext cx="12216765" cy="6875145"/>
          </a:xfrm>
          <a:prstGeom prst="rect">
            <a:avLst/>
          </a:prstGeom>
        </p:spPr>
      </p:pic>
      <p:pic>
        <p:nvPicPr>
          <p:cNvPr id="7" name="Image 1" descr="https://kimi-img.moonshot.cn/pub/slides/slides_tmpl/image/25-08-27-20:02:57-d2nf7s98bjvh7rlj08g0.png"/>
          <p:cNvPicPr>
            <a:picLocks noChangeAspect="1"/>
          </p:cNvPicPr>
          <p:nvPr/>
        </p:nvPicPr>
        <p:blipFill>
          <a:blip r:embed="rId2"/>
          <a:srcRect t="146" b="146"/>
          <a:stretch>
            <a:fillRect/>
          </a:stretch>
        </p:blipFill>
        <p:spPr>
          <a:xfrm>
            <a:off x="-15240" y="1319530"/>
            <a:ext cx="12222480" cy="2164080"/>
          </a:xfrm>
          <a:prstGeom prst="rect">
            <a:avLst/>
          </a:prstGeom>
        </p:spPr>
      </p:pic>
      <p:sp>
        <p:nvSpPr>
          <p:cNvPr id="8" name="Text 4"/>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Samaradorlik va hajm solishtirma</a:t>
            </a:r>
            <a:endParaRPr lang="en-US" sz="1600" dirty="0"/>
          </a:p>
        </p:txBody>
      </p:sp>
      <p:sp>
        <p:nvSpPr>
          <p:cNvPr id="9" name="Text 5"/>
          <p:cNvSpPr/>
          <p:nvPr/>
        </p:nvSpPr>
        <p:spPr>
          <a:xfrm>
            <a:off x="1167130" y="3805555"/>
            <a:ext cx="9816465" cy="583565"/>
          </a:xfrm>
          <a:prstGeom prst="rect">
            <a:avLst/>
          </a:prstGeom>
          <a:noFill/>
        </p:spPr>
        <p:txBody>
          <a:bodyPr wrap="square" lIns="91440" tIns="45720" rIns="91440" bIns="45720" rtlCol="0" anchor="t">
            <a:spAutoFit/>
          </a:bodyPr>
          <a:lstStyle/>
          <a:p>
            <a:pPr algn="just">
              <a:lnSpc>
                <a:spcPct val="100000"/>
              </a:lnSpc>
            </a:pPr>
            <a:r>
              <a:rPr lang="en-US" sz="3200" b="1"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Samaradorlik va hajm</a:t>
            </a:r>
            <a:endParaRPr lang="en-US" sz="1600" dirty="0"/>
          </a:p>
        </p:txBody>
      </p:sp>
      <p:sp>
        <p:nvSpPr>
          <p:cNvPr id="10" name="Text 6"/>
          <p:cNvSpPr/>
          <p:nvPr/>
        </p:nvSpPr>
        <p:spPr>
          <a:xfrm>
            <a:off x="1167130" y="4477385"/>
            <a:ext cx="9864090" cy="1252843"/>
          </a:xfrm>
          <a:prstGeom prst="rect">
            <a:avLst/>
          </a:prstGeom>
          <a:noFill/>
        </p:spPr>
        <p:txBody>
          <a:bodyPr wrap="square" lIns="91440" tIns="45720" rIns="91440" bIns="45720" rtlCol="0" anchor="t">
            <a:spAutoFit/>
          </a:bodyPr>
          <a:lstStyle/>
          <a:p>
            <a:pPr>
              <a:lnSpc>
                <a:spcPct val="130000"/>
              </a:lnSpc>
            </a:pPr>
            <a:r>
              <a:rPr lang="en-US" sz="2000"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"Truba ichida truba" qurilmalari yuqori bosim va temperaturaga chidamli, lekin hajmi kattaroq. Plastinali qurilmalar esa bir xill hajmda 3–5 barobar katta issiqlik yuzasiga ega bo'lib, past bosim tushumiga va yuqori samaradorlikka erishadi.</a:t>
            </a:r>
            <a:endParaRPr lang="en-US" sz="1600"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rot="21000000">
            <a:off x="1001395" y="1683385"/>
            <a:ext cx="2458274" cy="389595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5" name="Text 1"/>
          <p:cNvSpPr/>
          <p:nvPr/>
        </p:nvSpPr>
        <p:spPr>
          <a:xfrm rot="21000000">
            <a:off x="1001395" y="1683385"/>
            <a:ext cx="2458274" cy="389595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124254" y="1897105"/>
            <a:ext cx="2671776" cy="3894730"/>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7" name="Text 3"/>
          <p:cNvSpPr/>
          <p:nvPr/>
        </p:nvSpPr>
        <p:spPr>
          <a:xfrm>
            <a:off x="1124254" y="1897105"/>
            <a:ext cx="2671776" cy="389473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rot="21000000">
            <a:off x="4618355" y="1683385"/>
            <a:ext cx="2458274" cy="389595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9" name="Text 5"/>
          <p:cNvSpPr/>
          <p:nvPr/>
        </p:nvSpPr>
        <p:spPr>
          <a:xfrm rot="21000000">
            <a:off x="4618355" y="1683385"/>
            <a:ext cx="2458274" cy="3895955"/>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4741214" y="1897105"/>
            <a:ext cx="2671776" cy="3894730"/>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11" name="Text 7"/>
          <p:cNvSpPr/>
          <p:nvPr/>
        </p:nvSpPr>
        <p:spPr>
          <a:xfrm>
            <a:off x="4741214" y="1897105"/>
            <a:ext cx="2671776" cy="3894730"/>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rot="21000000">
            <a:off x="8235315" y="1683385"/>
            <a:ext cx="2458274" cy="389595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13" name="Text 9"/>
          <p:cNvSpPr/>
          <p:nvPr/>
        </p:nvSpPr>
        <p:spPr>
          <a:xfrm rot="21000000">
            <a:off x="8235315" y="1683385"/>
            <a:ext cx="2458274" cy="3895955"/>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8358174" y="1897105"/>
            <a:ext cx="2671776" cy="3894730"/>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15" name="Text 11"/>
          <p:cNvSpPr/>
          <p:nvPr/>
        </p:nvSpPr>
        <p:spPr>
          <a:xfrm>
            <a:off x="8358174" y="1897105"/>
            <a:ext cx="2671776" cy="3894730"/>
          </a:xfrm>
          <a:prstGeom prst="rect">
            <a:avLst/>
          </a:prstGeom>
          <a:noFill/>
        </p:spPr>
        <p:txBody>
          <a:bodyPr wrap="square" lIns="45720" tIns="91440" rIns="91440" bIns="45720" rtlCol="0" anchor="ctr"/>
          <a:lstStyle/>
          <a:p>
            <a:pPr>
              <a:lnSpc>
                <a:spcPct val="100000"/>
              </a:lnSpc>
            </a:pPr>
            <a:endParaRPr lang="en-US" sz="1600" dirty="0"/>
          </a:p>
        </p:txBody>
      </p:sp>
      <p:sp>
        <p:nvSpPr>
          <p:cNvPr id="16" name="Text 12"/>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Xizmat ko‘rsatish va ishonchlilik</a:t>
            </a:r>
            <a:endParaRPr lang="en-US" sz="1600" dirty="0"/>
          </a:p>
        </p:txBody>
      </p:sp>
      <p:sp>
        <p:nvSpPr>
          <p:cNvPr id="17" name="Text 13"/>
          <p:cNvSpPr/>
          <p:nvPr/>
        </p:nvSpPr>
        <p:spPr>
          <a:xfrm>
            <a:off x="1381125" y="2271395"/>
            <a:ext cx="2138971"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Trubali konstruksiya</a:t>
            </a:r>
            <a:endParaRPr lang="en-US" sz="1600" dirty="0"/>
          </a:p>
        </p:txBody>
      </p:sp>
      <p:sp>
        <p:nvSpPr>
          <p:cNvPr id="18" name="Text 14"/>
          <p:cNvSpPr/>
          <p:nvPr/>
        </p:nvSpPr>
        <p:spPr>
          <a:xfrm>
            <a:off x="1381125" y="2927985"/>
            <a:ext cx="2176145" cy="265493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Trubali konstruksiyalar devor qalinligi katta bo'lgani uchun korrroziyaga va mehanik ta'sirga chidamli, ta'mirlash oddiy.</a:t>
            </a:r>
            <a:endParaRPr lang="en-US" sz="1600" dirty="0"/>
          </a:p>
        </p:txBody>
      </p:sp>
      <p:sp>
        <p:nvSpPr>
          <p:cNvPr id="19" name="Text 15"/>
          <p:cNvSpPr/>
          <p:nvPr/>
        </p:nvSpPr>
        <p:spPr>
          <a:xfrm>
            <a:off x="4998085" y="2271395"/>
            <a:ext cx="2138971"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konstruksiya</a:t>
            </a:r>
            <a:endParaRPr lang="en-US" sz="1600" dirty="0"/>
          </a:p>
        </p:txBody>
      </p:sp>
      <p:sp>
        <p:nvSpPr>
          <p:cNvPr id="20" name="Text 16"/>
          <p:cNvSpPr/>
          <p:nvPr/>
        </p:nvSpPr>
        <p:spPr>
          <a:xfrm>
            <a:off x="4998085" y="292798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konstruksiyalar yuvish va plastina almashtirish imkonini beradi, lekin ta'mirlash chastitali bo'lishi mumkin.</a:t>
            </a:r>
            <a:endParaRPr lang="en-US" sz="1600" dirty="0"/>
          </a:p>
        </p:txBody>
      </p:sp>
      <p:sp>
        <p:nvSpPr>
          <p:cNvPr id="21" name="Text 17"/>
          <p:cNvSpPr/>
          <p:nvPr/>
        </p:nvSpPr>
        <p:spPr>
          <a:xfrm>
            <a:off x="8615045" y="2271395"/>
            <a:ext cx="2138971"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Tanlov shartlari</a:t>
            </a:r>
            <a:endParaRPr lang="en-US" sz="1600" dirty="0"/>
          </a:p>
        </p:txBody>
      </p:sp>
      <p:sp>
        <p:nvSpPr>
          <p:cNvPr id="22" name="Text 18"/>
          <p:cNvSpPr/>
          <p:nvPr/>
        </p:nvSpPr>
        <p:spPr>
          <a:xfrm>
            <a:off x="8615045" y="2927985"/>
            <a:ext cx="2176145" cy="265493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Tanlovda agent tarkibi va ifloslanish darajasi tekshiriladi. Xarajat-foyda va xizmat muddati asosida yakuniy qaror qabul qilinadi.</a:t>
            </a:r>
            <a:endParaRPr lang="en-US" sz="1600"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506220" y="1386205"/>
            <a:ext cx="4297680" cy="4450080"/>
          </a:xfrm>
          <a:prstGeom prst="roundRect">
            <a:avLst>
              <a:gd name="adj" fmla="val 401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5" name="Text 1"/>
          <p:cNvSpPr/>
          <p:nvPr/>
        </p:nvSpPr>
        <p:spPr>
          <a:xfrm>
            <a:off x="1506220" y="1386205"/>
            <a:ext cx="4297680" cy="445008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6388100" y="1386205"/>
            <a:ext cx="4297680" cy="4450080"/>
          </a:xfrm>
          <a:prstGeom prst="roundRect">
            <a:avLst>
              <a:gd name="adj" fmla="val 401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6388100" y="1386205"/>
            <a:ext cx="4297680" cy="445008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3810" y="4144645"/>
            <a:ext cx="12206605" cy="2713355"/>
          </a:xfrm>
          <a:custGeom>
            <a:avLst/>
            <a:gdLst/>
            <a:ahLst/>
            <a:cxnLst/>
            <a:rect l="l" t="t" r="r" b="b"/>
            <a:pathLst>
              <a:path w="12206605" h="2713355">
                <a:moveTo>
                  <a:pt x="0" y="1346200"/>
                </a:moveTo>
                <a:cubicBezTo>
                  <a:pt x="1021080" y="554355"/>
                  <a:pt x="3368040" y="0"/>
                  <a:pt x="6099810" y="0"/>
                </a:cubicBezTo>
                <a:cubicBezTo>
                  <a:pt x="8837930" y="0"/>
                  <a:pt x="11189335" y="556895"/>
                  <a:pt x="12206605" y="1351280"/>
                </a:cubicBezTo>
                <a:lnTo>
                  <a:pt x="12206605" y="2713355"/>
                </a:lnTo>
                <a:lnTo>
                  <a:pt x="0" y="2713355"/>
                </a:lnTo>
                <a:lnTo>
                  <a:pt x="0" y="1346200"/>
                </a:lnTo>
                <a:close/>
              </a:path>
            </a:pathLst>
          </a:custGeom>
          <a:gradFill flip="none" rotWithShape="1">
            <a:gsLst>
              <a:gs pos="0">
                <a:srgbClr val="6EAA2E"/>
              </a:gs>
              <a:gs pos="53000">
                <a:srgbClr val="92D050"/>
              </a:gs>
              <a:gs pos="91000">
                <a:srgbClr val="C9E828"/>
              </a:gs>
              <a:gs pos="100000">
                <a:srgbClr val="C9E828"/>
              </a:gs>
            </a:gsLst>
            <a:lin ang="13500000" scaled="1"/>
          </a:gradFill>
        </p:spPr>
      </p:sp>
      <p:sp>
        <p:nvSpPr>
          <p:cNvPr id="9" name="Text 5"/>
          <p:cNvSpPr/>
          <p:nvPr/>
        </p:nvSpPr>
        <p:spPr>
          <a:xfrm>
            <a:off x="-3810" y="4144645"/>
            <a:ext cx="12206605" cy="2713355"/>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6388100" y="4146927"/>
            <a:ext cx="4297680" cy="1689358"/>
          </a:xfrm>
          <a:custGeom>
            <a:avLst/>
            <a:gdLst/>
            <a:ahLst/>
            <a:cxnLst/>
            <a:rect l="l" t="t" r="r" b="b"/>
            <a:pathLst>
              <a:path w="4297680" h="1689358">
                <a:moveTo>
                  <a:pt x="0" y="0"/>
                </a:moveTo>
                <a:lnTo>
                  <a:pt x="55245" y="635"/>
                </a:lnTo>
                <a:lnTo>
                  <a:pt x="227330" y="4446"/>
                </a:lnTo>
                <a:lnTo>
                  <a:pt x="398145" y="9526"/>
                </a:lnTo>
                <a:lnTo>
                  <a:pt x="567690" y="16513"/>
                </a:lnTo>
                <a:lnTo>
                  <a:pt x="735330" y="24134"/>
                </a:lnTo>
                <a:lnTo>
                  <a:pt x="902335" y="33660"/>
                </a:lnTo>
                <a:lnTo>
                  <a:pt x="1067435" y="44457"/>
                </a:lnTo>
                <a:lnTo>
                  <a:pt x="1231265" y="56524"/>
                </a:lnTo>
                <a:lnTo>
                  <a:pt x="1393825" y="70496"/>
                </a:lnTo>
                <a:lnTo>
                  <a:pt x="1554480" y="85103"/>
                </a:lnTo>
                <a:lnTo>
                  <a:pt x="1713230" y="100980"/>
                </a:lnTo>
                <a:lnTo>
                  <a:pt x="1870710" y="118763"/>
                </a:lnTo>
                <a:lnTo>
                  <a:pt x="2026285" y="137181"/>
                </a:lnTo>
                <a:lnTo>
                  <a:pt x="2179955" y="157504"/>
                </a:lnTo>
                <a:lnTo>
                  <a:pt x="2332355" y="178462"/>
                </a:lnTo>
                <a:lnTo>
                  <a:pt x="2482215" y="201326"/>
                </a:lnTo>
                <a:lnTo>
                  <a:pt x="2630170" y="224824"/>
                </a:lnTo>
                <a:lnTo>
                  <a:pt x="2776220" y="249593"/>
                </a:lnTo>
                <a:lnTo>
                  <a:pt x="2919730" y="275632"/>
                </a:lnTo>
                <a:lnTo>
                  <a:pt x="3061335" y="302941"/>
                </a:lnTo>
                <a:lnTo>
                  <a:pt x="3201035" y="330886"/>
                </a:lnTo>
                <a:lnTo>
                  <a:pt x="3338195" y="360100"/>
                </a:lnTo>
                <a:lnTo>
                  <a:pt x="3473450" y="390585"/>
                </a:lnTo>
                <a:lnTo>
                  <a:pt x="3606165" y="422340"/>
                </a:lnTo>
                <a:cubicBezTo>
                  <a:pt x="3863975" y="480768"/>
                  <a:pt x="4330065" y="623665"/>
                  <a:pt x="4297680" y="616044"/>
                </a:cubicBezTo>
                <a:lnTo>
                  <a:pt x="4297680" y="1516612"/>
                </a:lnTo>
                <a:cubicBezTo>
                  <a:pt x="4300855" y="1613781"/>
                  <a:pt x="4211955" y="1691898"/>
                  <a:pt x="4124960" y="1689358"/>
                </a:cubicBezTo>
                <a:lnTo>
                  <a:pt x="172720" y="1689358"/>
                </a:lnTo>
                <a:cubicBezTo>
                  <a:pt x="75565" y="1692533"/>
                  <a:pt x="-2540" y="1603620"/>
                  <a:pt x="0" y="1516612"/>
                </a:cubicBezTo>
                <a:lnTo>
                  <a:pt x="0" y="0"/>
                </a:lnTo>
                <a:close/>
              </a:path>
            </a:pathLst>
          </a:custGeom>
          <a:gradFill flip="none" rotWithShape="1">
            <a:gsLst>
              <a:gs pos="0">
                <a:srgbClr val="6EAA2E"/>
              </a:gs>
              <a:gs pos="53000">
                <a:srgbClr val="92D050"/>
              </a:gs>
              <a:gs pos="91000">
                <a:srgbClr val="C9E828"/>
              </a:gs>
              <a:gs pos="100000">
                <a:srgbClr val="C9E828"/>
              </a:gs>
            </a:gsLst>
            <a:lin ang="16200000" scaled="1"/>
          </a:gradFill>
        </p:spPr>
      </p:sp>
      <p:sp>
        <p:nvSpPr>
          <p:cNvPr id="11" name="Text 7"/>
          <p:cNvSpPr/>
          <p:nvPr/>
        </p:nvSpPr>
        <p:spPr>
          <a:xfrm>
            <a:off x="6388100" y="4146927"/>
            <a:ext cx="4297680" cy="1689358"/>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1506220" y="4146927"/>
            <a:ext cx="4297680" cy="1689358"/>
          </a:xfrm>
          <a:custGeom>
            <a:avLst/>
            <a:gdLst/>
            <a:ahLst/>
            <a:cxnLst/>
            <a:rect l="l" t="t" r="r" b="b"/>
            <a:pathLst>
              <a:path w="4297680" h="1689358">
                <a:moveTo>
                  <a:pt x="0" y="616044"/>
                </a:moveTo>
                <a:cubicBezTo>
                  <a:pt x="112395" y="574763"/>
                  <a:pt x="655320" y="425515"/>
                  <a:pt x="691515" y="422340"/>
                </a:cubicBezTo>
                <a:lnTo>
                  <a:pt x="824230" y="390585"/>
                </a:lnTo>
                <a:lnTo>
                  <a:pt x="959485" y="360100"/>
                </a:lnTo>
                <a:lnTo>
                  <a:pt x="1096645" y="330886"/>
                </a:lnTo>
                <a:lnTo>
                  <a:pt x="1236345" y="302941"/>
                </a:lnTo>
                <a:lnTo>
                  <a:pt x="1377950" y="275632"/>
                </a:lnTo>
                <a:lnTo>
                  <a:pt x="1521460" y="249593"/>
                </a:lnTo>
                <a:lnTo>
                  <a:pt x="1667510" y="224824"/>
                </a:lnTo>
                <a:lnTo>
                  <a:pt x="1815465" y="201326"/>
                </a:lnTo>
                <a:lnTo>
                  <a:pt x="1965325" y="178462"/>
                </a:lnTo>
                <a:lnTo>
                  <a:pt x="2117725" y="157504"/>
                </a:lnTo>
                <a:lnTo>
                  <a:pt x="2271395" y="137181"/>
                </a:lnTo>
                <a:lnTo>
                  <a:pt x="2426970" y="118763"/>
                </a:lnTo>
                <a:lnTo>
                  <a:pt x="2584450" y="100980"/>
                </a:lnTo>
                <a:lnTo>
                  <a:pt x="2743200" y="85103"/>
                </a:lnTo>
                <a:lnTo>
                  <a:pt x="2903855" y="70496"/>
                </a:lnTo>
                <a:lnTo>
                  <a:pt x="3066415" y="56524"/>
                </a:lnTo>
                <a:lnTo>
                  <a:pt x="3230245" y="44457"/>
                </a:lnTo>
                <a:lnTo>
                  <a:pt x="3395345" y="33660"/>
                </a:lnTo>
                <a:lnTo>
                  <a:pt x="3562350" y="24134"/>
                </a:lnTo>
                <a:lnTo>
                  <a:pt x="3729990" y="16513"/>
                </a:lnTo>
                <a:lnTo>
                  <a:pt x="3899535" y="9526"/>
                </a:lnTo>
                <a:lnTo>
                  <a:pt x="4070350" y="4446"/>
                </a:lnTo>
                <a:lnTo>
                  <a:pt x="4242435" y="635"/>
                </a:lnTo>
                <a:lnTo>
                  <a:pt x="4297680" y="0"/>
                </a:lnTo>
                <a:lnTo>
                  <a:pt x="4297680" y="1516612"/>
                </a:lnTo>
                <a:cubicBezTo>
                  <a:pt x="4300855" y="1613781"/>
                  <a:pt x="4211955" y="1691898"/>
                  <a:pt x="4124960" y="1689358"/>
                </a:cubicBezTo>
                <a:lnTo>
                  <a:pt x="172720" y="1689358"/>
                </a:lnTo>
                <a:cubicBezTo>
                  <a:pt x="75565" y="1692533"/>
                  <a:pt x="-2540" y="1603620"/>
                  <a:pt x="0" y="1516612"/>
                </a:cubicBezTo>
                <a:lnTo>
                  <a:pt x="0" y="616044"/>
                </a:lnTo>
                <a:close/>
              </a:path>
            </a:pathLst>
          </a:custGeom>
          <a:gradFill flip="none" rotWithShape="1">
            <a:gsLst>
              <a:gs pos="0">
                <a:srgbClr val="6EAA2E"/>
              </a:gs>
              <a:gs pos="53000">
                <a:srgbClr val="92D050"/>
              </a:gs>
              <a:gs pos="91000">
                <a:srgbClr val="C9E828"/>
              </a:gs>
              <a:gs pos="100000">
                <a:srgbClr val="C9E828"/>
              </a:gs>
            </a:gsLst>
            <a:lin ang="16200000" scaled="1"/>
          </a:gradFill>
        </p:spPr>
      </p:sp>
      <p:sp>
        <p:nvSpPr>
          <p:cNvPr id="13" name="Text 9"/>
          <p:cNvSpPr/>
          <p:nvPr/>
        </p:nvSpPr>
        <p:spPr>
          <a:xfrm>
            <a:off x="1506220" y="4146927"/>
            <a:ext cx="4297680" cy="1689358"/>
          </a:xfrm>
          <a:prstGeom prst="rect">
            <a:avLst/>
          </a:prstGeom>
          <a:noFill/>
        </p:spPr>
        <p:txBody>
          <a:bodyPr wrap="square" lIns="45720" tIns="91440" rIns="91440" bIns="45720" rtlCol="0" anchor="ctr"/>
          <a:lstStyle/>
          <a:p>
            <a:pPr>
              <a:lnSpc>
                <a:spcPct val="100000"/>
              </a:lnSpc>
            </a:pPr>
            <a:endParaRPr lang="en-US" sz="1600" dirty="0"/>
          </a:p>
        </p:txBody>
      </p:sp>
      <p:sp>
        <p:nvSpPr>
          <p:cNvPr id="14" name="Text 10"/>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Iqtisodiy va ekologik jihoblar</a:t>
            </a:r>
            <a:endParaRPr lang="en-US" sz="1600" dirty="0"/>
          </a:p>
        </p:txBody>
      </p:sp>
      <p:sp>
        <p:nvSpPr>
          <p:cNvPr id="15" name="Text 11"/>
          <p:cNvSpPr/>
          <p:nvPr/>
        </p:nvSpPr>
        <p:spPr>
          <a:xfrm>
            <a:off x="1775778" y="4744720"/>
            <a:ext cx="3758565" cy="829945"/>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Iqtisodiy jihoblar</a:t>
            </a:r>
            <a:endParaRPr lang="en-US" sz="1600" dirty="0"/>
          </a:p>
        </p:txBody>
      </p:sp>
      <p:sp>
        <p:nvSpPr>
          <p:cNvPr id="16" name="Text 12"/>
          <p:cNvSpPr/>
          <p:nvPr/>
        </p:nvSpPr>
        <p:spPr>
          <a:xfrm>
            <a:off x="1777683" y="1621155"/>
            <a:ext cx="3756660" cy="2633345"/>
          </a:xfrm>
          <a:prstGeom prst="rect">
            <a:avLst/>
          </a:prstGeom>
          <a:noFill/>
        </p:spPr>
        <p:txBody>
          <a:bodyPr wrap="square" lIns="91440" tIns="45720" rIns="91440" bIns="45720" rtlCol="0" anchor="t">
            <a:spAutoFit/>
          </a:bodyPr>
          <a:lstStyle/>
          <a:p>
            <a:pPr>
              <a:lnSpc>
                <a:spcPct val="15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qurilmalar kamroq metall sarfi va yukni kamaytirish bilan qurilish xarajatlarini pasaytiradi.</a:t>
            </a:r>
            <a:endParaRPr lang="en-US" sz="1600" dirty="0"/>
          </a:p>
        </p:txBody>
      </p:sp>
      <p:sp>
        <p:nvSpPr>
          <p:cNvPr id="17" name="Text 13"/>
          <p:cNvSpPr/>
          <p:nvPr/>
        </p:nvSpPr>
        <p:spPr>
          <a:xfrm>
            <a:off x="6657658" y="4744720"/>
            <a:ext cx="3758565" cy="829945"/>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Ekologik jihoblar</a:t>
            </a:r>
            <a:endParaRPr lang="en-US" sz="1600" dirty="0"/>
          </a:p>
        </p:txBody>
      </p:sp>
      <p:sp>
        <p:nvSpPr>
          <p:cNvPr id="18" name="Text 14"/>
          <p:cNvSpPr/>
          <p:nvPr/>
        </p:nvSpPr>
        <p:spPr>
          <a:xfrm>
            <a:off x="6659563" y="1621155"/>
            <a:ext cx="3756660" cy="2633345"/>
          </a:xfrm>
          <a:prstGeom prst="rect">
            <a:avLst/>
          </a:prstGeom>
          <a:noFill/>
        </p:spPr>
        <p:txBody>
          <a:bodyPr wrap="square" lIns="91440" tIns="45720" rIns="91440" bIns="45720" rtlCol="0" anchor="t">
            <a:spAutoFit/>
          </a:bodyPr>
          <a:lstStyle/>
          <a:p>
            <a:pPr>
              <a:lnSpc>
                <a:spcPct val="15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Trubali qurilmalar esa uzoq muddatli ishlash va yuqori haroratli jarayonlarda energiya yo'qotishlarini kamaytirish bilan ekologik samaradorlikka erishadi.</a:t>
            </a:r>
            <a:endParaRPr lang="en-US" sz="1600"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5080" y="5532755"/>
            <a:ext cx="12207240" cy="1325245"/>
          </a:xfrm>
          <a:prstGeom prst="roundRect">
            <a:avLst>
              <a:gd name="adj"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5" name="Text 1"/>
          <p:cNvSpPr/>
          <p:nvPr/>
        </p:nvSpPr>
        <p:spPr>
          <a:xfrm>
            <a:off x="-5080" y="5532755"/>
            <a:ext cx="12207240" cy="132524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513080" y="1412240"/>
            <a:ext cx="2559685" cy="4373880"/>
          </a:xfrm>
          <a:prstGeom prst="roundRect">
            <a:avLst>
              <a:gd name="adj" fmla="val 16667"/>
            </a:avLst>
          </a:prstGeom>
          <a:solidFill>
            <a:srgbClr val="000000">
              <a:alpha val="0"/>
            </a:srgbClr>
          </a:solidFill>
          <a:ln w="19050">
            <a:solidFill>
              <a:srgbClr val="80BD3F"/>
            </a:solidFill>
            <a:prstDash val="solid"/>
          </a:ln>
        </p:spPr>
      </p:sp>
      <p:sp>
        <p:nvSpPr>
          <p:cNvPr id="7" name="Text 3"/>
          <p:cNvSpPr/>
          <p:nvPr/>
        </p:nvSpPr>
        <p:spPr>
          <a:xfrm>
            <a:off x="513080" y="1412240"/>
            <a:ext cx="2559685" cy="437388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513080" y="1412240"/>
            <a:ext cx="1112520" cy="533400"/>
          </a:xfrm>
          <a:prstGeom prst="round2DiagRect">
            <a:avLst>
              <a:gd name="adj1" fmla="val 50000"/>
              <a:gd name="adj2"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9" name="Text 5"/>
          <p:cNvSpPr/>
          <p:nvPr/>
        </p:nvSpPr>
        <p:spPr>
          <a:xfrm>
            <a:off x="513080" y="1412240"/>
            <a:ext cx="1112520" cy="53340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3347720" y="1412240"/>
            <a:ext cx="2559685" cy="4373880"/>
          </a:xfrm>
          <a:prstGeom prst="roundRect">
            <a:avLst>
              <a:gd name="adj" fmla="val 16667"/>
            </a:avLst>
          </a:prstGeom>
          <a:solidFill>
            <a:srgbClr val="000000">
              <a:alpha val="0"/>
            </a:srgbClr>
          </a:solidFill>
          <a:ln w="19050">
            <a:solidFill>
              <a:srgbClr val="80BD3F"/>
            </a:solidFill>
            <a:prstDash val="solid"/>
          </a:ln>
        </p:spPr>
      </p:sp>
      <p:sp>
        <p:nvSpPr>
          <p:cNvPr id="11" name="Text 7"/>
          <p:cNvSpPr/>
          <p:nvPr/>
        </p:nvSpPr>
        <p:spPr>
          <a:xfrm>
            <a:off x="3347720" y="1412240"/>
            <a:ext cx="2559685" cy="4373880"/>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3347720" y="1412240"/>
            <a:ext cx="1112520" cy="533400"/>
          </a:xfrm>
          <a:prstGeom prst="round2DiagRect">
            <a:avLst>
              <a:gd name="adj1" fmla="val 50000"/>
              <a:gd name="adj2"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13" name="Text 9"/>
          <p:cNvSpPr/>
          <p:nvPr/>
        </p:nvSpPr>
        <p:spPr>
          <a:xfrm>
            <a:off x="3347720" y="1412240"/>
            <a:ext cx="1112520" cy="533400"/>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6182360" y="1412240"/>
            <a:ext cx="2559685" cy="4373880"/>
          </a:xfrm>
          <a:prstGeom prst="roundRect">
            <a:avLst>
              <a:gd name="adj" fmla="val 16667"/>
            </a:avLst>
          </a:prstGeom>
          <a:solidFill>
            <a:srgbClr val="000000">
              <a:alpha val="0"/>
            </a:srgbClr>
          </a:solidFill>
          <a:ln w="19050">
            <a:solidFill>
              <a:srgbClr val="80BD3F"/>
            </a:solidFill>
            <a:prstDash val="solid"/>
          </a:ln>
        </p:spPr>
      </p:sp>
      <p:sp>
        <p:nvSpPr>
          <p:cNvPr id="15" name="Text 11"/>
          <p:cNvSpPr/>
          <p:nvPr/>
        </p:nvSpPr>
        <p:spPr>
          <a:xfrm>
            <a:off x="6182360" y="1412240"/>
            <a:ext cx="2559685" cy="4373880"/>
          </a:xfrm>
          <a:prstGeom prst="rect">
            <a:avLst/>
          </a:prstGeom>
          <a:noFill/>
        </p:spPr>
        <p:txBody>
          <a:bodyPr wrap="square" lIns="45720" tIns="91440" rIns="91440" bIns="45720" rtlCol="0" anchor="ctr"/>
          <a:lstStyle/>
          <a:p>
            <a:pPr>
              <a:lnSpc>
                <a:spcPct val="100000"/>
              </a:lnSpc>
            </a:pPr>
            <a:endParaRPr lang="en-US" sz="1600" dirty="0"/>
          </a:p>
        </p:txBody>
      </p:sp>
      <p:sp>
        <p:nvSpPr>
          <p:cNvPr id="16" name="Shape 12"/>
          <p:cNvSpPr/>
          <p:nvPr/>
        </p:nvSpPr>
        <p:spPr>
          <a:xfrm>
            <a:off x="6182360" y="1412240"/>
            <a:ext cx="1112520" cy="533400"/>
          </a:xfrm>
          <a:prstGeom prst="round2DiagRect">
            <a:avLst>
              <a:gd name="adj1" fmla="val 50000"/>
              <a:gd name="adj2"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17" name="Text 13"/>
          <p:cNvSpPr/>
          <p:nvPr/>
        </p:nvSpPr>
        <p:spPr>
          <a:xfrm>
            <a:off x="6182360" y="1412240"/>
            <a:ext cx="1112520" cy="533400"/>
          </a:xfrm>
          <a:prstGeom prst="rect">
            <a:avLst/>
          </a:prstGeom>
          <a:noFill/>
        </p:spPr>
        <p:txBody>
          <a:bodyPr wrap="square" lIns="45720" tIns="91440" rIns="91440" bIns="45720" rtlCol="0" anchor="ctr"/>
          <a:lstStyle/>
          <a:p>
            <a:pPr>
              <a:lnSpc>
                <a:spcPct val="100000"/>
              </a:lnSpc>
            </a:pPr>
            <a:endParaRPr lang="en-US" sz="1600" dirty="0"/>
          </a:p>
        </p:txBody>
      </p:sp>
      <p:sp>
        <p:nvSpPr>
          <p:cNvPr id="18" name="Shape 14"/>
          <p:cNvSpPr/>
          <p:nvPr/>
        </p:nvSpPr>
        <p:spPr>
          <a:xfrm>
            <a:off x="9017000" y="1412240"/>
            <a:ext cx="2559685" cy="4373880"/>
          </a:xfrm>
          <a:prstGeom prst="roundRect">
            <a:avLst>
              <a:gd name="adj" fmla="val 16667"/>
            </a:avLst>
          </a:prstGeom>
          <a:solidFill>
            <a:srgbClr val="000000">
              <a:alpha val="0"/>
            </a:srgbClr>
          </a:solidFill>
          <a:ln w="19050">
            <a:solidFill>
              <a:srgbClr val="80BD3F"/>
            </a:solidFill>
            <a:prstDash val="solid"/>
          </a:ln>
        </p:spPr>
      </p:sp>
      <p:sp>
        <p:nvSpPr>
          <p:cNvPr id="19" name="Text 15"/>
          <p:cNvSpPr/>
          <p:nvPr/>
        </p:nvSpPr>
        <p:spPr>
          <a:xfrm>
            <a:off x="9017000" y="1412240"/>
            <a:ext cx="2559685" cy="4373880"/>
          </a:xfrm>
          <a:prstGeom prst="rect">
            <a:avLst/>
          </a:prstGeom>
          <a:noFill/>
        </p:spPr>
        <p:txBody>
          <a:bodyPr wrap="square" lIns="45720" tIns="91440" rIns="91440" bIns="45720" rtlCol="0" anchor="ctr"/>
          <a:lstStyle/>
          <a:p>
            <a:pPr>
              <a:lnSpc>
                <a:spcPct val="100000"/>
              </a:lnSpc>
            </a:pPr>
            <a:endParaRPr lang="en-US" sz="1600" dirty="0"/>
          </a:p>
        </p:txBody>
      </p:sp>
      <p:sp>
        <p:nvSpPr>
          <p:cNvPr id="20" name="Shape 16"/>
          <p:cNvSpPr/>
          <p:nvPr/>
        </p:nvSpPr>
        <p:spPr>
          <a:xfrm>
            <a:off x="9017000" y="1412240"/>
            <a:ext cx="1112520" cy="533400"/>
          </a:xfrm>
          <a:prstGeom prst="round2DiagRect">
            <a:avLst>
              <a:gd name="adj1" fmla="val 50000"/>
              <a:gd name="adj2"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21" name="Text 17"/>
          <p:cNvSpPr/>
          <p:nvPr/>
        </p:nvSpPr>
        <p:spPr>
          <a:xfrm>
            <a:off x="9017000" y="1412240"/>
            <a:ext cx="1112520" cy="533400"/>
          </a:xfrm>
          <a:prstGeom prst="rect">
            <a:avLst/>
          </a:prstGeom>
          <a:noFill/>
        </p:spPr>
        <p:txBody>
          <a:bodyPr wrap="square" lIns="45720" tIns="91440" rIns="91440" bIns="45720" rtlCol="0" anchor="ctr"/>
          <a:lstStyle/>
          <a:p>
            <a:pPr>
              <a:lnSpc>
                <a:spcPct val="100000"/>
              </a:lnSpc>
            </a:pPr>
            <a:endParaRPr lang="en-US" sz="1600" dirty="0"/>
          </a:p>
        </p:txBody>
      </p:sp>
      <p:sp>
        <p:nvSpPr>
          <p:cNvPr id="22" name="Shape 18"/>
          <p:cNvSpPr/>
          <p:nvPr/>
        </p:nvSpPr>
        <p:spPr>
          <a:xfrm>
            <a:off x="-5080" y="6195695"/>
            <a:ext cx="12207240" cy="0"/>
          </a:xfrm>
          <a:prstGeom prst="line">
            <a:avLst/>
          </a:prstGeom>
          <a:noFill/>
          <a:ln w="19050">
            <a:solidFill>
              <a:srgbClr val="FFFFFF"/>
            </a:solidFill>
            <a:prstDash val="solid"/>
            <a:headEnd type="none"/>
            <a:tailEnd type="none"/>
          </a:ln>
        </p:spPr>
      </p:sp>
      <p:sp>
        <p:nvSpPr>
          <p:cNvPr id="23" name="Shape 19"/>
          <p:cNvSpPr/>
          <p:nvPr/>
        </p:nvSpPr>
        <p:spPr>
          <a:xfrm>
            <a:off x="1686560" y="6116320"/>
            <a:ext cx="198120" cy="198120"/>
          </a:xfrm>
          <a:prstGeom prst="ellipse">
            <a:avLst/>
          </a:prstGeom>
          <a:gradFill flip="none" rotWithShape="1">
            <a:gsLst>
              <a:gs pos="0">
                <a:srgbClr val="6EAA2E"/>
              </a:gs>
              <a:gs pos="53000">
                <a:srgbClr val="92D050"/>
              </a:gs>
              <a:gs pos="91000">
                <a:srgbClr val="C9E828"/>
              </a:gs>
              <a:gs pos="100000">
                <a:srgbClr val="C9E828"/>
              </a:gs>
            </a:gsLst>
            <a:lin ang="13500000" scaled="1"/>
          </a:gradFill>
          <a:ln w="38100">
            <a:solidFill>
              <a:srgbClr val="FFFFFF"/>
            </a:solidFill>
            <a:prstDash val="solid"/>
          </a:ln>
        </p:spPr>
      </p:sp>
      <p:sp>
        <p:nvSpPr>
          <p:cNvPr id="24" name="Text 20"/>
          <p:cNvSpPr/>
          <p:nvPr/>
        </p:nvSpPr>
        <p:spPr>
          <a:xfrm>
            <a:off x="1686560" y="6116320"/>
            <a:ext cx="198120" cy="198120"/>
          </a:xfrm>
          <a:prstGeom prst="rect">
            <a:avLst/>
          </a:prstGeom>
          <a:noFill/>
        </p:spPr>
        <p:txBody>
          <a:bodyPr wrap="square" lIns="45720" tIns="91440" rIns="91440" bIns="45720" rtlCol="0" anchor="ctr"/>
          <a:lstStyle/>
          <a:p>
            <a:pPr>
              <a:lnSpc>
                <a:spcPct val="100000"/>
              </a:lnSpc>
            </a:pPr>
            <a:endParaRPr lang="en-US" sz="1600" dirty="0"/>
          </a:p>
        </p:txBody>
      </p:sp>
      <p:sp>
        <p:nvSpPr>
          <p:cNvPr id="25" name="Shape 21"/>
          <p:cNvSpPr/>
          <p:nvPr/>
        </p:nvSpPr>
        <p:spPr>
          <a:xfrm>
            <a:off x="4627880" y="6116320"/>
            <a:ext cx="198120" cy="198120"/>
          </a:xfrm>
          <a:prstGeom prst="ellipse">
            <a:avLst/>
          </a:prstGeom>
          <a:gradFill flip="none" rotWithShape="1">
            <a:gsLst>
              <a:gs pos="0">
                <a:srgbClr val="6EAA2E"/>
              </a:gs>
              <a:gs pos="53000">
                <a:srgbClr val="92D050"/>
              </a:gs>
              <a:gs pos="91000">
                <a:srgbClr val="C9E828"/>
              </a:gs>
              <a:gs pos="100000">
                <a:srgbClr val="C9E828"/>
              </a:gs>
            </a:gsLst>
            <a:lin ang="13500000" scaled="1"/>
          </a:gradFill>
          <a:ln w="38100">
            <a:solidFill>
              <a:srgbClr val="FFFFFF"/>
            </a:solidFill>
            <a:prstDash val="solid"/>
          </a:ln>
        </p:spPr>
      </p:sp>
      <p:sp>
        <p:nvSpPr>
          <p:cNvPr id="26" name="Text 22"/>
          <p:cNvSpPr/>
          <p:nvPr/>
        </p:nvSpPr>
        <p:spPr>
          <a:xfrm>
            <a:off x="4627880" y="6116320"/>
            <a:ext cx="198120" cy="198120"/>
          </a:xfrm>
          <a:prstGeom prst="rect">
            <a:avLst/>
          </a:prstGeom>
          <a:noFill/>
        </p:spPr>
        <p:txBody>
          <a:bodyPr wrap="square" lIns="45720" tIns="91440" rIns="91440" bIns="45720" rtlCol="0" anchor="ctr"/>
          <a:lstStyle/>
          <a:p>
            <a:pPr>
              <a:lnSpc>
                <a:spcPct val="100000"/>
              </a:lnSpc>
            </a:pPr>
            <a:endParaRPr lang="en-US" sz="1600" dirty="0"/>
          </a:p>
        </p:txBody>
      </p:sp>
      <p:sp>
        <p:nvSpPr>
          <p:cNvPr id="27" name="Shape 23"/>
          <p:cNvSpPr/>
          <p:nvPr/>
        </p:nvSpPr>
        <p:spPr>
          <a:xfrm>
            <a:off x="7569200" y="6116320"/>
            <a:ext cx="198120" cy="198120"/>
          </a:xfrm>
          <a:prstGeom prst="ellipse">
            <a:avLst/>
          </a:prstGeom>
          <a:gradFill flip="none" rotWithShape="1">
            <a:gsLst>
              <a:gs pos="0">
                <a:srgbClr val="6EAA2E"/>
              </a:gs>
              <a:gs pos="53000">
                <a:srgbClr val="92D050"/>
              </a:gs>
              <a:gs pos="91000">
                <a:srgbClr val="C9E828"/>
              </a:gs>
              <a:gs pos="100000">
                <a:srgbClr val="C9E828"/>
              </a:gs>
            </a:gsLst>
            <a:lin ang="13500000" scaled="1"/>
          </a:gradFill>
          <a:ln w="38100">
            <a:solidFill>
              <a:srgbClr val="FFFFFF"/>
            </a:solidFill>
            <a:prstDash val="solid"/>
          </a:ln>
        </p:spPr>
      </p:sp>
      <p:sp>
        <p:nvSpPr>
          <p:cNvPr id="28" name="Text 24"/>
          <p:cNvSpPr/>
          <p:nvPr/>
        </p:nvSpPr>
        <p:spPr>
          <a:xfrm>
            <a:off x="7569200" y="6116320"/>
            <a:ext cx="198120" cy="198120"/>
          </a:xfrm>
          <a:prstGeom prst="rect">
            <a:avLst/>
          </a:prstGeom>
          <a:noFill/>
        </p:spPr>
        <p:txBody>
          <a:bodyPr wrap="square" lIns="45720" tIns="91440" rIns="91440" bIns="45720" rtlCol="0" anchor="ctr"/>
          <a:lstStyle/>
          <a:p>
            <a:pPr>
              <a:lnSpc>
                <a:spcPct val="100000"/>
              </a:lnSpc>
            </a:pPr>
            <a:endParaRPr lang="en-US" sz="1600" dirty="0"/>
          </a:p>
        </p:txBody>
      </p:sp>
      <p:sp>
        <p:nvSpPr>
          <p:cNvPr id="29" name="Shape 25"/>
          <p:cNvSpPr/>
          <p:nvPr/>
        </p:nvSpPr>
        <p:spPr>
          <a:xfrm>
            <a:off x="10510520" y="6116320"/>
            <a:ext cx="198120" cy="198120"/>
          </a:xfrm>
          <a:prstGeom prst="ellipse">
            <a:avLst/>
          </a:prstGeom>
          <a:gradFill flip="none" rotWithShape="1">
            <a:gsLst>
              <a:gs pos="0">
                <a:srgbClr val="6EAA2E"/>
              </a:gs>
              <a:gs pos="53000">
                <a:srgbClr val="92D050"/>
              </a:gs>
              <a:gs pos="91000">
                <a:srgbClr val="C9E828"/>
              </a:gs>
              <a:gs pos="100000">
                <a:srgbClr val="C9E828"/>
              </a:gs>
            </a:gsLst>
            <a:lin ang="13500000" scaled="1"/>
          </a:gradFill>
          <a:ln w="38100">
            <a:solidFill>
              <a:srgbClr val="FFFFFF"/>
            </a:solidFill>
            <a:prstDash val="solid"/>
          </a:ln>
        </p:spPr>
      </p:sp>
      <p:sp>
        <p:nvSpPr>
          <p:cNvPr id="30" name="Text 26"/>
          <p:cNvSpPr/>
          <p:nvPr/>
        </p:nvSpPr>
        <p:spPr>
          <a:xfrm>
            <a:off x="10510520" y="6116320"/>
            <a:ext cx="198120" cy="198120"/>
          </a:xfrm>
          <a:prstGeom prst="rect">
            <a:avLst/>
          </a:prstGeom>
          <a:noFill/>
        </p:spPr>
        <p:txBody>
          <a:bodyPr wrap="square" lIns="45720" tIns="91440" rIns="91440" bIns="45720" rtlCol="0" anchor="ctr"/>
          <a:lstStyle/>
          <a:p>
            <a:pPr>
              <a:lnSpc>
                <a:spcPct val="100000"/>
              </a:lnSpc>
            </a:pPr>
            <a:endParaRPr lang="en-US" sz="1600" dirty="0"/>
          </a:p>
        </p:txBody>
      </p:sp>
      <p:sp>
        <p:nvSpPr>
          <p:cNvPr id="31" name="Text 27"/>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Tanlash algoritmi va yodda tutish</a:t>
            </a:r>
            <a:endParaRPr lang="en-US" sz="1600" dirty="0"/>
          </a:p>
        </p:txBody>
      </p:sp>
      <p:sp>
        <p:nvSpPr>
          <p:cNvPr id="32" name="Text 28"/>
          <p:cNvSpPr/>
          <p:nvPr/>
        </p:nvSpPr>
        <p:spPr>
          <a:xfrm>
            <a:off x="787400" y="1442720"/>
            <a:ext cx="619760" cy="460375"/>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33" name="Text 29"/>
          <p:cNvSpPr/>
          <p:nvPr/>
        </p:nvSpPr>
        <p:spPr>
          <a:xfrm>
            <a:off x="735330" y="200469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Tanlash shartlari</a:t>
            </a:r>
            <a:endParaRPr lang="en-US" sz="1600" dirty="0"/>
          </a:p>
        </p:txBody>
      </p:sp>
      <p:sp>
        <p:nvSpPr>
          <p:cNvPr id="34" name="Text 30"/>
          <p:cNvSpPr/>
          <p:nvPr/>
        </p:nvSpPr>
        <p:spPr>
          <a:xfrm>
            <a:off x="716280" y="2661285"/>
            <a:ext cx="2176145" cy="2865120"/>
          </a:xfrm>
          <a:prstGeom prst="rect">
            <a:avLst/>
          </a:prstGeom>
          <a:noFill/>
        </p:spPr>
        <p:txBody>
          <a:bodyPr wrap="square" lIns="91440" tIns="45720" rIns="91440" bIns="45720" rtlCol="0" anchor="t">
            <a:spAutoFit/>
          </a:bodyPr>
          <a:lstStyle/>
          <a:p>
            <a:pPr>
              <a:lnSpc>
                <a:spcPct val="13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Qurilma tanlashda bosim, temperatura, agent tarkibi, issiqlik yuklanishi, hajm cheklovlari va sanitariya talablari tekshiriladi.</a:t>
            </a:r>
            <a:endParaRPr lang="en-US" sz="1600" dirty="0"/>
          </a:p>
        </p:txBody>
      </p:sp>
      <p:sp>
        <p:nvSpPr>
          <p:cNvPr id="35" name="Text 31"/>
          <p:cNvSpPr/>
          <p:nvPr/>
        </p:nvSpPr>
        <p:spPr>
          <a:xfrm>
            <a:off x="3622040" y="1442720"/>
            <a:ext cx="619760" cy="460375"/>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36" name="Text 32"/>
          <p:cNvSpPr/>
          <p:nvPr/>
        </p:nvSpPr>
        <p:spPr>
          <a:xfrm>
            <a:off x="3569970" y="200469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Afzalliklar</a:t>
            </a:r>
            <a:endParaRPr lang="en-US" sz="1600" dirty="0"/>
          </a:p>
        </p:txBody>
      </p:sp>
      <p:sp>
        <p:nvSpPr>
          <p:cNvPr id="37" name="Text 33"/>
          <p:cNvSpPr/>
          <p:nvPr/>
        </p:nvSpPr>
        <p:spPr>
          <a:xfrm>
            <a:off x="3550920" y="2661285"/>
            <a:ext cx="2176145" cy="2760345"/>
          </a:xfrm>
          <a:prstGeom prst="rect">
            <a:avLst/>
          </a:prstGeom>
          <a:noFill/>
        </p:spPr>
        <p:txBody>
          <a:bodyPr wrap="square" lIns="91440" tIns="45720" rIns="91440" bIns="45720" rtlCol="0" anchor="t">
            <a:spAutoFit/>
          </a:bodyPr>
          <a:lstStyle/>
          <a:p>
            <a:pPr>
              <a:lnSpc>
                <a:spcPct val="13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qurilmalar oziq-ovqat va farmasevtika uchun, trubali qurilmalar neft, kimyo va yuqori haroratli bug' jarayonlari uchun afzal.</a:t>
            </a:r>
            <a:endParaRPr lang="en-US" sz="1600" dirty="0"/>
          </a:p>
        </p:txBody>
      </p:sp>
      <p:sp>
        <p:nvSpPr>
          <p:cNvPr id="38" name="Text 34"/>
          <p:cNvSpPr/>
          <p:nvPr/>
        </p:nvSpPr>
        <p:spPr>
          <a:xfrm>
            <a:off x="6456680" y="1442720"/>
            <a:ext cx="619760" cy="460375"/>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03</a:t>
            </a:r>
            <a:endParaRPr lang="en-US" sz="1600" dirty="0"/>
          </a:p>
        </p:txBody>
      </p:sp>
      <p:sp>
        <p:nvSpPr>
          <p:cNvPr id="39" name="Text 35"/>
          <p:cNvSpPr/>
          <p:nvPr/>
        </p:nvSpPr>
        <p:spPr>
          <a:xfrm>
            <a:off x="6404610" y="200469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Xarajat-foyda</a:t>
            </a:r>
            <a:endParaRPr lang="en-US" sz="1600" dirty="0"/>
          </a:p>
        </p:txBody>
      </p:sp>
      <p:sp>
        <p:nvSpPr>
          <p:cNvPr id="40" name="Text 36"/>
          <p:cNvSpPr/>
          <p:nvPr/>
        </p:nvSpPr>
        <p:spPr>
          <a:xfrm>
            <a:off x="6385560" y="2661285"/>
            <a:ext cx="2176145" cy="2760345"/>
          </a:xfrm>
          <a:prstGeom prst="rect">
            <a:avLst/>
          </a:prstGeom>
          <a:noFill/>
        </p:spPr>
        <p:txBody>
          <a:bodyPr wrap="square" lIns="91440" tIns="45720" rIns="91440" bIns="45720" rtlCol="0" anchor="t">
            <a:spAutoFit/>
          </a:bodyPr>
          <a:lstStyle/>
          <a:p>
            <a:pPr>
              <a:lnSpc>
                <a:spcPct val="13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Xarajat-foyda va xizmat muddati asosida yakuniy qaror qabul qilinadi.</a:t>
            </a:r>
            <a:endParaRPr lang="en-US" sz="1600" dirty="0"/>
          </a:p>
        </p:txBody>
      </p:sp>
      <p:sp>
        <p:nvSpPr>
          <p:cNvPr id="41" name="Text 37"/>
          <p:cNvSpPr/>
          <p:nvPr/>
        </p:nvSpPr>
        <p:spPr>
          <a:xfrm>
            <a:off x="9291320" y="1442720"/>
            <a:ext cx="619760" cy="460375"/>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04</a:t>
            </a:r>
            <a:endParaRPr lang="en-US" sz="1600" dirty="0"/>
          </a:p>
        </p:txBody>
      </p:sp>
      <p:sp>
        <p:nvSpPr>
          <p:cNvPr id="42" name="Text 38"/>
          <p:cNvSpPr/>
          <p:nvPr/>
        </p:nvSpPr>
        <p:spPr>
          <a:xfrm>
            <a:off x="9239250" y="200469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Yodda tutish</a:t>
            </a:r>
            <a:endParaRPr lang="en-US" sz="1600" dirty="0"/>
          </a:p>
        </p:txBody>
      </p:sp>
      <p:sp>
        <p:nvSpPr>
          <p:cNvPr id="43" name="Text 39"/>
          <p:cNvSpPr/>
          <p:nvPr/>
        </p:nvSpPr>
        <p:spPr>
          <a:xfrm>
            <a:off x="9220200" y="2661285"/>
            <a:ext cx="2176145" cy="2760345"/>
          </a:xfrm>
          <a:prstGeom prst="rect">
            <a:avLst/>
          </a:prstGeom>
          <a:noFill/>
        </p:spPr>
        <p:txBody>
          <a:bodyPr wrap="square" lIns="91440" tIns="45720" rIns="91440" bIns="45720" rtlCol="0" anchor="t">
            <a:spAutoFit/>
          </a:bodyPr>
          <a:lstStyle/>
          <a:p>
            <a:pPr>
              <a:lnSpc>
                <a:spcPct val="13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Tanlashda agent tarkibi va ifloslanish darajasi hisobga olinadi. Xarajat-foyda va xizmat muddati asosida yakuniy qaror qabul qilinadi.</a:t>
            </a:r>
            <a:endParaRPr lang="en-US" sz="1600" dirty="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g.png"/>
          <p:cNvPicPr>
            <a:picLocks noChangeAspect="1"/>
          </p:cNvPicPr>
          <p:nvPr/>
        </p:nvPicPr>
        <p:blipFill>
          <a:blip r:embed="rId1"/>
          <a:srcRect l="26" r="26"/>
          <a:stretch>
            <a:fillRect/>
          </a:stretch>
        </p:blipFill>
        <p:spPr>
          <a:xfrm>
            <a:off x="-24130" y="8255"/>
            <a:ext cx="12234545" cy="6849745"/>
          </a:xfrm>
          <a:prstGeom prst="rect">
            <a:avLst/>
          </a:prstGeom>
        </p:spPr>
      </p:pic>
      <p:sp>
        <p:nvSpPr>
          <p:cNvPr id="3" name="Text 0"/>
          <p:cNvSpPr/>
          <p:nvPr/>
        </p:nvSpPr>
        <p:spPr>
          <a:xfrm>
            <a:off x="1709420" y="2432050"/>
            <a:ext cx="8542020" cy="1414780"/>
          </a:xfrm>
          <a:prstGeom prst="rect">
            <a:avLst/>
          </a:prstGeom>
          <a:noFill/>
        </p:spPr>
        <p:txBody>
          <a:bodyPr wrap="square" lIns="91440" tIns="45720" rIns="91440" bIns="45720" rtlCol="0" anchor="t"/>
          <a:lstStyle/>
          <a:p>
            <a:pPr algn="ctr">
              <a:lnSpc>
                <a:spcPct val="120000"/>
              </a:lnSpc>
            </a:pPr>
            <a:r>
              <a:rPr lang="en-US" sz="96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THANK YOU</a:t>
            </a:r>
            <a:endParaRPr lang="en-US" sz="1600" dirty="0"/>
          </a:p>
        </p:txBody>
      </p:sp>
      <p:sp>
        <p:nvSpPr>
          <p:cNvPr id="4" name="Shape 1"/>
          <p:cNvSpPr/>
          <p:nvPr/>
        </p:nvSpPr>
        <p:spPr>
          <a:xfrm>
            <a:off x="1788795" y="5076825"/>
            <a:ext cx="153670" cy="153670"/>
          </a:xfrm>
          <a:prstGeom prst="star4">
            <a:avLst>
              <a:gd name="adj" fmla="val 10416"/>
            </a:avLst>
          </a:prstGeom>
          <a:solidFill>
            <a:srgbClr val="FFBB59"/>
          </a:solidFill>
        </p:spPr>
      </p:sp>
      <p:sp>
        <p:nvSpPr>
          <p:cNvPr id="5" name="Text 2"/>
          <p:cNvSpPr/>
          <p:nvPr/>
        </p:nvSpPr>
        <p:spPr>
          <a:xfrm>
            <a:off x="1788795" y="5076825"/>
            <a:ext cx="153670" cy="15367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3"/>
          <p:cNvSpPr/>
          <p:nvPr/>
        </p:nvSpPr>
        <p:spPr>
          <a:xfrm>
            <a:off x="1261745" y="4424680"/>
            <a:ext cx="153670" cy="153670"/>
          </a:xfrm>
          <a:prstGeom prst="star4">
            <a:avLst>
              <a:gd name="adj" fmla="val 10416"/>
            </a:avLst>
          </a:prstGeom>
          <a:solidFill>
            <a:srgbClr val="FFBB59"/>
          </a:solidFill>
        </p:spPr>
      </p:sp>
      <p:sp>
        <p:nvSpPr>
          <p:cNvPr id="7" name="Text 4"/>
          <p:cNvSpPr/>
          <p:nvPr/>
        </p:nvSpPr>
        <p:spPr>
          <a:xfrm>
            <a:off x="1261745" y="4424680"/>
            <a:ext cx="153670" cy="153670"/>
          </a:xfrm>
          <a:prstGeom prst="rect">
            <a:avLst/>
          </a:prstGeom>
          <a:noFill/>
        </p:spPr>
        <p:txBody>
          <a:bodyPr wrap="square" lIns="45720" tIns="91440" rIns="91440" bIns="45720" rtlCol="0" anchor="ctr"/>
          <a:lstStyle/>
          <a:p>
            <a:pPr>
              <a:lnSpc>
                <a:spcPct val="100000"/>
              </a:lnSpc>
            </a:pPr>
            <a:endParaRPr lang="en-US" sz="1600" dirty="0"/>
          </a:p>
        </p:txBody>
      </p:sp>
      <p:pic>
        <p:nvPicPr>
          <p:cNvPr id="8" name="Image 1" descr="https://kimi-img.moonshot.cn/pub/slides/slides_tmpl/image/25-08-27-20:02:53-d2nf7r98bjvh7rlj0800.png"/>
          <p:cNvPicPr>
            <a:picLocks noChangeAspect="1"/>
          </p:cNvPicPr>
          <p:nvPr/>
        </p:nvPicPr>
        <p:blipFill>
          <a:blip r:embed="rId2"/>
          <a:stretch>
            <a:fillRect/>
          </a:stretch>
        </p:blipFill>
        <p:spPr>
          <a:xfrm>
            <a:off x="9655810" y="4407535"/>
            <a:ext cx="1456690" cy="1840865"/>
          </a:xfrm>
          <a:prstGeom prst="rect">
            <a:avLst/>
          </a:prstGeom>
        </p:spPr>
      </p:pic>
      <p:sp>
        <p:nvSpPr>
          <p:cNvPr id="9" name="Shape 5"/>
          <p:cNvSpPr/>
          <p:nvPr/>
        </p:nvSpPr>
        <p:spPr>
          <a:xfrm>
            <a:off x="1610995" y="509270"/>
            <a:ext cx="8639810" cy="0"/>
          </a:xfrm>
          <a:prstGeom prst="line">
            <a:avLst/>
          </a:prstGeom>
          <a:noFill/>
          <a:ln w="15875">
            <a:solidFill>
              <a:srgbClr val="000000"/>
            </a:solidFill>
            <a:prstDash val="sysDot"/>
            <a:headEnd type="none"/>
            <a:tailEnd type="none"/>
          </a:ln>
        </p:spPr>
      </p:sp>
      <p:sp>
        <p:nvSpPr>
          <p:cNvPr id="10" name="Shape 6"/>
          <p:cNvSpPr/>
          <p:nvPr/>
        </p:nvSpPr>
        <p:spPr>
          <a:xfrm>
            <a:off x="2355215" y="6550025"/>
            <a:ext cx="8894445" cy="0"/>
          </a:xfrm>
          <a:prstGeom prst="line">
            <a:avLst/>
          </a:prstGeom>
          <a:noFill/>
          <a:ln w="15875">
            <a:solidFill>
              <a:srgbClr val="000000"/>
            </a:solidFill>
            <a:prstDash val="sysDot"/>
            <a:headEnd type="none"/>
            <a:tailEnd type="none"/>
          </a:ln>
        </p:spPr>
      </p:sp>
      <p:sp>
        <p:nvSpPr>
          <p:cNvPr id="11" name="Shape 7"/>
          <p:cNvSpPr/>
          <p:nvPr/>
        </p:nvSpPr>
        <p:spPr>
          <a:xfrm>
            <a:off x="11774805" y="1237615"/>
            <a:ext cx="0" cy="4104005"/>
          </a:xfrm>
          <a:prstGeom prst="line">
            <a:avLst/>
          </a:prstGeom>
          <a:noFill/>
          <a:ln w="19050">
            <a:solidFill>
              <a:srgbClr val="000000"/>
            </a:solidFill>
            <a:prstDash val="solid"/>
            <a:headEnd type="none"/>
            <a:tailEnd type="none"/>
          </a:ln>
        </p:spPr>
      </p:sp>
      <p:sp>
        <p:nvSpPr>
          <p:cNvPr id="12" name="Shape 8"/>
          <p:cNvSpPr/>
          <p:nvPr/>
        </p:nvSpPr>
        <p:spPr>
          <a:xfrm flipV="1">
            <a:off x="586105" y="2072640"/>
            <a:ext cx="0" cy="4104005"/>
          </a:xfrm>
          <a:prstGeom prst="line">
            <a:avLst/>
          </a:prstGeom>
          <a:noFill/>
          <a:ln w="19050">
            <a:solidFill>
              <a:srgbClr val="000000"/>
            </a:solidFill>
            <a:prstDash val="solid"/>
            <a:headEnd type="none"/>
            <a:tailEnd type="none"/>
          </a:ln>
        </p:spPr>
      </p:sp>
      <p:pic>
        <p:nvPicPr>
          <p:cNvPr id="13"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4"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5"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6"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7"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8"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9" name="Image 8" descr="https://kimi-img.moonshot.cn/pub/slides/slides_tmpl/image/25-08-27-20:02:53-d2nf7r98bjvh7rlj0810.png"/>
          <p:cNvPicPr>
            <a:picLocks noChangeAspect="1"/>
          </p:cNvPicPr>
          <p:nvPr/>
        </p:nvPicPr>
        <p:blipFill>
          <a:blip r:embed="rId7"/>
          <a:stretch>
            <a:fillRect/>
          </a:stretch>
        </p:blipFill>
        <p:spPr>
          <a:xfrm>
            <a:off x="7780020" y="3117215"/>
            <a:ext cx="3242945" cy="1664335"/>
          </a:xfrm>
          <a:prstGeom prst="rect">
            <a:avLst/>
          </a:prstGeom>
        </p:spPr>
      </p:pic>
      <p:sp>
        <p:nvSpPr>
          <p:cNvPr id="25" name="Text 14"/>
          <p:cNvSpPr/>
          <p:nvPr/>
        </p:nvSpPr>
        <p:spPr>
          <a:xfrm>
            <a:off x="6636031" y="5517515"/>
            <a:ext cx="1945191" cy="457200"/>
          </a:xfrm>
          <a:prstGeom prst="rect">
            <a:avLst/>
          </a:prstGeom>
          <a:noFill/>
        </p:spPr>
        <p:txBody>
          <a:bodyPr wrap="square" lIns="45720" tIns="91440" rIns="91440" bIns="45720" rtlCol="0" anchor="ctr"/>
          <a:lstStyle/>
          <a:p>
            <a:pPr>
              <a:lnSpc>
                <a:spcPct val="100000"/>
              </a:lnSpc>
            </a:pP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4-d2nf7rh8bjvh7rlj08ag.png"/>
          <p:cNvPicPr>
            <a:picLocks noChangeAspect="1"/>
          </p:cNvPicPr>
          <p:nvPr/>
        </p:nvPicPr>
        <p:blipFill>
          <a:blip r:embed="rId1"/>
          <a:srcRect l="16" r="16"/>
          <a:stretch>
            <a:fillRect/>
          </a:stretch>
        </p:blipFill>
        <p:spPr>
          <a:xfrm>
            <a:off x="635" y="-33020"/>
            <a:ext cx="12206605" cy="6906260"/>
          </a:xfrm>
          <a:prstGeom prst="rect">
            <a:avLst/>
          </a:prstGeom>
        </p:spPr>
      </p:pic>
      <p:sp>
        <p:nvSpPr>
          <p:cNvPr id="3" name="Shape 0"/>
          <p:cNvSpPr/>
          <p:nvPr/>
        </p:nvSpPr>
        <p:spPr>
          <a:xfrm>
            <a:off x="702945" y="2219325"/>
            <a:ext cx="2514600" cy="3337560"/>
          </a:xfrm>
          <a:prstGeom prst="roundRect">
            <a:avLst>
              <a:gd name="adj" fmla="val 8181"/>
            </a:avLst>
          </a:prstGeom>
          <a:solidFill>
            <a:srgbClr val="FFFFFF"/>
          </a:solidFill>
          <a:ln w="19050">
            <a:solidFill>
              <a:srgbClr val="000000"/>
            </a:solidFill>
            <a:prstDash val="solid"/>
          </a:ln>
        </p:spPr>
      </p:sp>
      <p:sp>
        <p:nvSpPr>
          <p:cNvPr id="4" name="Text 1"/>
          <p:cNvSpPr/>
          <p:nvPr/>
        </p:nvSpPr>
        <p:spPr>
          <a:xfrm>
            <a:off x="702945" y="2219325"/>
            <a:ext cx="2514600" cy="3337560"/>
          </a:xfrm>
          <a:prstGeom prst="rect">
            <a:avLst/>
          </a:prstGeom>
          <a:noFill/>
        </p:spPr>
        <p:txBody>
          <a:bodyPr wrap="square" lIns="45720" tIns="91440" rIns="91440" bIns="45720" rtlCol="0" anchor="ctr"/>
          <a:lstStyle/>
          <a:p>
            <a:pPr>
              <a:lnSpc>
                <a:spcPct val="100000"/>
              </a:lnSpc>
            </a:pPr>
            <a:endParaRPr lang="en-US" sz="1600" dirty="0"/>
          </a:p>
        </p:txBody>
      </p:sp>
      <p:sp>
        <p:nvSpPr>
          <p:cNvPr id="5" name="Shape 2"/>
          <p:cNvSpPr/>
          <p:nvPr/>
        </p:nvSpPr>
        <p:spPr>
          <a:xfrm>
            <a:off x="3395345" y="2219325"/>
            <a:ext cx="2514600" cy="3337560"/>
          </a:xfrm>
          <a:prstGeom prst="roundRect">
            <a:avLst>
              <a:gd name="adj" fmla="val 8181"/>
            </a:avLst>
          </a:prstGeom>
          <a:solidFill>
            <a:srgbClr val="FFFFFF"/>
          </a:solidFill>
          <a:ln w="19050">
            <a:solidFill>
              <a:srgbClr val="000000"/>
            </a:solidFill>
            <a:prstDash val="solid"/>
          </a:ln>
        </p:spPr>
      </p:sp>
      <p:sp>
        <p:nvSpPr>
          <p:cNvPr id="6" name="Text 3"/>
          <p:cNvSpPr/>
          <p:nvPr/>
        </p:nvSpPr>
        <p:spPr>
          <a:xfrm>
            <a:off x="3395345" y="2219325"/>
            <a:ext cx="2514600" cy="3337560"/>
          </a:xfrm>
          <a:prstGeom prst="rect">
            <a:avLst/>
          </a:prstGeom>
          <a:noFill/>
        </p:spPr>
        <p:txBody>
          <a:bodyPr wrap="square" lIns="45720" tIns="91440" rIns="91440" bIns="45720" rtlCol="0" anchor="ctr"/>
          <a:lstStyle/>
          <a:p>
            <a:pPr>
              <a:lnSpc>
                <a:spcPct val="100000"/>
              </a:lnSpc>
            </a:pPr>
            <a:endParaRPr lang="en-US" sz="1600" dirty="0"/>
          </a:p>
        </p:txBody>
      </p:sp>
      <p:sp>
        <p:nvSpPr>
          <p:cNvPr id="7" name="Shape 4"/>
          <p:cNvSpPr/>
          <p:nvPr/>
        </p:nvSpPr>
        <p:spPr>
          <a:xfrm>
            <a:off x="6087745" y="2219325"/>
            <a:ext cx="2514600" cy="3337560"/>
          </a:xfrm>
          <a:prstGeom prst="roundRect">
            <a:avLst>
              <a:gd name="adj" fmla="val 8181"/>
            </a:avLst>
          </a:prstGeom>
          <a:solidFill>
            <a:srgbClr val="FFFFFF"/>
          </a:solidFill>
          <a:ln w="19050">
            <a:solidFill>
              <a:srgbClr val="000000"/>
            </a:solidFill>
            <a:prstDash val="solid"/>
          </a:ln>
        </p:spPr>
      </p:sp>
      <p:sp>
        <p:nvSpPr>
          <p:cNvPr id="8" name="Text 5"/>
          <p:cNvSpPr/>
          <p:nvPr/>
        </p:nvSpPr>
        <p:spPr>
          <a:xfrm>
            <a:off x="6087745" y="2219325"/>
            <a:ext cx="2514600" cy="3337560"/>
          </a:xfrm>
          <a:prstGeom prst="rect">
            <a:avLst/>
          </a:prstGeom>
          <a:noFill/>
        </p:spPr>
        <p:txBody>
          <a:bodyPr wrap="square" lIns="45720" tIns="91440" rIns="91440" bIns="45720" rtlCol="0" anchor="ctr"/>
          <a:lstStyle/>
          <a:p>
            <a:pPr>
              <a:lnSpc>
                <a:spcPct val="100000"/>
              </a:lnSpc>
            </a:pPr>
            <a:endParaRPr lang="en-US" sz="1600" dirty="0"/>
          </a:p>
        </p:txBody>
      </p:sp>
      <p:sp>
        <p:nvSpPr>
          <p:cNvPr id="9" name="Shape 6"/>
          <p:cNvSpPr/>
          <p:nvPr/>
        </p:nvSpPr>
        <p:spPr>
          <a:xfrm>
            <a:off x="8780145" y="2219325"/>
            <a:ext cx="2514600" cy="3337560"/>
          </a:xfrm>
          <a:prstGeom prst="roundRect">
            <a:avLst>
              <a:gd name="adj" fmla="val 8181"/>
            </a:avLst>
          </a:prstGeom>
          <a:solidFill>
            <a:srgbClr val="FFFFFF"/>
          </a:solidFill>
          <a:ln w="19050">
            <a:solidFill>
              <a:srgbClr val="000000"/>
            </a:solidFill>
            <a:prstDash val="solid"/>
          </a:ln>
        </p:spPr>
      </p:sp>
      <p:sp>
        <p:nvSpPr>
          <p:cNvPr id="10" name="Text 7"/>
          <p:cNvSpPr/>
          <p:nvPr/>
        </p:nvSpPr>
        <p:spPr>
          <a:xfrm>
            <a:off x="8780145" y="2219325"/>
            <a:ext cx="2514600" cy="3337560"/>
          </a:xfrm>
          <a:prstGeom prst="rect">
            <a:avLst/>
          </a:prstGeom>
          <a:noFill/>
        </p:spPr>
        <p:txBody>
          <a:bodyPr wrap="square" lIns="45720" tIns="91440" rIns="91440" bIns="45720" rtlCol="0" anchor="ctr"/>
          <a:lstStyle/>
          <a:p>
            <a:pPr>
              <a:lnSpc>
                <a:spcPct val="100000"/>
              </a:lnSpc>
            </a:pPr>
            <a:endParaRPr lang="en-US" sz="1600" dirty="0"/>
          </a:p>
        </p:txBody>
      </p:sp>
      <p:pic>
        <p:nvPicPr>
          <p:cNvPr id="11" name="Image 1" descr="https://kimi-img.moonshot.cn/pub/slides/slides_tmpl/image/25-08-27-20:02:54-d2nf7rh8bjvh7rlj0890.png"/>
          <p:cNvPicPr>
            <a:picLocks noChangeAspect="1"/>
          </p:cNvPicPr>
          <p:nvPr/>
        </p:nvPicPr>
        <p:blipFill>
          <a:blip r:embed="rId2"/>
          <a:stretch>
            <a:fillRect/>
          </a:stretch>
        </p:blipFill>
        <p:spPr>
          <a:xfrm>
            <a:off x="917575" y="2138045"/>
            <a:ext cx="10168255" cy="2127250"/>
          </a:xfrm>
          <a:prstGeom prst="rect">
            <a:avLst/>
          </a:prstGeom>
        </p:spPr>
      </p:pic>
      <p:sp>
        <p:nvSpPr>
          <p:cNvPr id="12" name="Shape 8"/>
          <p:cNvSpPr/>
          <p:nvPr/>
        </p:nvSpPr>
        <p:spPr>
          <a:xfrm>
            <a:off x="1636395" y="5221605"/>
            <a:ext cx="647700" cy="71755"/>
          </a:xfrm>
          <a:prstGeom prst="roundRect">
            <a:avLst>
              <a:gd name="adj" fmla="val 50000"/>
            </a:avLst>
          </a:prstGeom>
          <a:solidFill>
            <a:srgbClr val="44546A"/>
          </a:solidFill>
        </p:spPr>
      </p:sp>
      <p:sp>
        <p:nvSpPr>
          <p:cNvPr id="13" name="Text 9"/>
          <p:cNvSpPr/>
          <p:nvPr/>
        </p:nvSpPr>
        <p:spPr>
          <a:xfrm>
            <a:off x="1636395" y="5221605"/>
            <a:ext cx="647700" cy="71755"/>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4328795" y="5221605"/>
            <a:ext cx="647700" cy="71755"/>
          </a:xfrm>
          <a:prstGeom prst="roundRect">
            <a:avLst>
              <a:gd name="adj" fmla="val 50000"/>
            </a:avLst>
          </a:prstGeom>
          <a:solidFill>
            <a:srgbClr val="44546A"/>
          </a:solidFill>
        </p:spPr>
      </p:sp>
      <p:sp>
        <p:nvSpPr>
          <p:cNvPr id="15" name="Text 11"/>
          <p:cNvSpPr/>
          <p:nvPr/>
        </p:nvSpPr>
        <p:spPr>
          <a:xfrm>
            <a:off x="4328795" y="5221605"/>
            <a:ext cx="647700" cy="71755"/>
          </a:xfrm>
          <a:prstGeom prst="rect">
            <a:avLst/>
          </a:prstGeom>
          <a:noFill/>
        </p:spPr>
        <p:txBody>
          <a:bodyPr wrap="square" lIns="45720" tIns="91440" rIns="91440" bIns="45720" rtlCol="0" anchor="ctr"/>
          <a:lstStyle/>
          <a:p>
            <a:pPr>
              <a:lnSpc>
                <a:spcPct val="100000"/>
              </a:lnSpc>
            </a:pPr>
            <a:endParaRPr lang="en-US" sz="1600" dirty="0"/>
          </a:p>
        </p:txBody>
      </p:sp>
      <p:sp>
        <p:nvSpPr>
          <p:cNvPr id="16" name="Shape 12"/>
          <p:cNvSpPr/>
          <p:nvPr/>
        </p:nvSpPr>
        <p:spPr>
          <a:xfrm>
            <a:off x="7021195" y="5221605"/>
            <a:ext cx="647700" cy="71755"/>
          </a:xfrm>
          <a:prstGeom prst="roundRect">
            <a:avLst>
              <a:gd name="adj" fmla="val 50000"/>
            </a:avLst>
          </a:prstGeom>
          <a:solidFill>
            <a:srgbClr val="44546A"/>
          </a:solidFill>
        </p:spPr>
      </p:sp>
      <p:sp>
        <p:nvSpPr>
          <p:cNvPr id="17" name="Text 13"/>
          <p:cNvSpPr/>
          <p:nvPr/>
        </p:nvSpPr>
        <p:spPr>
          <a:xfrm>
            <a:off x="7021195" y="5221605"/>
            <a:ext cx="647700" cy="71755"/>
          </a:xfrm>
          <a:prstGeom prst="rect">
            <a:avLst/>
          </a:prstGeom>
          <a:noFill/>
        </p:spPr>
        <p:txBody>
          <a:bodyPr wrap="square" lIns="45720" tIns="91440" rIns="91440" bIns="45720" rtlCol="0" anchor="ctr"/>
          <a:lstStyle/>
          <a:p>
            <a:pPr>
              <a:lnSpc>
                <a:spcPct val="100000"/>
              </a:lnSpc>
            </a:pPr>
            <a:endParaRPr lang="en-US" sz="1600" dirty="0"/>
          </a:p>
        </p:txBody>
      </p:sp>
      <p:sp>
        <p:nvSpPr>
          <p:cNvPr id="18" name="Shape 14"/>
          <p:cNvSpPr/>
          <p:nvPr/>
        </p:nvSpPr>
        <p:spPr>
          <a:xfrm>
            <a:off x="9713595" y="5221605"/>
            <a:ext cx="647700" cy="71755"/>
          </a:xfrm>
          <a:prstGeom prst="roundRect">
            <a:avLst>
              <a:gd name="adj" fmla="val 50000"/>
            </a:avLst>
          </a:prstGeom>
          <a:solidFill>
            <a:srgbClr val="44546A"/>
          </a:solidFill>
        </p:spPr>
      </p:sp>
      <p:sp>
        <p:nvSpPr>
          <p:cNvPr id="19" name="Text 15"/>
          <p:cNvSpPr/>
          <p:nvPr/>
        </p:nvSpPr>
        <p:spPr>
          <a:xfrm>
            <a:off x="9713595" y="5221605"/>
            <a:ext cx="647700" cy="71755"/>
          </a:xfrm>
          <a:prstGeom prst="rect">
            <a:avLst/>
          </a:prstGeom>
          <a:noFill/>
        </p:spPr>
        <p:txBody>
          <a:bodyPr wrap="square" lIns="45720" tIns="91440" rIns="91440" bIns="45720" rtlCol="0" anchor="ctr"/>
          <a:lstStyle/>
          <a:p>
            <a:pPr>
              <a:lnSpc>
                <a:spcPct val="100000"/>
              </a:lnSpc>
            </a:pPr>
            <a:endParaRPr lang="en-US" sz="1600" dirty="0"/>
          </a:p>
        </p:txBody>
      </p:sp>
      <p:pic>
        <p:nvPicPr>
          <p:cNvPr id="20" name="Image 2" descr="https://kimi-img.moonshot.cn/pub/slides/slides_tmpl/image/25-08-27-20:02:53-d2nf7r98bjvh7rlj080g.png"/>
          <p:cNvPicPr>
            <a:picLocks noChangeAspect="1"/>
          </p:cNvPicPr>
          <p:nvPr/>
        </p:nvPicPr>
        <p:blipFill>
          <a:blip r:embed="rId3"/>
          <a:stretch>
            <a:fillRect/>
          </a:stretch>
        </p:blipFill>
        <p:spPr>
          <a:xfrm>
            <a:off x="444500" y="344805"/>
            <a:ext cx="170180" cy="592455"/>
          </a:xfrm>
          <a:prstGeom prst="rect">
            <a:avLst/>
          </a:prstGeom>
        </p:spPr>
      </p:pic>
      <p:pic>
        <p:nvPicPr>
          <p:cNvPr id="21" name="Image 3" descr="https://kimi-img.moonshot.cn/pub/slides/slides_tmpl/image/25-08-27-20:02:53-d2nf7r98bjvh7rlj0870.png"/>
          <p:cNvPicPr>
            <a:picLocks noChangeAspect="1"/>
          </p:cNvPicPr>
          <p:nvPr/>
        </p:nvPicPr>
        <p:blipFill>
          <a:blip r:embed="rId4"/>
          <a:stretch>
            <a:fillRect/>
          </a:stretch>
        </p:blipFill>
        <p:spPr>
          <a:xfrm>
            <a:off x="1324610" y="2846705"/>
            <a:ext cx="1412875" cy="864235"/>
          </a:xfrm>
          <a:prstGeom prst="rect">
            <a:avLst/>
          </a:prstGeom>
        </p:spPr>
      </p:pic>
      <p:pic>
        <p:nvPicPr>
          <p:cNvPr id="22" name="Image 4" descr="https://kimi-img.moonshot.cn/pub/slides/slides_tmpl/image/25-08-27-20:02:53-d2nf7r98bjvh7rlj0870.png"/>
          <p:cNvPicPr>
            <a:picLocks noChangeAspect="1"/>
          </p:cNvPicPr>
          <p:nvPr/>
        </p:nvPicPr>
        <p:blipFill>
          <a:blip r:embed="rId4"/>
          <a:stretch>
            <a:fillRect/>
          </a:stretch>
        </p:blipFill>
        <p:spPr>
          <a:xfrm>
            <a:off x="4025900" y="2846705"/>
            <a:ext cx="1412875" cy="864235"/>
          </a:xfrm>
          <a:prstGeom prst="rect">
            <a:avLst/>
          </a:prstGeom>
        </p:spPr>
      </p:pic>
      <p:pic>
        <p:nvPicPr>
          <p:cNvPr id="23" name="Image 5" descr="https://kimi-img.moonshot.cn/pub/slides/slides_tmpl/image/25-08-27-20:02:53-d2nf7r98bjvh7rlj0870.png"/>
          <p:cNvPicPr>
            <a:picLocks noChangeAspect="1"/>
          </p:cNvPicPr>
          <p:nvPr/>
        </p:nvPicPr>
        <p:blipFill>
          <a:blip r:embed="rId4"/>
          <a:stretch>
            <a:fillRect/>
          </a:stretch>
        </p:blipFill>
        <p:spPr>
          <a:xfrm>
            <a:off x="6727190" y="2846705"/>
            <a:ext cx="1412875" cy="864235"/>
          </a:xfrm>
          <a:prstGeom prst="rect">
            <a:avLst/>
          </a:prstGeom>
        </p:spPr>
      </p:pic>
      <p:pic>
        <p:nvPicPr>
          <p:cNvPr id="24" name="Image 6" descr="https://kimi-img.moonshot.cn/pub/slides/slides_tmpl/image/25-08-27-20:02:53-d2nf7r98bjvh7rlj0870.png"/>
          <p:cNvPicPr>
            <a:picLocks noChangeAspect="1"/>
          </p:cNvPicPr>
          <p:nvPr/>
        </p:nvPicPr>
        <p:blipFill>
          <a:blip r:embed="rId4"/>
          <a:stretch>
            <a:fillRect/>
          </a:stretch>
        </p:blipFill>
        <p:spPr>
          <a:xfrm>
            <a:off x="9428480" y="2846705"/>
            <a:ext cx="1412875" cy="864235"/>
          </a:xfrm>
          <a:prstGeom prst="rect">
            <a:avLst/>
          </a:prstGeom>
        </p:spPr>
      </p:pic>
      <p:sp>
        <p:nvSpPr>
          <p:cNvPr id="25" name="Text 16"/>
          <p:cNvSpPr/>
          <p:nvPr/>
        </p:nvSpPr>
        <p:spPr>
          <a:xfrm>
            <a:off x="4287520" y="1004570"/>
            <a:ext cx="3617595" cy="539115"/>
          </a:xfrm>
          <a:prstGeom prst="rect">
            <a:avLst/>
          </a:prstGeom>
          <a:noFill/>
        </p:spPr>
        <p:txBody>
          <a:bodyPr wrap="square" lIns="0" tIns="0" rIns="0" bIns="0" rtlCol="0" anchor="ctr"/>
          <a:lstStyle/>
          <a:p>
            <a:pPr algn="ctr">
              <a:lnSpc>
                <a:spcPct val="100000"/>
              </a:lnSpc>
            </a:pPr>
            <a:r>
              <a:rPr lang="en-US" sz="4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CONTENTS</a:t>
            </a:r>
            <a:endParaRPr lang="en-US" sz="1600" dirty="0"/>
          </a:p>
        </p:txBody>
      </p:sp>
      <p:sp>
        <p:nvSpPr>
          <p:cNvPr id="26" name="Text 17"/>
          <p:cNvSpPr/>
          <p:nvPr/>
        </p:nvSpPr>
        <p:spPr>
          <a:xfrm>
            <a:off x="1444625" y="2897505"/>
            <a:ext cx="973455" cy="645160"/>
          </a:xfrm>
          <a:prstGeom prst="rect">
            <a:avLst/>
          </a:prstGeom>
          <a:noFill/>
        </p:spPr>
        <p:txBody>
          <a:bodyPr wrap="square" lIns="91440" tIns="45720" rIns="91440" bIns="45720" rtlCol="0" anchor="t">
            <a:spAutoFit/>
          </a:bodyPr>
          <a:lstStyle/>
          <a:p>
            <a:pPr algn="ctr">
              <a:lnSpc>
                <a:spcPct val="100000"/>
              </a:lnSpc>
            </a:pPr>
            <a:r>
              <a:rPr lang="en-US" sz="36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27" name="Text 18"/>
          <p:cNvSpPr/>
          <p:nvPr/>
        </p:nvSpPr>
        <p:spPr>
          <a:xfrm>
            <a:off x="832485" y="4049395"/>
            <a:ext cx="2255520" cy="829945"/>
          </a:xfrm>
          <a:prstGeom prst="rect">
            <a:avLst/>
          </a:prstGeom>
          <a:noFill/>
        </p:spPr>
        <p:txBody>
          <a:bodyPr wrap="square" lIns="91440" tIns="45720" rIns="91440" bIns="45720" rtlCol="0" anchor="t">
            <a:spAutoFit/>
          </a:bodyPr>
          <a:lstStyle/>
          <a:p>
            <a:pPr algn="ct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Kirish va Turlar</a:t>
            </a:r>
            <a:endParaRPr lang="en-US" sz="1600" dirty="0"/>
          </a:p>
        </p:txBody>
      </p:sp>
      <p:sp>
        <p:nvSpPr>
          <p:cNvPr id="28" name="Text 19"/>
          <p:cNvSpPr/>
          <p:nvPr/>
        </p:nvSpPr>
        <p:spPr>
          <a:xfrm>
            <a:off x="4137025" y="2897505"/>
            <a:ext cx="973455" cy="645160"/>
          </a:xfrm>
          <a:prstGeom prst="rect">
            <a:avLst/>
          </a:prstGeom>
          <a:noFill/>
        </p:spPr>
        <p:txBody>
          <a:bodyPr wrap="square" lIns="91440" tIns="45720" rIns="91440" bIns="45720" rtlCol="0" anchor="t">
            <a:spAutoFit/>
          </a:bodyPr>
          <a:lstStyle/>
          <a:p>
            <a:pPr algn="ctr">
              <a:lnSpc>
                <a:spcPct val="100000"/>
              </a:lnSpc>
            </a:pPr>
            <a:r>
              <a:rPr lang="en-US" sz="36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29" name="Text 20"/>
          <p:cNvSpPr/>
          <p:nvPr/>
        </p:nvSpPr>
        <p:spPr>
          <a:xfrm>
            <a:off x="3487420" y="4049395"/>
            <a:ext cx="2331085" cy="829945"/>
          </a:xfrm>
          <a:prstGeom prst="rect">
            <a:avLst/>
          </a:prstGeom>
          <a:noFill/>
        </p:spPr>
        <p:txBody>
          <a:bodyPr wrap="square" lIns="91440" tIns="45720" rIns="91440" bIns="45720" rtlCol="0" anchor="t">
            <a:spAutoFit/>
          </a:bodyPr>
          <a:lstStyle/>
          <a:p>
            <a:pPr algn="ct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Truba ichida truba</a:t>
            </a:r>
            <a:endParaRPr lang="en-US" sz="1600" dirty="0"/>
          </a:p>
        </p:txBody>
      </p:sp>
      <p:sp>
        <p:nvSpPr>
          <p:cNvPr id="30" name="Text 21"/>
          <p:cNvSpPr/>
          <p:nvPr/>
        </p:nvSpPr>
        <p:spPr>
          <a:xfrm>
            <a:off x="6829425" y="2897505"/>
            <a:ext cx="973455" cy="645160"/>
          </a:xfrm>
          <a:prstGeom prst="rect">
            <a:avLst/>
          </a:prstGeom>
          <a:noFill/>
        </p:spPr>
        <p:txBody>
          <a:bodyPr wrap="square" lIns="91440" tIns="45720" rIns="91440" bIns="45720" rtlCol="0" anchor="t">
            <a:spAutoFit/>
          </a:bodyPr>
          <a:lstStyle/>
          <a:p>
            <a:pPr algn="ctr">
              <a:lnSpc>
                <a:spcPct val="100000"/>
              </a:lnSpc>
            </a:pPr>
            <a:r>
              <a:rPr lang="en-US" sz="36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03</a:t>
            </a:r>
            <a:endParaRPr lang="en-US" sz="1600" dirty="0"/>
          </a:p>
        </p:txBody>
      </p:sp>
      <p:sp>
        <p:nvSpPr>
          <p:cNvPr id="31" name="Text 22"/>
          <p:cNvSpPr/>
          <p:nvPr/>
        </p:nvSpPr>
        <p:spPr>
          <a:xfrm>
            <a:off x="6217285" y="4049395"/>
            <a:ext cx="2255520" cy="829945"/>
          </a:xfrm>
          <a:prstGeom prst="rect">
            <a:avLst/>
          </a:prstGeom>
          <a:noFill/>
        </p:spPr>
        <p:txBody>
          <a:bodyPr wrap="square" lIns="91440" tIns="45720" rIns="91440" bIns="45720" rtlCol="0" anchor="t">
            <a:spAutoFit/>
          </a:bodyPr>
          <a:lstStyle/>
          <a:p>
            <a:pPr algn="ct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Plastinali qurilmalar</a:t>
            </a:r>
            <a:endParaRPr lang="en-US" sz="1600" dirty="0"/>
          </a:p>
        </p:txBody>
      </p:sp>
      <p:sp>
        <p:nvSpPr>
          <p:cNvPr id="32" name="Text 23"/>
          <p:cNvSpPr/>
          <p:nvPr/>
        </p:nvSpPr>
        <p:spPr>
          <a:xfrm>
            <a:off x="9521825" y="2897505"/>
            <a:ext cx="973455" cy="645160"/>
          </a:xfrm>
          <a:prstGeom prst="rect">
            <a:avLst/>
          </a:prstGeom>
          <a:noFill/>
        </p:spPr>
        <p:txBody>
          <a:bodyPr wrap="square" lIns="91440" tIns="45720" rIns="91440" bIns="45720" rtlCol="0" anchor="t">
            <a:spAutoFit/>
          </a:bodyPr>
          <a:lstStyle/>
          <a:p>
            <a:pPr algn="ctr">
              <a:lnSpc>
                <a:spcPct val="100000"/>
              </a:lnSpc>
            </a:pPr>
            <a:r>
              <a:rPr lang="en-US" sz="36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04</a:t>
            </a:r>
            <a:endParaRPr lang="en-US" sz="1600" dirty="0"/>
          </a:p>
        </p:txBody>
      </p:sp>
      <p:sp>
        <p:nvSpPr>
          <p:cNvPr id="33" name="Text 24"/>
          <p:cNvSpPr/>
          <p:nvPr/>
        </p:nvSpPr>
        <p:spPr>
          <a:xfrm>
            <a:off x="8909685" y="4049395"/>
            <a:ext cx="2255520" cy="829945"/>
          </a:xfrm>
          <a:prstGeom prst="rect">
            <a:avLst/>
          </a:prstGeom>
          <a:noFill/>
        </p:spPr>
        <p:txBody>
          <a:bodyPr wrap="square" lIns="91440" tIns="45720" rIns="91440" bIns="45720" rtlCol="0" anchor="t">
            <a:spAutoFit/>
          </a:bodyPr>
          <a:lstStyle/>
          <a:p>
            <a:pPr algn="ct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Solishtirish va Tanlash</a:t>
            </a:r>
            <a:endParaRPr lang="en-US" sz="1600"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322070"/>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5" name="Text 1"/>
          <p:cNvSpPr/>
          <p:nvPr/>
        </p:nvSpPr>
        <p:spPr>
          <a:xfrm>
            <a:off x="664210" y="2883535"/>
            <a:ext cx="10737850" cy="1014730"/>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Kirish va Turlar</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rot="21000000">
            <a:off x="1001395" y="1683385"/>
            <a:ext cx="2458085" cy="389572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5" name="Text 1"/>
          <p:cNvSpPr/>
          <p:nvPr/>
        </p:nvSpPr>
        <p:spPr>
          <a:xfrm rot="21000000">
            <a:off x="1001395" y="1683385"/>
            <a:ext cx="2458085" cy="389572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123950" y="1897380"/>
            <a:ext cx="2672080" cy="3894455"/>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7" name="Text 3"/>
          <p:cNvSpPr/>
          <p:nvPr/>
        </p:nvSpPr>
        <p:spPr>
          <a:xfrm>
            <a:off x="1123950" y="1897380"/>
            <a:ext cx="2672080" cy="3894455"/>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4084955" y="1574800"/>
            <a:ext cx="7435850" cy="1767840"/>
          </a:xfrm>
          <a:prstGeom prst="roundRect">
            <a:avLst>
              <a:gd name="adj" fmla="val 16667"/>
            </a:avLst>
          </a:prstGeom>
          <a:solidFill>
            <a:srgbClr val="FFFFFF"/>
          </a:solidFill>
          <a:ln w="19050">
            <a:gradFill flip="none" rotWithShape="1">
              <a:gsLst>
                <a:gs pos="0">
                  <a:srgbClr val="E9F6DB"/>
                </a:gs>
                <a:gs pos="100000">
                  <a:srgbClr val="92D050"/>
                </a:gs>
              </a:gsLst>
              <a:lin ang="2700000" scaled="1"/>
            </a:gradFill>
            <a:prstDash val="solid"/>
          </a:ln>
        </p:spPr>
      </p:sp>
      <p:sp>
        <p:nvSpPr>
          <p:cNvPr id="9" name="Text 5"/>
          <p:cNvSpPr/>
          <p:nvPr/>
        </p:nvSpPr>
        <p:spPr>
          <a:xfrm>
            <a:off x="4084955" y="1574800"/>
            <a:ext cx="7435850" cy="176784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4323080" y="1795780"/>
            <a:ext cx="1325880" cy="1325880"/>
          </a:xfrm>
          <a:prstGeom prst="roundRect">
            <a:avLst>
              <a:gd name="adj" fmla="val 16667"/>
            </a:avLst>
          </a:prstGeom>
          <a:gradFill flip="none" rotWithShape="1">
            <a:gsLst>
              <a:gs pos="0">
                <a:srgbClr val="92D050"/>
              </a:gs>
              <a:gs pos="29000">
                <a:srgbClr val="92D050"/>
              </a:gs>
              <a:gs pos="100000">
                <a:srgbClr val="FFFF00"/>
              </a:gs>
            </a:gsLst>
            <a:lin ang="13500000" scaled="1"/>
          </a:gradFill>
        </p:spPr>
      </p:sp>
      <p:sp>
        <p:nvSpPr>
          <p:cNvPr id="11" name="Text 7"/>
          <p:cNvSpPr/>
          <p:nvPr/>
        </p:nvSpPr>
        <p:spPr>
          <a:xfrm>
            <a:off x="4323080" y="1795780"/>
            <a:ext cx="1325880" cy="1325880"/>
          </a:xfrm>
          <a:prstGeom prst="rect">
            <a:avLst/>
          </a:prstGeom>
          <a:noFill/>
        </p:spPr>
        <p:txBody>
          <a:bodyPr wrap="square" lIns="45720" tIns="91440" rIns="91440" bIns="45720" rtlCol="0" anchor="ctr"/>
          <a:lstStyle/>
          <a:p>
            <a:pPr>
              <a:lnSpc>
                <a:spcPct val="100000"/>
              </a:lnSpc>
            </a:pPr>
            <a:endParaRPr lang="en-US" sz="1600" dirty="0"/>
          </a:p>
        </p:txBody>
      </p:sp>
      <p:sp>
        <p:nvSpPr>
          <p:cNvPr id="12" name="Text 8"/>
          <p:cNvSpPr/>
          <p:nvPr/>
        </p:nvSpPr>
        <p:spPr>
          <a:xfrm>
            <a:off x="4499610" y="2058035"/>
            <a:ext cx="972185" cy="768985"/>
          </a:xfrm>
          <a:prstGeom prst="rect">
            <a:avLst/>
          </a:prstGeom>
          <a:noFill/>
        </p:spPr>
        <p:txBody>
          <a:bodyPr wrap="square" lIns="91440" tIns="45720" rIns="91440" bIns="45720" rtlCol="0" anchor="t">
            <a:spAutoFit/>
          </a:bodyPr>
          <a:lstStyle/>
          <a:p>
            <a:pPr algn="ctr">
              <a:lnSpc>
                <a:spcPct val="100000"/>
              </a:lnSpc>
            </a:pPr>
            <a:r>
              <a:rPr lang="en-US" sz="4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13" name="Shape 9"/>
          <p:cNvSpPr/>
          <p:nvPr/>
        </p:nvSpPr>
        <p:spPr>
          <a:xfrm>
            <a:off x="4084955" y="3667760"/>
            <a:ext cx="7435850" cy="1767840"/>
          </a:xfrm>
          <a:prstGeom prst="roundRect">
            <a:avLst>
              <a:gd name="adj" fmla="val 16667"/>
            </a:avLst>
          </a:prstGeom>
          <a:solidFill>
            <a:srgbClr val="FFFFFF"/>
          </a:solidFill>
          <a:ln w="19050">
            <a:gradFill flip="none" rotWithShape="1">
              <a:gsLst>
                <a:gs pos="0">
                  <a:srgbClr val="E9F6DB"/>
                </a:gs>
                <a:gs pos="100000">
                  <a:srgbClr val="92D050"/>
                </a:gs>
              </a:gsLst>
              <a:lin ang="2700000" scaled="1"/>
            </a:gradFill>
            <a:prstDash val="solid"/>
          </a:ln>
        </p:spPr>
      </p:sp>
      <p:sp>
        <p:nvSpPr>
          <p:cNvPr id="14" name="Text 10"/>
          <p:cNvSpPr/>
          <p:nvPr/>
        </p:nvSpPr>
        <p:spPr>
          <a:xfrm>
            <a:off x="4084955" y="3667760"/>
            <a:ext cx="7435850" cy="1767840"/>
          </a:xfrm>
          <a:prstGeom prst="rect">
            <a:avLst/>
          </a:prstGeom>
          <a:noFill/>
        </p:spPr>
        <p:txBody>
          <a:bodyPr wrap="square" lIns="45720" tIns="91440" rIns="91440" bIns="45720" rtlCol="0" anchor="ctr"/>
          <a:lstStyle/>
          <a:p>
            <a:pPr>
              <a:lnSpc>
                <a:spcPct val="100000"/>
              </a:lnSpc>
            </a:pPr>
            <a:endParaRPr lang="en-US" sz="1600" dirty="0"/>
          </a:p>
        </p:txBody>
      </p:sp>
      <p:sp>
        <p:nvSpPr>
          <p:cNvPr id="15" name="Shape 11"/>
          <p:cNvSpPr/>
          <p:nvPr/>
        </p:nvSpPr>
        <p:spPr>
          <a:xfrm>
            <a:off x="4323080" y="3888740"/>
            <a:ext cx="1325880" cy="1325880"/>
          </a:xfrm>
          <a:prstGeom prst="roundRect">
            <a:avLst>
              <a:gd name="adj" fmla="val 16667"/>
            </a:avLst>
          </a:prstGeom>
          <a:gradFill flip="none" rotWithShape="1">
            <a:gsLst>
              <a:gs pos="0">
                <a:srgbClr val="92D050"/>
              </a:gs>
              <a:gs pos="29000">
                <a:srgbClr val="92D050"/>
              </a:gs>
              <a:gs pos="100000">
                <a:srgbClr val="FFFF00"/>
              </a:gs>
            </a:gsLst>
            <a:lin ang="13500000" scaled="1"/>
          </a:gradFill>
        </p:spPr>
      </p:sp>
      <p:sp>
        <p:nvSpPr>
          <p:cNvPr id="16" name="Text 12"/>
          <p:cNvSpPr/>
          <p:nvPr/>
        </p:nvSpPr>
        <p:spPr>
          <a:xfrm>
            <a:off x="4323080" y="3888740"/>
            <a:ext cx="1325880" cy="1325880"/>
          </a:xfrm>
          <a:prstGeom prst="rect">
            <a:avLst/>
          </a:prstGeom>
          <a:noFill/>
        </p:spPr>
        <p:txBody>
          <a:bodyPr wrap="square" lIns="45720" tIns="91440" rIns="91440" bIns="45720" rtlCol="0" anchor="ctr"/>
          <a:lstStyle/>
          <a:p>
            <a:pPr>
              <a:lnSpc>
                <a:spcPct val="100000"/>
              </a:lnSpc>
            </a:pPr>
            <a:endParaRPr lang="en-US" sz="1600" dirty="0"/>
          </a:p>
        </p:txBody>
      </p:sp>
      <p:sp>
        <p:nvSpPr>
          <p:cNvPr id="17" name="Text 13"/>
          <p:cNvSpPr/>
          <p:nvPr/>
        </p:nvSpPr>
        <p:spPr>
          <a:xfrm>
            <a:off x="4499610" y="4150995"/>
            <a:ext cx="972185" cy="768985"/>
          </a:xfrm>
          <a:prstGeom prst="rect">
            <a:avLst/>
          </a:prstGeom>
          <a:noFill/>
        </p:spPr>
        <p:txBody>
          <a:bodyPr wrap="square" lIns="91440" tIns="45720" rIns="91440" bIns="45720" rtlCol="0" anchor="t">
            <a:spAutoFit/>
          </a:bodyPr>
          <a:lstStyle/>
          <a:p>
            <a:pPr algn="ctr">
              <a:lnSpc>
                <a:spcPct val="100000"/>
              </a:lnSpc>
            </a:pPr>
            <a:r>
              <a:rPr lang="en-US" sz="4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18" name="Text 14"/>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nima?</a:t>
            </a:r>
            <a:endParaRPr lang="en-US" sz="1600" dirty="0"/>
          </a:p>
        </p:txBody>
      </p:sp>
      <p:sp>
        <p:nvSpPr>
          <p:cNvPr id="19" name="Text 15"/>
          <p:cNvSpPr/>
          <p:nvPr/>
        </p:nvSpPr>
        <p:spPr>
          <a:xfrm>
            <a:off x="1381125" y="2271395"/>
            <a:ext cx="2138971"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Asosiy maqsadlar</a:t>
            </a:r>
            <a:endParaRPr lang="en-US" sz="1600" dirty="0"/>
          </a:p>
        </p:txBody>
      </p:sp>
      <p:sp>
        <p:nvSpPr>
          <p:cNvPr id="20" name="Text 16"/>
          <p:cNvSpPr/>
          <p:nvPr/>
        </p:nvSpPr>
        <p:spPr>
          <a:xfrm>
            <a:off x="1381125" y="292798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ikki muhit orasidagi issiqlik almashuvni ta'minlaydigan texnik vositalar hisoblanadi. Ularning asosiy maqsadi energiya samaradorligini oshirish, jarayon haroratini nazorat qilish va issiqlik yo'qotishlarini kamaytirishdir.</a:t>
            </a:r>
            <a:endParaRPr lang="en-US" sz="1600" dirty="0"/>
          </a:p>
        </p:txBody>
      </p:sp>
      <p:sp>
        <p:nvSpPr>
          <p:cNvPr id="21" name="Text 17"/>
          <p:cNvSpPr/>
          <p:nvPr/>
        </p:nvSpPr>
        <p:spPr>
          <a:xfrm>
            <a:off x="5907405" y="1724660"/>
            <a:ext cx="5423535" cy="36830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Rekuperativ turlar</a:t>
            </a:r>
            <a:endParaRPr lang="en-US" sz="1600" dirty="0"/>
          </a:p>
        </p:txBody>
      </p:sp>
      <p:sp>
        <p:nvSpPr>
          <p:cNvPr id="22" name="Text 18"/>
          <p:cNvSpPr/>
          <p:nvPr/>
        </p:nvSpPr>
        <p:spPr>
          <a:xfrm>
            <a:off x="5907405" y="2076450"/>
            <a:ext cx="5423535" cy="111696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Rekuperativ issiqlik almashinish qurilmalari issiqlik tashuvchilar devor bilan ajratilgan bo'lib, issiqlik devor orqali uzatiladi. Bu turlar energiya saqlash va qayta ishlash uchun keng qo'llaniladi.</a:t>
            </a:r>
            <a:endParaRPr lang="en-US" sz="1600" dirty="0"/>
          </a:p>
        </p:txBody>
      </p:sp>
      <p:sp>
        <p:nvSpPr>
          <p:cNvPr id="23" name="Text 19"/>
          <p:cNvSpPr/>
          <p:nvPr/>
        </p:nvSpPr>
        <p:spPr>
          <a:xfrm>
            <a:off x="5907405" y="3817620"/>
            <a:ext cx="5423535" cy="36830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Regenerativ turlar</a:t>
            </a:r>
            <a:endParaRPr lang="en-US" sz="1600" dirty="0"/>
          </a:p>
        </p:txBody>
      </p:sp>
      <p:sp>
        <p:nvSpPr>
          <p:cNvPr id="24" name="Text 20"/>
          <p:cNvSpPr/>
          <p:nvPr/>
        </p:nvSpPr>
        <p:spPr>
          <a:xfrm>
            <a:off x="5907405" y="4169410"/>
            <a:ext cx="5423535" cy="111696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Regenerativ issiqlik almashinish qurilmalari qattiq jismdan tashkil topgan birta yuza navbat bilan turli issiqlik tashuvchi agentlar bilan kontaktda bo'lib, issiqlik almashuvni amalga oshiradi.</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692275" y="1971040"/>
            <a:ext cx="9264015" cy="3397885"/>
          </a:xfrm>
          <a:prstGeom prst="roundRect">
            <a:avLst>
              <a:gd name="adj" fmla="val 10344"/>
            </a:avLst>
          </a:prstGeom>
          <a:solidFill>
            <a:srgbClr val="FFFFFF"/>
          </a:solidFill>
          <a:ln w="19050">
            <a:gradFill flip="none" rotWithShape="1">
              <a:gsLst>
                <a:gs pos="0">
                  <a:srgbClr val="E9F6DB"/>
                </a:gs>
                <a:gs pos="100000">
                  <a:srgbClr val="92D050"/>
                </a:gs>
              </a:gsLst>
              <a:lin ang="2700000" scaled="1"/>
            </a:gradFill>
            <a:prstDash val="solid"/>
          </a:ln>
        </p:spPr>
      </p:sp>
      <p:sp>
        <p:nvSpPr>
          <p:cNvPr id="5" name="Text 1"/>
          <p:cNvSpPr/>
          <p:nvPr/>
        </p:nvSpPr>
        <p:spPr>
          <a:xfrm>
            <a:off x="1692275" y="1971040"/>
            <a:ext cx="9264015" cy="339788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000760" y="1432560"/>
            <a:ext cx="4312285" cy="4312285"/>
          </a:xfrm>
          <a:prstGeom prst="ellipse">
            <a:avLst/>
          </a:prstGeom>
          <a:gradFill flip="none" rotWithShape="1">
            <a:gsLst>
              <a:gs pos="0">
                <a:srgbClr val="6EAA2E"/>
              </a:gs>
              <a:gs pos="67000">
                <a:srgbClr val="92D050"/>
              </a:gs>
              <a:gs pos="99000">
                <a:srgbClr val="FFFF00"/>
              </a:gs>
              <a:gs pos="100000">
                <a:srgbClr val="FFFF00"/>
              </a:gs>
            </a:gsLst>
            <a:lin ang="13500000" scaled="1"/>
          </a:gradFill>
        </p:spPr>
      </p:sp>
      <p:sp>
        <p:nvSpPr>
          <p:cNvPr id="7" name="Text 3"/>
          <p:cNvSpPr/>
          <p:nvPr/>
        </p:nvSpPr>
        <p:spPr>
          <a:xfrm>
            <a:off x="1000760" y="1432560"/>
            <a:ext cx="4312285" cy="4312285"/>
          </a:xfrm>
          <a:prstGeom prst="rect">
            <a:avLst/>
          </a:prstGeom>
          <a:noFill/>
        </p:spPr>
        <p:txBody>
          <a:bodyPr wrap="square" lIns="45720" tIns="91440" rIns="91440" bIns="45720" rtlCol="0" anchor="ctr"/>
          <a:lstStyle/>
          <a:p>
            <a:pPr>
              <a:lnSpc>
                <a:spcPct val="100000"/>
              </a:lnSpc>
            </a:pPr>
            <a:endParaRPr lang="en-US" sz="1600" dirty="0"/>
          </a:p>
        </p:txBody>
      </p:sp>
      <p:sp>
        <p:nvSpPr>
          <p:cNvPr id="8" name="Text 4"/>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va elementli turlar</a:t>
            </a:r>
            <a:endParaRPr lang="en-US" sz="1600" dirty="0"/>
          </a:p>
        </p:txBody>
      </p:sp>
      <p:sp>
        <p:nvSpPr>
          <p:cNvPr id="9" name="Text 5"/>
          <p:cNvSpPr/>
          <p:nvPr/>
        </p:nvSpPr>
        <p:spPr>
          <a:xfrm>
            <a:off x="1649095" y="2257425"/>
            <a:ext cx="3015615"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qurilmalar</a:t>
            </a:r>
            <a:endParaRPr lang="en-US" sz="1600" dirty="0"/>
          </a:p>
        </p:txBody>
      </p:sp>
      <p:sp>
        <p:nvSpPr>
          <p:cNvPr id="10" name="Text 6"/>
          <p:cNvSpPr/>
          <p:nvPr/>
        </p:nvSpPr>
        <p:spPr>
          <a:xfrm>
            <a:off x="1649095" y="2929255"/>
            <a:ext cx="3015615" cy="2143125"/>
          </a:xfrm>
          <a:prstGeom prst="rect">
            <a:avLst/>
          </a:prstGeom>
          <a:noFill/>
        </p:spPr>
        <p:txBody>
          <a:bodyPr wrap="square" lIns="91440" tIns="45720" rIns="91440" bIns="45720" rtlCol="0" anchor="t">
            <a:spAutoFit/>
          </a:bodyPr>
          <a:lstStyle/>
          <a:p>
            <a:pPr>
              <a:lnSpc>
                <a:spcPct val="120000"/>
              </a:lnSpc>
            </a:pPr>
            <a:r>
              <a:rPr lang="en-US" sz="1400"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qurilmalarda issiqlik tashuvchilar devor bilan ajratilgan bo'lib, issiqlik devor orqali uzatiladi. Bu turlar kimyo sanoatida keng qo'llaniladi va yuqori issiqlik uzatish samaradorligiga ega.</a:t>
            </a:r>
            <a:endParaRPr lang="en-US" sz="1600" dirty="0"/>
          </a:p>
        </p:txBody>
      </p:sp>
      <p:sp>
        <p:nvSpPr>
          <p:cNvPr id="11" name="Text 7"/>
          <p:cNvSpPr/>
          <p:nvPr/>
        </p:nvSpPr>
        <p:spPr>
          <a:xfrm>
            <a:off x="5633085" y="2340293"/>
            <a:ext cx="4644000" cy="460375"/>
          </a:xfrm>
          <a:prstGeom prst="rect">
            <a:avLst/>
          </a:prstGeom>
          <a:noFill/>
        </p:spPr>
        <p:txBody>
          <a:bodyPr wrap="square" lIns="91440" tIns="45720" rIns="91440" bIns="45720" rtlCol="0" anchor="t">
            <a:spAutoFit/>
          </a:bodyPr>
          <a:lstStyle/>
          <a:p>
            <a:pPr algn="just">
              <a:lnSpc>
                <a:spcPct val="100000"/>
              </a:lnSpc>
            </a:pPr>
            <a:r>
              <a:rPr lang="en-US" sz="24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Elementli qurilmalar</a:t>
            </a:r>
            <a:endParaRPr lang="en-US" sz="1600" dirty="0"/>
          </a:p>
        </p:txBody>
      </p:sp>
      <p:sp>
        <p:nvSpPr>
          <p:cNvPr id="12" name="Text 8"/>
          <p:cNvSpPr/>
          <p:nvPr/>
        </p:nvSpPr>
        <p:spPr>
          <a:xfrm>
            <a:off x="5633085" y="2951480"/>
            <a:ext cx="4888865" cy="2245360"/>
          </a:xfrm>
          <a:prstGeom prst="rect">
            <a:avLst/>
          </a:prstGeom>
          <a:noFill/>
        </p:spPr>
        <p:txBody>
          <a:bodyPr wrap="square" lIns="91440" tIns="45720" rIns="91440" bIns="45720" rtlCol="0" anchor="t">
            <a:spAutoFit/>
          </a:bodyPr>
          <a:lstStyle/>
          <a:p>
            <a:pPr>
              <a:lnSpc>
                <a:spcPct val="130000"/>
              </a:lnSpc>
            </a:pPr>
            <a:r>
              <a:rPr lang="en-US" sz="18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Elementli qurilmalar ketma-ket ulangan truba elementlaridan tashkil topgan bo'lib, har bir seksiyada 4–140 ta truba bo'lishi mumkin. Bu turlar kimyo sanoatida keng qo'llaniladi.</a:t>
            </a:r>
            <a:endParaRPr lang="en-US" sz="1600"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322070"/>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5" name="Text 1"/>
          <p:cNvSpPr/>
          <p:nvPr/>
        </p:nvSpPr>
        <p:spPr>
          <a:xfrm>
            <a:off x="664210" y="2883535"/>
            <a:ext cx="10737850" cy="1014730"/>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Truba ichida truba</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rot="16200000">
            <a:off x="1388110" y="3980815"/>
            <a:ext cx="960120" cy="2636520"/>
          </a:xfrm>
          <a:prstGeom prst="roundRect">
            <a:avLst>
              <a:gd name="adj" fmla="val 16667"/>
            </a:avLst>
          </a:prstGeom>
          <a:solidFill>
            <a:srgbClr val="49711E"/>
          </a:solidFill>
        </p:spPr>
      </p:sp>
      <p:sp>
        <p:nvSpPr>
          <p:cNvPr id="5" name="Text 1"/>
          <p:cNvSpPr/>
          <p:nvPr/>
        </p:nvSpPr>
        <p:spPr>
          <a:xfrm rot="16200000">
            <a:off x="1388110" y="3980815"/>
            <a:ext cx="960120" cy="263652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611505" y="1618615"/>
            <a:ext cx="2513965" cy="4159885"/>
          </a:xfrm>
          <a:prstGeom prst="roundRect">
            <a:avLst>
              <a:gd name="adj" fmla="val 9396"/>
            </a:avLst>
          </a:prstGeom>
          <a:solidFill>
            <a:srgbClr val="FFFFFF"/>
          </a:solidFill>
          <a:ln w="19050">
            <a:gradFill flip="none" rotWithShape="1">
              <a:gsLst>
                <a:gs pos="0">
                  <a:srgbClr val="BEE396"/>
                </a:gs>
                <a:gs pos="84000">
                  <a:srgbClr val="92D050"/>
                </a:gs>
                <a:gs pos="100000">
                  <a:srgbClr val="92D050"/>
                </a:gs>
              </a:gsLst>
              <a:lin ang="16200000" scaled="1"/>
            </a:gradFill>
            <a:prstDash val="solid"/>
          </a:ln>
        </p:spPr>
      </p:sp>
      <p:sp>
        <p:nvSpPr>
          <p:cNvPr id="7" name="Text 3"/>
          <p:cNvSpPr/>
          <p:nvPr/>
        </p:nvSpPr>
        <p:spPr>
          <a:xfrm>
            <a:off x="611505" y="1618615"/>
            <a:ext cx="2513965" cy="4159885"/>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550545" y="5077460"/>
            <a:ext cx="2636479" cy="701040"/>
          </a:xfrm>
          <a:custGeom>
            <a:avLst/>
            <a:gdLst/>
            <a:ahLst/>
            <a:cxnLst/>
            <a:rect l="l" t="t" r="r" b="b"/>
            <a:pathLst>
              <a:path w="2636479" h="701040">
                <a:moveTo>
                  <a:pt x="2635885" y="0"/>
                </a:moveTo>
                <a:cubicBezTo>
                  <a:pt x="2635885" y="-635"/>
                  <a:pt x="2637073" y="15875"/>
                  <a:pt x="2636479" y="15240"/>
                </a:cubicBezTo>
                <a:lnTo>
                  <a:pt x="2636479" y="563880"/>
                </a:lnTo>
                <a:cubicBezTo>
                  <a:pt x="2638855" y="641350"/>
                  <a:pt x="2572928" y="702945"/>
                  <a:pt x="2508189" y="701040"/>
                </a:cubicBezTo>
                <a:lnTo>
                  <a:pt x="128290" y="701040"/>
                </a:lnTo>
                <a:cubicBezTo>
                  <a:pt x="56424" y="703580"/>
                  <a:pt x="-1782" y="633095"/>
                  <a:pt x="0" y="563880"/>
                </a:cubicBezTo>
                <a:lnTo>
                  <a:pt x="0" y="64135"/>
                </a:lnTo>
                <a:lnTo>
                  <a:pt x="2635885" y="361315"/>
                </a:lnTo>
                <a:lnTo>
                  <a:pt x="2635885" y="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9" name="Text 5"/>
          <p:cNvSpPr/>
          <p:nvPr/>
        </p:nvSpPr>
        <p:spPr>
          <a:xfrm>
            <a:off x="550545" y="5077460"/>
            <a:ext cx="2636479" cy="70104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flipV="1">
            <a:off x="550545" y="5294630"/>
            <a:ext cx="2635885" cy="483870"/>
          </a:xfrm>
          <a:custGeom>
            <a:avLst/>
            <a:gdLst/>
            <a:ahLst/>
            <a:cxnLst/>
            <a:rect l="l" t="t" r="r" b="b"/>
            <a:pathLst>
              <a:path w="2635885" h="483870">
                <a:moveTo>
                  <a:pt x="0" y="137160"/>
                </a:moveTo>
                <a:cubicBezTo>
                  <a:pt x="-2376" y="60325"/>
                  <a:pt x="63551" y="-1905"/>
                  <a:pt x="128290" y="0"/>
                </a:cubicBezTo>
                <a:lnTo>
                  <a:pt x="2508189" y="0"/>
                </a:lnTo>
                <a:cubicBezTo>
                  <a:pt x="2575304" y="-2540"/>
                  <a:pt x="2631727" y="60960"/>
                  <a:pt x="2635885" y="122555"/>
                </a:cubicBezTo>
                <a:lnTo>
                  <a:pt x="2635885" y="483870"/>
                </a:lnTo>
                <a:lnTo>
                  <a:pt x="0" y="186690"/>
                </a:lnTo>
                <a:lnTo>
                  <a:pt x="0" y="13716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11" name="Text 7"/>
          <p:cNvSpPr/>
          <p:nvPr/>
        </p:nvSpPr>
        <p:spPr>
          <a:xfrm>
            <a:off x="550545" y="5294630"/>
            <a:ext cx="2635885" cy="483870"/>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rot="16200000">
            <a:off x="4192270" y="3980815"/>
            <a:ext cx="960120" cy="2636520"/>
          </a:xfrm>
          <a:prstGeom prst="roundRect">
            <a:avLst>
              <a:gd name="adj" fmla="val 16667"/>
            </a:avLst>
          </a:prstGeom>
          <a:solidFill>
            <a:srgbClr val="49711E"/>
          </a:solidFill>
        </p:spPr>
      </p:sp>
      <p:sp>
        <p:nvSpPr>
          <p:cNvPr id="13" name="Text 9"/>
          <p:cNvSpPr/>
          <p:nvPr/>
        </p:nvSpPr>
        <p:spPr>
          <a:xfrm rot="16200000">
            <a:off x="4192270" y="3980815"/>
            <a:ext cx="960120" cy="2636520"/>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3415665" y="1618615"/>
            <a:ext cx="2513965" cy="4159885"/>
          </a:xfrm>
          <a:prstGeom prst="roundRect">
            <a:avLst>
              <a:gd name="adj" fmla="val 9396"/>
            </a:avLst>
          </a:prstGeom>
          <a:solidFill>
            <a:srgbClr val="FFFFFF"/>
          </a:solidFill>
          <a:ln w="19050">
            <a:gradFill flip="none" rotWithShape="1">
              <a:gsLst>
                <a:gs pos="0">
                  <a:srgbClr val="BEE396"/>
                </a:gs>
                <a:gs pos="84000">
                  <a:srgbClr val="92D050"/>
                </a:gs>
                <a:gs pos="100000">
                  <a:srgbClr val="92D050"/>
                </a:gs>
              </a:gsLst>
              <a:lin ang="16200000" scaled="1"/>
            </a:gradFill>
            <a:prstDash val="solid"/>
          </a:ln>
        </p:spPr>
      </p:sp>
      <p:sp>
        <p:nvSpPr>
          <p:cNvPr id="15" name="Text 11"/>
          <p:cNvSpPr/>
          <p:nvPr/>
        </p:nvSpPr>
        <p:spPr>
          <a:xfrm>
            <a:off x="3415665" y="1618615"/>
            <a:ext cx="2513965" cy="4159885"/>
          </a:xfrm>
          <a:prstGeom prst="rect">
            <a:avLst/>
          </a:prstGeom>
          <a:noFill/>
        </p:spPr>
        <p:txBody>
          <a:bodyPr wrap="square" lIns="45720" tIns="91440" rIns="91440" bIns="45720" rtlCol="0" anchor="ctr"/>
          <a:lstStyle/>
          <a:p>
            <a:pPr>
              <a:lnSpc>
                <a:spcPct val="100000"/>
              </a:lnSpc>
            </a:pPr>
            <a:endParaRPr lang="en-US" sz="1600" dirty="0"/>
          </a:p>
        </p:txBody>
      </p:sp>
      <p:sp>
        <p:nvSpPr>
          <p:cNvPr id="16" name="Shape 12"/>
          <p:cNvSpPr/>
          <p:nvPr/>
        </p:nvSpPr>
        <p:spPr>
          <a:xfrm>
            <a:off x="3354705" y="5077460"/>
            <a:ext cx="2636479" cy="701040"/>
          </a:xfrm>
          <a:custGeom>
            <a:avLst/>
            <a:gdLst/>
            <a:ahLst/>
            <a:cxnLst/>
            <a:rect l="l" t="t" r="r" b="b"/>
            <a:pathLst>
              <a:path w="2636479" h="701040">
                <a:moveTo>
                  <a:pt x="2635885" y="0"/>
                </a:moveTo>
                <a:cubicBezTo>
                  <a:pt x="2635885" y="-635"/>
                  <a:pt x="2637073" y="15875"/>
                  <a:pt x="2636479" y="15240"/>
                </a:cubicBezTo>
                <a:lnTo>
                  <a:pt x="2636479" y="563880"/>
                </a:lnTo>
                <a:cubicBezTo>
                  <a:pt x="2638855" y="641350"/>
                  <a:pt x="2572928" y="702945"/>
                  <a:pt x="2508189" y="701040"/>
                </a:cubicBezTo>
                <a:lnTo>
                  <a:pt x="128290" y="701040"/>
                </a:lnTo>
                <a:cubicBezTo>
                  <a:pt x="56424" y="703580"/>
                  <a:pt x="-1782" y="633095"/>
                  <a:pt x="0" y="563880"/>
                </a:cubicBezTo>
                <a:lnTo>
                  <a:pt x="0" y="64135"/>
                </a:lnTo>
                <a:lnTo>
                  <a:pt x="2635885" y="361315"/>
                </a:lnTo>
                <a:lnTo>
                  <a:pt x="2635885" y="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17" name="Text 13"/>
          <p:cNvSpPr/>
          <p:nvPr/>
        </p:nvSpPr>
        <p:spPr>
          <a:xfrm>
            <a:off x="3354705" y="5077460"/>
            <a:ext cx="2636479" cy="701040"/>
          </a:xfrm>
          <a:prstGeom prst="rect">
            <a:avLst/>
          </a:prstGeom>
          <a:noFill/>
        </p:spPr>
        <p:txBody>
          <a:bodyPr wrap="square" lIns="45720" tIns="91440" rIns="91440" bIns="45720" rtlCol="0" anchor="ctr"/>
          <a:lstStyle/>
          <a:p>
            <a:pPr>
              <a:lnSpc>
                <a:spcPct val="100000"/>
              </a:lnSpc>
            </a:pPr>
            <a:endParaRPr lang="en-US" sz="1600" dirty="0"/>
          </a:p>
        </p:txBody>
      </p:sp>
      <p:sp>
        <p:nvSpPr>
          <p:cNvPr id="18" name="Shape 14"/>
          <p:cNvSpPr/>
          <p:nvPr/>
        </p:nvSpPr>
        <p:spPr>
          <a:xfrm flipV="1">
            <a:off x="3354705" y="5294630"/>
            <a:ext cx="2635885" cy="483870"/>
          </a:xfrm>
          <a:custGeom>
            <a:avLst/>
            <a:gdLst/>
            <a:ahLst/>
            <a:cxnLst/>
            <a:rect l="l" t="t" r="r" b="b"/>
            <a:pathLst>
              <a:path w="2635885" h="483870">
                <a:moveTo>
                  <a:pt x="0" y="137160"/>
                </a:moveTo>
                <a:cubicBezTo>
                  <a:pt x="-2376" y="60325"/>
                  <a:pt x="63551" y="-1905"/>
                  <a:pt x="128290" y="0"/>
                </a:cubicBezTo>
                <a:lnTo>
                  <a:pt x="2508189" y="0"/>
                </a:lnTo>
                <a:cubicBezTo>
                  <a:pt x="2575304" y="-2540"/>
                  <a:pt x="2631727" y="60960"/>
                  <a:pt x="2635885" y="122555"/>
                </a:cubicBezTo>
                <a:lnTo>
                  <a:pt x="2635885" y="483870"/>
                </a:lnTo>
                <a:lnTo>
                  <a:pt x="0" y="186690"/>
                </a:lnTo>
                <a:lnTo>
                  <a:pt x="0" y="13716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19" name="Text 15"/>
          <p:cNvSpPr/>
          <p:nvPr/>
        </p:nvSpPr>
        <p:spPr>
          <a:xfrm>
            <a:off x="3354705" y="5294630"/>
            <a:ext cx="2635885" cy="483870"/>
          </a:xfrm>
          <a:prstGeom prst="rect">
            <a:avLst/>
          </a:prstGeom>
          <a:noFill/>
        </p:spPr>
        <p:txBody>
          <a:bodyPr wrap="square" lIns="45720" tIns="91440" rIns="91440" bIns="45720" rtlCol="0" anchor="ctr"/>
          <a:lstStyle/>
          <a:p>
            <a:pPr>
              <a:lnSpc>
                <a:spcPct val="100000"/>
              </a:lnSpc>
            </a:pPr>
            <a:endParaRPr lang="en-US" sz="1600" dirty="0"/>
          </a:p>
        </p:txBody>
      </p:sp>
      <p:sp>
        <p:nvSpPr>
          <p:cNvPr id="20" name="Shape 16"/>
          <p:cNvSpPr/>
          <p:nvPr/>
        </p:nvSpPr>
        <p:spPr>
          <a:xfrm rot="16200000">
            <a:off x="6996430" y="3980815"/>
            <a:ext cx="960120" cy="2636520"/>
          </a:xfrm>
          <a:prstGeom prst="roundRect">
            <a:avLst>
              <a:gd name="adj" fmla="val 16667"/>
            </a:avLst>
          </a:prstGeom>
          <a:solidFill>
            <a:srgbClr val="49711E"/>
          </a:solidFill>
        </p:spPr>
      </p:sp>
      <p:sp>
        <p:nvSpPr>
          <p:cNvPr id="21" name="Text 17"/>
          <p:cNvSpPr/>
          <p:nvPr/>
        </p:nvSpPr>
        <p:spPr>
          <a:xfrm rot="16200000">
            <a:off x="6996430" y="3980815"/>
            <a:ext cx="960120" cy="2636520"/>
          </a:xfrm>
          <a:prstGeom prst="rect">
            <a:avLst/>
          </a:prstGeom>
          <a:noFill/>
        </p:spPr>
        <p:txBody>
          <a:bodyPr wrap="square" lIns="45720" tIns="91440" rIns="91440" bIns="45720" rtlCol="0" anchor="ctr"/>
          <a:lstStyle/>
          <a:p>
            <a:pPr>
              <a:lnSpc>
                <a:spcPct val="100000"/>
              </a:lnSpc>
            </a:pPr>
            <a:endParaRPr lang="en-US" sz="1600" dirty="0"/>
          </a:p>
        </p:txBody>
      </p:sp>
      <p:sp>
        <p:nvSpPr>
          <p:cNvPr id="22" name="Shape 18"/>
          <p:cNvSpPr/>
          <p:nvPr/>
        </p:nvSpPr>
        <p:spPr>
          <a:xfrm>
            <a:off x="6219825" y="1618615"/>
            <a:ext cx="2513965" cy="4159885"/>
          </a:xfrm>
          <a:prstGeom prst="roundRect">
            <a:avLst>
              <a:gd name="adj" fmla="val 9396"/>
            </a:avLst>
          </a:prstGeom>
          <a:solidFill>
            <a:srgbClr val="FFFFFF"/>
          </a:solidFill>
          <a:ln w="19050">
            <a:gradFill flip="none" rotWithShape="1">
              <a:gsLst>
                <a:gs pos="0">
                  <a:srgbClr val="BEE396"/>
                </a:gs>
                <a:gs pos="84000">
                  <a:srgbClr val="92D050"/>
                </a:gs>
                <a:gs pos="100000">
                  <a:srgbClr val="92D050"/>
                </a:gs>
              </a:gsLst>
              <a:lin ang="16200000" scaled="1"/>
            </a:gradFill>
            <a:prstDash val="solid"/>
          </a:ln>
        </p:spPr>
      </p:sp>
      <p:sp>
        <p:nvSpPr>
          <p:cNvPr id="23" name="Text 19"/>
          <p:cNvSpPr/>
          <p:nvPr/>
        </p:nvSpPr>
        <p:spPr>
          <a:xfrm>
            <a:off x="6219825" y="1618615"/>
            <a:ext cx="2513965" cy="4159885"/>
          </a:xfrm>
          <a:prstGeom prst="rect">
            <a:avLst/>
          </a:prstGeom>
          <a:noFill/>
        </p:spPr>
        <p:txBody>
          <a:bodyPr wrap="square" lIns="45720" tIns="91440" rIns="91440" bIns="45720" rtlCol="0" anchor="ctr"/>
          <a:lstStyle/>
          <a:p>
            <a:pPr>
              <a:lnSpc>
                <a:spcPct val="100000"/>
              </a:lnSpc>
            </a:pPr>
            <a:endParaRPr lang="en-US" sz="1600" dirty="0"/>
          </a:p>
        </p:txBody>
      </p:sp>
      <p:sp>
        <p:nvSpPr>
          <p:cNvPr id="24" name="Shape 20"/>
          <p:cNvSpPr/>
          <p:nvPr/>
        </p:nvSpPr>
        <p:spPr>
          <a:xfrm>
            <a:off x="6158865" y="5077460"/>
            <a:ext cx="2636479" cy="701040"/>
          </a:xfrm>
          <a:custGeom>
            <a:avLst/>
            <a:gdLst/>
            <a:ahLst/>
            <a:cxnLst/>
            <a:rect l="l" t="t" r="r" b="b"/>
            <a:pathLst>
              <a:path w="2636479" h="701040">
                <a:moveTo>
                  <a:pt x="2635885" y="0"/>
                </a:moveTo>
                <a:cubicBezTo>
                  <a:pt x="2635885" y="-635"/>
                  <a:pt x="2637073" y="15875"/>
                  <a:pt x="2636479" y="15240"/>
                </a:cubicBezTo>
                <a:lnTo>
                  <a:pt x="2636479" y="563880"/>
                </a:lnTo>
                <a:cubicBezTo>
                  <a:pt x="2638855" y="641350"/>
                  <a:pt x="2572928" y="702945"/>
                  <a:pt x="2508189" y="701040"/>
                </a:cubicBezTo>
                <a:lnTo>
                  <a:pt x="128290" y="701040"/>
                </a:lnTo>
                <a:cubicBezTo>
                  <a:pt x="56424" y="703580"/>
                  <a:pt x="-1782" y="633095"/>
                  <a:pt x="0" y="563880"/>
                </a:cubicBezTo>
                <a:lnTo>
                  <a:pt x="0" y="64135"/>
                </a:lnTo>
                <a:lnTo>
                  <a:pt x="2635885" y="361315"/>
                </a:lnTo>
                <a:lnTo>
                  <a:pt x="2635885" y="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25" name="Text 21"/>
          <p:cNvSpPr/>
          <p:nvPr/>
        </p:nvSpPr>
        <p:spPr>
          <a:xfrm>
            <a:off x="6158865" y="5077460"/>
            <a:ext cx="2636479" cy="701040"/>
          </a:xfrm>
          <a:prstGeom prst="rect">
            <a:avLst/>
          </a:prstGeom>
          <a:noFill/>
        </p:spPr>
        <p:txBody>
          <a:bodyPr wrap="square" lIns="45720" tIns="91440" rIns="91440" bIns="45720" rtlCol="0" anchor="ctr"/>
          <a:lstStyle/>
          <a:p>
            <a:pPr>
              <a:lnSpc>
                <a:spcPct val="100000"/>
              </a:lnSpc>
            </a:pPr>
            <a:endParaRPr lang="en-US" sz="1600" dirty="0"/>
          </a:p>
        </p:txBody>
      </p:sp>
      <p:sp>
        <p:nvSpPr>
          <p:cNvPr id="26" name="Shape 22"/>
          <p:cNvSpPr/>
          <p:nvPr/>
        </p:nvSpPr>
        <p:spPr>
          <a:xfrm flipV="1">
            <a:off x="6158865" y="5294630"/>
            <a:ext cx="2635885" cy="483870"/>
          </a:xfrm>
          <a:custGeom>
            <a:avLst/>
            <a:gdLst/>
            <a:ahLst/>
            <a:cxnLst/>
            <a:rect l="l" t="t" r="r" b="b"/>
            <a:pathLst>
              <a:path w="2635885" h="483870">
                <a:moveTo>
                  <a:pt x="0" y="137160"/>
                </a:moveTo>
                <a:cubicBezTo>
                  <a:pt x="-2376" y="60325"/>
                  <a:pt x="63551" y="-1905"/>
                  <a:pt x="128290" y="0"/>
                </a:cubicBezTo>
                <a:lnTo>
                  <a:pt x="2508189" y="0"/>
                </a:lnTo>
                <a:cubicBezTo>
                  <a:pt x="2575304" y="-2540"/>
                  <a:pt x="2631727" y="60960"/>
                  <a:pt x="2635885" y="122555"/>
                </a:cubicBezTo>
                <a:lnTo>
                  <a:pt x="2635885" y="483870"/>
                </a:lnTo>
                <a:lnTo>
                  <a:pt x="0" y="186690"/>
                </a:lnTo>
                <a:lnTo>
                  <a:pt x="0" y="13716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27" name="Text 23"/>
          <p:cNvSpPr/>
          <p:nvPr/>
        </p:nvSpPr>
        <p:spPr>
          <a:xfrm>
            <a:off x="6158865" y="5294630"/>
            <a:ext cx="2635885" cy="483870"/>
          </a:xfrm>
          <a:prstGeom prst="rect">
            <a:avLst/>
          </a:prstGeom>
          <a:noFill/>
        </p:spPr>
        <p:txBody>
          <a:bodyPr wrap="square" lIns="45720" tIns="91440" rIns="91440" bIns="45720" rtlCol="0" anchor="ctr"/>
          <a:lstStyle/>
          <a:p>
            <a:pPr>
              <a:lnSpc>
                <a:spcPct val="100000"/>
              </a:lnSpc>
            </a:pPr>
            <a:endParaRPr lang="en-US" sz="1600" dirty="0"/>
          </a:p>
        </p:txBody>
      </p:sp>
      <p:sp>
        <p:nvSpPr>
          <p:cNvPr id="28" name="Shape 24"/>
          <p:cNvSpPr/>
          <p:nvPr/>
        </p:nvSpPr>
        <p:spPr>
          <a:xfrm rot="16200000">
            <a:off x="9800590" y="3980815"/>
            <a:ext cx="960120" cy="2636520"/>
          </a:xfrm>
          <a:prstGeom prst="roundRect">
            <a:avLst>
              <a:gd name="adj" fmla="val 16667"/>
            </a:avLst>
          </a:prstGeom>
          <a:solidFill>
            <a:srgbClr val="49711E"/>
          </a:solidFill>
        </p:spPr>
      </p:sp>
      <p:sp>
        <p:nvSpPr>
          <p:cNvPr id="29" name="Text 25"/>
          <p:cNvSpPr/>
          <p:nvPr/>
        </p:nvSpPr>
        <p:spPr>
          <a:xfrm rot="16200000">
            <a:off x="9800590" y="3980815"/>
            <a:ext cx="960120" cy="2636520"/>
          </a:xfrm>
          <a:prstGeom prst="rect">
            <a:avLst/>
          </a:prstGeom>
          <a:noFill/>
        </p:spPr>
        <p:txBody>
          <a:bodyPr wrap="square" lIns="45720" tIns="91440" rIns="91440" bIns="45720" rtlCol="0" anchor="ctr"/>
          <a:lstStyle/>
          <a:p>
            <a:pPr>
              <a:lnSpc>
                <a:spcPct val="100000"/>
              </a:lnSpc>
            </a:pPr>
            <a:endParaRPr lang="en-US" sz="1600" dirty="0"/>
          </a:p>
        </p:txBody>
      </p:sp>
      <p:sp>
        <p:nvSpPr>
          <p:cNvPr id="30" name="Shape 26"/>
          <p:cNvSpPr/>
          <p:nvPr/>
        </p:nvSpPr>
        <p:spPr>
          <a:xfrm>
            <a:off x="9023985" y="1618615"/>
            <a:ext cx="2513965" cy="4159885"/>
          </a:xfrm>
          <a:prstGeom prst="roundRect">
            <a:avLst>
              <a:gd name="adj" fmla="val 9396"/>
            </a:avLst>
          </a:prstGeom>
          <a:solidFill>
            <a:srgbClr val="FFFFFF"/>
          </a:solidFill>
          <a:ln w="19050">
            <a:gradFill flip="none" rotWithShape="1">
              <a:gsLst>
                <a:gs pos="0">
                  <a:srgbClr val="BEE396"/>
                </a:gs>
                <a:gs pos="84000">
                  <a:srgbClr val="92D050"/>
                </a:gs>
                <a:gs pos="100000">
                  <a:srgbClr val="92D050"/>
                </a:gs>
              </a:gsLst>
              <a:lin ang="16200000" scaled="1"/>
            </a:gradFill>
            <a:prstDash val="solid"/>
          </a:ln>
        </p:spPr>
      </p:sp>
      <p:sp>
        <p:nvSpPr>
          <p:cNvPr id="31" name="Text 27"/>
          <p:cNvSpPr/>
          <p:nvPr/>
        </p:nvSpPr>
        <p:spPr>
          <a:xfrm>
            <a:off x="9023985" y="1618615"/>
            <a:ext cx="2513965" cy="4159885"/>
          </a:xfrm>
          <a:prstGeom prst="rect">
            <a:avLst/>
          </a:prstGeom>
          <a:noFill/>
        </p:spPr>
        <p:txBody>
          <a:bodyPr wrap="square" lIns="45720" tIns="91440" rIns="91440" bIns="45720" rtlCol="0" anchor="ctr"/>
          <a:lstStyle/>
          <a:p>
            <a:pPr>
              <a:lnSpc>
                <a:spcPct val="100000"/>
              </a:lnSpc>
            </a:pPr>
            <a:endParaRPr lang="en-US" sz="1600" dirty="0"/>
          </a:p>
        </p:txBody>
      </p:sp>
      <p:sp>
        <p:nvSpPr>
          <p:cNvPr id="32" name="Shape 28"/>
          <p:cNvSpPr/>
          <p:nvPr/>
        </p:nvSpPr>
        <p:spPr>
          <a:xfrm>
            <a:off x="8963025" y="5077460"/>
            <a:ext cx="2636479" cy="701040"/>
          </a:xfrm>
          <a:custGeom>
            <a:avLst/>
            <a:gdLst/>
            <a:ahLst/>
            <a:cxnLst/>
            <a:rect l="l" t="t" r="r" b="b"/>
            <a:pathLst>
              <a:path w="2636479" h="701040">
                <a:moveTo>
                  <a:pt x="2635885" y="0"/>
                </a:moveTo>
                <a:cubicBezTo>
                  <a:pt x="2635885" y="-635"/>
                  <a:pt x="2637073" y="15875"/>
                  <a:pt x="2636479" y="15240"/>
                </a:cubicBezTo>
                <a:lnTo>
                  <a:pt x="2636479" y="563880"/>
                </a:lnTo>
                <a:cubicBezTo>
                  <a:pt x="2638855" y="641350"/>
                  <a:pt x="2572928" y="702945"/>
                  <a:pt x="2508189" y="701040"/>
                </a:cubicBezTo>
                <a:lnTo>
                  <a:pt x="128290" y="701040"/>
                </a:lnTo>
                <a:cubicBezTo>
                  <a:pt x="56424" y="703580"/>
                  <a:pt x="-1782" y="633095"/>
                  <a:pt x="0" y="563880"/>
                </a:cubicBezTo>
                <a:lnTo>
                  <a:pt x="0" y="64135"/>
                </a:lnTo>
                <a:lnTo>
                  <a:pt x="2635885" y="361315"/>
                </a:lnTo>
                <a:lnTo>
                  <a:pt x="2635885" y="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33" name="Text 29"/>
          <p:cNvSpPr/>
          <p:nvPr/>
        </p:nvSpPr>
        <p:spPr>
          <a:xfrm>
            <a:off x="8963025" y="5077460"/>
            <a:ext cx="2636479" cy="701040"/>
          </a:xfrm>
          <a:prstGeom prst="rect">
            <a:avLst/>
          </a:prstGeom>
          <a:noFill/>
        </p:spPr>
        <p:txBody>
          <a:bodyPr wrap="square" lIns="45720" tIns="91440" rIns="91440" bIns="45720" rtlCol="0" anchor="ctr"/>
          <a:lstStyle/>
          <a:p>
            <a:pPr>
              <a:lnSpc>
                <a:spcPct val="100000"/>
              </a:lnSpc>
            </a:pPr>
            <a:endParaRPr lang="en-US" sz="1600" dirty="0"/>
          </a:p>
        </p:txBody>
      </p:sp>
      <p:sp>
        <p:nvSpPr>
          <p:cNvPr id="34" name="Shape 30"/>
          <p:cNvSpPr/>
          <p:nvPr/>
        </p:nvSpPr>
        <p:spPr>
          <a:xfrm flipV="1">
            <a:off x="8963025" y="5294630"/>
            <a:ext cx="2635885" cy="483870"/>
          </a:xfrm>
          <a:custGeom>
            <a:avLst/>
            <a:gdLst/>
            <a:ahLst/>
            <a:cxnLst/>
            <a:rect l="l" t="t" r="r" b="b"/>
            <a:pathLst>
              <a:path w="2635885" h="483870">
                <a:moveTo>
                  <a:pt x="0" y="137160"/>
                </a:moveTo>
                <a:cubicBezTo>
                  <a:pt x="-2376" y="60325"/>
                  <a:pt x="63551" y="-1905"/>
                  <a:pt x="128290" y="0"/>
                </a:cubicBezTo>
                <a:lnTo>
                  <a:pt x="2508189" y="0"/>
                </a:lnTo>
                <a:cubicBezTo>
                  <a:pt x="2575304" y="-2540"/>
                  <a:pt x="2631727" y="60960"/>
                  <a:pt x="2635885" y="122555"/>
                </a:cubicBezTo>
                <a:lnTo>
                  <a:pt x="2635885" y="483870"/>
                </a:lnTo>
                <a:lnTo>
                  <a:pt x="0" y="186690"/>
                </a:lnTo>
                <a:lnTo>
                  <a:pt x="0" y="137160"/>
                </a:lnTo>
                <a:close/>
              </a:path>
            </a:pathLst>
          </a:custGeom>
          <a:gradFill flip="none" rotWithShape="1">
            <a:gsLst>
              <a:gs pos="0">
                <a:srgbClr val="6EAA2E"/>
              </a:gs>
              <a:gs pos="53000">
                <a:srgbClr val="92D050"/>
              </a:gs>
              <a:gs pos="91000">
                <a:srgbClr val="C9E828"/>
              </a:gs>
              <a:gs pos="100000">
                <a:srgbClr val="C9E828"/>
              </a:gs>
            </a:gsLst>
            <a:lin ang="0" scaled="1"/>
          </a:gradFill>
        </p:spPr>
      </p:sp>
      <p:sp>
        <p:nvSpPr>
          <p:cNvPr id="35" name="Text 31"/>
          <p:cNvSpPr/>
          <p:nvPr/>
        </p:nvSpPr>
        <p:spPr>
          <a:xfrm>
            <a:off x="8963025" y="5294630"/>
            <a:ext cx="2635885" cy="483870"/>
          </a:xfrm>
          <a:prstGeom prst="rect">
            <a:avLst/>
          </a:prstGeom>
          <a:noFill/>
        </p:spPr>
        <p:txBody>
          <a:bodyPr wrap="square" lIns="45720" tIns="91440" rIns="91440" bIns="45720" rtlCol="0" anchor="ctr"/>
          <a:lstStyle/>
          <a:p>
            <a:pPr>
              <a:lnSpc>
                <a:spcPct val="100000"/>
              </a:lnSpc>
            </a:pPr>
            <a:endParaRPr lang="en-US" sz="1600" dirty="0"/>
          </a:p>
        </p:txBody>
      </p:sp>
      <p:sp>
        <p:nvSpPr>
          <p:cNvPr id="36" name="Text 32"/>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Tuzilma va ishlash prinsipi</a:t>
            </a:r>
            <a:endParaRPr lang="en-US" sz="1600" dirty="0"/>
          </a:p>
        </p:txBody>
      </p:sp>
      <p:sp>
        <p:nvSpPr>
          <p:cNvPr id="37" name="Text 33"/>
          <p:cNvSpPr/>
          <p:nvPr/>
        </p:nvSpPr>
        <p:spPr>
          <a:xfrm>
            <a:off x="798830" y="17989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Element tuzilmasi</a:t>
            </a:r>
            <a:endParaRPr lang="en-US" sz="1600" dirty="0"/>
          </a:p>
        </p:txBody>
      </p:sp>
      <p:sp>
        <p:nvSpPr>
          <p:cNvPr id="38" name="Text 34"/>
          <p:cNvSpPr/>
          <p:nvPr/>
        </p:nvSpPr>
        <p:spPr>
          <a:xfrm>
            <a:off x="780415" y="24555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Har bir element kontsentrik joylashgan ikkita trubadan iborat bo'lib, ichki trubadan issiqlik tashuvchi harakatlanadi, trubalar orasidagi bo'shliqdan esa sovitilayotgan agent o'tadi.</a:t>
            </a:r>
            <a:endParaRPr lang="en-US" sz="1600" dirty="0"/>
          </a:p>
        </p:txBody>
      </p:sp>
      <p:sp>
        <p:nvSpPr>
          <p:cNvPr id="39" name="Text 35"/>
          <p:cNvSpPr/>
          <p:nvPr/>
        </p:nvSpPr>
        <p:spPr>
          <a:xfrm>
            <a:off x="3602990" y="17989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uzatish</a:t>
            </a:r>
            <a:endParaRPr lang="en-US" sz="1600" dirty="0"/>
          </a:p>
        </p:txBody>
      </p:sp>
      <p:sp>
        <p:nvSpPr>
          <p:cNvPr id="40" name="Text 36"/>
          <p:cNvSpPr/>
          <p:nvPr/>
        </p:nvSpPr>
        <p:spPr>
          <a:xfrm>
            <a:off x="3584575" y="24555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Bu tuzilma yuqori issiqlik uzatish samaradorligiga ega bo'lib, kompakt va samarali jarayonlarda keng qo'llaniladi.</a:t>
            </a:r>
            <a:endParaRPr lang="en-US" sz="1600" dirty="0"/>
          </a:p>
        </p:txBody>
      </p:sp>
      <p:sp>
        <p:nvSpPr>
          <p:cNvPr id="41" name="Text 37"/>
          <p:cNvSpPr/>
          <p:nvPr/>
        </p:nvSpPr>
        <p:spPr>
          <a:xfrm>
            <a:off x="6407150" y="17989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Kompakt tuzilma</a:t>
            </a:r>
            <a:endParaRPr lang="en-US" sz="1600" dirty="0"/>
          </a:p>
        </p:txBody>
      </p:sp>
      <p:sp>
        <p:nvSpPr>
          <p:cNvPr id="42" name="Text 38"/>
          <p:cNvSpPr/>
          <p:nvPr/>
        </p:nvSpPr>
        <p:spPr>
          <a:xfrm>
            <a:off x="6388735" y="24555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Qurilma bir nechta elementlardan tashkil topgan va birlashtiruvchi patrubkalar orqali ulangan. Kalach va shtutserlar yordamida agentlarning kirish-chiqishi ta'minlanadi.</a:t>
            </a:r>
            <a:endParaRPr lang="en-US" sz="1600" dirty="0"/>
          </a:p>
        </p:txBody>
      </p:sp>
      <p:sp>
        <p:nvSpPr>
          <p:cNvPr id="43" name="Text 39"/>
          <p:cNvSpPr/>
          <p:nvPr/>
        </p:nvSpPr>
        <p:spPr>
          <a:xfrm>
            <a:off x="9211310" y="1798955"/>
            <a:ext cx="2138680" cy="64516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samaradorlik</a:t>
            </a:r>
            <a:endParaRPr lang="en-US" sz="1600" dirty="0"/>
          </a:p>
        </p:txBody>
      </p:sp>
      <p:sp>
        <p:nvSpPr>
          <p:cNvPr id="44" name="Text 40"/>
          <p:cNvSpPr/>
          <p:nvPr/>
        </p:nvSpPr>
        <p:spPr>
          <a:xfrm>
            <a:off x="9192895" y="2455545"/>
            <a:ext cx="2176145" cy="2656205"/>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issiqlik uzatish koeffitsiyenti va kompakt tuzilmasi tufayli, bu qurilmalar yuqori samaradorlikka erishadi.</a:t>
            </a:r>
            <a:endParaRPr lang="en-US" sz="16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flipV="1">
            <a:off x="971055" y="748041"/>
            <a:ext cx="292595" cy="291454"/>
          </a:xfrm>
          <a:prstGeom prst="plaque">
            <a:avLst>
              <a:gd name="adj" fmla="val 50000"/>
            </a:avLst>
          </a:prstGeom>
          <a:solidFill>
            <a:srgbClr val="000000"/>
          </a:solidFill>
        </p:spPr>
      </p:sp>
      <p:sp>
        <p:nvSpPr>
          <p:cNvPr id="3" name="Text 1"/>
          <p:cNvSpPr/>
          <p:nvPr/>
        </p:nvSpPr>
        <p:spPr>
          <a:xfrm>
            <a:off x="971055" y="748041"/>
            <a:ext cx="292595" cy="291454"/>
          </a:xfrm>
          <a:prstGeom prst="rect">
            <a:avLst/>
          </a:prstGeom>
          <a:noFill/>
        </p:spPr>
        <p:txBody>
          <a:bodyPr wrap="square" lIns="45720" tIns="91440" rIns="91440" bIns="45720" rtlCol="0" anchor="ctr"/>
          <a:lstStyle/>
          <a:p>
            <a:pPr>
              <a:lnSpc>
                <a:spcPct val="100000"/>
              </a:lnSpc>
            </a:pPr>
            <a:endParaRPr lang="en-US" sz="1600" dirty="0"/>
          </a:p>
        </p:txBody>
      </p:sp>
      <p:sp>
        <p:nvSpPr>
          <p:cNvPr id="4" name="Shape 2"/>
          <p:cNvSpPr/>
          <p:nvPr/>
        </p:nvSpPr>
        <p:spPr>
          <a:xfrm flipV="1">
            <a:off x="594360" y="380365"/>
            <a:ext cx="438309" cy="436889"/>
          </a:xfrm>
          <a:prstGeom prst="plaque">
            <a:avLst>
              <a:gd name="adj" fmla="val 50000"/>
            </a:avLst>
          </a:prstGeom>
          <a:solidFill>
            <a:srgbClr val="000000"/>
          </a:solidFill>
        </p:spPr>
      </p:sp>
      <p:sp>
        <p:nvSpPr>
          <p:cNvPr id="5" name="Text 3"/>
          <p:cNvSpPr/>
          <p:nvPr/>
        </p:nvSpPr>
        <p:spPr>
          <a:xfrm>
            <a:off x="594360" y="380365"/>
            <a:ext cx="438309" cy="436889"/>
          </a:xfrm>
          <a:prstGeom prst="rect">
            <a:avLst/>
          </a:prstGeom>
          <a:noFill/>
        </p:spPr>
        <p:txBody>
          <a:bodyPr wrap="square" lIns="45720" tIns="91440" rIns="91440" bIns="45720" rtlCol="0" anchor="ctr"/>
          <a:lstStyle/>
          <a:p>
            <a:pPr>
              <a:lnSpc>
                <a:spcPct val="100000"/>
              </a:lnSpc>
            </a:pPr>
            <a:endParaRPr lang="en-US" sz="1600" dirty="0"/>
          </a:p>
        </p:txBody>
      </p:sp>
      <p:pic>
        <p:nvPicPr>
          <p:cNvPr id="6" name="Image 0" descr="https://kimi-img.moonshot.cn/pub/slides/slides_tmpl/image/25-08-27-20:02:57-d2nf7s98bjvh7rlj08kg.png"/>
          <p:cNvPicPr>
            <a:picLocks noChangeAspect="1"/>
          </p:cNvPicPr>
          <p:nvPr/>
        </p:nvPicPr>
        <p:blipFill>
          <a:blip r:embed="rId1"/>
          <a:stretch>
            <a:fillRect/>
          </a:stretch>
        </p:blipFill>
        <p:spPr>
          <a:xfrm>
            <a:off x="-240665" y="1523365"/>
            <a:ext cx="11819890" cy="3864610"/>
          </a:xfrm>
          <a:prstGeom prst="rect">
            <a:avLst/>
          </a:prstGeom>
        </p:spPr>
      </p:pic>
      <p:sp>
        <p:nvSpPr>
          <p:cNvPr id="7" name="Shape 4"/>
          <p:cNvSpPr/>
          <p:nvPr/>
        </p:nvSpPr>
        <p:spPr>
          <a:xfrm flipV="1">
            <a:off x="1799590" y="0"/>
            <a:ext cx="8578850" cy="3581400"/>
          </a:xfrm>
          <a:prstGeom prst="round2SameRect">
            <a:avLst>
              <a:gd name="adj1" fmla="val 50000"/>
              <a:gd name="adj2" fmla="val 0"/>
            </a:avLst>
          </a:prstGeom>
          <a:gradFill flip="none" rotWithShape="1">
            <a:gsLst>
              <a:gs pos="0">
                <a:srgbClr val="92D050"/>
              </a:gs>
              <a:gs pos="29000">
                <a:srgbClr val="92D050"/>
              </a:gs>
              <a:gs pos="100000">
                <a:srgbClr val="FFFF00"/>
              </a:gs>
            </a:gsLst>
            <a:lin ang="16200000" scaled="1"/>
          </a:gradFill>
        </p:spPr>
      </p:sp>
      <p:sp>
        <p:nvSpPr>
          <p:cNvPr id="8" name="Text 5"/>
          <p:cNvSpPr/>
          <p:nvPr/>
        </p:nvSpPr>
        <p:spPr>
          <a:xfrm>
            <a:off x="1799590" y="0"/>
            <a:ext cx="8578850" cy="3581400"/>
          </a:xfrm>
          <a:prstGeom prst="rect">
            <a:avLst/>
          </a:prstGeom>
          <a:noFill/>
        </p:spPr>
        <p:txBody>
          <a:bodyPr wrap="square" lIns="45720" tIns="91440" rIns="91440" bIns="45720" rtlCol="0" anchor="ctr"/>
          <a:lstStyle/>
          <a:p>
            <a:pPr>
              <a:lnSpc>
                <a:spcPct val="100000"/>
              </a:lnSpc>
            </a:pPr>
            <a:endParaRPr lang="en-US" sz="1600" dirty="0"/>
          </a:p>
        </p:txBody>
      </p:sp>
      <p:sp>
        <p:nvSpPr>
          <p:cNvPr id="9" name="Shape 6"/>
          <p:cNvSpPr/>
          <p:nvPr/>
        </p:nvSpPr>
        <p:spPr>
          <a:xfrm>
            <a:off x="-13970" y="5420360"/>
            <a:ext cx="12206605" cy="1463040"/>
          </a:xfrm>
          <a:prstGeom prst="round2SameRect">
            <a:avLst>
              <a:gd name="adj1" fmla="val 16667"/>
              <a:gd name="adj2" fmla="val 0"/>
            </a:avLst>
          </a:prstGeom>
          <a:gradFill flip="none" rotWithShape="1">
            <a:gsLst>
              <a:gs pos="0">
                <a:srgbClr val="6EAA2E"/>
              </a:gs>
              <a:gs pos="2000">
                <a:srgbClr val="6EAA2E"/>
              </a:gs>
              <a:gs pos="88000">
                <a:srgbClr val="92D050"/>
              </a:gs>
              <a:gs pos="100000">
                <a:srgbClr val="92D050"/>
              </a:gs>
            </a:gsLst>
            <a:lin ang="5400000" scaled="1"/>
          </a:gradFill>
        </p:spPr>
      </p:sp>
      <p:sp>
        <p:nvSpPr>
          <p:cNvPr id="10" name="Text 7"/>
          <p:cNvSpPr/>
          <p:nvPr/>
        </p:nvSpPr>
        <p:spPr>
          <a:xfrm>
            <a:off x="-13970" y="5420360"/>
            <a:ext cx="12206605" cy="1463040"/>
          </a:xfrm>
          <a:prstGeom prst="rect">
            <a:avLst/>
          </a:prstGeom>
          <a:noFill/>
        </p:spPr>
        <p:txBody>
          <a:bodyPr wrap="square" lIns="45720" tIns="91440" rIns="91440" bIns="45720" rtlCol="0" anchor="ctr"/>
          <a:lstStyle/>
          <a:p>
            <a:pPr>
              <a:lnSpc>
                <a:spcPct val="100000"/>
              </a:lnSpc>
            </a:pPr>
            <a:endParaRPr lang="en-US" sz="1600" dirty="0"/>
          </a:p>
        </p:txBody>
      </p:sp>
      <p:sp>
        <p:nvSpPr>
          <p:cNvPr id="11" name="Text 8"/>
          <p:cNvSpPr/>
          <p:nvPr/>
        </p:nvSpPr>
        <p:spPr>
          <a:xfrm>
            <a:off x="-81280" y="715645"/>
            <a:ext cx="11406505" cy="706755"/>
          </a:xfrm>
          <a:prstGeom prst="rect">
            <a:avLst/>
          </a:prstGeom>
          <a:noFill/>
        </p:spPr>
        <p:txBody>
          <a:bodyPr wrap="square" lIns="91440" tIns="45720" rIns="91440" bIns="45720" rtlCol="0" anchor="t">
            <a:spAutoFit/>
          </a:bodyPr>
          <a:lstStyle/>
          <a:p>
            <a:pPr algn="ctr">
              <a:lnSpc>
                <a:spcPct val="100000"/>
              </a:lnSpc>
            </a:pPr>
            <a:r>
              <a:rPr lang="en-US" sz="40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Elementlar va ulash tizimi</a:t>
            </a:r>
            <a:endParaRPr lang="en-US" sz="1600" dirty="0"/>
          </a:p>
        </p:txBody>
      </p:sp>
      <p:sp>
        <p:nvSpPr>
          <p:cNvPr id="12" name="Shape 9"/>
          <p:cNvSpPr/>
          <p:nvPr/>
        </p:nvSpPr>
        <p:spPr>
          <a:xfrm>
            <a:off x="2430463" y="2067560"/>
            <a:ext cx="7331075" cy="3733800"/>
          </a:xfrm>
          <a:prstGeom prst="roundRect">
            <a:avLst>
              <a:gd name="adj" fmla="val 6531"/>
            </a:avLst>
          </a:prstGeom>
          <a:solidFill>
            <a:srgbClr val="FFFFFF">
              <a:alpha val="94118"/>
            </a:srgbClr>
          </a:solidFill>
          <a:ln w="19050">
            <a:gradFill flip="none" rotWithShape="1">
              <a:gsLst>
                <a:gs pos="0">
                  <a:srgbClr val="92D050"/>
                </a:gs>
                <a:gs pos="100000">
                  <a:srgbClr val="FFFF00"/>
                </a:gs>
              </a:gsLst>
              <a:lin ang="2700000" scaled="1"/>
            </a:gradFill>
            <a:prstDash val="solid"/>
          </a:ln>
        </p:spPr>
      </p:sp>
      <p:sp>
        <p:nvSpPr>
          <p:cNvPr id="13" name="Text 10"/>
          <p:cNvSpPr/>
          <p:nvPr/>
        </p:nvSpPr>
        <p:spPr>
          <a:xfrm>
            <a:off x="2430463" y="2067560"/>
            <a:ext cx="7331075" cy="3733800"/>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1"/>
          <p:cNvSpPr/>
          <p:nvPr/>
        </p:nvSpPr>
        <p:spPr>
          <a:xfrm>
            <a:off x="431800" y="233045"/>
            <a:ext cx="1005840" cy="1280160"/>
          </a:xfrm>
          <a:prstGeom prst="rect">
            <a:avLst/>
          </a:prstGeom>
          <a:solidFill>
            <a:srgbClr val="FFFFFF"/>
          </a:solidFill>
        </p:spPr>
      </p:sp>
      <p:sp>
        <p:nvSpPr>
          <p:cNvPr id="15" name="Text 12"/>
          <p:cNvSpPr/>
          <p:nvPr/>
        </p:nvSpPr>
        <p:spPr>
          <a:xfrm>
            <a:off x="431800" y="233045"/>
            <a:ext cx="1005840" cy="1280160"/>
          </a:xfrm>
          <a:prstGeom prst="rect">
            <a:avLst/>
          </a:prstGeom>
          <a:noFill/>
        </p:spPr>
        <p:txBody>
          <a:bodyPr wrap="square" lIns="45720" tIns="91440" rIns="91440" bIns="45720" rtlCol="0" anchor="ctr"/>
          <a:lstStyle/>
          <a:p>
            <a:pPr>
              <a:lnSpc>
                <a:spcPct val="100000"/>
              </a:lnSpc>
            </a:pPr>
            <a:endParaRPr lang="en-US" sz="1600" dirty="0"/>
          </a:p>
        </p:txBody>
      </p:sp>
      <p:pic>
        <p:nvPicPr>
          <p:cNvPr id="16" name="Image 1" descr="https://kimi-img.moonshot.cn/pub/slides/slides_tmpl/image/25-08-27-20:02:57-d2nf7s98bjvh7rlj08jg.png"/>
          <p:cNvPicPr>
            <a:picLocks noChangeAspect="1"/>
          </p:cNvPicPr>
          <p:nvPr/>
        </p:nvPicPr>
        <p:blipFill>
          <a:blip r:embed="rId2"/>
          <a:stretch>
            <a:fillRect/>
          </a:stretch>
        </p:blipFill>
        <p:spPr>
          <a:xfrm>
            <a:off x="8656320" y="4700905"/>
            <a:ext cx="918845" cy="935990"/>
          </a:xfrm>
          <a:prstGeom prst="rect">
            <a:avLst/>
          </a:prstGeom>
        </p:spPr>
      </p:pic>
      <p:sp>
        <p:nvSpPr>
          <p:cNvPr id="17" name="Text 13"/>
          <p:cNvSpPr/>
          <p:nvPr/>
        </p:nvSpPr>
        <p:spPr>
          <a:xfrm>
            <a:off x="2722245" y="2388235"/>
            <a:ext cx="6662420" cy="521970"/>
          </a:xfrm>
          <a:prstGeom prst="rect">
            <a:avLst/>
          </a:prstGeom>
          <a:noFill/>
        </p:spPr>
        <p:txBody>
          <a:bodyPr wrap="square" lIns="91440" tIns="45720" rIns="91440" bIns="45720" rtlCol="0" anchor="t">
            <a:spAutoFit/>
          </a:bodyPr>
          <a:lstStyle/>
          <a:p>
            <a:pPr algn="just">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Elementlar ulash tizimi</a:t>
            </a:r>
            <a:endParaRPr lang="en-US" sz="1600" dirty="0"/>
          </a:p>
        </p:txBody>
      </p:sp>
      <p:sp>
        <p:nvSpPr>
          <p:cNvPr id="18" name="Text 14"/>
          <p:cNvSpPr/>
          <p:nvPr/>
        </p:nvSpPr>
        <p:spPr>
          <a:xfrm>
            <a:off x="2722245" y="3044825"/>
            <a:ext cx="6778208" cy="2052955"/>
          </a:xfrm>
          <a:prstGeom prst="rect">
            <a:avLst/>
          </a:prstGeom>
          <a:noFill/>
        </p:spPr>
        <p:txBody>
          <a:bodyPr wrap="square" lIns="91440" tIns="45720" rIns="91440" bIns="45720" rtlCol="0" anchor="t">
            <a:spAutoFit/>
          </a:bodyPr>
          <a:lstStyle/>
          <a:p>
            <a:pPr>
              <a:lnSpc>
                <a:spcPct val="130000"/>
              </a:lnSpc>
            </a:pPr>
            <a:r>
              <a:rPr lang="en-US" sz="2000"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Elementlar birlashtiruvchi patrubkalar orqali ulangan. Kalach va shtutserlar yordamida agentlarning kirish-chiqishi ta'minlanadi. Bu tizim issiqlik almashuvni samarali qiladi.</a:t>
            </a:r>
            <a:endParaRPr lang="en-US" sz="16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6985" y="1494790"/>
            <a:ext cx="12206605" cy="1126490"/>
          </a:xfrm>
          <a:prstGeom prst="roundRect">
            <a:avLst>
              <a:gd name="adj"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5" name="Text 1"/>
          <p:cNvSpPr/>
          <p:nvPr/>
        </p:nvSpPr>
        <p:spPr>
          <a:xfrm>
            <a:off x="-6985" y="1494790"/>
            <a:ext cx="12206605" cy="112649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092200" y="1925320"/>
            <a:ext cx="4359910" cy="4023360"/>
          </a:xfrm>
          <a:prstGeom prst="roundRect">
            <a:avLst>
              <a:gd name="adj" fmla="val 3066"/>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1092200" y="1925320"/>
            <a:ext cx="4359910" cy="402336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1307465" y="3101340"/>
            <a:ext cx="3893185" cy="0"/>
          </a:xfrm>
          <a:prstGeom prst="line">
            <a:avLst/>
          </a:prstGeom>
          <a:noFill/>
          <a:ln w="19050">
            <a:solidFill>
              <a:srgbClr val="49711E"/>
            </a:solidFill>
            <a:prstDash val="solid"/>
            <a:headEnd type="none"/>
            <a:tailEnd type="none"/>
          </a:ln>
        </p:spPr>
      </p:sp>
      <p:sp>
        <p:nvSpPr>
          <p:cNvPr id="9" name="Shape 5"/>
          <p:cNvSpPr/>
          <p:nvPr/>
        </p:nvSpPr>
        <p:spPr>
          <a:xfrm>
            <a:off x="5913120" y="1925320"/>
            <a:ext cx="4359910" cy="4023360"/>
          </a:xfrm>
          <a:prstGeom prst="roundRect">
            <a:avLst>
              <a:gd name="adj" fmla="val 3066"/>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10" name="Text 6"/>
          <p:cNvSpPr/>
          <p:nvPr/>
        </p:nvSpPr>
        <p:spPr>
          <a:xfrm>
            <a:off x="5913120" y="1925320"/>
            <a:ext cx="4359910" cy="4023360"/>
          </a:xfrm>
          <a:prstGeom prst="rect">
            <a:avLst/>
          </a:prstGeom>
          <a:noFill/>
        </p:spPr>
        <p:txBody>
          <a:bodyPr wrap="square" lIns="45720" tIns="91440" rIns="91440" bIns="45720" rtlCol="0" anchor="ctr"/>
          <a:lstStyle/>
          <a:p>
            <a:pPr>
              <a:lnSpc>
                <a:spcPct val="100000"/>
              </a:lnSpc>
            </a:pPr>
            <a:endParaRPr lang="en-US" sz="1600" dirty="0"/>
          </a:p>
        </p:txBody>
      </p:sp>
      <p:sp>
        <p:nvSpPr>
          <p:cNvPr id="11" name="Shape 7"/>
          <p:cNvSpPr/>
          <p:nvPr/>
        </p:nvSpPr>
        <p:spPr>
          <a:xfrm>
            <a:off x="6128385" y="3101340"/>
            <a:ext cx="3893185" cy="0"/>
          </a:xfrm>
          <a:prstGeom prst="line">
            <a:avLst/>
          </a:prstGeom>
          <a:noFill/>
          <a:ln w="19050">
            <a:solidFill>
              <a:srgbClr val="49711E"/>
            </a:solidFill>
            <a:prstDash val="solid"/>
            <a:headEnd type="none"/>
            <a:tailEnd type="none"/>
          </a:ln>
        </p:spPr>
      </p:sp>
      <p:sp>
        <p:nvSpPr>
          <p:cNvPr id="12" name="Text 8"/>
          <p:cNvSpPr/>
          <p:nvPr/>
        </p:nvSpPr>
        <p:spPr>
          <a:xfrm>
            <a:off x="1506220" y="405765"/>
            <a:ext cx="9799955" cy="52197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Foydalanish sohalari afzalliklari</a:t>
            </a:r>
            <a:endParaRPr lang="en-US" sz="1600" dirty="0"/>
          </a:p>
        </p:txBody>
      </p:sp>
      <p:sp>
        <p:nvSpPr>
          <p:cNvPr id="13" name="Text 9"/>
          <p:cNvSpPr/>
          <p:nvPr/>
        </p:nvSpPr>
        <p:spPr>
          <a:xfrm>
            <a:off x="1326515" y="2209800"/>
            <a:ext cx="3891915" cy="829945"/>
          </a:xfrm>
          <a:prstGeom prst="rect">
            <a:avLst/>
          </a:prstGeom>
          <a:noFill/>
        </p:spPr>
        <p:txBody>
          <a:bodyPr wrap="square" lIns="91440" tIns="45720" rIns="91440" bIns="45720" rtlCol="0" anchor="t">
            <a:spAutoFit/>
          </a:bodyPr>
          <a:lstStyle/>
          <a:p>
            <a:pPr>
              <a:lnSpc>
                <a:spcPct val="100000"/>
              </a:lnSpc>
            </a:pPr>
            <a:r>
              <a:rPr lang="en-US" sz="2400" b="1" dirty="0">
                <a:solidFill>
                  <a:srgbClr val="49711E"/>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samaradorlik</a:t>
            </a:r>
            <a:endParaRPr lang="en-US" sz="1600" dirty="0"/>
          </a:p>
        </p:txBody>
      </p:sp>
      <p:sp>
        <p:nvSpPr>
          <p:cNvPr id="14" name="Text 10"/>
          <p:cNvSpPr/>
          <p:nvPr/>
        </p:nvSpPr>
        <p:spPr>
          <a:xfrm>
            <a:off x="1307465" y="3155315"/>
            <a:ext cx="3893185" cy="2466975"/>
          </a:xfrm>
          <a:prstGeom prst="rect">
            <a:avLst/>
          </a:prstGeom>
          <a:noFill/>
        </p:spPr>
        <p:txBody>
          <a:bodyPr wrap="square" lIns="91440" tIns="45720" rIns="91440" bIns="45720" rtlCol="0" anchor="t">
            <a:spAutoFit/>
          </a:bodyPr>
          <a:lstStyle/>
          <a:p>
            <a:pPr>
              <a:lnSpc>
                <a:spcPct val="14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Ushbu qurilmalar qisqa masofada yuqori issiqlik almashinishni ta'minlaydi. Xususan, kondensatsiya, isitish va sovitish jarayonlarida samarali.</a:t>
            </a:r>
            <a:endParaRPr lang="en-US" sz="1600" dirty="0"/>
          </a:p>
        </p:txBody>
      </p:sp>
      <p:sp>
        <p:nvSpPr>
          <p:cNvPr id="15" name="Text 11"/>
          <p:cNvSpPr/>
          <p:nvPr/>
        </p:nvSpPr>
        <p:spPr>
          <a:xfrm>
            <a:off x="6147435" y="2209800"/>
            <a:ext cx="3891915" cy="829945"/>
          </a:xfrm>
          <a:prstGeom prst="rect">
            <a:avLst/>
          </a:prstGeom>
          <a:noFill/>
        </p:spPr>
        <p:txBody>
          <a:bodyPr wrap="square" lIns="91440" tIns="45720" rIns="91440" bIns="45720" rtlCol="0" anchor="t">
            <a:spAutoFit/>
          </a:bodyPr>
          <a:lstStyle/>
          <a:p>
            <a:pPr>
              <a:lnSpc>
                <a:spcPct val="100000"/>
              </a:lnSpc>
            </a:pPr>
            <a:r>
              <a:rPr lang="en-US" sz="2400" b="1" dirty="0">
                <a:solidFill>
                  <a:srgbClr val="49711E"/>
                </a:solidFill>
                <a:latin typeface="Microsoft Sans Serif" panose="020B0604020202020204" pitchFamily="34" charset="0"/>
                <a:ea typeface="Microsoft Sans Serif" panose="020B0604020202020204" pitchFamily="34" charset="-122"/>
                <a:cs typeface="Microsoft Sans Serif" panose="020B0604020202020204" pitchFamily="34" charset="-120"/>
              </a:rPr>
              <a:t>Kompakt tuzilma</a:t>
            </a:r>
            <a:endParaRPr lang="en-US" sz="1600" dirty="0"/>
          </a:p>
        </p:txBody>
      </p:sp>
      <p:sp>
        <p:nvSpPr>
          <p:cNvPr id="16" name="Text 12"/>
          <p:cNvSpPr/>
          <p:nvPr/>
        </p:nvSpPr>
        <p:spPr>
          <a:xfrm>
            <a:off x="6128385" y="3155315"/>
            <a:ext cx="3893185" cy="2466975"/>
          </a:xfrm>
          <a:prstGeom prst="rect">
            <a:avLst/>
          </a:prstGeom>
          <a:noFill/>
        </p:spPr>
        <p:txBody>
          <a:bodyPr wrap="square" lIns="91440" tIns="45720" rIns="91440" bIns="45720" rtlCol="0" anchor="t">
            <a:spAutoFit/>
          </a:bodyPr>
          <a:lstStyle/>
          <a:p>
            <a:pPr>
              <a:lnSpc>
                <a:spcPct val="14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Kompaktligi, modulligi va yuqori issiqlik uzatish koeffitsiyenti ularni kimyo, neft va energiya sohasida qulay qiladi.</a:t>
            </a:r>
            <a:endParaRPr lang="en-US" sz="1600"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00B0F0"/>
      </a:accent1>
      <a:accent2>
        <a:srgbClr val="92D050"/>
      </a:accent2>
      <a:accent3>
        <a:srgbClr val="FFFF00"/>
      </a:accent3>
      <a:accent4>
        <a:srgbClr val="FFC000"/>
      </a:accent4>
      <a:accent5>
        <a:srgbClr val="7030A0"/>
      </a:accent5>
      <a:accent6>
        <a:srgbClr val="FF9202"/>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00B0F0"/>
      </a:accent1>
      <a:accent2>
        <a:srgbClr val="92D050"/>
      </a:accent2>
      <a:accent3>
        <a:srgbClr val="FFFF00"/>
      </a:accent3>
      <a:accent4>
        <a:srgbClr val="FFC000"/>
      </a:accent4>
      <a:accent5>
        <a:srgbClr val="7030A0"/>
      </a:accent5>
      <a:accent6>
        <a:srgbClr val="FF9202"/>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5936</Words>
  <Application>WPS Presentation</Application>
  <PresentationFormat>On-screen Show (16:9)</PresentationFormat>
  <Paragraphs>202</Paragraphs>
  <Slides>19</Slides>
  <Notes>19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19</vt:i4>
      </vt:variant>
    </vt:vector>
  </HeadingPairs>
  <TitlesOfParts>
    <vt:vector size="29" baseType="lpstr">
      <vt:lpstr>Arial</vt:lpstr>
      <vt:lpstr>SimSun</vt:lpstr>
      <vt:lpstr>Wingdings</vt:lpstr>
      <vt:lpstr>Microsoft Sans Serif</vt:lpstr>
      <vt:lpstr>Microsoft Sans Serif</vt:lpstr>
      <vt:lpstr>Microsoft Sans Serif</vt:lpstr>
      <vt:lpstr>Calibri</vt:lpstr>
      <vt:lpstr>Microsoft YaHei</vt:lpstr>
      <vt:lpstr>Arial Unicode MS</vt:lpstr>
      <vt:lpstr>Custom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Issiqlik Almashinish Qurilmalari: Tuzilma va Ishlab</dc:title>
  <dc:creator>Kimi</dc:creator>
  <dc:subject>Issiqlik Almashinish Qurilmalari: Tuzilma va Ishlab</dc:subject>
  <cp:lastModifiedBy>user</cp:lastModifiedBy>
  <cp:revision>2</cp:revision>
  <dcterms:created xsi:type="dcterms:W3CDTF">2025-12-06T12:53:00Z</dcterms:created>
  <dcterms:modified xsi:type="dcterms:W3CDTF">2025-12-19T05:10:06Z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{"Label":"Issiqlik Almashinish Qurilmalari: Tuzilma va Ishlab","ContentProducer":"001191110108MACG2KBH8F10000","ProduceID":"d4q2c5faa0v0635uc39g","ReservedCode1":"","ContentPropagator":"001191110108MACG2KBH8F20000","PropagateID":"d4q2c5faa0v0635uc39g","ReservedCode2":""}</vt:lpwstr>
  </property>
  <property fmtid="{D5CDD505-2E9C-101B-9397-08002B2CF9AE}" pid="3" name="ICV">
    <vt:lpwstr>A496EF2D8B2B4658AA04708B35B12E38_13</vt:lpwstr>
  </property>
  <property fmtid="{D5CDD505-2E9C-101B-9397-08002B2CF9AE}" pid="4" name="KSOProductBuildVer">
    <vt:lpwstr>1049-12.2.0.23155</vt:lpwstr>
  </property>
</Properties>
</file>