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Petit Formal Script" charset="1" panose="03020602040807080B06"/>
      <p:regular r:id="rId14"/>
    </p:embeddedFont>
    <p:embeddedFont>
      <p:font typeface="Arimo" charset="1" panose="020B0604020202020204"/>
      <p:regular r:id="rId15"/>
    </p:embeddedFont>
    <p:embeddedFont>
      <p:font typeface="Arimo Italics" charset="1" panose="020B0604020202090204"/>
      <p:regular r:id="rId16"/>
    </p:embeddedFont>
    <p:embeddedFont>
      <p:font typeface="Arimo Bold" charset="1" panose="020B07040202020202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2E6"/>
        </a:solidFill>
      </p:bgPr>
    </p:bg>
    <p:spTree>
      <p:nvGrpSpPr>
        <p:cNvPr id="1" name=""/>
        <p:cNvGrpSpPr/>
        <p:nvPr/>
      </p:nvGrpSpPr>
      <p:grpSpPr>
        <a:xfrm>
          <a:off x="0" y="0"/>
          <a:ext cx="0" cy="0"/>
          <a:chOff x="0" y="0"/>
          <a:chExt cx="0" cy="0"/>
        </a:xfrm>
      </p:grpSpPr>
      <p:sp>
        <p:nvSpPr>
          <p:cNvPr name="Freeform 2" id="2"/>
          <p:cNvSpPr/>
          <p:nvPr/>
        </p:nvSpPr>
        <p:spPr>
          <a:xfrm flipH="false" flipV="false" rot="0">
            <a:off x="4585129" y="720289"/>
            <a:ext cx="8894940" cy="8846422"/>
          </a:xfrm>
          <a:custGeom>
            <a:avLst/>
            <a:gdLst/>
            <a:ahLst/>
            <a:cxnLst/>
            <a:rect r="r" b="b" t="t" l="l"/>
            <a:pathLst>
              <a:path h="8846422" w="8894940">
                <a:moveTo>
                  <a:pt x="0" y="0"/>
                </a:moveTo>
                <a:lnTo>
                  <a:pt x="8894940" y="0"/>
                </a:lnTo>
                <a:lnTo>
                  <a:pt x="8894940" y="8846422"/>
                </a:lnTo>
                <a:lnTo>
                  <a:pt x="0" y="8846422"/>
                </a:lnTo>
                <a:lnTo>
                  <a:pt x="0" y="0"/>
                </a:lnTo>
                <a:close/>
              </a:path>
            </a:pathLst>
          </a:custGeom>
          <a:blipFill>
            <a:blip r:embed="rId2">
              <a:alphaModFix amt="21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185341"/>
            <a:ext cx="4167845" cy="4114800"/>
          </a:xfrm>
          <a:custGeom>
            <a:avLst/>
            <a:gdLst/>
            <a:ahLst/>
            <a:cxnLst/>
            <a:rect r="r" b="b" t="t" l="l"/>
            <a:pathLst>
              <a:path h="4114800" w="4167845">
                <a:moveTo>
                  <a:pt x="0" y="0"/>
                </a:moveTo>
                <a:lnTo>
                  <a:pt x="4167845" y="0"/>
                </a:lnTo>
                <a:lnTo>
                  <a:pt x="416784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581836" y="4565482"/>
            <a:ext cx="5354929" cy="8229600"/>
          </a:xfrm>
          <a:custGeom>
            <a:avLst/>
            <a:gdLst/>
            <a:ahLst/>
            <a:cxnLst/>
            <a:rect r="r" b="b" t="t" l="l"/>
            <a:pathLst>
              <a:path h="8229600" w="5354929">
                <a:moveTo>
                  <a:pt x="0" y="0"/>
                </a:moveTo>
                <a:lnTo>
                  <a:pt x="5354928" y="0"/>
                </a:lnTo>
                <a:lnTo>
                  <a:pt x="5354928" y="8229600"/>
                </a:lnTo>
                <a:lnTo>
                  <a:pt x="0" y="8229600"/>
                </a:lnTo>
                <a:lnTo>
                  <a:pt x="0" y="0"/>
                </a:lnTo>
                <a:close/>
              </a:path>
            </a:pathLst>
          </a:custGeom>
          <a:blipFill>
            <a:blip r:embed="rId6"/>
            <a:stretch>
              <a:fillRect l="0" t="0" r="0" b="0"/>
            </a:stretch>
          </a:blipFill>
        </p:spPr>
      </p:sp>
      <p:sp>
        <p:nvSpPr>
          <p:cNvPr name="Freeform 5" id="5"/>
          <p:cNvSpPr/>
          <p:nvPr/>
        </p:nvSpPr>
        <p:spPr>
          <a:xfrm flipH="false" flipV="false" rot="0">
            <a:off x="-1834505" y="5672414"/>
            <a:ext cx="6419635" cy="8229600"/>
          </a:xfrm>
          <a:custGeom>
            <a:avLst/>
            <a:gdLst/>
            <a:ahLst/>
            <a:cxnLst/>
            <a:rect r="r" b="b" t="t" l="l"/>
            <a:pathLst>
              <a:path h="8229600" w="6419635">
                <a:moveTo>
                  <a:pt x="0" y="0"/>
                </a:moveTo>
                <a:lnTo>
                  <a:pt x="6419634" y="0"/>
                </a:lnTo>
                <a:lnTo>
                  <a:pt x="6419634" y="8229600"/>
                </a:lnTo>
                <a:lnTo>
                  <a:pt x="0" y="8229600"/>
                </a:lnTo>
                <a:lnTo>
                  <a:pt x="0" y="0"/>
                </a:lnTo>
                <a:close/>
              </a:path>
            </a:pathLst>
          </a:custGeom>
          <a:blipFill>
            <a:blip r:embed="rId7">
              <a:alphaModFix amt="49000"/>
            </a:blip>
            <a:stretch>
              <a:fillRect l="0" t="0" r="0" b="0"/>
            </a:stretch>
          </a:blipFill>
        </p:spPr>
      </p:sp>
      <p:sp>
        <p:nvSpPr>
          <p:cNvPr name="TextBox 6" id="6"/>
          <p:cNvSpPr txBox="true"/>
          <p:nvPr/>
        </p:nvSpPr>
        <p:spPr>
          <a:xfrm rot="0">
            <a:off x="4585129" y="1795859"/>
            <a:ext cx="9332455" cy="4390209"/>
          </a:xfrm>
          <a:prstGeom prst="rect">
            <a:avLst/>
          </a:prstGeom>
        </p:spPr>
        <p:txBody>
          <a:bodyPr anchor="t" rtlCol="false" tIns="0" lIns="0" bIns="0" rIns="0">
            <a:spAutoFit/>
          </a:bodyPr>
          <a:lstStyle/>
          <a:p>
            <a:pPr algn="ctr">
              <a:lnSpc>
                <a:spcPts val="17459"/>
              </a:lnSpc>
            </a:pPr>
            <a:r>
              <a:rPr lang="en-US" sz="13857">
                <a:solidFill>
                  <a:srgbClr val="000000"/>
                </a:solidFill>
                <a:latin typeface="Petit Formal Script"/>
                <a:ea typeface="Petit Formal Script"/>
                <a:cs typeface="Petit Formal Script"/>
                <a:sym typeface="Petit Formal Script"/>
              </a:rPr>
              <a:t>Borliq falsafasi</a:t>
            </a:r>
          </a:p>
        </p:txBody>
      </p:sp>
      <p:sp>
        <p:nvSpPr>
          <p:cNvPr name="TextBox 7" id="7"/>
          <p:cNvSpPr txBox="true"/>
          <p:nvPr/>
        </p:nvSpPr>
        <p:spPr>
          <a:xfrm rot="0">
            <a:off x="5472365" y="6952805"/>
            <a:ext cx="7343270" cy="408305"/>
          </a:xfrm>
          <a:prstGeom prst="rect">
            <a:avLst/>
          </a:prstGeom>
        </p:spPr>
        <p:txBody>
          <a:bodyPr anchor="t" rtlCol="false" tIns="0" lIns="0" bIns="0" rIns="0">
            <a:spAutoFit/>
          </a:bodyPr>
          <a:lstStyle/>
          <a:p>
            <a:pPr algn="ctr">
              <a:lnSpc>
                <a:spcPts val="3220"/>
              </a:lnSpc>
            </a:pPr>
            <a:r>
              <a:rPr lang="en-US" sz="2300" spc="462">
                <a:solidFill>
                  <a:srgbClr val="000000"/>
                </a:solidFill>
                <a:latin typeface="Arimo"/>
                <a:ea typeface="Arimo"/>
                <a:cs typeface="Arimo"/>
                <a:sym typeface="Arimo"/>
              </a:rPr>
              <a:t>XUDOYBERDIYEVA ODINAXON</a:t>
            </a:r>
          </a:p>
        </p:txBody>
      </p:sp>
      <p:sp>
        <p:nvSpPr>
          <p:cNvPr name="Freeform 8" id="8"/>
          <p:cNvSpPr/>
          <p:nvPr/>
        </p:nvSpPr>
        <p:spPr>
          <a:xfrm flipH="true" flipV="false" rot="0">
            <a:off x="14120155" y="-185341"/>
            <a:ext cx="4167845" cy="4114800"/>
          </a:xfrm>
          <a:custGeom>
            <a:avLst/>
            <a:gdLst/>
            <a:ahLst/>
            <a:cxnLst/>
            <a:rect r="r" b="b" t="t" l="l"/>
            <a:pathLst>
              <a:path h="4114800" w="4167845">
                <a:moveTo>
                  <a:pt x="4167845" y="0"/>
                </a:moveTo>
                <a:lnTo>
                  <a:pt x="0" y="0"/>
                </a:lnTo>
                <a:lnTo>
                  <a:pt x="0" y="4114800"/>
                </a:lnTo>
                <a:lnTo>
                  <a:pt x="4167845" y="4114800"/>
                </a:lnTo>
                <a:lnTo>
                  <a:pt x="416784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2E6"/>
        </a:solidFill>
      </p:bgPr>
    </p:bg>
    <p:spTree>
      <p:nvGrpSpPr>
        <p:cNvPr id="1" name=""/>
        <p:cNvGrpSpPr/>
        <p:nvPr/>
      </p:nvGrpSpPr>
      <p:grpSpPr>
        <a:xfrm>
          <a:off x="0" y="0"/>
          <a:ext cx="0" cy="0"/>
          <a:chOff x="0" y="0"/>
          <a:chExt cx="0" cy="0"/>
        </a:xfrm>
      </p:grpSpPr>
      <p:sp>
        <p:nvSpPr>
          <p:cNvPr name="Freeform 2" id="2"/>
          <p:cNvSpPr/>
          <p:nvPr/>
        </p:nvSpPr>
        <p:spPr>
          <a:xfrm flipH="false" flipV="false" rot="0">
            <a:off x="16163593" y="-1023658"/>
            <a:ext cx="3972652" cy="4114800"/>
          </a:xfrm>
          <a:custGeom>
            <a:avLst/>
            <a:gdLst/>
            <a:ahLst/>
            <a:cxnLst/>
            <a:rect r="r" b="b" t="t" l="l"/>
            <a:pathLst>
              <a:path h="4114800" w="3972652">
                <a:moveTo>
                  <a:pt x="0" y="0"/>
                </a:moveTo>
                <a:lnTo>
                  <a:pt x="3972652" y="0"/>
                </a:lnTo>
                <a:lnTo>
                  <a:pt x="397265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132288" y="-1023658"/>
            <a:ext cx="5594542" cy="8161799"/>
          </a:xfrm>
          <a:custGeom>
            <a:avLst/>
            <a:gdLst/>
            <a:ahLst/>
            <a:cxnLst/>
            <a:rect r="r" b="b" t="t" l="l"/>
            <a:pathLst>
              <a:path h="8161799" w="5594542">
                <a:moveTo>
                  <a:pt x="0" y="0"/>
                </a:moveTo>
                <a:lnTo>
                  <a:pt x="5594543" y="0"/>
                </a:lnTo>
                <a:lnTo>
                  <a:pt x="5594543" y="8161799"/>
                </a:lnTo>
                <a:lnTo>
                  <a:pt x="0" y="81617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871030" y="338417"/>
            <a:ext cx="6545941" cy="1733524"/>
          </a:xfrm>
          <a:prstGeom prst="rect">
            <a:avLst/>
          </a:prstGeom>
        </p:spPr>
        <p:txBody>
          <a:bodyPr anchor="t" rtlCol="false" tIns="0" lIns="0" bIns="0" rIns="0">
            <a:spAutoFit/>
          </a:bodyPr>
          <a:lstStyle/>
          <a:p>
            <a:pPr algn="ctr">
              <a:lnSpc>
                <a:spcPts val="6641"/>
              </a:lnSpc>
            </a:pPr>
            <a:r>
              <a:rPr lang="en-US" sz="6846">
                <a:solidFill>
                  <a:srgbClr val="000000"/>
                </a:solidFill>
                <a:latin typeface="Petit Formal Script"/>
                <a:ea typeface="Petit Formal Script"/>
                <a:cs typeface="Petit Formal Script"/>
                <a:sym typeface="Petit Formal Script"/>
              </a:rPr>
              <a:t>Borliq falsafasi</a:t>
            </a:r>
          </a:p>
        </p:txBody>
      </p:sp>
      <p:sp>
        <p:nvSpPr>
          <p:cNvPr name="TextBox 5" id="5"/>
          <p:cNvSpPr txBox="true"/>
          <p:nvPr/>
        </p:nvSpPr>
        <p:spPr>
          <a:xfrm rot="0">
            <a:off x="4240395" y="2310210"/>
            <a:ext cx="9807211" cy="7564756"/>
          </a:xfrm>
          <a:prstGeom prst="rect">
            <a:avLst/>
          </a:prstGeom>
        </p:spPr>
        <p:txBody>
          <a:bodyPr anchor="t" rtlCol="false" tIns="0" lIns="0" bIns="0" rIns="0">
            <a:spAutoFit/>
          </a:bodyPr>
          <a:lstStyle/>
          <a:p>
            <a:pPr algn="ctr">
              <a:lnSpc>
                <a:spcPts val="4620"/>
              </a:lnSpc>
            </a:pPr>
            <a:r>
              <a:rPr lang="en-US" sz="3300" i="true" spc="36">
                <a:solidFill>
                  <a:srgbClr val="000000"/>
                </a:solidFill>
                <a:latin typeface="Arimo Italics"/>
                <a:ea typeface="Arimo Italics"/>
                <a:cs typeface="Arimo Italics"/>
                <a:sym typeface="Arimo Italics"/>
              </a:rPr>
              <a:t>Borliq — bu obyektiv (ongimizdan tashqarida) va subyektiv (ongimizda) mavjud bo'lgan barcha narsalar, hodisalar va jarayonlarning umumiy yig'indisini bildiruvchi falsafiy kategoriya.Borliq turli darajada namoyon boʻladi: organik va noorganik tabiat, biosfera, ijtimoiy borliq, obyektiv ideal borliq (madaniy qadriyatlar, ilmiy bilimning umumiy prinsiplari, tushunchalari va hokazo), inson turmushi. Borliq falsafa tarixida turlicha talqin qilingan. Yaqin va Oʻrta Sharq falsafasida Kindiy, Forobiy, Ibn Sino, Umar Xayyom, Ibn Rushd kabi mutafakkirlar borliq ni ikkiga — vujudi mumkin va vujudi vojibga boʻladilar. </a:t>
            </a:r>
          </a:p>
        </p:txBody>
      </p:sp>
      <p:sp>
        <p:nvSpPr>
          <p:cNvPr name="Freeform 6" id="6"/>
          <p:cNvSpPr/>
          <p:nvPr/>
        </p:nvSpPr>
        <p:spPr>
          <a:xfrm flipH="false" flipV="false" rot="0">
            <a:off x="13592666" y="4021805"/>
            <a:ext cx="6806678" cy="8725767"/>
          </a:xfrm>
          <a:custGeom>
            <a:avLst/>
            <a:gdLst/>
            <a:ahLst/>
            <a:cxnLst/>
            <a:rect r="r" b="b" t="t" l="l"/>
            <a:pathLst>
              <a:path h="8725767" w="6806678">
                <a:moveTo>
                  <a:pt x="0" y="0"/>
                </a:moveTo>
                <a:lnTo>
                  <a:pt x="6806678" y="0"/>
                </a:lnTo>
                <a:lnTo>
                  <a:pt x="6806678" y="8725767"/>
                </a:lnTo>
                <a:lnTo>
                  <a:pt x="0" y="8725767"/>
                </a:lnTo>
                <a:lnTo>
                  <a:pt x="0" y="0"/>
                </a:lnTo>
                <a:close/>
              </a:path>
            </a:pathLst>
          </a:custGeom>
          <a:blipFill>
            <a:blip r:embed="rId6">
              <a:alphaModFix amt="49000"/>
            </a:blip>
            <a:stretch>
              <a:fillRect l="0" t="0" r="0" b="0"/>
            </a:stretch>
          </a:blipFill>
        </p:spPr>
      </p:sp>
      <p:sp>
        <p:nvSpPr>
          <p:cNvPr name="Freeform 7" id="7"/>
          <p:cNvSpPr/>
          <p:nvPr/>
        </p:nvSpPr>
        <p:spPr>
          <a:xfrm flipH="false" flipV="false" rot="0">
            <a:off x="-1155907" y="7458433"/>
            <a:ext cx="4807355" cy="6162751"/>
          </a:xfrm>
          <a:custGeom>
            <a:avLst/>
            <a:gdLst/>
            <a:ahLst/>
            <a:cxnLst/>
            <a:rect r="r" b="b" t="t" l="l"/>
            <a:pathLst>
              <a:path h="6162751" w="4807355">
                <a:moveTo>
                  <a:pt x="0" y="0"/>
                </a:moveTo>
                <a:lnTo>
                  <a:pt x="4807355" y="0"/>
                </a:lnTo>
                <a:lnTo>
                  <a:pt x="4807355" y="6162751"/>
                </a:lnTo>
                <a:lnTo>
                  <a:pt x="0" y="6162751"/>
                </a:lnTo>
                <a:lnTo>
                  <a:pt x="0" y="0"/>
                </a:lnTo>
                <a:close/>
              </a:path>
            </a:pathLst>
          </a:custGeom>
          <a:blipFill>
            <a:blip r:embed="rId6">
              <a:alphaModFix amt="49000"/>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2E6"/>
        </a:solidFill>
      </p:bgPr>
    </p:bg>
    <p:spTree>
      <p:nvGrpSpPr>
        <p:cNvPr id="1" name=""/>
        <p:cNvGrpSpPr/>
        <p:nvPr/>
      </p:nvGrpSpPr>
      <p:grpSpPr>
        <a:xfrm>
          <a:off x="0" y="0"/>
          <a:ext cx="0" cy="0"/>
          <a:chOff x="0" y="0"/>
          <a:chExt cx="0" cy="0"/>
        </a:xfrm>
      </p:grpSpPr>
      <p:sp>
        <p:nvSpPr>
          <p:cNvPr name="TextBox 2" id="2"/>
          <p:cNvSpPr txBox="true"/>
          <p:nvPr/>
        </p:nvSpPr>
        <p:spPr>
          <a:xfrm rot="0">
            <a:off x="5871030" y="657517"/>
            <a:ext cx="6545941" cy="895324"/>
          </a:xfrm>
          <a:prstGeom prst="rect">
            <a:avLst/>
          </a:prstGeom>
        </p:spPr>
        <p:txBody>
          <a:bodyPr anchor="t" rtlCol="false" tIns="0" lIns="0" bIns="0" rIns="0">
            <a:spAutoFit/>
          </a:bodyPr>
          <a:lstStyle/>
          <a:p>
            <a:pPr algn="ctr">
              <a:lnSpc>
                <a:spcPts val="6641"/>
              </a:lnSpc>
            </a:pPr>
            <a:r>
              <a:rPr lang="en-US" sz="6846">
                <a:solidFill>
                  <a:srgbClr val="000000"/>
                </a:solidFill>
                <a:latin typeface="Petit Formal Script"/>
                <a:ea typeface="Petit Formal Script"/>
                <a:cs typeface="Petit Formal Script"/>
                <a:sym typeface="Petit Formal Script"/>
              </a:rPr>
              <a:t>Borliq turlari</a:t>
            </a:r>
          </a:p>
        </p:txBody>
      </p:sp>
      <p:sp>
        <p:nvSpPr>
          <p:cNvPr name="TextBox 3" id="3"/>
          <p:cNvSpPr txBox="true"/>
          <p:nvPr/>
        </p:nvSpPr>
        <p:spPr>
          <a:xfrm rot="0">
            <a:off x="3134782" y="1922107"/>
            <a:ext cx="12018437" cy="2252345"/>
          </a:xfrm>
          <a:prstGeom prst="rect">
            <a:avLst/>
          </a:prstGeom>
        </p:spPr>
        <p:txBody>
          <a:bodyPr anchor="t" rtlCol="false" tIns="0" lIns="0" bIns="0" rIns="0">
            <a:spAutoFit/>
          </a:bodyPr>
          <a:lstStyle/>
          <a:p>
            <a:pPr algn="ctr">
              <a:lnSpc>
                <a:spcPts val="4479"/>
              </a:lnSpc>
            </a:pPr>
            <a:r>
              <a:rPr lang="en-US" b="true" sz="3199" spc="35">
                <a:solidFill>
                  <a:srgbClr val="000000"/>
                </a:solidFill>
                <a:latin typeface="Arimo Bold"/>
                <a:ea typeface="Arimo Bold"/>
                <a:cs typeface="Arimo Bold"/>
                <a:sym typeface="Arimo Bold"/>
              </a:rPr>
              <a:t>Tabiat Borlig‘i (Moddiy Borliq) 🌳</a:t>
            </a:r>
          </a:p>
          <a:p>
            <a:pPr algn="ctr">
              <a:lnSpc>
                <a:spcPts val="4479"/>
              </a:lnSpc>
            </a:pPr>
            <a:r>
              <a:rPr lang="en-US" sz="3199" spc="35">
                <a:solidFill>
                  <a:srgbClr val="000000"/>
                </a:solidFill>
                <a:latin typeface="Arimo"/>
                <a:ea typeface="Arimo"/>
                <a:cs typeface="Arimo"/>
                <a:sym typeface="Arimo"/>
              </a:rPr>
              <a:t>​Bu inson ongi va faoliyatidan tashqarida yoki uning ishtirokida mavjud bo‘lgan barcha moddiy narsalar va jarayonlarni</a:t>
            </a:r>
          </a:p>
          <a:p>
            <a:pPr algn="ctr">
              <a:lnSpc>
                <a:spcPts val="4479"/>
              </a:lnSpc>
            </a:pPr>
            <a:r>
              <a:rPr lang="en-US" sz="3199" spc="35">
                <a:solidFill>
                  <a:srgbClr val="000000"/>
                </a:solidFill>
                <a:latin typeface="Arimo"/>
                <a:ea typeface="Arimo"/>
                <a:cs typeface="Arimo"/>
                <a:sym typeface="Arimo"/>
              </a:rPr>
              <a:t> qamrab oladi.</a:t>
            </a:r>
          </a:p>
        </p:txBody>
      </p:sp>
      <p:sp>
        <p:nvSpPr>
          <p:cNvPr name="Freeform 4" id="4"/>
          <p:cNvSpPr/>
          <p:nvPr/>
        </p:nvSpPr>
        <p:spPr>
          <a:xfrm flipH="false" flipV="false" rot="0">
            <a:off x="16163593" y="-1023658"/>
            <a:ext cx="3972652" cy="4114800"/>
          </a:xfrm>
          <a:custGeom>
            <a:avLst/>
            <a:gdLst/>
            <a:ahLst/>
            <a:cxnLst/>
            <a:rect r="r" b="b" t="t" l="l"/>
            <a:pathLst>
              <a:path h="4114800" w="3972652">
                <a:moveTo>
                  <a:pt x="0" y="0"/>
                </a:moveTo>
                <a:lnTo>
                  <a:pt x="3972652" y="0"/>
                </a:lnTo>
                <a:lnTo>
                  <a:pt x="397265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3132288" y="-1023658"/>
            <a:ext cx="5594542" cy="8161799"/>
          </a:xfrm>
          <a:custGeom>
            <a:avLst/>
            <a:gdLst/>
            <a:ahLst/>
            <a:cxnLst/>
            <a:rect r="r" b="b" t="t" l="l"/>
            <a:pathLst>
              <a:path h="8161799" w="5594542">
                <a:moveTo>
                  <a:pt x="0" y="0"/>
                </a:moveTo>
                <a:lnTo>
                  <a:pt x="5594543" y="0"/>
                </a:lnTo>
                <a:lnTo>
                  <a:pt x="5594543" y="8161799"/>
                </a:lnTo>
                <a:lnTo>
                  <a:pt x="0" y="81617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3592666" y="4021805"/>
            <a:ext cx="6806678" cy="8725767"/>
          </a:xfrm>
          <a:custGeom>
            <a:avLst/>
            <a:gdLst/>
            <a:ahLst/>
            <a:cxnLst/>
            <a:rect r="r" b="b" t="t" l="l"/>
            <a:pathLst>
              <a:path h="8725767" w="6806678">
                <a:moveTo>
                  <a:pt x="0" y="0"/>
                </a:moveTo>
                <a:lnTo>
                  <a:pt x="6806678" y="0"/>
                </a:lnTo>
                <a:lnTo>
                  <a:pt x="6806678" y="8725767"/>
                </a:lnTo>
                <a:lnTo>
                  <a:pt x="0" y="8725767"/>
                </a:lnTo>
                <a:lnTo>
                  <a:pt x="0" y="0"/>
                </a:lnTo>
                <a:close/>
              </a:path>
            </a:pathLst>
          </a:custGeom>
          <a:blipFill>
            <a:blip r:embed="rId6">
              <a:alphaModFix amt="49000"/>
            </a:blip>
            <a:stretch>
              <a:fillRect l="0" t="0" r="0" b="0"/>
            </a:stretch>
          </a:blipFill>
        </p:spPr>
      </p:sp>
      <p:sp>
        <p:nvSpPr>
          <p:cNvPr name="Freeform 7" id="7"/>
          <p:cNvSpPr/>
          <p:nvPr/>
        </p:nvSpPr>
        <p:spPr>
          <a:xfrm flipH="false" flipV="false" rot="0">
            <a:off x="-1155907" y="7458433"/>
            <a:ext cx="4807355" cy="6162751"/>
          </a:xfrm>
          <a:custGeom>
            <a:avLst/>
            <a:gdLst/>
            <a:ahLst/>
            <a:cxnLst/>
            <a:rect r="r" b="b" t="t" l="l"/>
            <a:pathLst>
              <a:path h="6162751" w="4807355">
                <a:moveTo>
                  <a:pt x="0" y="0"/>
                </a:moveTo>
                <a:lnTo>
                  <a:pt x="4807355" y="0"/>
                </a:lnTo>
                <a:lnTo>
                  <a:pt x="4807355" y="6162751"/>
                </a:lnTo>
                <a:lnTo>
                  <a:pt x="0" y="6162751"/>
                </a:lnTo>
                <a:lnTo>
                  <a:pt x="0" y="0"/>
                </a:lnTo>
                <a:close/>
              </a:path>
            </a:pathLst>
          </a:custGeom>
          <a:blipFill>
            <a:blip r:embed="rId6">
              <a:alphaModFix amt="49000"/>
            </a:blip>
            <a:stretch>
              <a:fillRect l="0" t="0" r="0" b="0"/>
            </a:stretch>
          </a:blipFill>
        </p:spPr>
      </p:sp>
      <p:sp>
        <p:nvSpPr>
          <p:cNvPr name="TextBox 8" id="8"/>
          <p:cNvSpPr txBox="true"/>
          <p:nvPr/>
        </p:nvSpPr>
        <p:spPr>
          <a:xfrm rot="0">
            <a:off x="4953765" y="4088727"/>
            <a:ext cx="8380470" cy="1128395"/>
          </a:xfrm>
          <a:prstGeom prst="rect">
            <a:avLst/>
          </a:prstGeom>
        </p:spPr>
        <p:txBody>
          <a:bodyPr anchor="t" rtlCol="false" tIns="0" lIns="0" bIns="0" rIns="0">
            <a:spAutoFit/>
          </a:bodyPr>
          <a:lstStyle/>
          <a:p>
            <a:pPr algn="ctr">
              <a:lnSpc>
                <a:spcPts val="4480"/>
              </a:lnSpc>
            </a:pPr>
            <a:r>
              <a:rPr lang="en-US" sz="3200" b="true">
                <a:solidFill>
                  <a:srgbClr val="000000"/>
                </a:solidFill>
                <a:latin typeface="Arimo Bold"/>
                <a:ea typeface="Arimo Bold"/>
                <a:cs typeface="Arimo Bold"/>
                <a:sym typeface="Arimo Bold"/>
              </a:rPr>
              <a:t>Inson Borlig‘i (Shaxsiy Borliq) </a:t>
            </a:r>
            <a:r>
              <a:rPr lang="en-US" sz="3200">
                <a:solidFill>
                  <a:srgbClr val="000000"/>
                </a:solidFill>
                <a:latin typeface="Arimo"/>
                <a:ea typeface="Arimo"/>
                <a:cs typeface="Arimo"/>
                <a:sym typeface="Arimo"/>
              </a:rPr>
              <a:t>🧍</a:t>
            </a:r>
          </a:p>
          <a:p>
            <a:pPr algn="ctr">
              <a:lnSpc>
                <a:spcPts val="4480"/>
              </a:lnSpc>
              <a:spcBef>
                <a:spcPct val="0"/>
              </a:spcBef>
            </a:pPr>
            <a:r>
              <a:rPr lang="en-US" sz="3200">
                <a:solidFill>
                  <a:srgbClr val="000000"/>
                </a:solidFill>
                <a:latin typeface="Arimo"/>
                <a:ea typeface="Arimo"/>
                <a:cs typeface="Arimo"/>
                <a:sym typeface="Arimo"/>
              </a:rPr>
              <a:t>​Bu insonning oʻziga xos mavjudligini anglatadi.</a:t>
            </a:r>
          </a:p>
        </p:txBody>
      </p:sp>
      <p:sp>
        <p:nvSpPr>
          <p:cNvPr name="TextBox 9" id="9"/>
          <p:cNvSpPr txBox="true"/>
          <p:nvPr/>
        </p:nvSpPr>
        <p:spPr>
          <a:xfrm rot="0">
            <a:off x="1592359" y="5447771"/>
            <a:ext cx="15103283" cy="1690370"/>
          </a:xfrm>
          <a:prstGeom prst="rect">
            <a:avLst/>
          </a:prstGeom>
        </p:spPr>
        <p:txBody>
          <a:bodyPr anchor="t" rtlCol="false" tIns="0" lIns="0" bIns="0" rIns="0">
            <a:spAutoFit/>
          </a:bodyPr>
          <a:lstStyle/>
          <a:p>
            <a:pPr algn="ctr">
              <a:lnSpc>
                <a:spcPts val="4480"/>
              </a:lnSpc>
            </a:pPr>
            <a:r>
              <a:rPr lang="en-US" sz="3200" b="true">
                <a:solidFill>
                  <a:srgbClr val="000000"/>
                </a:solidFill>
                <a:latin typeface="Arimo Bold"/>
                <a:ea typeface="Arimo Bold"/>
                <a:cs typeface="Arimo Bold"/>
                <a:sym typeface="Arimo Bold"/>
              </a:rPr>
              <a:t>Ijtimoiy Borliq (Jamiyat Borlig‘i) 🏘️</a:t>
            </a:r>
          </a:p>
          <a:p>
            <a:pPr algn="ctr">
              <a:lnSpc>
                <a:spcPts val="4480"/>
              </a:lnSpc>
            </a:pPr>
            <a:r>
              <a:rPr lang="en-US" sz="3200">
                <a:solidFill>
                  <a:srgbClr val="000000"/>
                </a:solidFill>
                <a:latin typeface="Arimo"/>
                <a:ea typeface="Arimo"/>
                <a:cs typeface="Arimo"/>
                <a:sym typeface="Arimo"/>
              </a:rPr>
              <a:t>​Bu insonlarning o‘zaro munosabatlari, jamiyat hayoti va uning</a:t>
            </a:r>
          </a:p>
          <a:p>
            <a:pPr algn="ctr">
              <a:lnSpc>
                <a:spcPts val="4480"/>
              </a:lnSpc>
              <a:spcBef>
                <a:spcPct val="0"/>
              </a:spcBef>
            </a:pPr>
            <a:r>
              <a:rPr lang="en-US" sz="3200">
                <a:solidFill>
                  <a:srgbClr val="000000"/>
                </a:solidFill>
                <a:latin typeface="Arimo"/>
                <a:ea typeface="Arimo"/>
                <a:cs typeface="Arimo"/>
                <a:sym typeface="Arimo"/>
              </a:rPr>
              <a:t> mahsulotlaridan tashkil topgan borliq.</a:t>
            </a:r>
          </a:p>
        </p:txBody>
      </p:sp>
      <p:sp>
        <p:nvSpPr>
          <p:cNvPr name="TextBox 10" id="10"/>
          <p:cNvSpPr txBox="true"/>
          <p:nvPr/>
        </p:nvSpPr>
        <p:spPr>
          <a:xfrm rot="0">
            <a:off x="1892722" y="7366741"/>
            <a:ext cx="15103283" cy="2252345"/>
          </a:xfrm>
          <a:prstGeom prst="rect">
            <a:avLst/>
          </a:prstGeom>
        </p:spPr>
        <p:txBody>
          <a:bodyPr anchor="t" rtlCol="false" tIns="0" lIns="0" bIns="0" rIns="0">
            <a:spAutoFit/>
          </a:bodyPr>
          <a:lstStyle/>
          <a:p>
            <a:pPr algn="ctr">
              <a:lnSpc>
                <a:spcPts val="4480"/>
              </a:lnSpc>
            </a:pPr>
            <a:r>
              <a:rPr lang="en-US" sz="3200">
                <a:solidFill>
                  <a:srgbClr val="000000"/>
                </a:solidFill>
                <a:latin typeface="Arimo"/>
                <a:ea typeface="Arimo"/>
                <a:cs typeface="Arimo"/>
                <a:sym typeface="Arimo"/>
              </a:rPr>
              <a:t> </a:t>
            </a:r>
            <a:r>
              <a:rPr lang="en-US" sz="3200" b="true">
                <a:solidFill>
                  <a:srgbClr val="000000"/>
                </a:solidFill>
                <a:latin typeface="Arimo Bold"/>
                <a:ea typeface="Arimo Bold"/>
                <a:cs typeface="Arimo Bold"/>
                <a:sym typeface="Arimo Bold"/>
              </a:rPr>
              <a:t>Ideal Borliq (Ma'naviy Borliq)</a:t>
            </a:r>
            <a:r>
              <a:rPr lang="en-US" sz="3200">
                <a:solidFill>
                  <a:srgbClr val="000000"/>
                </a:solidFill>
                <a:latin typeface="Arimo"/>
                <a:ea typeface="Arimo"/>
                <a:cs typeface="Arimo"/>
                <a:sym typeface="Arimo"/>
              </a:rPr>
              <a:t> ✨</a:t>
            </a:r>
          </a:p>
          <a:p>
            <a:pPr algn="ctr">
              <a:lnSpc>
                <a:spcPts val="4480"/>
              </a:lnSpc>
            </a:pPr>
            <a:r>
              <a:rPr lang="en-US" sz="3200">
                <a:solidFill>
                  <a:srgbClr val="000000"/>
                </a:solidFill>
                <a:latin typeface="Arimo"/>
                <a:ea typeface="Arimo"/>
                <a:cs typeface="Arimo"/>
                <a:sym typeface="Arimo"/>
              </a:rPr>
              <a:t>​Bu moddiy shaklga ega bo‘lmagan, lekin obyektiv yoki subyektiv tarzda </a:t>
            </a:r>
          </a:p>
          <a:p>
            <a:pPr algn="ctr">
              <a:lnSpc>
                <a:spcPts val="4480"/>
              </a:lnSpc>
            </a:pPr>
            <a:r>
              <a:rPr lang="en-US" sz="3200">
                <a:solidFill>
                  <a:srgbClr val="000000"/>
                </a:solidFill>
                <a:latin typeface="Arimo"/>
                <a:ea typeface="Arimo"/>
                <a:cs typeface="Arimo"/>
                <a:sym typeface="Arimo"/>
              </a:rPr>
              <a:t>mavjud bo‘lgan g‘oyalar, bilimlar va tushunchalar olami.</a:t>
            </a:r>
          </a:p>
          <a:p>
            <a:pPr algn="ctr">
              <a:lnSpc>
                <a:spcPts val="4480"/>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2E6"/>
        </a:solidFill>
      </p:bgPr>
    </p:bg>
    <p:spTree>
      <p:nvGrpSpPr>
        <p:cNvPr id="1" name=""/>
        <p:cNvGrpSpPr/>
        <p:nvPr/>
      </p:nvGrpSpPr>
      <p:grpSpPr>
        <a:xfrm>
          <a:off x="0" y="0"/>
          <a:ext cx="0" cy="0"/>
          <a:chOff x="0" y="0"/>
          <a:chExt cx="0" cy="0"/>
        </a:xfrm>
      </p:grpSpPr>
      <p:sp>
        <p:nvSpPr>
          <p:cNvPr name="TextBox 2" id="2"/>
          <p:cNvSpPr txBox="true"/>
          <p:nvPr/>
        </p:nvSpPr>
        <p:spPr>
          <a:xfrm rot="0">
            <a:off x="4015916" y="1152525"/>
            <a:ext cx="10517519" cy="797306"/>
          </a:xfrm>
          <a:prstGeom prst="rect">
            <a:avLst/>
          </a:prstGeom>
        </p:spPr>
        <p:txBody>
          <a:bodyPr anchor="t" rtlCol="false" tIns="0" lIns="0" bIns="0" rIns="0">
            <a:spAutoFit/>
          </a:bodyPr>
          <a:lstStyle/>
          <a:p>
            <a:pPr algn="ctr">
              <a:lnSpc>
                <a:spcPts val="5916"/>
              </a:lnSpc>
            </a:pPr>
            <a:r>
              <a:rPr lang="en-US" sz="6099">
                <a:solidFill>
                  <a:srgbClr val="000000"/>
                </a:solidFill>
                <a:latin typeface="Petit Formal Script"/>
                <a:ea typeface="Petit Formal Script"/>
                <a:cs typeface="Petit Formal Script"/>
                <a:sym typeface="Petit Formal Script"/>
              </a:rPr>
              <a:t>Materiya kategoriyasi</a:t>
            </a:r>
          </a:p>
        </p:txBody>
      </p:sp>
      <p:sp>
        <p:nvSpPr>
          <p:cNvPr name="Freeform 3" id="3"/>
          <p:cNvSpPr/>
          <p:nvPr/>
        </p:nvSpPr>
        <p:spPr>
          <a:xfrm flipH="false" flipV="false" rot="0">
            <a:off x="16163593" y="-1023658"/>
            <a:ext cx="3972652" cy="4114800"/>
          </a:xfrm>
          <a:custGeom>
            <a:avLst/>
            <a:gdLst/>
            <a:ahLst/>
            <a:cxnLst/>
            <a:rect r="r" b="b" t="t" l="l"/>
            <a:pathLst>
              <a:path h="4114800" w="3972652">
                <a:moveTo>
                  <a:pt x="0" y="0"/>
                </a:moveTo>
                <a:lnTo>
                  <a:pt x="3972652" y="0"/>
                </a:lnTo>
                <a:lnTo>
                  <a:pt x="397265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132288" y="-1023658"/>
            <a:ext cx="5594542" cy="8161799"/>
          </a:xfrm>
          <a:custGeom>
            <a:avLst/>
            <a:gdLst/>
            <a:ahLst/>
            <a:cxnLst/>
            <a:rect r="r" b="b" t="t" l="l"/>
            <a:pathLst>
              <a:path h="8161799" w="5594542">
                <a:moveTo>
                  <a:pt x="0" y="0"/>
                </a:moveTo>
                <a:lnTo>
                  <a:pt x="5594543" y="0"/>
                </a:lnTo>
                <a:lnTo>
                  <a:pt x="5594543" y="8161799"/>
                </a:lnTo>
                <a:lnTo>
                  <a:pt x="0" y="81617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592666" y="4021805"/>
            <a:ext cx="6806678" cy="8725767"/>
          </a:xfrm>
          <a:custGeom>
            <a:avLst/>
            <a:gdLst/>
            <a:ahLst/>
            <a:cxnLst/>
            <a:rect r="r" b="b" t="t" l="l"/>
            <a:pathLst>
              <a:path h="8725767" w="6806678">
                <a:moveTo>
                  <a:pt x="0" y="0"/>
                </a:moveTo>
                <a:lnTo>
                  <a:pt x="6806678" y="0"/>
                </a:lnTo>
                <a:lnTo>
                  <a:pt x="6806678" y="8725767"/>
                </a:lnTo>
                <a:lnTo>
                  <a:pt x="0" y="8725767"/>
                </a:lnTo>
                <a:lnTo>
                  <a:pt x="0" y="0"/>
                </a:lnTo>
                <a:close/>
              </a:path>
            </a:pathLst>
          </a:custGeom>
          <a:blipFill>
            <a:blip r:embed="rId6">
              <a:alphaModFix amt="49000"/>
            </a:blip>
            <a:stretch>
              <a:fillRect l="0" t="0" r="0" b="0"/>
            </a:stretch>
          </a:blipFill>
        </p:spPr>
      </p:sp>
      <p:sp>
        <p:nvSpPr>
          <p:cNvPr name="Freeform 6" id="6"/>
          <p:cNvSpPr/>
          <p:nvPr/>
        </p:nvSpPr>
        <p:spPr>
          <a:xfrm flipH="false" flipV="false" rot="0">
            <a:off x="-1155907" y="7458433"/>
            <a:ext cx="4807355" cy="6162751"/>
          </a:xfrm>
          <a:custGeom>
            <a:avLst/>
            <a:gdLst/>
            <a:ahLst/>
            <a:cxnLst/>
            <a:rect r="r" b="b" t="t" l="l"/>
            <a:pathLst>
              <a:path h="6162751" w="4807355">
                <a:moveTo>
                  <a:pt x="0" y="0"/>
                </a:moveTo>
                <a:lnTo>
                  <a:pt x="4807355" y="0"/>
                </a:lnTo>
                <a:lnTo>
                  <a:pt x="4807355" y="6162751"/>
                </a:lnTo>
                <a:lnTo>
                  <a:pt x="0" y="6162751"/>
                </a:lnTo>
                <a:lnTo>
                  <a:pt x="0" y="0"/>
                </a:lnTo>
                <a:close/>
              </a:path>
            </a:pathLst>
          </a:custGeom>
          <a:blipFill>
            <a:blip r:embed="rId6">
              <a:alphaModFix amt="49000"/>
            </a:blip>
            <a:stretch>
              <a:fillRect l="0" t="0" r="0" b="0"/>
            </a:stretch>
          </a:blipFill>
        </p:spPr>
      </p:sp>
      <p:sp>
        <p:nvSpPr>
          <p:cNvPr name="TextBox 7" id="7"/>
          <p:cNvSpPr txBox="true"/>
          <p:nvPr/>
        </p:nvSpPr>
        <p:spPr>
          <a:xfrm rot="0">
            <a:off x="3651448" y="2734851"/>
            <a:ext cx="11927335" cy="4266948"/>
          </a:xfrm>
          <a:prstGeom prst="rect">
            <a:avLst/>
          </a:prstGeom>
        </p:spPr>
        <p:txBody>
          <a:bodyPr anchor="t" rtlCol="false" tIns="0" lIns="0" bIns="0" rIns="0">
            <a:spAutoFit/>
          </a:bodyPr>
          <a:lstStyle/>
          <a:p>
            <a:pPr algn="ctr">
              <a:lnSpc>
                <a:spcPts val="4213"/>
              </a:lnSpc>
            </a:pPr>
            <a:r>
              <a:rPr lang="en-US" sz="3009">
                <a:solidFill>
                  <a:srgbClr val="000000"/>
                </a:solidFill>
                <a:latin typeface="Arimo"/>
                <a:ea typeface="Arimo"/>
                <a:cs typeface="Arimo"/>
                <a:sym typeface="Arimo"/>
              </a:rPr>
              <a:t>Falsafiy nuqtai nazardan, Materiya (lotincha materia — modda, jism) — bu inson ongidan tashqarida va undan mustaqil ravishda mavjud boʻlgan obyektiv reallikni bildiruvchi universal falsafiy kategoriyadir.</a:t>
            </a:r>
          </a:p>
          <a:p>
            <a:pPr algn="ctr">
              <a:lnSpc>
                <a:spcPts val="4213"/>
              </a:lnSpc>
            </a:pPr>
            <a:r>
              <a:rPr lang="en-US" sz="3009">
                <a:solidFill>
                  <a:srgbClr val="000000"/>
                </a:solidFill>
                <a:latin typeface="Arimo"/>
                <a:ea typeface="Arimo"/>
                <a:cs typeface="Arimo"/>
                <a:sym typeface="Arimo"/>
              </a:rPr>
              <a:t>​Uning mohiyati ikki asosiy xususiyatda namoyon bo‘ladi:</a:t>
            </a:r>
          </a:p>
          <a:p>
            <a:pPr algn="ctr">
              <a:lnSpc>
                <a:spcPts val="4213"/>
              </a:lnSpc>
            </a:pPr>
            <a:r>
              <a:rPr lang="en-US" sz="3009" b="true">
                <a:solidFill>
                  <a:srgbClr val="000000"/>
                </a:solidFill>
                <a:latin typeface="Arimo Bold"/>
                <a:ea typeface="Arimo Bold"/>
                <a:cs typeface="Arimo Bold"/>
                <a:sym typeface="Arimo Bold"/>
              </a:rPr>
              <a:t>​Obyektiv mavjudlik:</a:t>
            </a:r>
            <a:r>
              <a:rPr lang="en-US" sz="3009">
                <a:solidFill>
                  <a:srgbClr val="000000"/>
                </a:solidFill>
                <a:latin typeface="Arimo"/>
                <a:ea typeface="Arimo"/>
                <a:cs typeface="Arimo"/>
                <a:sym typeface="Arimo"/>
              </a:rPr>
              <a:t> Materiya inson ongi yaratgan emas, balki undan mustaqil, real mavjud.</a:t>
            </a:r>
          </a:p>
          <a:p>
            <a:pPr algn="ctr">
              <a:lnSpc>
                <a:spcPts val="4213"/>
              </a:lnSpc>
              <a:spcBef>
                <a:spcPct val="0"/>
              </a:spcBef>
            </a:pPr>
            <a:r>
              <a:rPr lang="en-US" sz="3009">
                <a:solidFill>
                  <a:srgbClr val="000000"/>
                </a:solidFill>
                <a:latin typeface="Arimo"/>
                <a:ea typeface="Arimo"/>
                <a:cs typeface="Arimo"/>
                <a:sym typeface="Arimo"/>
              </a:rPr>
              <a:t>​</a:t>
            </a:r>
            <a:r>
              <a:rPr lang="en-US" b="true" sz="3009">
                <a:solidFill>
                  <a:srgbClr val="000000"/>
                </a:solidFill>
                <a:latin typeface="Arimo Bold"/>
                <a:ea typeface="Arimo Bold"/>
                <a:cs typeface="Arimo Bold"/>
                <a:sym typeface="Arimo Bold"/>
              </a:rPr>
              <a:t>Aks ettirish qobiliyati</a:t>
            </a:r>
            <a:r>
              <a:rPr lang="en-US" sz="3009">
                <a:solidFill>
                  <a:srgbClr val="000000"/>
                </a:solidFill>
                <a:latin typeface="Arimo"/>
                <a:ea typeface="Arimo"/>
                <a:cs typeface="Arimo"/>
                <a:sym typeface="Arimo"/>
              </a:rPr>
              <a:t>: Materiya insonning sezgi a'zolariga ta'sir etadi va ongda (idrok, tushuncha, tasavvur shaklida) aks ettiriladi.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2E6"/>
        </a:solidFill>
      </p:bgPr>
    </p:bg>
    <p:spTree>
      <p:nvGrpSpPr>
        <p:cNvPr id="1" name=""/>
        <p:cNvGrpSpPr/>
        <p:nvPr/>
      </p:nvGrpSpPr>
      <p:grpSpPr>
        <a:xfrm>
          <a:off x="0" y="0"/>
          <a:ext cx="0" cy="0"/>
          <a:chOff x="0" y="0"/>
          <a:chExt cx="0" cy="0"/>
        </a:xfrm>
      </p:grpSpPr>
      <p:sp>
        <p:nvSpPr>
          <p:cNvPr name="TextBox 2" id="2"/>
          <p:cNvSpPr txBox="true"/>
          <p:nvPr/>
        </p:nvSpPr>
        <p:spPr>
          <a:xfrm rot="0">
            <a:off x="5164824" y="909585"/>
            <a:ext cx="7958351" cy="1285515"/>
          </a:xfrm>
          <a:prstGeom prst="rect">
            <a:avLst/>
          </a:prstGeom>
        </p:spPr>
        <p:txBody>
          <a:bodyPr anchor="t" rtlCol="false" tIns="0" lIns="0" bIns="0" rIns="0">
            <a:spAutoFit/>
          </a:bodyPr>
          <a:lstStyle/>
          <a:p>
            <a:pPr algn="ctr">
              <a:lnSpc>
                <a:spcPts val="4953"/>
              </a:lnSpc>
            </a:pPr>
            <a:r>
              <a:rPr lang="en-US" sz="5106">
                <a:solidFill>
                  <a:srgbClr val="000000"/>
                </a:solidFill>
                <a:latin typeface="Petit Formal Script"/>
                <a:ea typeface="Petit Formal Script"/>
                <a:cs typeface="Petit Formal Script"/>
                <a:sym typeface="Petit Formal Script"/>
              </a:rPr>
              <a:t>Materiya mavjudlik shakillari</a:t>
            </a:r>
          </a:p>
        </p:txBody>
      </p:sp>
      <p:sp>
        <p:nvSpPr>
          <p:cNvPr name="Freeform 3" id="3"/>
          <p:cNvSpPr/>
          <p:nvPr/>
        </p:nvSpPr>
        <p:spPr>
          <a:xfrm flipH="false" flipV="false" rot="0">
            <a:off x="16163593" y="-1023658"/>
            <a:ext cx="3972652" cy="4114800"/>
          </a:xfrm>
          <a:custGeom>
            <a:avLst/>
            <a:gdLst/>
            <a:ahLst/>
            <a:cxnLst/>
            <a:rect r="r" b="b" t="t" l="l"/>
            <a:pathLst>
              <a:path h="4114800" w="3972652">
                <a:moveTo>
                  <a:pt x="0" y="0"/>
                </a:moveTo>
                <a:lnTo>
                  <a:pt x="3972652" y="0"/>
                </a:lnTo>
                <a:lnTo>
                  <a:pt x="397265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132288" y="-1023658"/>
            <a:ext cx="5594542" cy="8161799"/>
          </a:xfrm>
          <a:custGeom>
            <a:avLst/>
            <a:gdLst/>
            <a:ahLst/>
            <a:cxnLst/>
            <a:rect r="r" b="b" t="t" l="l"/>
            <a:pathLst>
              <a:path h="8161799" w="5594542">
                <a:moveTo>
                  <a:pt x="0" y="0"/>
                </a:moveTo>
                <a:lnTo>
                  <a:pt x="5594543" y="0"/>
                </a:lnTo>
                <a:lnTo>
                  <a:pt x="5594543" y="8161799"/>
                </a:lnTo>
                <a:lnTo>
                  <a:pt x="0" y="81617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592666" y="4021805"/>
            <a:ext cx="6806678" cy="8725767"/>
          </a:xfrm>
          <a:custGeom>
            <a:avLst/>
            <a:gdLst/>
            <a:ahLst/>
            <a:cxnLst/>
            <a:rect r="r" b="b" t="t" l="l"/>
            <a:pathLst>
              <a:path h="8725767" w="6806678">
                <a:moveTo>
                  <a:pt x="0" y="0"/>
                </a:moveTo>
                <a:lnTo>
                  <a:pt x="6806678" y="0"/>
                </a:lnTo>
                <a:lnTo>
                  <a:pt x="6806678" y="8725767"/>
                </a:lnTo>
                <a:lnTo>
                  <a:pt x="0" y="8725767"/>
                </a:lnTo>
                <a:lnTo>
                  <a:pt x="0" y="0"/>
                </a:lnTo>
                <a:close/>
              </a:path>
            </a:pathLst>
          </a:custGeom>
          <a:blipFill>
            <a:blip r:embed="rId6">
              <a:alphaModFix amt="49000"/>
            </a:blip>
            <a:stretch>
              <a:fillRect l="0" t="0" r="0" b="0"/>
            </a:stretch>
          </a:blipFill>
        </p:spPr>
      </p:sp>
      <p:sp>
        <p:nvSpPr>
          <p:cNvPr name="Freeform 6" id="6"/>
          <p:cNvSpPr/>
          <p:nvPr/>
        </p:nvSpPr>
        <p:spPr>
          <a:xfrm flipH="false" flipV="false" rot="0">
            <a:off x="-1155907" y="7458433"/>
            <a:ext cx="4807355" cy="6162751"/>
          </a:xfrm>
          <a:custGeom>
            <a:avLst/>
            <a:gdLst/>
            <a:ahLst/>
            <a:cxnLst/>
            <a:rect r="r" b="b" t="t" l="l"/>
            <a:pathLst>
              <a:path h="6162751" w="4807355">
                <a:moveTo>
                  <a:pt x="0" y="0"/>
                </a:moveTo>
                <a:lnTo>
                  <a:pt x="4807355" y="0"/>
                </a:lnTo>
                <a:lnTo>
                  <a:pt x="4807355" y="6162751"/>
                </a:lnTo>
                <a:lnTo>
                  <a:pt x="0" y="6162751"/>
                </a:lnTo>
                <a:lnTo>
                  <a:pt x="0" y="0"/>
                </a:lnTo>
                <a:close/>
              </a:path>
            </a:pathLst>
          </a:custGeom>
          <a:blipFill>
            <a:blip r:embed="rId6">
              <a:alphaModFix amt="49000"/>
            </a:blip>
            <a:stretch>
              <a:fillRect l="0" t="0" r="0" b="0"/>
            </a:stretch>
          </a:blipFill>
        </p:spPr>
      </p:sp>
      <p:sp>
        <p:nvSpPr>
          <p:cNvPr name="TextBox 7" id="7"/>
          <p:cNvSpPr txBox="true"/>
          <p:nvPr/>
        </p:nvSpPr>
        <p:spPr>
          <a:xfrm rot="0">
            <a:off x="3651448" y="2081206"/>
            <a:ext cx="10985104" cy="8684261"/>
          </a:xfrm>
          <a:prstGeom prst="rect">
            <a:avLst/>
          </a:prstGeom>
        </p:spPr>
        <p:txBody>
          <a:bodyPr anchor="t" rtlCol="false" tIns="0" lIns="0" bIns="0" rIns="0">
            <a:spAutoFit/>
          </a:bodyPr>
          <a:lstStyle/>
          <a:p>
            <a:pPr algn="ctr">
              <a:lnSpc>
                <a:spcPts val="4339"/>
              </a:lnSpc>
            </a:pPr>
            <a:r>
              <a:rPr lang="en-US" b="true" sz="3099" spc="34">
                <a:solidFill>
                  <a:srgbClr val="000000"/>
                </a:solidFill>
                <a:latin typeface="Arimo Bold"/>
                <a:ea typeface="Arimo Bold"/>
                <a:cs typeface="Arimo Bold"/>
                <a:sym typeface="Arimo Bold"/>
              </a:rPr>
              <a:t>Harakat</a:t>
            </a:r>
            <a:r>
              <a:rPr lang="en-US" sz="3099" spc="34">
                <a:solidFill>
                  <a:srgbClr val="000000"/>
                </a:solidFill>
                <a:latin typeface="Arimo"/>
                <a:ea typeface="Arimo"/>
                <a:cs typeface="Arimo"/>
                <a:sym typeface="Arimo"/>
              </a:rPr>
              <a:t>​</a:t>
            </a:r>
          </a:p>
          <a:p>
            <a:pPr algn="ctr">
              <a:lnSpc>
                <a:spcPts val="4339"/>
              </a:lnSpc>
            </a:pPr>
            <a:r>
              <a:rPr lang="en-US" sz="3099" spc="34">
                <a:solidFill>
                  <a:srgbClr val="000000"/>
                </a:solidFill>
                <a:latin typeface="Arimo"/>
                <a:ea typeface="Arimo"/>
                <a:cs typeface="Arimo"/>
                <a:sym typeface="Arimo"/>
              </a:rPr>
              <a:t>Mexanik (siljish).</a:t>
            </a:r>
          </a:p>
          <a:p>
            <a:pPr algn="ctr">
              <a:lnSpc>
                <a:spcPts val="4339"/>
              </a:lnSpc>
            </a:pPr>
            <a:r>
              <a:rPr lang="en-US" sz="3099" spc="34">
                <a:solidFill>
                  <a:srgbClr val="000000"/>
                </a:solidFill>
                <a:latin typeface="Arimo"/>
                <a:ea typeface="Arimo"/>
                <a:cs typeface="Arimo"/>
                <a:sym typeface="Arimo"/>
              </a:rPr>
              <a:t>​Fizikaviy (issiqlik, yorug‘lik, elektr).</a:t>
            </a:r>
          </a:p>
          <a:p>
            <a:pPr algn="ctr">
              <a:lnSpc>
                <a:spcPts val="4339"/>
              </a:lnSpc>
            </a:pPr>
            <a:r>
              <a:rPr lang="en-US" sz="3099" spc="34">
                <a:solidFill>
                  <a:srgbClr val="000000"/>
                </a:solidFill>
                <a:latin typeface="Arimo"/>
                <a:ea typeface="Arimo"/>
                <a:cs typeface="Arimo"/>
                <a:sym typeface="Arimo"/>
              </a:rPr>
              <a:t>​Kimyoviy (moddalarning o‘zgarishi).</a:t>
            </a:r>
          </a:p>
          <a:p>
            <a:pPr algn="ctr">
              <a:lnSpc>
                <a:spcPts val="4339"/>
              </a:lnSpc>
            </a:pPr>
            <a:r>
              <a:rPr lang="en-US" sz="3099" spc="34">
                <a:solidFill>
                  <a:srgbClr val="000000"/>
                </a:solidFill>
                <a:latin typeface="Arimo"/>
                <a:ea typeface="Arimo"/>
                <a:cs typeface="Arimo"/>
                <a:sym typeface="Arimo"/>
              </a:rPr>
              <a:t>​Biologik (hayot, o‘sish, evolyutsiya).</a:t>
            </a:r>
          </a:p>
          <a:p>
            <a:pPr algn="ctr">
              <a:lnSpc>
                <a:spcPts val="4339"/>
              </a:lnSpc>
            </a:pPr>
            <a:r>
              <a:rPr lang="en-US" sz="3099" spc="34">
                <a:solidFill>
                  <a:srgbClr val="000000"/>
                </a:solidFill>
                <a:latin typeface="Arimo"/>
                <a:ea typeface="Arimo"/>
                <a:cs typeface="Arimo"/>
                <a:sym typeface="Arimo"/>
              </a:rPr>
              <a:t>​Ijtimoiy (jamiyatning rivojlanishi, madaniy o‘zgarishlar).</a:t>
            </a:r>
          </a:p>
          <a:p>
            <a:pPr algn="ctr">
              <a:lnSpc>
                <a:spcPts val="4339"/>
              </a:lnSpc>
            </a:pPr>
            <a:r>
              <a:rPr lang="en-US" b="true" sz="3099" spc="34">
                <a:solidFill>
                  <a:srgbClr val="000000"/>
                </a:solidFill>
                <a:latin typeface="Arimo Bold"/>
                <a:ea typeface="Arimo Bold"/>
                <a:cs typeface="Arimo Bold"/>
                <a:sym typeface="Arimo Bold"/>
              </a:rPr>
              <a:t>Fazo (Makon) </a:t>
            </a:r>
          </a:p>
          <a:p>
            <a:pPr algn="ctr">
              <a:lnSpc>
                <a:spcPts val="4339"/>
              </a:lnSpc>
            </a:pPr>
            <a:r>
              <a:rPr lang="en-US" sz="3099" spc="34">
                <a:solidFill>
                  <a:srgbClr val="000000"/>
                </a:solidFill>
                <a:latin typeface="Arimo"/>
                <a:ea typeface="Arimo"/>
                <a:cs typeface="Arimo"/>
                <a:sym typeface="Arimo"/>
              </a:rPr>
              <a:t>​ Moddiy ob'ektlarning joylashuvi, hajmi (uzunligi, eni, balandligi) va ularning bir-biriga nisbatan joylashish tartibini ifodalovchi universal shakl</a:t>
            </a:r>
          </a:p>
          <a:p>
            <a:pPr algn="ctr">
              <a:lnSpc>
                <a:spcPts val="4339"/>
              </a:lnSpc>
            </a:pPr>
            <a:r>
              <a:rPr lang="en-US" b="true" sz="3099" spc="34">
                <a:solidFill>
                  <a:srgbClr val="000000"/>
                </a:solidFill>
                <a:latin typeface="Arimo Bold"/>
                <a:ea typeface="Arimo Bold"/>
                <a:cs typeface="Arimo Bold"/>
                <a:sym typeface="Arimo Bold"/>
              </a:rPr>
              <a:t>Vaqt (Zamon) </a:t>
            </a:r>
          </a:p>
          <a:p>
            <a:pPr algn="ctr">
              <a:lnSpc>
                <a:spcPts val="4339"/>
              </a:lnSpc>
            </a:pPr>
            <a:r>
              <a:rPr lang="en-US" sz="3099" spc="34">
                <a:solidFill>
                  <a:srgbClr val="000000"/>
                </a:solidFill>
                <a:latin typeface="Arimo"/>
                <a:ea typeface="Arimo"/>
                <a:cs typeface="Arimo"/>
                <a:sym typeface="Arimo"/>
              </a:rPr>
              <a:t>Moddiy jarayonlarning davomiyligi va ularning ketma-ket almashinishini (o‘tmish, hozirgi va kelajak) ifodalovchi universal shakl..</a:t>
            </a:r>
          </a:p>
          <a:p>
            <a:pPr algn="ctr">
              <a:lnSpc>
                <a:spcPts val="4339"/>
              </a:lnSpc>
            </a:pPr>
          </a:p>
          <a:p>
            <a:pPr algn="ctr">
              <a:lnSpc>
                <a:spcPts val="433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2E6"/>
        </a:solidFill>
      </p:bgPr>
    </p:bg>
    <p:spTree>
      <p:nvGrpSpPr>
        <p:cNvPr id="1" name=""/>
        <p:cNvGrpSpPr/>
        <p:nvPr/>
      </p:nvGrpSpPr>
      <p:grpSpPr>
        <a:xfrm>
          <a:off x="0" y="0"/>
          <a:ext cx="0" cy="0"/>
          <a:chOff x="0" y="0"/>
          <a:chExt cx="0" cy="0"/>
        </a:xfrm>
      </p:grpSpPr>
      <p:sp>
        <p:nvSpPr>
          <p:cNvPr name="TextBox 2" id="2"/>
          <p:cNvSpPr txBox="true"/>
          <p:nvPr/>
        </p:nvSpPr>
        <p:spPr>
          <a:xfrm rot="0">
            <a:off x="4184840" y="388695"/>
            <a:ext cx="10256168" cy="1413919"/>
          </a:xfrm>
          <a:prstGeom prst="rect">
            <a:avLst/>
          </a:prstGeom>
        </p:spPr>
        <p:txBody>
          <a:bodyPr anchor="t" rtlCol="false" tIns="0" lIns="0" bIns="0" rIns="0">
            <a:spAutoFit/>
          </a:bodyPr>
          <a:lstStyle/>
          <a:p>
            <a:pPr algn="ctr">
              <a:lnSpc>
                <a:spcPts val="5471"/>
              </a:lnSpc>
            </a:pPr>
            <a:r>
              <a:rPr lang="en-US" sz="5640">
                <a:solidFill>
                  <a:srgbClr val="000000"/>
                </a:solidFill>
                <a:latin typeface="Petit Formal Script"/>
                <a:ea typeface="Petit Formal Script"/>
                <a:cs typeface="Petit Formal Script"/>
                <a:sym typeface="Petit Formal Script"/>
              </a:rPr>
              <a:t>Fazo va vaqtning materiyaga bog'liqligi.</a:t>
            </a:r>
          </a:p>
        </p:txBody>
      </p:sp>
      <p:sp>
        <p:nvSpPr>
          <p:cNvPr name="Freeform 3" id="3"/>
          <p:cNvSpPr/>
          <p:nvPr/>
        </p:nvSpPr>
        <p:spPr>
          <a:xfrm flipH="false" flipV="false" rot="0">
            <a:off x="16163593" y="-1023658"/>
            <a:ext cx="3972652" cy="4114800"/>
          </a:xfrm>
          <a:custGeom>
            <a:avLst/>
            <a:gdLst/>
            <a:ahLst/>
            <a:cxnLst/>
            <a:rect r="r" b="b" t="t" l="l"/>
            <a:pathLst>
              <a:path h="4114800" w="3972652">
                <a:moveTo>
                  <a:pt x="0" y="0"/>
                </a:moveTo>
                <a:lnTo>
                  <a:pt x="3972652" y="0"/>
                </a:lnTo>
                <a:lnTo>
                  <a:pt x="397265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132288" y="-1023658"/>
            <a:ext cx="5594542" cy="8161799"/>
          </a:xfrm>
          <a:custGeom>
            <a:avLst/>
            <a:gdLst/>
            <a:ahLst/>
            <a:cxnLst/>
            <a:rect r="r" b="b" t="t" l="l"/>
            <a:pathLst>
              <a:path h="8161799" w="5594542">
                <a:moveTo>
                  <a:pt x="0" y="0"/>
                </a:moveTo>
                <a:lnTo>
                  <a:pt x="5594543" y="0"/>
                </a:lnTo>
                <a:lnTo>
                  <a:pt x="5594543" y="8161799"/>
                </a:lnTo>
                <a:lnTo>
                  <a:pt x="0" y="81617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592666" y="4021805"/>
            <a:ext cx="6806678" cy="8725767"/>
          </a:xfrm>
          <a:custGeom>
            <a:avLst/>
            <a:gdLst/>
            <a:ahLst/>
            <a:cxnLst/>
            <a:rect r="r" b="b" t="t" l="l"/>
            <a:pathLst>
              <a:path h="8725767" w="6806678">
                <a:moveTo>
                  <a:pt x="0" y="0"/>
                </a:moveTo>
                <a:lnTo>
                  <a:pt x="6806678" y="0"/>
                </a:lnTo>
                <a:lnTo>
                  <a:pt x="6806678" y="8725767"/>
                </a:lnTo>
                <a:lnTo>
                  <a:pt x="0" y="8725767"/>
                </a:lnTo>
                <a:lnTo>
                  <a:pt x="0" y="0"/>
                </a:lnTo>
                <a:close/>
              </a:path>
            </a:pathLst>
          </a:custGeom>
          <a:blipFill>
            <a:blip r:embed="rId6">
              <a:alphaModFix amt="49000"/>
            </a:blip>
            <a:stretch>
              <a:fillRect l="0" t="0" r="0" b="0"/>
            </a:stretch>
          </a:blipFill>
        </p:spPr>
      </p:sp>
      <p:sp>
        <p:nvSpPr>
          <p:cNvPr name="Freeform 6" id="6"/>
          <p:cNvSpPr/>
          <p:nvPr/>
        </p:nvSpPr>
        <p:spPr>
          <a:xfrm flipH="false" flipV="false" rot="0">
            <a:off x="-1155907" y="7458433"/>
            <a:ext cx="4807355" cy="6162751"/>
          </a:xfrm>
          <a:custGeom>
            <a:avLst/>
            <a:gdLst/>
            <a:ahLst/>
            <a:cxnLst/>
            <a:rect r="r" b="b" t="t" l="l"/>
            <a:pathLst>
              <a:path h="6162751" w="4807355">
                <a:moveTo>
                  <a:pt x="0" y="0"/>
                </a:moveTo>
                <a:lnTo>
                  <a:pt x="4807355" y="0"/>
                </a:lnTo>
                <a:lnTo>
                  <a:pt x="4807355" y="6162751"/>
                </a:lnTo>
                <a:lnTo>
                  <a:pt x="0" y="6162751"/>
                </a:lnTo>
                <a:lnTo>
                  <a:pt x="0" y="0"/>
                </a:lnTo>
                <a:close/>
              </a:path>
            </a:pathLst>
          </a:custGeom>
          <a:blipFill>
            <a:blip r:embed="rId6">
              <a:alphaModFix amt="49000"/>
            </a:blip>
            <a:stretch>
              <a:fillRect l="0" t="0" r="0" b="0"/>
            </a:stretch>
          </a:blipFill>
        </p:spPr>
      </p:sp>
      <p:sp>
        <p:nvSpPr>
          <p:cNvPr name="TextBox 7" id="7"/>
          <p:cNvSpPr txBox="true"/>
          <p:nvPr/>
        </p:nvSpPr>
        <p:spPr>
          <a:xfrm rot="0">
            <a:off x="3830028" y="2757170"/>
            <a:ext cx="10965793" cy="5239385"/>
          </a:xfrm>
          <a:prstGeom prst="rect">
            <a:avLst/>
          </a:prstGeom>
        </p:spPr>
        <p:txBody>
          <a:bodyPr anchor="t" rtlCol="false" tIns="0" lIns="0" bIns="0" rIns="0">
            <a:spAutoFit/>
          </a:bodyPr>
          <a:lstStyle/>
          <a:p>
            <a:pPr algn="ctr">
              <a:lnSpc>
                <a:spcPts val="4620"/>
              </a:lnSpc>
            </a:pPr>
            <a:r>
              <a:rPr lang="en-US" sz="3300">
                <a:solidFill>
                  <a:srgbClr val="000000"/>
                </a:solidFill>
                <a:latin typeface="Arimo"/>
                <a:ea typeface="Arimo"/>
                <a:cs typeface="Arimo"/>
                <a:sym typeface="Arimo"/>
              </a:rPr>
              <a:t>Fazo (joylashuv) va vaqt (davomiylik) mustaqil bo‘shliqlar emas, balki materiya (moddiy dunyo) ning ajralmas yashash shakllaridir.</a:t>
            </a:r>
          </a:p>
          <a:p>
            <a:pPr algn="ctr">
              <a:lnSpc>
                <a:spcPts val="4480"/>
              </a:lnSpc>
            </a:pPr>
            <a:r>
              <a:rPr lang="en-US" sz="3200" b="true">
                <a:solidFill>
                  <a:srgbClr val="000000"/>
                </a:solidFill>
                <a:latin typeface="Arimo Bold"/>
                <a:ea typeface="Arimo Bold"/>
                <a:cs typeface="Arimo Bold"/>
                <a:sym typeface="Arimo Bold"/>
              </a:rPr>
              <a:t>​Materiyasiz, ular yo‘q</a:t>
            </a:r>
            <a:r>
              <a:rPr lang="en-US" sz="3200">
                <a:solidFill>
                  <a:srgbClr val="000000"/>
                </a:solidFill>
                <a:latin typeface="Arimo"/>
                <a:ea typeface="Arimo"/>
                <a:cs typeface="Arimo"/>
                <a:sym typeface="Arimo"/>
              </a:rPr>
              <a:t>: Materiya bo‘lmasa, fazo ham, vaqt ham shunchaki mavhum tushuncha bo‘lib qoladi.</a:t>
            </a:r>
          </a:p>
          <a:p>
            <a:pPr algn="ctr">
              <a:lnSpc>
                <a:spcPts val="4480"/>
              </a:lnSpc>
            </a:pPr>
          </a:p>
          <a:p>
            <a:pPr algn="ctr">
              <a:lnSpc>
                <a:spcPts val="4759"/>
              </a:lnSpc>
              <a:spcBef>
                <a:spcPct val="0"/>
              </a:spcBef>
            </a:pPr>
            <a:r>
              <a:rPr lang="en-US" b="true" sz="3399">
                <a:solidFill>
                  <a:srgbClr val="000000"/>
                </a:solidFill>
                <a:latin typeface="Arimo Bold"/>
                <a:ea typeface="Arimo Bold"/>
                <a:cs typeface="Arimo Bold"/>
                <a:sym typeface="Arimo Bold"/>
              </a:rPr>
              <a:t>​Fizik tasdiq (Eynshteyn):</a:t>
            </a:r>
            <a:r>
              <a:rPr lang="en-US" sz="3399">
                <a:solidFill>
                  <a:srgbClr val="000000"/>
                </a:solidFill>
                <a:latin typeface="Arimo"/>
                <a:ea typeface="Arimo"/>
                <a:cs typeface="Arimo"/>
                <a:sym typeface="Arimo"/>
              </a:rPr>
              <a:t> Ilmiy jihatdan, materiyaning massasi va energiyasi fazo va vaqtni birlashtirib, fazo-vaqt kontinumini hosil qiladi va bu kontinuumni egadi.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2E6"/>
        </a:solidFill>
      </p:bgPr>
    </p:bg>
    <p:spTree>
      <p:nvGrpSpPr>
        <p:cNvPr id="1" name=""/>
        <p:cNvGrpSpPr/>
        <p:nvPr/>
      </p:nvGrpSpPr>
      <p:grpSpPr>
        <a:xfrm>
          <a:off x="0" y="0"/>
          <a:ext cx="0" cy="0"/>
          <a:chOff x="0" y="0"/>
          <a:chExt cx="0" cy="0"/>
        </a:xfrm>
      </p:grpSpPr>
      <p:sp>
        <p:nvSpPr>
          <p:cNvPr name="TextBox 2" id="2"/>
          <p:cNvSpPr txBox="true"/>
          <p:nvPr/>
        </p:nvSpPr>
        <p:spPr>
          <a:xfrm rot="0">
            <a:off x="5871030" y="1175559"/>
            <a:ext cx="6545941" cy="895324"/>
          </a:xfrm>
          <a:prstGeom prst="rect">
            <a:avLst/>
          </a:prstGeom>
        </p:spPr>
        <p:txBody>
          <a:bodyPr anchor="t" rtlCol="false" tIns="0" lIns="0" bIns="0" rIns="0">
            <a:spAutoFit/>
          </a:bodyPr>
          <a:lstStyle/>
          <a:p>
            <a:pPr algn="ctr">
              <a:lnSpc>
                <a:spcPts val="6641"/>
              </a:lnSpc>
            </a:pPr>
            <a:r>
              <a:rPr lang="en-US" sz="6846">
                <a:solidFill>
                  <a:srgbClr val="000000"/>
                </a:solidFill>
                <a:latin typeface="Petit Formal Script"/>
                <a:ea typeface="Petit Formal Script"/>
                <a:cs typeface="Petit Formal Script"/>
                <a:sym typeface="Petit Formal Script"/>
              </a:rPr>
              <a:t>Xulosa</a:t>
            </a:r>
          </a:p>
        </p:txBody>
      </p:sp>
      <p:sp>
        <p:nvSpPr>
          <p:cNvPr name="Freeform 3" id="3"/>
          <p:cNvSpPr/>
          <p:nvPr/>
        </p:nvSpPr>
        <p:spPr>
          <a:xfrm flipH="false" flipV="false" rot="0">
            <a:off x="16163593" y="-1023658"/>
            <a:ext cx="3972652" cy="4114800"/>
          </a:xfrm>
          <a:custGeom>
            <a:avLst/>
            <a:gdLst/>
            <a:ahLst/>
            <a:cxnLst/>
            <a:rect r="r" b="b" t="t" l="l"/>
            <a:pathLst>
              <a:path h="4114800" w="3972652">
                <a:moveTo>
                  <a:pt x="0" y="0"/>
                </a:moveTo>
                <a:lnTo>
                  <a:pt x="3972652" y="0"/>
                </a:lnTo>
                <a:lnTo>
                  <a:pt x="397265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132288" y="-1023658"/>
            <a:ext cx="5594542" cy="8161799"/>
          </a:xfrm>
          <a:custGeom>
            <a:avLst/>
            <a:gdLst/>
            <a:ahLst/>
            <a:cxnLst/>
            <a:rect r="r" b="b" t="t" l="l"/>
            <a:pathLst>
              <a:path h="8161799" w="5594542">
                <a:moveTo>
                  <a:pt x="0" y="0"/>
                </a:moveTo>
                <a:lnTo>
                  <a:pt x="5594543" y="0"/>
                </a:lnTo>
                <a:lnTo>
                  <a:pt x="5594543" y="8161799"/>
                </a:lnTo>
                <a:lnTo>
                  <a:pt x="0" y="81617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592666" y="4021805"/>
            <a:ext cx="6806678" cy="8725767"/>
          </a:xfrm>
          <a:custGeom>
            <a:avLst/>
            <a:gdLst/>
            <a:ahLst/>
            <a:cxnLst/>
            <a:rect r="r" b="b" t="t" l="l"/>
            <a:pathLst>
              <a:path h="8725767" w="6806678">
                <a:moveTo>
                  <a:pt x="0" y="0"/>
                </a:moveTo>
                <a:lnTo>
                  <a:pt x="6806678" y="0"/>
                </a:lnTo>
                <a:lnTo>
                  <a:pt x="6806678" y="8725767"/>
                </a:lnTo>
                <a:lnTo>
                  <a:pt x="0" y="8725767"/>
                </a:lnTo>
                <a:lnTo>
                  <a:pt x="0" y="0"/>
                </a:lnTo>
                <a:close/>
              </a:path>
            </a:pathLst>
          </a:custGeom>
          <a:blipFill>
            <a:blip r:embed="rId6">
              <a:alphaModFix amt="49000"/>
            </a:blip>
            <a:stretch>
              <a:fillRect l="0" t="0" r="0" b="0"/>
            </a:stretch>
          </a:blipFill>
        </p:spPr>
      </p:sp>
      <p:sp>
        <p:nvSpPr>
          <p:cNvPr name="Freeform 6" id="6"/>
          <p:cNvSpPr/>
          <p:nvPr/>
        </p:nvSpPr>
        <p:spPr>
          <a:xfrm flipH="false" flipV="false" rot="0">
            <a:off x="-1155907" y="7458433"/>
            <a:ext cx="4807355" cy="6162751"/>
          </a:xfrm>
          <a:custGeom>
            <a:avLst/>
            <a:gdLst/>
            <a:ahLst/>
            <a:cxnLst/>
            <a:rect r="r" b="b" t="t" l="l"/>
            <a:pathLst>
              <a:path h="6162751" w="4807355">
                <a:moveTo>
                  <a:pt x="0" y="0"/>
                </a:moveTo>
                <a:lnTo>
                  <a:pt x="4807355" y="0"/>
                </a:lnTo>
                <a:lnTo>
                  <a:pt x="4807355" y="6162751"/>
                </a:lnTo>
                <a:lnTo>
                  <a:pt x="0" y="6162751"/>
                </a:lnTo>
                <a:lnTo>
                  <a:pt x="0" y="0"/>
                </a:lnTo>
                <a:close/>
              </a:path>
            </a:pathLst>
          </a:custGeom>
          <a:blipFill>
            <a:blip r:embed="rId6">
              <a:alphaModFix amt="49000"/>
            </a:blip>
            <a:stretch>
              <a:fillRect l="0" t="0" r="0" b="0"/>
            </a:stretch>
          </a:blipFill>
        </p:spPr>
      </p:sp>
      <p:sp>
        <p:nvSpPr>
          <p:cNvPr name="TextBox 7" id="7"/>
          <p:cNvSpPr txBox="true"/>
          <p:nvPr/>
        </p:nvSpPr>
        <p:spPr>
          <a:xfrm rot="0">
            <a:off x="2708659" y="2986367"/>
            <a:ext cx="13454934" cy="5851529"/>
          </a:xfrm>
          <a:prstGeom prst="rect">
            <a:avLst/>
          </a:prstGeom>
        </p:spPr>
        <p:txBody>
          <a:bodyPr anchor="t" rtlCol="false" tIns="0" lIns="0" bIns="0" rIns="0">
            <a:spAutoFit/>
          </a:bodyPr>
          <a:lstStyle/>
          <a:p>
            <a:pPr algn="ctr">
              <a:lnSpc>
                <a:spcPts val="5811"/>
              </a:lnSpc>
            </a:pPr>
            <a:r>
              <a:rPr lang="en-US" sz="4151">
                <a:solidFill>
                  <a:srgbClr val="000000"/>
                </a:solidFill>
                <a:latin typeface="Arimo"/>
                <a:ea typeface="Arimo"/>
                <a:cs typeface="Arimo"/>
                <a:sym typeface="Arimo"/>
              </a:rPr>
              <a:t>Borliq falsafasi (Ontologiya) — bu mavjudlikning, ya'ni Materiya (obyektiv reallik) va Ong (g'oyaviy olam)ning mohiyatini o'rganuvchi asosiy falsafiy bo'limdir.</a:t>
            </a:r>
          </a:p>
          <a:p>
            <a:pPr algn="ctr">
              <a:lnSpc>
                <a:spcPts val="5811"/>
              </a:lnSpc>
            </a:pPr>
            <a:r>
              <a:rPr lang="en-US" sz="4151">
                <a:solidFill>
                  <a:srgbClr val="000000"/>
                </a:solidFill>
                <a:latin typeface="Arimo"/>
                <a:ea typeface="Arimo"/>
                <a:cs typeface="Arimo"/>
                <a:sym typeface="Arimo"/>
              </a:rPr>
              <a:t>​Materiyaning yashash shakllari bo'lgan Harakat, Fazo va Vaqt materiyaning ajralmas xossalari hisoblanadi. Ular bir-biridan mustaqil emas, balki materiya bilan chambarchas bog'liqdir.</a:t>
            </a:r>
          </a:p>
          <a:p>
            <a:pPr algn="ctr">
              <a:lnSpc>
                <a:spcPts val="5811"/>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2E6"/>
        </a:solidFill>
      </p:bgPr>
    </p:bg>
    <p:spTree>
      <p:nvGrpSpPr>
        <p:cNvPr id="1" name=""/>
        <p:cNvGrpSpPr/>
        <p:nvPr/>
      </p:nvGrpSpPr>
      <p:grpSpPr>
        <a:xfrm>
          <a:off x="0" y="0"/>
          <a:ext cx="0" cy="0"/>
          <a:chOff x="0" y="0"/>
          <a:chExt cx="0" cy="0"/>
        </a:xfrm>
      </p:grpSpPr>
      <p:sp>
        <p:nvSpPr>
          <p:cNvPr name="Freeform 2" id="2"/>
          <p:cNvSpPr/>
          <p:nvPr/>
        </p:nvSpPr>
        <p:spPr>
          <a:xfrm flipH="false" flipV="false" rot="0">
            <a:off x="4585129" y="720289"/>
            <a:ext cx="8894940" cy="8846422"/>
          </a:xfrm>
          <a:custGeom>
            <a:avLst/>
            <a:gdLst/>
            <a:ahLst/>
            <a:cxnLst/>
            <a:rect r="r" b="b" t="t" l="l"/>
            <a:pathLst>
              <a:path h="8846422" w="8894940">
                <a:moveTo>
                  <a:pt x="0" y="0"/>
                </a:moveTo>
                <a:lnTo>
                  <a:pt x="8894940" y="0"/>
                </a:lnTo>
                <a:lnTo>
                  <a:pt x="8894940" y="8846422"/>
                </a:lnTo>
                <a:lnTo>
                  <a:pt x="0" y="8846422"/>
                </a:lnTo>
                <a:lnTo>
                  <a:pt x="0" y="0"/>
                </a:lnTo>
                <a:close/>
              </a:path>
            </a:pathLst>
          </a:custGeom>
          <a:blipFill>
            <a:blip r:embed="rId2">
              <a:alphaModFix amt="21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185341"/>
            <a:ext cx="4167845" cy="4114800"/>
          </a:xfrm>
          <a:custGeom>
            <a:avLst/>
            <a:gdLst/>
            <a:ahLst/>
            <a:cxnLst/>
            <a:rect r="r" b="b" t="t" l="l"/>
            <a:pathLst>
              <a:path h="4114800" w="4167845">
                <a:moveTo>
                  <a:pt x="0" y="0"/>
                </a:moveTo>
                <a:lnTo>
                  <a:pt x="4167845" y="0"/>
                </a:lnTo>
                <a:lnTo>
                  <a:pt x="416784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581836" y="4565482"/>
            <a:ext cx="5354929" cy="8229600"/>
          </a:xfrm>
          <a:custGeom>
            <a:avLst/>
            <a:gdLst/>
            <a:ahLst/>
            <a:cxnLst/>
            <a:rect r="r" b="b" t="t" l="l"/>
            <a:pathLst>
              <a:path h="8229600" w="5354929">
                <a:moveTo>
                  <a:pt x="0" y="0"/>
                </a:moveTo>
                <a:lnTo>
                  <a:pt x="5354928" y="0"/>
                </a:lnTo>
                <a:lnTo>
                  <a:pt x="5354928" y="8229600"/>
                </a:lnTo>
                <a:lnTo>
                  <a:pt x="0" y="8229600"/>
                </a:lnTo>
                <a:lnTo>
                  <a:pt x="0" y="0"/>
                </a:lnTo>
                <a:close/>
              </a:path>
            </a:pathLst>
          </a:custGeom>
          <a:blipFill>
            <a:blip r:embed="rId6"/>
            <a:stretch>
              <a:fillRect l="0" t="0" r="0" b="0"/>
            </a:stretch>
          </a:blipFill>
        </p:spPr>
      </p:sp>
      <p:sp>
        <p:nvSpPr>
          <p:cNvPr name="Freeform 5" id="5"/>
          <p:cNvSpPr/>
          <p:nvPr/>
        </p:nvSpPr>
        <p:spPr>
          <a:xfrm flipH="false" flipV="false" rot="0">
            <a:off x="-1834505" y="5672414"/>
            <a:ext cx="6419635" cy="8229600"/>
          </a:xfrm>
          <a:custGeom>
            <a:avLst/>
            <a:gdLst/>
            <a:ahLst/>
            <a:cxnLst/>
            <a:rect r="r" b="b" t="t" l="l"/>
            <a:pathLst>
              <a:path h="8229600" w="6419635">
                <a:moveTo>
                  <a:pt x="0" y="0"/>
                </a:moveTo>
                <a:lnTo>
                  <a:pt x="6419634" y="0"/>
                </a:lnTo>
                <a:lnTo>
                  <a:pt x="6419634" y="8229600"/>
                </a:lnTo>
                <a:lnTo>
                  <a:pt x="0" y="8229600"/>
                </a:lnTo>
                <a:lnTo>
                  <a:pt x="0" y="0"/>
                </a:lnTo>
                <a:close/>
              </a:path>
            </a:pathLst>
          </a:custGeom>
          <a:blipFill>
            <a:blip r:embed="rId7">
              <a:alphaModFix amt="49000"/>
            </a:blip>
            <a:stretch>
              <a:fillRect l="0" t="0" r="0" b="0"/>
            </a:stretch>
          </a:blipFill>
        </p:spPr>
      </p:sp>
      <p:sp>
        <p:nvSpPr>
          <p:cNvPr name="TextBox 6" id="6"/>
          <p:cNvSpPr txBox="true"/>
          <p:nvPr/>
        </p:nvSpPr>
        <p:spPr>
          <a:xfrm rot="0">
            <a:off x="4585129" y="2860357"/>
            <a:ext cx="9332455" cy="4518660"/>
          </a:xfrm>
          <a:prstGeom prst="rect">
            <a:avLst/>
          </a:prstGeom>
        </p:spPr>
        <p:txBody>
          <a:bodyPr anchor="t" rtlCol="false" tIns="0" lIns="0" bIns="0" rIns="0">
            <a:spAutoFit/>
          </a:bodyPr>
          <a:lstStyle/>
          <a:p>
            <a:pPr algn="ctr">
              <a:lnSpc>
                <a:spcPts val="11970"/>
              </a:lnSpc>
            </a:pPr>
            <a:r>
              <a:rPr lang="en-US" sz="9500">
                <a:solidFill>
                  <a:srgbClr val="000000"/>
                </a:solidFill>
                <a:latin typeface="Petit Formal Script"/>
                <a:ea typeface="Petit Formal Script"/>
                <a:cs typeface="Petit Formal Script"/>
                <a:sym typeface="Petit Formal Script"/>
              </a:rPr>
              <a:t>E'tiboringiz uchun raxmat!</a:t>
            </a:r>
          </a:p>
        </p:txBody>
      </p:sp>
      <p:sp>
        <p:nvSpPr>
          <p:cNvPr name="Freeform 7" id="7"/>
          <p:cNvSpPr/>
          <p:nvPr/>
        </p:nvSpPr>
        <p:spPr>
          <a:xfrm flipH="true" flipV="false" rot="0">
            <a:off x="14120155" y="-185341"/>
            <a:ext cx="4167845" cy="4114800"/>
          </a:xfrm>
          <a:custGeom>
            <a:avLst/>
            <a:gdLst/>
            <a:ahLst/>
            <a:cxnLst/>
            <a:rect r="r" b="b" t="t" l="l"/>
            <a:pathLst>
              <a:path h="4114800" w="4167845">
                <a:moveTo>
                  <a:pt x="4167845" y="0"/>
                </a:moveTo>
                <a:lnTo>
                  <a:pt x="0" y="0"/>
                </a:lnTo>
                <a:lnTo>
                  <a:pt x="0" y="4114800"/>
                </a:lnTo>
                <a:lnTo>
                  <a:pt x="4167845" y="4114800"/>
                </a:lnTo>
                <a:lnTo>
                  <a:pt x="416784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DAG0j6o1GE0</dc:identifier>
  <dcterms:modified xsi:type="dcterms:W3CDTF">2011-08-01T06:04:30Z</dcterms:modified>
  <cp:revision>1</cp:revision>
  <dc:title>Beige Aesthetic Group Project Presentation</dc:title>
</cp:coreProperties>
</file>