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6" r:id="rId2"/>
    <p:sldId id="257" r:id="rId3"/>
    <p:sldId id="268" r:id="rId4"/>
    <p:sldId id="25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83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EF517F2-1728-49AE-89C5-A508876573F8}" type="datetimeFigureOut">
              <a:rPr lang="ru-RU" smtClean="0"/>
              <a:t>11.04.2026</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96D5970-C5BC-4654-9ED5-BFDE1D34A2F8}" type="slidenum">
              <a:rPr lang="ru-RU" smtClean="0"/>
              <a:t>‹#›</a:t>
            </a:fld>
            <a:endParaRPr lang="ru-RU"/>
          </a:p>
        </p:txBody>
      </p:sp>
    </p:spTree>
    <p:extLst>
      <p:ext uri="{BB962C8B-B14F-4D97-AF65-F5344CB8AC3E}">
        <p14:creationId xmlns:p14="http://schemas.microsoft.com/office/powerpoint/2010/main" val="2190796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F517F2-1728-49AE-89C5-A508876573F8}" type="datetimeFigureOut">
              <a:rPr lang="ru-RU" smtClean="0"/>
              <a:t>11.04.2026</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96D5970-C5BC-4654-9ED5-BFDE1D34A2F8}" type="slidenum">
              <a:rPr lang="ru-RU" smtClean="0"/>
              <a:t>‹#›</a:t>
            </a:fld>
            <a:endParaRPr lang="ru-RU"/>
          </a:p>
        </p:txBody>
      </p:sp>
    </p:spTree>
    <p:extLst>
      <p:ext uri="{BB962C8B-B14F-4D97-AF65-F5344CB8AC3E}">
        <p14:creationId xmlns:p14="http://schemas.microsoft.com/office/powerpoint/2010/main" val="1351737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F517F2-1728-49AE-89C5-A508876573F8}" type="datetimeFigureOut">
              <a:rPr lang="ru-RU" smtClean="0"/>
              <a:t>11.04.2026</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96D5970-C5BC-4654-9ED5-BFDE1D34A2F8}"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432116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3EF517F2-1728-49AE-89C5-A508876573F8}" type="datetimeFigureOut">
              <a:rPr lang="ru-RU" smtClean="0"/>
              <a:t>11.04.2026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96D5970-C5BC-4654-9ED5-BFDE1D34A2F8}" type="slidenum">
              <a:rPr lang="ru-RU" smtClean="0"/>
              <a:t>‹#›</a:t>
            </a:fld>
            <a:endParaRPr lang="ru-RU"/>
          </a:p>
        </p:txBody>
      </p:sp>
    </p:spTree>
    <p:extLst>
      <p:ext uri="{BB962C8B-B14F-4D97-AF65-F5344CB8AC3E}">
        <p14:creationId xmlns:p14="http://schemas.microsoft.com/office/powerpoint/2010/main" val="31279318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3EF517F2-1728-49AE-89C5-A508876573F8}" type="datetimeFigureOut">
              <a:rPr lang="ru-RU" smtClean="0"/>
              <a:t>11.04.2026</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96D5970-C5BC-4654-9ED5-BFDE1D34A2F8}"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547236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3EF517F2-1728-49AE-89C5-A508876573F8}" type="datetimeFigureOut">
              <a:rPr lang="ru-RU" smtClean="0"/>
              <a:t>11.04.2026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96D5970-C5BC-4654-9ED5-BFDE1D34A2F8}" type="slidenum">
              <a:rPr lang="ru-RU" smtClean="0"/>
              <a:t>‹#›</a:t>
            </a:fld>
            <a:endParaRPr lang="ru-RU"/>
          </a:p>
        </p:txBody>
      </p:sp>
    </p:spTree>
    <p:extLst>
      <p:ext uri="{BB962C8B-B14F-4D97-AF65-F5344CB8AC3E}">
        <p14:creationId xmlns:p14="http://schemas.microsoft.com/office/powerpoint/2010/main" val="20405408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EF517F2-1728-49AE-89C5-A508876573F8}" type="datetimeFigureOut">
              <a:rPr lang="ru-RU" smtClean="0"/>
              <a:t>11.04.2026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96D5970-C5BC-4654-9ED5-BFDE1D34A2F8}" type="slidenum">
              <a:rPr lang="ru-RU" smtClean="0"/>
              <a:t>‹#›</a:t>
            </a:fld>
            <a:endParaRPr lang="ru-RU"/>
          </a:p>
        </p:txBody>
      </p:sp>
    </p:spTree>
    <p:extLst>
      <p:ext uri="{BB962C8B-B14F-4D97-AF65-F5344CB8AC3E}">
        <p14:creationId xmlns:p14="http://schemas.microsoft.com/office/powerpoint/2010/main" val="6158274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EF517F2-1728-49AE-89C5-A508876573F8}" type="datetimeFigureOut">
              <a:rPr lang="ru-RU" smtClean="0"/>
              <a:t>11.04.2026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96D5970-C5BC-4654-9ED5-BFDE1D34A2F8}" type="slidenum">
              <a:rPr lang="ru-RU" smtClean="0"/>
              <a:t>‹#›</a:t>
            </a:fld>
            <a:endParaRPr lang="ru-RU"/>
          </a:p>
        </p:txBody>
      </p:sp>
    </p:spTree>
    <p:extLst>
      <p:ext uri="{BB962C8B-B14F-4D97-AF65-F5344CB8AC3E}">
        <p14:creationId xmlns:p14="http://schemas.microsoft.com/office/powerpoint/2010/main" val="1143010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EF517F2-1728-49AE-89C5-A508876573F8}" type="datetimeFigureOut">
              <a:rPr lang="ru-RU" smtClean="0"/>
              <a:t>11.04.2026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96D5970-C5BC-4654-9ED5-BFDE1D34A2F8}" type="slidenum">
              <a:rPr lang="ru-RU" smtClean="0"/>
              <a:t>‹#›</a:t>
            </a:fld>
            <a:endParaRPr lang="ru-RU"/>
          </a:p>
        </p:txBody>
      </p:sp>
    </p:spTree>
    <p:extLst>
      <p:ext uri="{BB962C8B-B14F-4D97-AF65-F5344CB8AC3E}">
        <p14:creationId xmlns:p14="http://schemas.microsoft.com/office/powerpoint/2010/main" val="802806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F517F2-1728-49AE-89C5-A508876573F8}" type="datetimeFigureOut">
              <a:rPr lang="ru-RU" smtClean="0"/>
              <a:t>11.04.2026</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96D5970-C5BC-4654-9ED5-BFDE1D34A2F8}" type="slidenum">
              <a:rPr lang="ru-RU" smtClean="0"/>
              <a:t>‹#›</a:t>
            </a:fld>
            <a:endParaRPr lang="ru-RU"/>
          </a:p>
        </p:txBody>
      </p:sp>
    </p:spTree>
    <p:extLst>
      <p:ext uri="{BB962C8B-B14F-4D97-AF65-F5344CB8AC3E}">
        <p14:creationId xmlns:p14="http://schemas.microsoft.com/office/powerpoint/2010/main" val="3330002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EF517F2-1728-49AE-89C5-A508876573F8}" type="datetimeFigureOut">
              <a:rPr lang="ru-RU" smtClean="0"/>
              <a:t>11.04.2026</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96D5970-C5BC-4654-9ED5-BFDE1D34A2F8}" type="slidenum">
              <a:rPr lang="ru-RU" smtClean="0"/>
              <a:t>‹#›</a:t>
            </a:fld>
            <a:endParaRPr lang="ru-RU"/>
          </a:p>
        </p:txBody>
      </p:sp>
    </p:spTree>
    <p:extLst>
      <p:ext uri="{BB962C8B-B14F-4D97-AF65-F5344CB8AC3E}">
        <p14:creationId xmlns:p14="http://schemas.microsoft.com/office/powerpoint/2010/main" val="23748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EF517F2-1728-49AE-89C5-A508876573F8}" type="datetimeFigureOut">
              <a:rPr lang="ru-RU" smtClean="0"/>
              <a:t>11.04.2026</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96D5970-C5BC-4654-9ED5-BFDE1D34A2F8}" type="slidenum">
              <a:rPr lang="ru-RU" smtClean="0"/>
              <a:t>‹#›</a:t>
            </a:fld>
            <a:endParaRPr lang="ru-RU"/>
          </a:p>
        </p:txBody>
      </p:sp>
    </p:spTree>
    <p:extLst>
      <p:ext uri="{BB962C8B-B14F-4D97-AF65-F5344CB8AC3E}">
        <p14:creationId xmlns:p14="http://schemas.microsoft.com/office/powerpoint/2010/main" val="2007903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EF517F2-1728-49AE-89C5-A508876573F8}" type="datetimeFigureOut">
              <a:rPr lang="ru-RU" smtClean="0"/>
              <a:t>11.04.2026</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96D5970-C5BC-4654-9ED5-BFDE1D34A2F8}" type="slidenum">
              <a:rPr lang="ru-RU" smtClean="0"/>
              <a:t>‹#›</a:t>
            </a:fld>
            <a:endParaRPr lang="ru-RU"/>
          </a:p>
        </p:txBody>
      </p:sp>
    </p:spTree>
    <p:extLst>
      <p:ext uri="{BB962C8B-B14F-4D97-AF65-F5344CB8AC3E}">
        <p14:creationId xmlns:p14="http://schemas.microsoft.com/office/powerpoint/2010/main" val="2894738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F517F2-1728-49AE-89C5-A508876573F8}" type="datetimeFigureOut">
              <a:rPr lang="ru-RU" smtClean="0"/>
              <a:t>11.04.2026</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96D5970-C5BC-4654-9ED5-BFDE1D34A2F8}" type="slidenum">
              <a:rPr lang="ru-RU" smtClean="0"/>
              <a:t>‹#›</a:t>
            </a:fld>
            <a:endParaRPr lang="ru-RU"/>
          </a:p>
        </p:txBody>
      </p:sp>
    </p:spTree>
    <p:extLst>
      <p:ext uri="{BB962C8B-B14F-4D97-AF65-F5344CB8AC3E}">
        <p14:creationId xmlns:p14="http://schemas.microsoft.com/office/powerpoint/2010/main" val="2789410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EF517F2-1728-49AE-89C5-A508876573F8}" type="datetimeFigureOut">
              <a:rPr lang="ru-RU" smtClean="0"/>
              <a:t>11.04.2026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96D5970-C5BC-4654-9ED5-BFDE1D34A2F8}" type="slidenum">
              <a:rPr lang="ru-RU" smtClean="0"/>
              <a:t>‹#›</a:t>
            </a:fld>
            <a:endParaRPr lang="ru-RU"/>
          </a:p>
        </p:txBody>
      </p:sp>
    </p:spTree>
    <p:extLst>
      <p:ext uri="{BB962C8B-B14F-4D97-AF65-F5344CB8AC3E}">
        <p14:creationId xmlns:p14="http://schemas.microsoft.com/office/powerpoint/2010/main" val="4155851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EF517F2-1728-49AE-89C5-A508876573F8}" type="datetimeFigureOut">
              <a:rPr lang="ru-RU" smtClean="0"/>
              <a:t>11.04.2026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96D5970-C5BC-4654-9ED5-BFDE1D34A2F8}" type="slidenum">
              <a:rPr lang="ru-RU" smtClean="0"/>
              <a:t>‹#›</a:t>
            </a:fld>
            <a:endParaRPr lang="ru-RU"/>
          </a:p>
        </p:txBody>
      </p:sp>
    </p:spTree>
    <p:extLst>
      <p:ext uri="{BB962C8B-B14F-4D97-AF65-F5344CB8AC3E}">
        <p14:creationId xmlns:p14="http://schemas.microsoft.com/office/powerpoint/2010/main" val="1745701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EF517F2-1728-49AE-89C5-A508876573F8}" type="datetimeFigureOut">
              <a:rPr lang="ru-RU" smtClean="0"/>
              <a:t>11.04.2026</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96D5970-C5BC-4654-9ED5-BFDE1D34A2F8}" type="slidenum">
              <a:rPr lang="ru-RU" smtClean="0"/>
              <a:t>‹#›</a:t>
            </a:fld>
            <a:endParaRPr lang="ru-RU"/>
          </a:p>
        </p:txBody>
      </p:sp>
    </p:spTree>
    <p:extLst>
      <p:ext uri="{BB962C8B-B14F-4D97-AF65-F5344CB8AC3E}">
        <p14:creationId xmlns:p14="http://schemas.microsoft.com/office/powerpoint/2010/main" val="174910961"/>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nuclear-power.com/nuclear-power/reactor-physics/neutron-diffusion-theory" TargetMode="External"/><Relationship Id="rId2" Type="http://schemas.openxmlformats.org/officeDocument/2006/relationships/hyperlink" Target="https://uz.wikipedia.org/wiki/Neytron"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uz.wikipedia.org/wiki/Elementar_zarracha"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86014" y="1077686"/>
            <a:ext cx="8915399" cy="2262781"/>
          </a:xfrm>
        </p:spPr>
        <p:txBody>
          <a:bodyPr>
            <a:normAutofit/>
          </a:bodyPr>
          <a:lstStyle/>
          <a:p>
            <a:r>
              <a:rPr lang="en-US" b="1"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Neytron</a:t>
            </a:r>
            <a:r>
              <a:rPr lang="en-US"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diffuziyasi</a:t>
            </a:r>
            <a:r>
              <a:rPr lang="en-US"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uz-Latn-UZ"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uz-Latn-UZ"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US" b="1"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Neytronlarning</a:t>
            </a:r>
            <a:r>
              <a:rPr lang="en-US"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qaytishi</a:t>
            </a:r>
            <a:r>
              <a:rPr lang="en-US"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7053263" y="4516438"/>
            <a:ext cx="4248150" cy="1012825"/>
          </a:xfrm>
        </p:spPr>
        <p:txBody>
          <a:bodyPr>
            <a:normAutofit/>
          </a:bodyPr>
          <a:lstStyle/>
          <a:p>
            <a:r>
              <a:rPr lang="en-US" sz="2000" dirty="0" smtClean="0">
                <a:latin typeface="Times New Roman" panose="02020603050405020304" pitchFamily="18" charset="0"/>
                <a:cs typeface="Times New Roman" panose="02020603050405020304" pitchFamily="18" charset="0"/>
              </a:rPr>
              <a:t>Ta</a:t>
            </a:r>
            <a:r>
              <a:rPr lang="uz-Latn-UZ" sz="2000" dirty="0" smtClean="0">
                <a:latin typeface="Times New Roman" panose="02020603050405020304" pitchFamily="18" charset="0"/>
                <a:cs typeface="Times New Roman" panose="02020603050405020304" pitchFamily="18" charset="0"/>
              </a:rPr>
              <a:t>y</a:t>
            </a:r>
            <a:r>
              <a:rPr lang="en-US" sz="2000" dirty="0" err="1" smtClean="0">
                <a:latin typeface="Times New Roman" panose="02020603050405020304" pitchFamily="18" charset="0"/>
                <a:cs typeface="Times New Roman" panose="02020603050405020304" pitchFamily="18" charset="0"/>
              </a:rPr>
              <a:t>yorladi</a:t>
            </a:r>
            <a:r>
              <a:rPr lang="en-US" sz="2000" dirty="0" smtClean="0">
                <a:latin typeface="Times New Roman" panose="02020603050405020304" pitchFamily="18" charset="0"/>
                <a:cs typeface="Times New Roman" panose="02020603050405020304" pitchFamily="18" charset="0"/>
              </a:rPr>
              <a:t>:</a:t>
            </a:r>
            <a:r>
              <a:rPr lang="uz-Latn-UZ" sz="2000" dirty="0" smtClean="0">
                <a:latin typeface="Times New Roman" panose="02020603050405020304" pitchFamily="18" charset="0"/>
                <a:cs typeface="Times New Roman" panose="02020603050405020304" pitchFamily="18" charset="0"/>
              </a:rPr>
              <a:t>X.Taniqulova</a:t>
            </a:r>
          </a:p>
          <a:p>
            <a:r>
              <a:rPr lang="uz-Latn-UZ" sz="2000" dirty="0" smtClean="0">
                <a:latin typeface="Times New Roman" panose="02020603050405020304" pitchFamily="18" charset="0"/>
                <a:cs typeface="Times New Roman" panose="02020603050405020304" pitchFamily="18" charset="0"/>
              </a:rPr>
              <a:t>Qabul qildi</a:t>
            </a:r>
            <a:r>
              <a:rPr lang="en-US" sz="2000" dirty="0" smtClean="0">
                <a:latin typeface="Times New Roman" panose="02020603050405020304" pitchFamily="18" charset="0"/>
                <a:cs typeface="Times New Roman" panose="02020603050405020304" pitchFamily="18" charset="0"/>
              </a:rPr>
              <a:t>:</a:t>
            </a:r>
            <a:r>
              <a:rPr lang="uz-Latn-UZ" sz="2000" dirty="0" smtClean="0">
                <a:latin typeface="Times New Roman" panose="02020603050405020304" pitchFamily="18" charset="0"/>
                <a:cs typeface="Times New Roman" panose="02020603050405020304" pitchFamily="18" charset="0"/>
              </a:rPr>
              <a:t>X.</a:t>
            </a:r>
            <a:r>
              <a:rPr lang="en-US" sz="2000" dirty="0" err="1" smtClean="0">
                <a:latin typeface="Times New Roman" panose="02020603050405020304" pitchFamily="18" charset="0"/>
                <a:cs typeface="Times New Roman" panose="02020603050405020304" pitchFamily="18" charset="0"/>
              </a:rPr>
              <a:t>Xoshimjonov</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4306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17172" y="1163411"/>
            <a:ext cx="10515600" cy="4990646"/>
          </a:xfrm>
        </p:spPr>
        <p:txBody>
          <a:bodyPr>
            <a:noAutofit/>
          </a:bodyPr>
          <a:lstStyle/>
          <a:p>
            <a:pPr>
              <a:lnSpc>
                <a:spcPct val="100000"/>
              </a:lnSpc>
            </a:pPr>
            <a:r>
              <a:rPr lang="en-US" altLang="ru-RU" sz="2800" dirty="0" err="1" smtClean="0">
                <a:latin typeface="Times New Roman" panose="02020603050405020304" pitchFamily="18" charset="0"/>
                <a:cs typeface="Times New Roman" panose="02020603050405020304" pitchFamily="18" charset="0"/>
              </a:rPr>
              <a:t>Neytron</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reflektori</a:t>
            </a:r>
            <a:r>
              <a:rPr lang="en-US" altLang="ru-RU" sz="2800" dirty="0" smtClean="0">
                <a:latin typeface="Times New Roman" panose="02020603050405020304" pitchFamily="18" charset="0"/>
                <a:cs typeface="Times New Roman" panose="02020603050405020304" pitchFamily="18" charset="0"/>
              </a:rPr>
              <a:t> — </a:t>
            </a:r>
            <a:r>
              <a:rPr lang="en-US" altLang="ru-RU" sz="2800" dirty="0" err="1" smtClean="0">
                <a:latin typeface="Times New Roman" panose="02020603050405020304" pitchFamily="18" charset="0"/>
                <a:cs typeface="Times New Roman" panose="02020603050405020304" pitchFamily="18" charset="0"/>
              </a:rPr>
              <a:t>bu</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yadro</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reaktorining</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faol</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zonasi</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atrofida</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joylashgan</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va</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undan</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chiqib</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ketayotgan</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neytronlarni</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qayta</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faol</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zonaga</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qaytarish</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uchun</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mo‘ljallangan</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maxsus</a:t>
            </a:r>
            <a:r>
              <a:rPr lang="en-US" altLang="ru-RU" sz="2800" dirty="0" smtClean="0">
                <a:latin typeface="Times New Roman" panose="02020603050405020304" pitchFamily="18" charset="0"/>
                <a:cs typeface="Times New Roman" panose="02020603050405020304" pitchFamily="18" charset="0"/>
              </a:rPr>
              <a:t> material </a:t>
            </a:r>
            <a:r>
              <a:rPr lang="en-US" altLang="ru-RU" sz="2800" dirty="0" err="1" smtClean="0">
                <a:latin typeface="Times New Roman" panose="02020603050405020304" pitchFamily="18" charset="0"/>
                <a:cs typeface="Times New Roman" panose="02020603050405020304" pitchFamily="18" charset="0"/>
              </a:rPr>
              <a:t>qatlamidir</a:t>
            </a:r>
            <a:r>
              <a:rPr lang="en-US" altLang="ru-RU" sz="2800" dirty="0" smtClean="0">
                <a:latin typeface="Times New Roman" panose="02020603050405020304" pitchFamily="18" charset="0"/>
                <a:cs typeface="Times New Roman" panose="02020603050405020304" pitchFamily="18" charset="0"/>
              </a:rPr>
              <a:t>.</a:t>
            </a:r>
            <a:br>
              <a:rPr lang="en-US" altLang="ru-RU" sz="2800" dirty="0" smtClean="0">
                <a:latin typeface="Times New Roman" panose="02020603050405020304" pitchFamily="18" charset="0"/>
                <a:cs typeface="Times New Roman" panose="02020603050405020304" pitchFamily="18" charset="0"/>
              </a:rPr>
            </a:br>
            <a:r>
              <a:rPr lang="en-US" altLang="ru-RU" sz="2800" dirty="0" err="1" smtClean="0">
                <a:latin typeface="Times New Roman" panose="02020603050405020304" pitchFamily="18" charset="0"/>
                <a:cs typeface="Times New Roman" panose="02020603050405020304" pitchFamily="18" charset="0"/>
              </a:rPr>
              <a:t>Reaktor</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ishlash</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jarayonida</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hosil</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bo‘lgan</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neytronlarning</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bir</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qismi</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aktiv</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zonadan</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tashqariga</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chiqib</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ketadi</a:t>
            </a:r>
            <a:r>
              <a:rPr lang="en-US" altLang="ru-RU" sz="2800" dirty="0" smtClean="0">
                <a:latin typeface="Times New Roman" panose="02020603050405020304" pitchFamily="18" charset="0"/>
                <a:cs typeface="Times New Roman" panose="02020603050405020304" pitchFamily="18" charset="0"/>
              </a:rPr>
              <a:t>. Agar </a:t>
            </a:r>
            <a:r>
              <a:rPr lang="en-US" altLang="ru-RU" sz="2800" dirty="0" err="1" smtClean="0">
                <a:latin typeface="Times New Roman" panose="02020603050405020304" pitchFamily="18" charset="0"/>
                <a:cs typeface="Times New Roman" panose="02020603050405020304" pitchFamily="18" charset="0"/>
              </a:rPr>
              <a:t>ular</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qaytarilmasa</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zanjir</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reaksiyada</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qatnashmaydi</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va</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reaktor</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samaradorligi</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kamayadi</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Shu</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sababli</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aktiv</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zona</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atrofida</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maxsus</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reflektor</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materiallari</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qo‘yiladi</a:t>
            </a:r>
            <a:r>
              <a:rPr lang="en-US" altLang="ru-RU" sz="2800" dirty="0" smtClean="0">
                <a:latin typeface="Times New Roman" panose="02020603050405020304" pitchFamily="18" charset="0"/>
                <a:cs typeface="Times New Roman" panose="02020603050405020304" pitchFamily="18" charset="0"/>
              </a:rPr>
              <a:t>.</a:t>
            </a:r>
            <a:br>
              <a:rPr lang="en-US" altLang="ru-RU" sz="2800" dirty="0" smtClean="0">
                <a:latin typeface="Times New Roman" panose="02020603050405020304" pitchFamily="18" charset="0"/>
                <a:cs typeface="Times New Roman" panose="02020603050405020304" pitchFamily="18" charset="0"/>
              </a:rPr>
            </a:br>
            <a:r>
              <a:rPr lang="en-US" altLang="ru-RU" sz="2800" dirty="0" err="1" smtClean="0">
                <a:latin typeface="Times New Roman" panose="02020603050405020304" pitchFamily="18" charset="0"/>
                <a:cs typeface="Times New Roman" panose="02020603050405020304" pitchFamily="18" charset="0"/>
              </a:rPr>
              <a:t>Reflektor</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materiali</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neytronlarni</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asosan</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sochadi</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va</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ularni</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yana</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aktiv</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zonaga</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yo‘naltiradi</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Bunda</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materialning</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yutilish</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kesimi</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kichik</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sochilish</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kesimi</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esa</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katta</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bo‘lishi</a:t>
            </a:r>
            <a:r>
              <a:rPr lang="en-US" altLang="ru-RU" sz="2800" dirty="0" smtClean="0">
                <a:latin typeface="Times New Roman" panose="02020603050405020304" pitchFamily="18" charset="0"/>
                <a:cs typeface="Times New Roman" panose="02020603050405020304" pitchFamily="18" charset="0"/>
              </a:rPr>
              <a:t> </a:t>
            </a:r>
            <a:r>
              <a:rPr lang="en-US" altLang="ru-RU" sz="2800" dirty="0" err="1" smtClean="0">
                <a:latin typeface="Times New Roman" panose="02020603050405020304" pitchFamily="18" charset="0"/>
                <a:cs typeface="Times New Roman" panose="02020603050405020304" pitchFamily="18" charset="0"/>
              </a:rPr>
              <a:t>kerak</a:t>
            </a:r>
            <a:r>
              <a:rPr lang="en-US" altLang="ru-RU" sz="2800" dirty="0" smtClean="0">
                <a:latin typeface="Times New Roman" panose="02020603050405020304" pitchFamily="18" charset="0"/>
                <a:cs typeface="Times New Roman" panose="02020603050405020304" pitchFamily="18" charset="0"/>
              </a:rPr>
              <a:t>.</a:t>
            </a:r>
            <a:endParaRPr lang="en-US" alt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9658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9400" y="1642383"/>
            <a:ext cx="10515600" cy="1325563"/>
          </a:xfrm>
        </p:spPr>
        <p:txBody>
          <a:bodyPr>
            <a:normAutofit fontScale="90000"/>
          </a:bodyPr>
          <a:lstStyle/>
          <a:p>
            <a:r>
              <a:rPr lang="uz-Latn-UZ" b="1" dirty="0" smtClean="0">
                <a:latin typeface="Times New Roman" panose="02020603050405020304" pitchFamily="18" charset="0"/>
                <a:cs typeface="Times New Roman" panose="02020603050405020304" pitchFamily="18" charset="0"/>
              </a:rPr>
              <a:t>Eng ko‘p ishlatiladigan reflektorlar</a:t>
            </a:r>
            <a:br>
              <a:rPr lang="uz-Latn-UZ" b="1" dirty="0" smtClean="0">
                <a:latin typeface="Times New Roman" panose="02020603050405020304" pitchFamily="18" charset="0"/>
                <a:cs typeface="Times New Roman" panose="02020603050405020304" pitchFamily="18" charset="0"/>
              </a:rPr>
            </a:br>
            <a:r>
              <a:rPr lang="uz-Latn-UZ" dirty="0" smtClean="0">
                <a:latin typeface="Times New Roman" panose="02020603050405020304" pitchFamily="18" charset="0"/>
                <a:cs typeface="Times New Roman" panose="02020603050405020304" pitchFamily="18" charset="0"/>
              </a:rPr>
              <a:t>Amaliyotda quyidagi materiallar keng qo‘llanadi:</a:t>
            </a:r>
            <a:br>
              <a:rPr lang="uz-Latn-UZ" dirty="0" smtClean="0">
                <a:latin typeface="Times New Roman" panose="02020603050405020304" pitchFamily="18" charset="0"/>
                <a:cs typeface="Times New Roman" panose="02020603050405020304" pitchFamily="18" charset="0"/>
              </a:rPr>
            </a:br>
            <a:r>
              <a:rPr lang="uz-Latn-UZ" b="1" dirty="0" smtClean="0">
                <a:latin typeface="Times New Roman" panose="02020603050405020304" pitchFamily="18" charset="0"/>
                <a:cs typeface="Times New Roman" panose="02020603050405020304" pitchFamily="18" charset="0"/>
              </a:rPr>
              <a:t>Grafit</a:t>
            </a:r>
            <a:r>
              <a:rPr lang="uz-Latn-UZ" dirty="0" smtClean="0">
                <a:latin typeface="Times New Roman" panose="02020603050405020304" pitchFamily="18" charset="0"/>
                <a:cs typeface="Times New Roman" panose="02020603050405020304" pitchFamily="18" charset="0"/>
              </a:rPr>
              <a:t> </a:t>
            </a:r>
            <a:br>
              <a:rPr lang="uz-Latn-UZ" dirty="0" smtClean="0">
                <a:latin typeface="Times New Roman" panose="02020603050405020304" pitchFamily="18" charset="0"/>
                <a:cs typeface="Times New Roman" panose="02020603050405020304" pitchFamily="18" charset="0"/>
              </a:rPr>
            </a:br>
            <a:r>
              <a:rPr lang="uz-Latn-UZ" b="1" dirty="0" smtClean="0">
                <a:latin typeface="Times New Roman" panose="02020603050405020304" pitchFamily="18" charset="0"/>
                <a:cs typeface="Times New Roman" panose="02020603050405020304" pitchFamily="18" charset="0"/>
              </a:rPr>
              <a:t>Oddiy suv (H₂O)</a:t>
            </a:r>
            <a:r>
              <a:rPr lang="uz-Latn-UZ" dirty="0" smtClean="0">
                <a:latin typeface="Times New Roman" panose="02020603050405020304" pitchFamily="18" charset="0"/>
                <a:cs typeface="Times New Roman" panose="02020603050405020304" pitchFamily="18" charset="0"/>
              </a:rPr>
              <a:t> </a:t>
            </a:r>
            <a:br>
              <a:rPr lang="uz-Latn-UZ" dirty="0" smtClean="0">
                <a:latin typeface="Times New Roman" panose="02020603050405020304" pitchFamily="18" charset="0"/>
                <a:cs typeface="Times New Roman" panose="02020603050405020304" pitchFamily="18" charset="0"/>
              </a:rPr>
            </a:br>
            <a:r>
              <a:rPr lang="uz-Latn-UZ" b="1" dirty="0" smtClean="0">
                <a:latin typeface="Times New Roman" panose="02020603050405020304" pitchFamily="18" charset="0"/>
                <a:cs typeface="Times New Roman" panose="02020603050405020304" pitchFamily="18" charset="0"/>
              </a:rPr>
              <a:t>Og‘ir suv (D₂O)</a:t>
            </a:r>
            <a:r>
              <a:rPr lang="uz-Latn-UZ" dirty="0" smtClean="0">
                <a:latin typeface="Times New Roman" panose="02020603050405020304" pitchFamily="18" charset="0"/>
                <a:cs typeface="Times New Roman" panose="02020603050405020304" pitchFamily="18" charset="0"/>
              </a:rPr>
              <a:t> </a:t>
            </a:r>
            <a:br>
              <a:rPr lang="uz-Latn-UZ" dirty="0" smtClean="0">
                <a:latin typeface="Times New Roman" panose="02020603050405020304" pitchFamily="18" charset="0"/>
                <a:cs typeface="Times New Roman" panose="02020603050405020304" pitchFamily="18" charset="0"/>
              </a:rPr>
            </a:br>
            <a:r>
              <a:rPr lang="uz-Latn-UZ" b="1" dirty="0" smtClean="0">
                <a:latin typeface="Times New Roman" panose="02020603050405020304" pitchFamily="18" charset="0"/>
                <a:cs typeface="Times New Roman" panose="02020603050405020304" pitchFamily="18" charset="0"/>
              </a:rPr>
              <a:t>Berilliy</a:t>
            </a:r>
            <a:r>
              <a:rPr lang="uz-Latn-UZ" dirty="0" smtClean="0">
                <a:latin typeface="Times New Roman" panose="02020603050405020304" pitchFamily="18" charset="0"/>
                <a:cs typeface="Times New Roman" panose="02020603050405020304" pitchFamily="18" charset="0"/>
              </a:rPr>
              <a:t> </a:t>
            </a:r>
            <a:br>
              <a:rPr lang="uz-Latn-UZ" dirty="0" smtClean="0">
                <a:latin typeface="Times New Roman" panose="02020603050405020304" pitchFamily="18" charset="0"/>
                <a:cs typeface="Times New Roman" panose="02020603050405020304" pitchFamily="18" charset="0"/>
              </a:rPr>
            </a:br>
            <a:r>
              <a:rPr lang="uz-Latn-UZ" dirty="0" smtClean="0">
                <a:latin typeface="Times New Roman" panose="02020603050405020304" pitchFamily="18" charset="0"/>
                <a:cs typeface="Times New Roman" panose="02020603050405020304" pitchFamily="18" charset="0"/>
              </a:rPr>
              <a:t>Ularning barchasi neytronlarni yaxshi sochadi va kam yutadi.</a:t>
            </a:r>
            <a:r>
              <a:rPr lang="uz-Latn-UZ" dirty="0" smtClean="0"/>
              <a:t/>
            </a:r>
            <a:br>
              <a:rPr lang="uz-Latn-UZ" dirty="0" smtClean="0"/>
            </a:br>
            <a:endParaRPr lang="ru-RU" dirty="0"/>
          </a:p>
        </p:txBody>
      </p:sp>
    </p:spTree>
    <p:extLst>
      <p:ext uri="{BB962C8B-B14F-4D97-AF65-F5344CB8AC3E}">
        <p14:creationId xmlns:p14="http://schemas.microsoft.com/office/powerpoint/2010/main" val="1985010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7514" y="653143"/>
            <a:ext cx="10515600" cy="5776686"/>
          </a:xfrm>
        </p:spPr>
        <p:txBody>
          <a:bodyPr>
            <a:normAutofit fontScale="90000"/>
          </a:bodyPr>
          <a:lstStyle/>
          <a:p>
            <a:r>
              <a:rPr lang="uz-Latn-UZ" sz="3600" dirty="0" smtClean="0">
                <a:latin typeface="Times New Roman" panose="02020603050405020304" pitchFamily="18" charset="0"/>
                <a:cs typeface="Times New Roman" panose="02020603050405020304" pitchFamily="18" charset="0"/>
              </a:rPr>
              <a:t/>
            </a:r>
            <a:br>
              <a:rPr lang="uz-Latn-UZ" sz="3600" dirty="0" smtClean="0">
                <a:latin typeface="Times New Roman" panose="02020603050405020304" pitchFamily="18" charset="0"/>
                <a:cs typeface="Times New Roman" panose="02020603050405020304" pitchFamily="18" charset="0"/>
              </a:rPr>
            </a:br>
            <a:r>
              <a:rPr lang="uz-Latn-UZ" sz="3600" dirty="0" smtClean="0">
                <a:latin typeface="Times New Roman" panose="02020603050405020304" pitchFamily="18" charset="0"/>
                <a:cs typeface="Times New Roman" panose="02020603050405020304" pitchFamily="18" charset="0"/>
              </a:rPr>
              <a:t>Neytron diffuziyasi va neytronlarning qaytishi — yadro fizikasining eng muhim tushunchalaridan bo‘lib, neytronlarning modda ichida qanday harakatlanishi, tarqalishi va saqlanishini tushuntiradi. Diffuziya orqali neytronlar yuqori zichlikdan past zichlikka o‘tadi, qaytish esa ularning tizimdan chiqib ketmay, yana ichkariga yo‘naltirilishini ta’minlaydi. Bu tushunchalar </a:t>
            </a:r>
            <a:r>
              <a:rPr lang="uz-Latn-UZ" sz="3600" dirty="0">
                <a:latin typeface="Times New Roman" panose="02020603050405020304" pitchFamily="18" charset="0"/>
                <a:cs typeface="Times New Roman" panose="02020603050405020304" pitchFamily="18" charset="0"/>
              </a:rPr>
              <a:t>y</a:t>
            </a:r>
            <a:r>
              <a:rPr lang="uz-Latn-UZ" sz="3600" dirty="0" smtClean="0">
                <a:latin typeface="Times New Roman" panose="02020603050405020304" pitchFamily="18" charset="0"/>
                <a:cs typeface="Times New Roman" panose="02020603050405020304" pitchFamily="18" charset="0"/>
              </a:rPr>
              <a:t>adro elektr stansiyalari ,ilmiy tadqiqot reaktorlari ,radiatsiya va himoya texnologiyalari </a:t>
            </a:r>
            <a:br>
              <a:rPr lang="uz-Latn-UZ" sz="3600" dirty="0" smtClean="0">
                <a:latin typeface="Times New Roman" panose="02020603050405020304" pitchFamily="18" charset="0"/>
                <a:cs typeface="Times New Roman" panose="02020603050405020304" pitchFamily="18" charset="0"/>
              </a:rPr>
            </a:br>
            <a:r>
              <a:rPr lang="uz-Latn-UZ" sz="3600" dirty="0" smtClean="0">
                <a:latin typeface="Times New Roman" panose="02020603050405020304" pitchFamily="18" charset="0"/>
                <a:cs typeface="Times New Roman" panose="02020603050405020304" pitchFamily="18" charset="0"/>
              </a:rPr>
              <a:t>tibbiyot (radiatsion davolash usullari) sohalarda uchraydi.</a:t>
            </a:r>
            <a:br>
              <a:rPr lang="uz-Latn-UZ" sz="3600" dirty="0" smtClean="0">
                <a:latin typeface="Times New Roman" panose="02020603050405020304" pitchFamily="18" charset="0"/>
                <a:cs typeface="Times New Roman" panose="02020603050405020304" pitchFamily="18" charset="0"/>
              </a:rPr>
            </a:br>
            <a:r>
              <a:rPr lang="uz-Latn-UZ" dirty="0" smtClean="0"/>
              <a:t/>
            </a:r>
            <a:br>
              <a:rPr lang="uz-Latn-UZ" dirty="0" smtClean="0"/>
            </a:br>
            <a:endParaRPr lang="ru-RU" dirty="0"/>
          </a:p>
        </p:txBody>
      </p:sp>
    </p:spTree>
    <p:extLst>
      <p:ext uri="{BB962C8B-B14F-4D97-AF65-F5344CB8AC3E}">
        <p14:creationId xmlns:p14="http://schemas.microsoft.com/office/powerpoint/2010/main" val="39721447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56230" y="914396"/>
            <a:ext cx="9521370" cy="4644576"/>
          </a:xfrm>
        </p:spPr>
        <p:txBody>
          <a:bodyPr>
            <a:normAutofit fontScale="90000"/>
          </a:bodyPr>
          <a:lstStyle/>
          <a:p>
            <a:r>
              <a:rPr lang="uz-Latn-UZ" sz="4400" b="1" dirty="0" smtClean="0">
                <a:latin typeface="Times New Roman" panose="02020603050405020304" pitchFamily="18" charset="0"/>
                <a:cs typeface="Times New Roman" panose="02020603050405020304" pitchFamily="18" charset="0"/>
              </a:rPr>
              <a:t>Foydalanilgan adabiyotlar</a:t>
            </a:r>
            <a:r>
              <a:rPr lang="uz-Latn-UZ" sz="4000" dirty="0" smtClean="0">
                <a:latin typeface="Times New Roman" panose="02020603050405020304" pitchFamily="18" charset="0"/>
                <a:cs typeface="Times New Roman" panose="02020603050405020304" pitchFamily="18" charset="0"/>
              </a:rPr>
              <a:t/>
            </a:r>
            <a:br>
              <a:rPr lang="uz-Latn-UZ" sz="4000" dirty="0" smtClean="0">
                <a:latin typeface="Times New Roman" panose="02020603050405020304" pitchFamily="18" charset="0"/>
                <a:cs typeface="Times New Roman" panose="02020603050405020304" pitchFamily="18" charset="0"/>
              </a:rPr>
            </a:br>
            <a:r>
              <a:rPr lang="uz-Latn-UZ" sz="4000" dirty="0" smtClean="0">
                <a:latin typeface="Times New Roman" panose="02020603050405020304" pitchFamily="18" charset="0"/>
                <a:cs typeface="Times New Roman" panose="02020603050405020304" pitchFamily="18" charset="0"/>
              </a:rPr>
              <a:t>1.</a:t>
            </a:r>
            <a:r>
              <a:rPr lang="en-US" altLang="ru-RU" sz="4000" dirty="0" smtClean="0">
                <a:solidFill>
                  <a:srgbClr val="FF0000"/>
                </a:solidFill>
                <a:latin typeface="Times New Roman" panose="02020603050405020304" pitchFamily="18" charset="0"/>
                <a:cs typeface="Times New Roman" panose="02020603050405020304" pitchFamily="18" charset="0"/>
                <a:hlinkClick r:id="rId2"/>
              </a:rPr>
              <a:t>https</a:t>
            </a:r>
            <a:r>
              <a:rPr lang="en-US" altLang="ru-RU" sz="4000" dirty="0">
                <a:solidFill>
                  <a:srgbClr val="FF0000"/>
                </a:solidFill>
                <a:latin typeface="Times New Roman" panose="02020603050405020304" pitchFamily="18" charset="0"/>
                <a:cs typeface="Times New Roman" panose="02020603050405020304" pitchFamily="18" charset="0"/>
                <a:hlinkClick r:id="rId2"/>
              </a:rPr>
              <a:t>://</a:t>
            </a:r>
            <a:r>
              <a:rPr lang="en-US" altLang="ru-RU" sz="4000" dirty="0" smtClean="0">
                <a:solidFill>
                  <a:srgbClr val="FF0000"/>
                </a:solidFill>
                <a:latin typeface="Times New Roman" panose="02020603050405020304" pitchFamily="18" charset="0"/>
                <a:cs typeface="Times New Roman" panose="02020603050405020304" pitchFamily="18" charset="0"/>
                <a:hlinkClick r:id="rId2"/>
              </a:rPr>
              <a:t>uz.wikipedia.org/wiki/Neytron</a:t>
            </a:r>
            <a:r>
              <a:rPr lang="uz-Latn-UZ" altLang="ru-RU" sz="4000" dirty="0">
                <a:solidFill>
                  <a:srgbClr val="FF0000"/>
                </a:solidFill>
                <a:latin typeface="Times New Roman" panose="02020603050405020304" pitchFamily="18" charset="0"/>
                <a:cs typeface="Times New Roman" panose="02020603050405020304" pitchFamily="18" charset="0"/>
              </a:rPr>
              <a:t/>
            </a:r>
            <a:br>
              <a:rPr lang="uz-Latn-UZ" altLang="ru-RU" sz="4000" dirty="0">
                <a:solidFill>
                  <a:srgbClr val="FF0000"/>
                </a:solidFill>
                <a:latin typeface="Times New Roman" panose="02020603050405020304" pitchFamily="18" charset="0"/>
                <a:cs typeface="Times New Roman" panose="02020603050405020304" pitchFamily="18" charset="0"/>
              </a:rPr>
            </a:br>
            <a:r>
              <a:rPr lang="uz-Latn-UZ" altLang="ru-RU" sz="4000" dirty="0" smtClean="0">
                <a:solidFill>
                  <a:schemeClr val="tx1"/>
                </a:solidFill>
                <a:latin typeface="Times New Roman" panose="02020603050405020304" pitchFamily="18" charset="0"/>
                <a:cs typeface="Times New Roman" panose="02020603050405020304" pitchFamily="18" charset="0"/>
              </a:rPr>
              <a:t>2.</a:t>
            </a:r>
            <a:r>
              <a:rPr lang="uz-Latn-UZ" altLang="ru-RU" sz="4000" dirty="0" smtClean="0">
                <a:solidFill>
                  <a:srgbClr val="FF0000"/>
                </a:solidFill>
                <a:latin typeface="Times New Roman" panose="02020603050405020304" pitchFamily="18" charset="0"/>
                <a:cs typeface="Times New Roman" panose="02020603050405020304" pitchFamily="18" charset="0"/>
              </a:rPr>
              <a:t>https</a:t>
            </a:r>
            <a:r>
              <a:rPr lang="uz-Latn-UZ" altLang="ru-RU" sz="4000" dirty="0">
                <a:solidFill>
                  <a:srgbClr val="FF0000"/>
                </a:solidFill>
                <a:latin typeface="Times New Roman" panose="02020603050405020304" pitchFamily="18" charset="0"/>
                <a:cs typeface="Times New Roman" panose="02020603050405020304" pitchFamily="18" charset="0"/>
              </a:rPr>
              <a:t>://</a:t>
            </a:r>
            <a:r>
              <a:rPr lang="uz-Latn-UZ" altLang="ru-RU" sz="4000" dirty="0" smtClean="0">
                <a:solidFill>
                  <a:srgbClr val="FF0000"/>
                </a:solidFill>
                <a:latin typeface="Times New Roman" panose="02020603050405020304" pitchFamily="18" charset="0"/>
                <a:cs typeface="Times New Roman" panose="02020603050405020304" pitchFamily="18" charset="0"/>
              </a:rPr>
              <a:t>nuceng.ca/ep4d3/text/3- diffusion-        </a:t>
            </a:r>
            <a:r>
              <a:rPr lang="uz-Latn-UZ" altLang="ru-RU" sz="4000" dirty="0" smtClean="0">
                <a:solidFill>
                  <a:srgbClr val="FF0000"/>
                </a:solidFill>
                <a:latin typeface="Times New Roman" panose="02020603050405020304" pitchFamily="18" charset="0"/>
                <a:cs typeface="Times New Roman" panose="02020603050405020304" pitchFamily="18" charset="0"/>
              </a:rPr>
              <a:t>r1.pdf  </a:t>
            </a:r>
            <a:r>
              <a:rPr lang="uz-Latn-UZ" altLang="ru-RU" sz="4000" dirty="0" smtClean="0">
                <a:solidFill>
                  <a:srgbClr val="FF0000"/>
                </a:solidFill>
                <a:latin typeface="Times New Roman" panose="02020603050405020304" pitchFamily="18" charset="0"/>
                <a:cs typeface="Times New Roman" panose="02020603050405020304" pitchFamily="18" charset="0"/>
              </a:rPr>
              <a:t/>
            </a:r>
            <a:br>
              <a:rPr lang="uz-Latn-UZ" altLang="ru-RU" sz="4000" dirty="0" smtClean="0">
                <a:solidFill>
                  <a:srgbClr val="FF0000"/>
                </a:solidFill>
                <a:latin typeface="Times New Roman" panose="02020603050405020304" pitchFamily="18" charset="0"/>
                <a:cs typeface="Times New Roman" panose="02020603050405020304" pitchFamily="18" charset="0"/>
              </a:rPr>
            </a:br>
            <a:r>
              <a:rPr lang="uz-Latn-UZ" altLang="ru-RU" sz="4000" dirty="0" smtClean="0">
                <a:solidFill>
                  <a:schemeClr val="tx1"/>
                </a:solidFill>
                <a:latin typeface="Times New Roman" panose="02020603050405020304" pitchFamily="18" charset="0"/>
                <a:cs typeface="Times New Roman" panose="02020603050405020304" pitchFamily="18" charset="0"/>
              </a:rPr>
              <a:t>3.</a:t>
            </a:r>
            <a:r>
              <a:rPr lang="en-US" altLang="ru-RU" sz="4000" dirty="0" smtClean="0">
                <a:solidFill>
                  <a:srgbClr val="FF0000"/>
                </a:solidFill>
                <a:latin typeface="Times New Roman" panose="02020603050405020304" pitchFamily="18" charset="0"/>
                <a:cs typeface="Times New Roman" panose="02020603050405020304" pitchFamily="18" charset="0"/>
                <a:hlinkClick r:id="rId3"/>
              </a:rPr>
              <a:t>https</a:t>
            </a:r>
            <a:r>
              <a:rPr lang="en-US" altLang="ru-RU" sz="4000" dirty="0">
                <a:solidFill>
                  <a:srgbClr val="FF0000"/>
                </a:solidFill>
                <a:latin typeface="Times New Roman" panose="02020603050405020304" pitchFamily="18" charset="0"/>
                <a:cs typeface="Times New Roman" panose="02020603050405020304" pitchFamily="18" charset="0"/>
                <a:hlinkClick r:id="rId3"/>
              </a:rPr>
              <a:t>://</a:t>
            </a:r>
            <a:r>
              <a:rPr lang="en-US" altLang="ru-RU" sz="4000" dirty="0" smtClean="0">
                <a:solidFill>
                  <a:srgbClr val="FF0000"/>
                </a:solidFill>
                <a:latin typeface="Times New Roman" panose="02020603050405020304" pitchFamily="18" charset="0"/>
                <a:cs typeface="Times New Roman" panose="02020603050405020304" pitchFamily="18" charset="0"/>
                <a:hlinkClick r:id="rId3"/>
              </a:rPr>
              <a:t>www.nuclear-power.com/nuclear-power/reactor-physics/neutron-diffusion-theory</a:t>
            </a:r>
            <a:r>
              <a:rPr lang="uz-Latn-UZ" altLang="ru-RU" dirty="0" smtClean="0"/>
              <a:t/>
            </a:r>
            <a:br>
              <a:rPr lang="uz-Latn-UZ" altLang="ru-RU" dirty="0" smtClean="0"/>
            </a:br>
            <a:r>
              <a:rPr lang="en-US" altLang="ru-RU" dirty="0"/>
              <a:t/>
            </a:r>
            <a:br>
              <a:rPr lang="en-US" altLang="ru-RU" dirty="0"/>
            </a:br>
            <a:r>
              <a:rPr lang="uz-Latn-UZ" altLang="ru-RU" dirty="0"/>
              <a:t/>
            </a:r>
            <a:br>
              <a:rPr lang="uz-Latn-UZ" altLang="ru-RU" dirty="0"/>
            </a:br>
            <a:r>
              <a:rPr lang="uz-Latn-UZ" altLang="ru-RU" dirty="0" smtClean="0"/>
              <a:t/>
            </a:r>
            <a:br>
              <a:rPr lang="uz-Latn-UZ" altLang="ru-RU" dirty="0" smtClean="0"/>
            </a:br>
            <a:endParaRPr lang="ru-RU" dirty="0"/>
          </a:p>
        </p:txBody>
      </p:sp>
    </p:spTree>
    <p:extLst>
      <p:ext uri="{BB962C8B-B14F-4D97-AF65-F5344CB8AC3E}">
        <p14:creationId xmlns:p14="http://schemas.microsoft.com/office/powerpoint/2010/main" val="4003252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6400" y="1501775"/>
            <a:ext cx="10515600" cy="3706813"/>
          </a:xfrm>
        </p:spPr>
        <p:txBody>
          <a:bodyPr>
            <a:normAutofit/>
          </a:bodyPr>
          <a:lstStyle/>
          <a:p>
            <a:r>
              <a:rPr lang="uz-Latn-UZ" dirty="0" smtClean="0"/>
              <a:t>					</a:t>
            </a:r>
            <a:r>
              <a:rPr lang="uz-Latn-UZ" b="1" dirty="0" smtClean="0">
                <a:latin typeface="Times New Roman" panose="02020603050405020304" pitchFamily="18" charset="0"/>
                <a:cs typeface="Times New Roman" panose="02020603050405020304" pitchFamily="18" charset="0"/>
              </a:rPr>
              <a:t>Reja:</a:t>
            </a:r>
            <a:r>
              <a:rPr lang="uz-Latn-UZ" dirty="0" smtClean="0">
                <a:latin typeface="Times New Roman" panose="02020603050405020304" pitchFamily="18" charset="0"/>
                <a:cs typeface="Times New Roman" panose="02020603050405020304" pitchFamily="18" charset="0"/>
              </a:rPr>
              <a:t/>
            </a:r>
            <a:br>
              <a:rPr lang="uz-Latn-UZ" dirty="0" smtClean="0">
                <a:latin typeface="Times New Roman" panose="02020603050405020304" pitchFamily="18" charset="0"/>
                <a:cs typeface="Times New Roman" panose="02020603050405020304" pitchFamily="18" charset="0"/>
              </a:rPr>
            </a:br>
            <a:r>
              <a:rPr lang="uz-Latn-UZ" dirty="0" smtClean="0">
                <a:latin typeface="Times New Roman" panose="02020603050405020304" pitchFamily="18" charset="0"/>
                <a:cs typeface="Times New Roman" panose="02020603050405020304" pitchFamily="18" charset="0"/>
              </a:rPr>
              <a:t>1.</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Neytron</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diffuziyasining</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mohiyati</a:t>
            </a:r>
            <a:r>
              <a:rPr lang="uz-Latn-UZ" altLang="ru-RU" dirty="0">
                <a:latin typeface="Times New Roman" panose="02020603050405020304" pitchFamily="18" charset="0"/>
                <a:cs typeface="Times New Roman" panose="02020603050405020304" pitchFamily="18" charset="0"/>
              </a:rPr>
              <a:t> </a:t>
            </a:r>
            <a:r>
              <a:rPr lang="uz-Latn-UZ" altLang="ru-RU" dirty="0" smtClean="0">
                <a:latin typeface="Times New Roman" panose="02020603050405020304" pitchFamily="18" charset="0"/>
                <a:cs typeface="Times New Roman" panose="02020603050405020304" pitchFamily="18" charset="0"/>
              </a:rPr>
              <a:t>va 	</a:t>
            </a:r>
            <a:r>
              <a:rPr lang="en-US" altLang="ru-RU" dirty="0" err="1" smtClean="0">
                <a:latin typeface="Times New Roman" panose="02020603050405020304" pitchFamily="18" charset="0"/>
                <a:cs typeface="Times New Roman" panose="02020603050405020304" pitchFamily="18" charset="0"/>
              </a:rPr>
              <a:t>tenglamasi</a:t>
            </a:r>
            <a:r>
              <a:rPr lang="uz-Latn-UZ" altLang="ru-RU" dirty="0" smtClean="0">
                <a:latin typeface="Times New Roman" panose="02020603050405020304" pitchFamily="18" charset="0"/>
                <a:cs typeface="Times New Roman" panose="02020603050405020304" pitchFamily="18" charset="0"/>
              </a:rPr>
              <a:t/>
            </a:r>
            <a:br>
              <a:rPr lang="uz-Latn-UZ" altLang="ru-RU" dirty="0" smtClean="0">
                <a:latin typeface="Times New Roman" panose="02020603050405020304" pitchFamily="18" charset="0"/>
                <a:cs typeface="Times New Roman" panose="02020603050405020304" pitchFamily="18" charset="0"/>
              </a:rPr>
            </a:br>
            <a:r>
              <a:rPr lang="uz-Latn-UZ" altLang="ru-RU" dirty="0" smtClean="0">
                <a:latin typeface="Times New Roman" panose="02020603050405020304" pitchFamily="18" charset="0"/>
                <a:cs typeface="Times New Roman" panose="02020603050405020304" pitchFamily="18" charset="0"/>
              </a:rPr>
              <a:t>2.</a:t>
            </a:r>
            <a:r>
              <a:rPr lang="en-US" altLang="ru-RU" dirty="0" err="1" smtClean="0">
                <a:latin typeface="Times New Roman" panose="02020603050405020304" pitchFamily="18" charset="0"/>
                <a:cs typeface="Times New Roman" panose="02020603050405020304" pitchFamily="18" charset="0"/>
              </a:rPr>
              <a:t>Neytronlarning</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qaytishi</a:t>
            </a:r>
            <a:r>
              <a:rPr lang="en-US" altLang="ru-RU" dirty="0" smtClean="0">
                <a:latin typeface="Times New Roman" panose="02020603050405020304" pitchFamily="18" charset="0"/>
                <a:cs typeface="Times New Roman" panose="02020603050405020304" pitchFamily="18" charset="0"/>
              </a:rPr>
              <a:t>.</a:t>
            </a:r>
            <a:r>
              <a:rPr lang="uz-Latn-UZ" altLang="ru-RU" dirty="0" smtClean="0">
                <a:latin typeface="Times New Roman" panose="02020603050405020304" pitchFamily="18" charset="0"/>
                <a:cs typeface="Times New Roman" panose="02020603050405020304" pitchFamily="18" charset="0"/>
              </a:rPr>
              <a:t/>
            </a:r>
            <a:br>
              <a:rPr lang="uz-Latn-UZ" altLang="ru-RU" dirty="0" smtClean="0">
                <a:latin typeface="Times New Roman" panose="02020603050405020304" pitchFamily="18" charset="0"/>
                <a:cs typeface="Times New Roman" panose="02020603050405020304" pitchFamily="18" charset="0"/>
              </a:rPr>
            </a:br>
            <a:r>
              <a:rPr lang="uz-Latn-UZ" altLang="ru-RU" dirty="0" smtClean="0">
                <a:latin typeface="Times New Roman" panose="02020603050405020304" pitchFamily="18" charset="0"/>
                <a:cs typeface="Times New Roman" panose="02020603050405020304" pitchFamily="18" charset="0"/>
              </a:rPr>
              <a:t>3.</a:t>
            </a:r>
            <a:r>
              <a:rPr lang="en-US" altLang="ru-RU" dirty="0" err="1" smtClean="0">
                <a:latin typeface="Times New Roman" panose="02020603050405020304" pitchFamily="18" charset="0"/>
                <a:cs typeface="Times New Roman" panose="02020603050405020304" pitchFamily="18" charset="0"/>
              </a:rPr>
              <a:t>Neytron</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reflektori</a:t>
            </a:r>
            <a:r>
              <a:rPr lang="en-US" altLang="ru-RU" dirty="0" smtClean="0">
                <a:latin typeface="Times New Roman" panose="02020603050405020304" pitchFamily="18" charset="0"/>
                <a:cs typeface="Times New Roman" panose="02020603050405020304" pitchFamily="18" charset="0"/>
              </a:rPr>
              <a:t>.</a:t>
            </a:r>
            <a:r>
              <a:rPr lang="en-US" altLang="ru-RU" dirty="0" smtClean="0"/>
              <a:t/>
            </a:r>
            <a:br>
              <a:rPr lang="en-US" altLang="ru-RU" dirty="0" smtClean="0"/>
            </a:br>
            <a:r>
              <a:rPr lang="en-US" altLang="ru-RU" dirty="0" smtClean="0"/>
              <a:t/>
            </a:r>
            <a:br>
              <a:rPr lang="en-US" altLang="ru-RU" dirty="0" smtClean="0"/>
            </a:br>
            <a:endParaRPr lang="ru-RU" dirty="0"/>
          </a:p>
        </p:txBody>
      </p:sp>
    </p:spTree>
    <p:extLst>
      <p:ext uri="{BB962C8B-B14F-4D97-AF65-F5344CB8AC3E}">
        <p14:creationId xmlns:p14="http://schemas.microsoft.com/office/powerpoint/2010/main" val="1421362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26868" y="783767"/>
            <a:ext cx="8911687" cy="5167090"/>
          </a:xfrm>
        </p:spPr>
        <p:txBody>
          <a:bodyPr>
            <a:normAutofit/>
          </a:bodyPr>
          <a:lstStyle/>
          <a:p>
            <a:r>
              <a:rPr lang="uz-Latn-UZ" sz="2700" b="1" dirty="0" smtClean="0">
                <a:solidFill>
                  <a:schemeClr val="tx1"/>
                </a:solidFill>
                <a:latin typeface="Times New Roman" panose="02020603050405020304" pitchFamily="18" charset="0"/>
                <a:cs typeface="Times New Roman" panose="02020603050405020304" pitchFamily="18" charset="0"/>
              </a:rPr>
              <a:t>Neytron</a:t>
            </a:r>
            <a:r>
              <a:rPr lang="uz-Latn-UZ" sz="2700" dirty="0">
                <a:solidFill>
                  <a:schemeClr val="tx1"/>
                </a:solidFill>
                <a:latin typeface="Times New Roman" panose="02020603050405020304" pitchFamily="18" charset="0"/>
                <a:cs typeface="Times New Roman" panose="02020603050405020304" pitchFamily="18" charset="0"/>
              </a:rPr>
              <a:t> </a:t>
            </a:r>
            <a:r>
              <a:rPr lang="uz-Latn-UZ" sz="2700" dirty="0" smtClean="0">
                <a:solidFill>
                  <a:schemeClr val="tx1"/>
                </a:solidFill>
                <a:latin typeface="Times New Roman" panose="02020603050405020304" pitchFamily="18" charset="0"/>
                <a:cs typeface="Times New Roman" panose="02020603050405020304" pitchFamily="18" charset="0"/>
              </a:rPr>
              <a:t>atom yadrosini</a:t>
            </a:r>
            <a:r>
              <a:rPr lang="uz-Latn-UZ" sz="2700" dirty="0">
                <a:solidFill>
                  <a:schemeClr val="tx1"/>
                </a:solidFill>
                <a:latin typeface="Times New Roman" panose="02020603050405020304" pitchFamily="18" charset="0"/>
                <a:cs typeface="Times New Roman" panose="02020603050405020304" pitchFamily="18" charset="0"/>
              </a:rPr>
              <a:t> tashkil etuvchi zarrachalardan biri boʻlib, </a:t>
            </a:r>
            <a:r>
              <a:rPr lang="uz-Latn-UZ" sz="2700" dirty="0" smtClean="0">
                <a:solidFill>
                  <a:schemeClr val="tx1"/>
                </a:solidFill>
                <a:latin typeface="Times New Roman" panose="02020603050405020304" pitchFamily="18" charset="0"/>
                <a:cs typeface="Times New Roman" panose="02020603050405020304" pitchFamily="18" charset="0"/>
              </a:rPr>
              <a:t>elektr zaryadiga</a:t>
            </a:r>
            <a:r>
              <a:rPr lang="uz-Latn-UZ" sz="2700" dirty="0">
                <a:solidFill>
                  <a:schemeClr val="tx1"/>
                </a:solidFill>
                <a:latin typeface="Times New Roman" panose="02020603050405020304" pitchFamily="18" charset="0"/>
                <a:cs typeface="Times New Roman" panose="02020603050405020304" pitchFamily="18" charset="0"/>
              </a:rPr>
              <a:t> ega emas.  </a:t>
            </a:r>
            <a:r>
              <a:rPr lang="uz-Latn-UZ" sz="2700" dirty="0" smtClean="0">
                <a:solidFill>
                  <a:schemeClr val="tx1"/>
                </a:solidFill>
                <a:latin typeface="Times New Roman" panose="02020603050405020304" pitchFamily="18" charset="0"/>
                <a:cs typeface="Times New Roman" panose="02020603050405020304" pitchFamily="18" charset="0"/>
              </a:rPr>
              <a:t>1932-yili</a:t>
            </a:r>
            <a:r>
              <a:rPr lang="uz-Latn-UZ" sz="2700" dirty="0">
                <a:solidFill>
                  <a:schemeClr val="tx1"/>
                </a:solidFill>
                <a:latin typeface="Times New Roman" panose="02020603050405020304" pitchFamily="18" charset="0"/>
                <a:cs typeface="Times New Roman" panose="02020603050405020304" pitchFamily="18" charset="0"/>
              </a:rPr>
              <a:t> </a:t>
            </a:r>
            <a:r>
              <a:rPr lang="uz-Latn-UZ" sz="2700" dirty="0" smtClean="0">
                <a:solidFill>
                  <a:schemeClr val="tx1"/>
                </a:solidFill>
                <a:latin typeface="Times New Roman" panose="02020603050405020304" pitchFamily="18" charset="0"/>
                <a:cs typeface="Times New Roman" panose="02020603050405020304" pitchFamily="18" charset="0"/>
              </a:rPr>
              <a:t>James Chadwick </a:t>
            </a:r>
            <a:r>
              <a:rPr lang="uz-Latn-UZ" sz="2700" dirty="0">
                <a:solidFill>
                  <a:schemeClr val="tx1"/>
                </a:solidFill>
                <a:latin typeface="Times New Roman" panose="02020603050405020304" pitchFamily="18" charset="0"/>
                <a:cs typeface="Times New Roman" panose="02020603050405020304" pitchFamily="18" charset="0"/>
              </a:rPr>
              <a:t> tomonidan kashf </a:t>
            </a:r>
            <a:r>
              <a:rPr lang="uz-Latn-UZ" sz="2700" dirty="0" smtClean="0">
                <a:solidFill>
                  <a:schemeClr val="tx1"/>
                </a:solidFill>
                <a:latin typeface="Times New Roman" panose="02020603050405020304" pitchFamily="18" charset="0"/>
                <a:cs typeface="Times New Roman" panose="02020603050405020304" pitchFamily="18" charset="0"/>
              </a:rPr>
              <a:t>etilgan.</a:t>
            </a:r>
            <a:r>
              <a:rPr lang="uz-Latn-UZ" sz="2700" b="1" dirty="0">
                <a:solidFill>
                  <a:schemeClr val="tx1"/>
                </a:solidFill>
                <a:latin typeface="Times New Roman" panose="02020603050405020304" pitchFamily="18" charset="0"/>
                <a:cs typeface="Times New Roman" panose="02020603050405020304" pitchFamily="18" charset="0"/>
              </a:rPr>
              <a:t> Neytron</a:t>
            </a:r>
            <a:r>
              <a:rPr lang="uz-Latn-UZ" sz="2700" dirty="0">
                <a:solidFill>
                  <a:schemeClr val="tx1"/>
                </a:solidFill>
                <a:latin typeface="Times New Roman" panose="02020603050405020304" pitchFamily="18" charset="0"/>
                <a:cs typeface="Times New Roman" panose="02020603050405020304" pitchFamily="18" charset="0"/>
              </a:rPr>
              <a:t> </a:t>
            </a:r>
            <a:r>
              <a:rPr lang="uz-Latn-UZ" sz="2700" dirty="0" smtClean="0">
                <a:solidFill>
                  <a:schemeClr val="tx1"/>
                </a:solidFill>
                <a:latin typeface="Times New Roman" panose="02020603050405020304" pitchFamily="18" charset="0"/>
                <a:cs typeface="Times New Roman" panose="02020603050405020304" pitchFamily="18" charset="0"/>
              </a:rPr>
              <a:t>— </a:t>
            </a:r>
            <a:r>
              <a:rPr lang="uz-Latn-UZ" sz="2700" dirty="0">
                <a:solidFill>
                  <a:schemeClr val="tx1"/>
                </a:solidFill>
                <a:latin typeface="Times New Roman" panose="02020603050405020304" pitchFamily="18" charset="0"/>
                <a:cs typeface="Times New Roman" panose="02020603050405020304" pitchFamily="18" charset="0"/>
              </a:rPr>
              <a:t>tinch holatdagi massasi </a:t>
            </a:r>
            <a:r>
              <a:rPr lang="uz-Latn-UZ" sz="2700" dirty="0" smtClean="0">
                <a:solidFill>
                  <a:schemeClr val="tx1"/>
                </a:solidFill>
                <a:latin typeface="Times New Roman" panose="02020603050405020304" pitchFamily="18" charset="0"/>
                <a:cs typeface="Times New Roman" panose="02020603050405020304" pitchFamily="18" charset="0"/>
              </a:rPr>
              <a:t>1,67×10</a:t>
            </a:r>
            <a:r>
              <a:rPr lang="uz-Latn-UZ" sz="2700" baseline="30000" dirty="0">
                <a:solidFill>
                  <a:schemeClr val="tx1"/>
                </a:solidFill>
                <a:latin typeface="Times New Roman" panose="02020603050405020304" pitchFamily="18" charset="0"/>
                <a:cs typeface="Times New Roman" panose="02020603050405020304" pitchFamily="18" charset="0"/>
              </a:rPr>
              <a:t>−27</a:t>
            </a:r>
            <a:r>
              <a:rPr lang="uz-Latn-UZ" sz="2700" dirty="0">
                <a:solidFill>
                  <a:schemeClr val="tx1"/>
                </a:solidFill>
                <a:latin typeface="Times New Roman" panose="02020603050405020304" pitchFamily="18" charset="0"/>
                <a:cs typeface="Times New Roman" panose="02020603050405020304" pitchFamily="18" charset="0"/>
              </a:rPr>
              <a:t> </a:t>
            </a:r>
            <a:r>
              <a:rPr lang="uz-Latn-UZ" sz="2700" dirty="0" smtClean="0">
                <a:solidFill>
                  <a:schemeClr val="tx1"/>
                </a:solidFill>
                <a:latin typeface="Times New Roman" panose="02020603050405020304" pitchFamily="18" charset="0"/>
                <a:cs typeface="Times New Roman" panose="02020603050405020304" pitchFamily="18" charset="0"/>
              </a:rPr>
              <a:t>kg, </a:t>
            </a:r>
            <a:r>
              <a:rPr lang="uz-Latn-UZ" sz="2700" dirty="0">
                <a:solidFill>
                  <a:schemeClr val="tx1"/>
                </a:solidFill>
                <a:latin typeface="Times New Roman" panose="02020603050405020304" pitchFamily="18" charset="0"/>
                <a:cs typeface="Times New Roman" panose="02020603050405020304" pitchFamily="18" charset="0"/>
              </a:rPr>
              <a:t>spini 1/2, radiusi </a:t>
            </a:r>
            <a:r>
              <a:rPr lang="uz-Latn-UZ" sz="2700" dirty="0" smtClean="0">
                <a:solidFill>
                  <a:schemeClr val="tx1"/>
                </a:solidFill>
                <a:latin typeface="Times New Roman" panose="02020603050405020304" pitchFamily="18" charset="0"/>
                <a:cs typeface="Times New Roman" panose="02020603050405020304" pitchFamily="18" charset="0"/>
              </a:rPr>
              <a:t>0,8 fm</a:t>
            </a:r>
            <a:r>
              <a:rPr lang="uz-Latn-UZ" sz="2700" dirty="0" smtClean="0">
                <a:solidFill>
                  <a:schemeClr val="tx1"/>
                </a:solidFill>
                <a:latin typeface="Times New Roman" panose="02020603050405020304" pitchFamily="18" charset="0"/>
                <a:cs typeface="Times New Roman" panose="02020603050405020304" pitchFamily="18" charset="0"/>
              </a:rPr>
              <a:t> </a:t>
            </a:r>
            <a:r>
              <a:rPr lang="uz-Latn-UZ" sz="2700" dirty="0">
                <a:solidFill>
                  <a:schemeClr val="tx1"/>
                </a:solidFill>
                <a:latin typeface="Times New Roman" panose="02020603050405020304" pitchFamily="18" charset="0"/>
                <a:cs typeface="Times New Roman" panose="02020603050405020304" pitchFamily="18" charset="0"/>
              </a:rPr>
              <a:t>boʻlgan elektr jihatdan neytral  </a:t>
            </a:r>
            <a:r>
              <a:rPr lang="uz-Latn-UZ" sz="2700" dirty="0" smtClean="0">
                <a:solidFill>
                  <a:schemeClr val="tx1"/>
                </a:solidFill>
                <a:latin typeface="Times New Roman" panose="02020603050405020304" pitchFamily="18" charset="0"/>
                <a:cs typeface="Times New Roman" panose="02020603050405020304" pitchFamily="18" charset="0"/>
              </a:rPr>
              <a:t>elementar zarra.</a:t>
            </a:r>
            <a:r>
              <a:rPr lang="uz-Latn-UZ" sz="2700" dirty="0" smtClean="0">
                <a:solidFill>
                  <a:schemeClr val="tx1"/>
                </a:solidFill>
                <a:latin typeface="Times New Roman" panose="02020603050405020304" pitchFamily="18" charset="0"/>
                <a:cs typeface="Times New Roman" panose="02020603050405020304" pitchFamily="18" charset="0"/>
                <a:hlinkClick r:id="rId2" tooltip="Elementar zarracha"/>
              </a:rPr>
              <a:t> </a:t>
            </a:r>
            <a:r>
              <a:rPr lang="uz-Latn-UZ" sz="2700" dirty="0">
                <a:solidFill>
                  <a:schemeClr val="tx1"/>
                </a:solidFill>
                <a:latin typeface="Times New Roman" panose="02020603050405020304" pitchFamily="18" charset="0"/>
                <a:cs typeface="Times New Roman" panose="02020603050405020304" pitchFamily="18" charset="0"/>
              </a:rPr>
              <a:t>N</a:t>
            </a:r>
            <a:r>
              <a:rPr lang="uz-Latn-UZ" sz="2700" dirty="0" smtClean="0">
                <a:solidFill>
                  <a:schemeClr val="tx1"/>
                </a:solidFill>
                <a:latin typeface="Times New Roman" panose="02020603050405020304" pitchFamily="18" charset="0"/>
                <a:cs typeface="Times New Roman" panose="02020603050405020304" pitchFamily="18" charset="0"/>
              </a:rPr>
              <a:t>eytronlar </a:t>
            </a:r>
            <a:r>
              <a:rPr lang="uz-Latn-UZ" sz="2700" dirty="0">
                <a:solidFill>
                  <a:schemeClr val="tx1"/>
                </a:solidFill>
                <a:latin typeface="Times New Roman" panose="02020603050405020304" pitchFamily="18" charset="0"/>
                <a:cs typeface="Times New Roman" panose="02020603050405020304" pitchFamily="18" charset="0"/>
              </a:rPr>
              <a:t>fanning turli sohalarida keng qoʻllanadi</a:t>
            </a:r>
            <a:r>
              <a:rPr lang="uz-Latn-UZ" sz="2700" dirty="0" smtClean="0">
                <a:solidFill>
                  <a:schemeClr val="tx1"/>
                </a:solidFill>
                <a:latin typeface="Times New Roman" panose="02020603050405020304" pitchFamily="18" charset="0"/>
                <a:cs typeface="Times New Roman" panose="02020603050405020304" pitchFamily="18" charset="0"/>
              </a:rPr>
              <a:t>.</a:t>
            </a:r>
            <a:r>
              <a:rPr lang="uz-Latn-UZ" sz="2700" dirty="0">
                <a:solidFill>
                  <a:schemeClr val="tx1"/>
                </a:solidFill>
                <a:latin typeface="Times New Roman" panose="02020603050405020304" pitchFamily="18" charset="0"/>
                <a:cs typeface="Times New Roman" panose="02020603050405020304" pitchFamily="18" charset="0"/>
              </a:rPr>
              <a:t> Neytronlar </a:t>
            </a:r>
            <a:r>
              <a:rPr lang="uz-Latn-UZ" sz="2700" dirty="0" smtClean="0">
                <a:solidFill>
                  <a:schemeClr val="tx1"/>
                </a:solidFill>
                <a:latin typeface="Times New Roman" panose="02020603050405020304" pitchFamily="18" charset="0"/>
                <a:cs typeface="Times New Roman" panose="02020603050405020304" pitchFamily="18" charset="0"/>
              </a:rPr>
              <a:t>ham </a:t>
            </a:r>
            <a:r>
              <a:rPr lang="uz-Latn-UZ" sz="2700" dirty="0">
                <a:solidFill>
                  <a:schemeClr val="tx1"/>
                </a:solidFill>
                <a:latin typeface="Times New Roman" panose="02020603050405020304" pitchFamily="18" charset="0"/>
                <a:cs typeface="Times New Roman" panose="02020603050405020304" pitchFamily="18" charset="0"/>
              </a:rPr>
              <a:t>boshqa radioaktiv nurlar singari organizmga biologik taʼsir koʻrsatadi. Neytronlar </a:t>
            </a:r>
            <a:r>
              <a:rPr lang="uz-Latn-UZ" sz="2700" dirty="0" smtClean="0">
                <a:solidFill>
                  <a:schemeClr val="tx1"/>
                </a:solidFill>
                <a:latin typeface="Times New Roman" panose="02020603050405020304" pitchFamily="18" charset="0"/>
                <a:cs typeface="Times New Roman" panose="02020603050405020304" pitchFamily="18" charset="0"/>
              </a:rPr>
              <a:t>xususiyatlaridan </a:t>
            </a:r>
            <a:r>
              <a:rPr lang="uz-Latn-UZ" sz="2700" dirty="0">
                <a:solidFill>
                  <a:schemeClr val="tx1"/>
                </a:solidFill>
                <a:latin typeface="Times New Roman" panose="02020603050405020304" pitchFamily="18" charset="0"/>
                <a:cs typeface="Times New Roman" panose="02020603050405020304" pitchFamily="18" charset="0"/>
              </a:rPr>
              <a:t>tibbiyotda (Mas, </a:t>
            </a:r>
            <a:r>
              <a:rPr lang="uz-Latn-UZ" sz="2700" dirty="0" smtClean="0">
                <a:solidFill>
                  <a:schemeClr val="tx1"/>
                </a:solidFill>
                <a:latin typeface="Times New Roman" panose="02020603050405020304" pitchFamily="18" charset="0"/>
                <a:cs typeface="Times New Roman" panose="02020603050405020304" pitchFamily="18" charset="0"/>
              </a:rPr>
              <a:t>neytronoterapiya) </a:t>
            </a:r>
            <a:r>
              <a:rPr lang="uz-Latn-UZ" sz="2700" dirty="0">
                <a:solidFill>
                  <a:schemeClr val="tx1"/>
                </a:solidFill>
                <a:latin typeface="Times New Roman" panose="02020603050405020304" pitchFamily="18" charset="0"/>
                <a:cs typeface="Times New Roman" panose="02020603050405020304" pitchFamily="18" charset="0"/>
              </a:rPr>
              <a:t>keng foydalaniladi. Maxsus usullar </a:t>
            </a:r>
            <a:r>
              <a:rPr lang="uz-Latn-UZ" sz="2700" dirty="0" smtClean="0">
                <a:solidFill>
                  <a:schemeClr val="tx1"/>
                </a:solidFill>
                <a:latin typeface="Times New Roman" panose="02020603050405020304" pitchFamily="18" charset="0"/>
                <a:cs typeface="Times New Roman" panose="02020603050405020304" pitchFamily="18" charset="0"/>
              </a:rPr>
              <a:t>(radioaktivatsion </a:t>
            </a:r>
            <a:r>
              <a:rPr lang="uz-Latn-UZ" sz="2700" dirty="0">
                <a:solidFill>
                  <a:schemeClr val="tx1"/>
                </a:solidFill>
                <a:latin typeface="Times New Roman" panose="02020603050405020304" pitchFamily="18" charset="0"/>
                <a:cs typeface="Times New Roman" panose="02020603050405020304" pitchFamily="18" charset="0"/>
              </a:rPr>
              <a:t>usul) yordamida n</a:t>
            </a:r>
            <a:r>
              <a:rPr lang="uz-Latn-UZ" sz="2700" dirty="0" smtClean="0">
                <a:solidFill>
                  <a:schemeClr val="tx1"/>
                </a:solidFill>
                <a:latin typeface="Times New Roman" panose="02020603050405020304" pitchFamily="18" charset="0"/>
                <a:cs typeface="Times New Roman" panose="02020603050405020304" pitchFamily="18" charset="0"/>
              </a:rPr>
              <a:t>eytronlarni aniqlab</a:t>
            </a:r>
            <a:r>
              <a:rPr lang="uz-Latn-UZ" sz="2700" dirty="0">
                <a:solidFill>
                  <a:schemeClr val="tx1"/>
                </a:solidFill>
                <a:latin typeface="Times New Roman" panose="02020603050405020304" pitchFamily="18" charset="0"/>
                <a:cs typeface="Times New Roman" panose="02020603050405020304" pitchFamily="18" charset="0"/>
              </a:rPr>
              <a:t>, moddalarning tarkibi oʻrganiladi</a:t>
            </a:r>
            <a:r>
              <a:rPr lang="uz-Latn-UZ" sz="2700" dirty="0" smtClean="0">
                <a:solidFill>
                  <a:schemeClr val="tx1"/>
                </a:solidFill>
                <a:latin typeface="Times New Roman" panose="02020603050405020304" pitchFamily="18" charset="0"/>
                <a:cs typeface="Times New Roman" panose="02020603050405020304" pitchFamily="18" charset="0"/>
              </a:rPr>
              <a:t>.</a:t>
            </a:r>
            <a:endParaRPr lang="ru-RU" dirty="0"/>
          </a:p>
        </p:txBody>
      </p:sp>
    </p:spTree>
    <p:extLst>
      <p:ext uri="{BB962C8B-B14F-4D97-AF65-F5344CB8AC3E}">
        <p14:creationId xmlns:p14="http://schemas.microsoft.com/office/powerpoint/2010/main" val="1850781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30815" y="1364345"/>
            <a:ext cx="9777414" cy="2414814"/>
          </a:xfrm>
        </p:spPr>
        <p:txBody>
          <a:bodyPr>
            <a:noAutofit/>
          </a:bodyPr>
          <a:lstStyle/>
          <a:p>
            <a:r>
              <a:rPr lang="uz-Latn-UZ" b="1" dirty="0" smtClean="0">
                <a:latin typeface="Times New Roman" panose="02020603050405020304" pitchFamily="18" charset="0"/>
                <a:cs typeface="Times New Roman" panose="02020603050405020304" pitchFamily="18" charset="0"/>
              </a:rPr>
              <a:t>Neytron diffuziyasi</a:t>
            </a:r>
            <a:r>
              <a:rPr lang="uz-Latn-UZ" dirty="0" smtClean="0">
                <a:latin typeface="Times New Roman" panose="02020603050405020304" pitchFamily="18" charset="0"/>
                <a:cs typeface="Times New Roman" panose="02020603050405020304" pitchFamily="18" charset="0"/>
              </a:rPr>
              <a:t> — bu yadroviy fizikada neytronlarning modda ichida tasodifiy yo‘nalishda harakatlanib, yuqori zichlikdan past zichlikka tarqalish jarayonidir. Bu jarayon, masalan, yadro reaktorlarida neytronlarning taqsimlanishini tushuntirishda juda muhim.</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3964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10204" y="1377950"/>
            <a:ext cx="9235168" cy="3629480"/>
          </a:xfrm>
        </p:spPr>
        <p:txBody>
          <a:bodyPr>
            <a:normAutofit fontScale="90000"/>
          </a:bodyPr>
          <a:lstStyle/>
          <a:p>
            <a:r>
              <a:rPr lang="uz-Latn-UZ" dirty="0" smtClean="0">
                <a:latin typeface="Times New Roman" panose="02020603050405020304" pitchFamily="18" charset="0"/>
                <a:cs typeface="Times New Roman" panose="02020603050405020304" pitchFamily="18" charset="0"/>
              </a:rPr>
              <a:t>Neytronlar muhit ichida</a:t>
            </a:r>
            <a:r>
              <a:rPr lang="uz-Latn-UZ" dirty="0">
                <a:latin typeface="Times New Roman" panose="02020603050405020304" pitchFamily="18" charset="0"/>
                <a:cs typeface="Times New Roman" panose="02020603050405020304" pitchFamily="18" charset="0"/>
              </a:rPr>
              <a:t> </a:t>
            </a:r>
            <a:r>
              <a:rPr lang="uz-Latn-UZ" dirty="0" smtClean="0">
                <a:latin typeface="Times New Roman" panose="02020603050405020304" pitchFamily="18" charset="0"/>
                <a:cs typeface="Times New Roman" panose="02020603050405020304" pitchFamily="18" charset="0"/>
              </a:rPr>
              <a:t>yadrolar bilan to‘qnashadi, yo‘nalishini o‘zgartirib,energiyasini yo‘qotadi. Natijada ular diffuziya qonuniga bo‘ysunib, ko‘p joylashgan hududdan kam joylashgan hududga tarqaladi.</a:t>
            </a:r>
            <a:br>
              <a:rPr lang="uz-Latn-UZ" dirty="0" smtClean="0">
                <a:latin typeface="Times New Roman" panose="02020603050405020304" pitchFamily="18" charset="0"/>
                <a:cs typeface="Times New Roman" panose="02020603050405020304" pitchFamily="18" charset="0"/>
              </a:rPr>
            </a:br>
            <a:r>
              <a:rPr lang="uz-Latn-UZ" dirty="0" smtClean="0">
                <a:latin typeface="Times New Roman" panose="02020603050405020304" pitchFamily="18" charset="0"/>
                <a:cs typeface="Times New Roman" panose="02020603050405020304" pitchFamily="18" charset="0"/>
              </a:rPr>
              <a:t>Bu jarayon Fick qonuni orqali tavsiflanadi.</a:t>
            </a:r>
            <a:r>
              <a:rPr lang="uz-Latn-UZ" dirty="0" smtClean="0"/>
              <a:t/>
            </a:r>
            <a:br>
              <a:rPr lang="uz-Latn-UZ" dirty="0" smtClean="0"/>
            </a:br>
            <a:endParaRPr lang="ru-RU" dirty="0"/>
          </a:p>
        </p:txBody>
      </p:sp>
    </p:spTree>
    <p:extLst>
      <p:ext uri="{BB962C8B-B14F-4D97-AF65-F5344CB8AC3E}">
        <p14:creationId xmlns:p14="http://schemas.microsoft.com/office/powerpoint/2010/main" val="1034017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52601" y="1047297"/>
            <a:ext cx="9495971" cy="4584246"/>
          </a:xfrm>
        </p:spPr>
        <p:txBody>
          <a:bodyPr/>
          <a:lstStyle/>
          <a:p>
            <a:r>
              <a:rPr lang="en-US" altLang="ru-RU" dirty="0" err="1" smtClean="0">
                <a:latin typeface="Times New Roman" panose="02020603050405020304" pitchFamily="18" charset="0"/>
                <a:cs typeface="Times New Roman" panose="02020603050405020304" pitchFamily="18" charset="0"/>
              </a:rPr>
              <a:t>Fik</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qonuni</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Neytron</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oqimi</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Neytronlar</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doimo</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zichlik</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yuqori</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bo'lgan</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hududdan</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zichlik</a:t>
            </a:r>
            <a:r>
              <a:rPr lang="en-US" altLang="ru-RU" dirty="0" smtClean="0">
                <a:latin typeface="Times New Roman" panose="02020603050405020304" pitchFamily="18" charset="0"/>
                <a:cs typeface="Times New Roman" panose="02020603050405020304" pitchFamily="18" charset="0"/>
              </a:rPr>
              <a:t> past </a:t>
            </a:r>
            <a:r>
              <a:rPr lang="en-US" altLang="ru-RU" dirty="0" err="1" smtClean="0">
                <a:latin typeface="Times New Roman" panose="02020603050405020304" pitchFamily="18" charset="0"/>
                <a:cs typeface="Times New Roman" panose="02020603050405020304" pitchFamily="18" charset="0"/>
              </a:rPr>
              <a:t>hududga</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qarab</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harakatlanadi</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Neytronlar</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oqimi</a:t>
            </a:r>
            <a:r>
              <a:rPr lang="en-US" altLang="ru-RU" dirty="0" smtClean="0">
                <a:latin typeface="Times New Roman" panose="02020603050405020304" pitchFamily="18" charset="0"/>
                <a:cs typeface="Times New Roman" panose="02020603050405020304" pitchFamily="18" charset="0"/>
              </a:rPr>
              <a:t> (J) </a:t>
            </a:r>
            <a:r>
              <a:rPr lang="en-US" altLang="ru-RU" dirty="0" err="1" smtClean="0">
                <a:latin typeface="Times New Roman" panose="02020603050405020304" pitchFamily="18" charset="0"/>
                <a:cs typeface="Times New Roman" panose="02020603050405020304" pitchFamily="18" charset="0"/>
              </a:rPr>
              <a:t>quyidagi</a:t>
            </a:r>
            <a:r>
              <a:rPr lang="en-US" altLang="ru-RU" dirty="0" smtClean="0">
                <a:latin typeface="Times New Roman" panose="02020603050405020304" pitchFamily="18" charset="0"/>
                <a:cs typeface="Times New Roman" panose="02020603050405020304" pitchFamily="18" charset="0"/>
              </a:rPr>
              <a:t> formula </a:t>
            </a:r>
            <a:r>
              <a:rPr lang="en-US" altLang="ru-RU" dirty="0" err="1" smtClean="0">
                <a:latin typeface="Times New Roman" panose="02020603050405020304" pitchFamily="18" charset="0"/>
                <a:cs typeface="Times New Roman" panose="02020603050405020304" pitchFamily="18" charset="0"/>
              </a:rPr>
              <a:t>bilan</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ifodalanadi</a:t>
            </a:r>
            <a:r>
              <a:rPr lang="en-US" altLang="ru-RU" dirty="0" smtClean="0">
                <a:latin typeface="Times New Roman" panose="02020603050405020304" pitchFamily="18" charset="0"/>
                <a:cs typeface="Times New Roman" panose="02020603050405020304" pitchFamily="18" charset="0"/>
              </a:rPr>
              <a:t>:</a:t>
            </a:r>
            <a:br>
              <a:rPr lang="en-US" altLang="ru-RU" dirty="0" smtClean="0">
                <a:latin typeface="Times New Roman" panose="02020603050405020304" pitchFamily="18" charset="0"/>
                <a:cs typeface="Times New Roman" panose="02020603050405020304" pitchFamily="18" charset="0"/>
              </a:rPr>
            </a:br>
            <a:r>
              <a:rPr lang="en-US" altLang="ru-RU" dirty="0" smtClean="0">
                <a:latin typeface="Times New Roman" panose="02020603050405020304" pitchFamily="18" charset="0"/>
                <a:cs typeface="Times New Roman" panose="02020603050405020304" pitchFamily="18" charset="0"/>
              </a:rPr>
              <a:t>                         J=−D*∇Φ</a:t>
            </a:r>
            <a:br>
              <a:rPr lang="en-US" altLang="ru-RU" dirty="0" smtClean="0">
                <a:latin typeface="Times New Roman" panose="02020603050405020304" pitchFamily="18" charset="0"/>
                <a:cs typeface="Times New Roman" panose="02020603050405020304" pitchFamily="18" charset="0"/>
              </a:rPr>
            </a:br>
            <a:r>
              <a:rPr lang="en-US" altLang="ru-RU" dirty="0" smtClean="0">
                <a:latin typeface="Times New Roman" panose="02020603050405020304" pitchFamily="18" charset="0"/>
                <a:cs typeface="Times New Roman" panose="02020603050405020304" pitchFamily="18" charset="0"/>
              </a:rPr>
              <a:t>Bu </a:t>
            </a:r>
            <a:r>
              <a:rPr lang="en-US" altLang="ru-RU" dirty="0" err="1" smtClean="0">
                <a:latin typeface="Times New Roman" panose="02020603050405020304" pitchFamily="18" charset="0"/>
                <a:cs typeface="Times New Roman" panose="02020603050405020304" pitchFamily="18" charset="0"/>
              </a:rPr>
              <a:t>yerda</a:t>
            </a:r>
            <a:r>
              <a:rPr lang="uz-Latn-UZ" altLang="ru-RU" dirty="0" smtClean="0">
                <a:latin typeface="Times New Roman" panose="02020603050405020304" pitchFamily="18" charset="0"/>
                <a:cs typeface="Times New Roman" panose="02020603050405020304" pitchFamily="18" charset="0"/>
              </a:rPr>
              <a:t>:</a:t>
            </a:r>
            <a:r>
              <a:rPr lang="en-US" altLang="ru-RU" sz="3600" dirty="0" smtClean="0">
                <a:latin typeface="Times New Roman" panose="02020603050405020304" pitchFamily="18" charset="0"/>
                <a:cs typeface="Times New Roman" panose="02020603050405020304" pitchFamily="18" charset="0"/>
              </a:rPr>
              <a:t> </a:t>
            </a:r>
            <a:r>
              <a:rPr lang="uz-Latn-UZ" altLang="ru-RU" sz="3600" dirty="0" smtClean="0">
                <a:latin typeface="Times New Roman" panose="02020603050405020304" pitchFamily="18" charset="0"/>
                <a:cs typeface="Times New Roman" panose="02020603050405020304" pitchFamily="18" charset="0"/>
              </a:rPr>
              <a:t/>
            </a:r>
            <a:br>
              <a:rPr lang="uz-Latn-UZ" altLang="ru-RU" sz="3600" dirty="0" smtClean="0">
                <a:latin typeface="Times New Roman" panose="02020603050405020304" pitchFamily="18" charset="0"/>
                <a:cs typeface="Times New Roman" panose="02020603050405020304" pitchFamily="18" charset="0"/>
              </a:rPr>
            </a:br>
            <a:r>
              <a:rPr lang="en-US" altLang="ru-RU" sz="3600" dirty="0" smtClean="0">
                <a:latin typeface="Times New Roman" panose="02020603050405020304" pitchFamily="18" charset="0"/>
                <a:cs typeface="Times New Roman" panose="02020603050405020304" pitchFamily="18" charset="0"/>
              </a:rPr>
              <a:t>D-</a:t>
            </a:r>
            <a:r>
              <a:rPr lang="en-US" altLang="ru-RU" dirty="0" err="1" smtClean="0">
                <a:latin typeface="Times New Roman" panose="02020603050405020304" pitchFamily="18" charset="0"/>
                <a:cs typeface="Times New Roman" panose="02020603050405020304" pitchFamily="18" charset="0"/>
              </a:rPr>
              <a:t>diffuziya</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koeffitsienti</a:t>
            </a:r>
            <a:r>
              <a:rPr lang="en-US" altLang="ru-RU" dirty="0" smtClean="0">
                <a:latin typeface="Times New Roman" panose="02020603050405020304" pitchFamily="18" charset="0"/>
                <a:cs typeface="Times New Roman" panose="02020603050405020304" pitchFamily="18" charset="0"/>
              </a:rPr>
              <a:t>, </a:t>
            </a:r>
            <a:br>
              <a:rPr lang="en-US" altLang="ru-RU" dirty="0" smtClean="0">
                <a:latin typeface="Times New Roman" panose="02020603050405020304" pitchFamily="18" charset="0"/>
                <a:cs typeface="Times New Roman" panose="02020603050405020304" pitchFamily="18" charset="0"/>
              </a:rPr>
            </a:br>
            <a:r>
              <a:rPr lang="en-US" altLang="ru-RU" dirty="0" smtClean="0">
                <a:latin typeface="Times New Roman" panose="02020603050405020304" pitchFamily="18" charset="0"/>
                <a:cs typeface="Times New Roman" panose="02020603050405020304" pitchFamily="18" charset="0"/>
              </a:rPr>
              <a:t>Φ-</a:t>
            </a:r>
            <a:r>
              <a:rPr lang="en-US" altLang="ru-RU" dirty="0" err="1" smtClean="0">
                <a:latin typeface="Times New Roman" panose="02020603050405020304" pitchFamily="18" charset="0"/>
                <a:cs typeface="Times New Roman" panose="02020603050405020304" pitchFamily="18" charset="0"/>
              </a:rPr>
              <a:t>esa</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neytron</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oqimi</a:t>
            </a:r>
            <a:r>
              <a:rPr lang="en-US" altLang="ru-RU" dirty="0" smtClean="0">
                <a:latin typeface="Times New Roman" panose="02020603050405020304" pitchFamily="18" charset="0"/>
                <a:cs typeface="Times New Roman" panose="02020603050405020304" pitchFamily="18" charset="0"/>
              </a:rPr>
              <a:t> </a:t>
            </a:r>
            <a:r>
              <a:rPr lang="en-US" altLang="ru-RU" dirty="0" err="1" smtClean="0">
                <a:latin typeface="Times New Roman" panose="02020603050405020304" pitchFamily="18" charset="0"/>
                <a:cs typeface="Times New Roman" panose="02020603050405020304" pitchFamily="18" charset="0"/>
              </a:rPr>
              <a:t>zichligi</a:t>
            </a:r>
            <a:r>
              <a:rPr lang="en-US" altLang="ru-RU" dirty="0" smtClean="0">
                <a:latin typeface="Times New Roman" panose="02020603050405020304" pitchFamily="18" charset="0"/>
                <a:cs typeface="Times New Roman" panose="02020603050405020304" pitchFamily="18" charset="0"/>
              </a:rPr>
              <a:t>.</a:t>
            </a:r>
            <a:endParaRPr lang="en-US" alt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1708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a:spLocks noGrp="1"/>
              </p:cNvSpPr>
              <p:nvPr>
                <p:ph type="title"/>
              </p:nvPr>
            </p:nvSpPr>
            <p:spPr>
              <a:xfrm>
                <a:off x="1057276" y="348343"/>
                <a:ext cx="10515600" cy="1132114"/>
              </a:xfrm>
            </p:spPr>
            <p:txBody>
              <a:bodyPr>
                <a:normAutofit fontScale="90000"/>
              </a:bodyPr>
              <a:lstStyle/>
              <a:p>
                <a:r>
                  <a:rPr lang="uz-Latn-UZ" altLang="ru-RU" sz="2700" b="1" dirty="0" smtClean="0">
                    <a:latin typeface="Times New Roman" panose="02020603050405020304" pitchFamily="18" charset="0"/>
                    <a:cs typeface="Times New Roman" panose="02020603050405020304" pitchFamily="18" charset="0"/>
                    <a:sym typeface="+mn-ea"/>
                  </a:rPr>
                  <a:t/>
                </a:r>
                <a:br>
                  <a:rPr lang="uz-Latn-UZ" altLang="ru-RU" sz="2700" b="1" dirty="0" smtClean="0">
                    <a:latin typeface="Times New Roman" panose="02020603050405020304" pitchFamily="18" charset="0"/>
                    <a:cs typeface="Times New Roman" panose="02020603050405020304" pitchFamily="18" charset="0"/>
                    <a:sym typeface="+mn-ea"/>
                  </a:rPr>
                </a:br>
                <a:r>
                  <a:rPr lang="en-US" altLang="ru-RU" sz="2700" dirty="0" err="1" smtClean="0">
                    <a:latin typeface="Times New Roman" panose="02020603050405020304" pitchFamily="18" charset="0"/>
                    <a:cs typeface="Times New Roman" panose="02020603050405020304" pitchFamily="18" charset="0"/>
                  </a:rPr>
                  <a:t>Neytron</a:t>
                </a:r>
                <a:r>
                  <a:rPr lang="en-US" altLang="ru-RU" sz="2700" dirty="0" smtClean="0">
                    <a:latin typeface="Times New Roman" panose="02020603050405020304" pitchFamily="18" charset="0"/>
                    <a:cs typeface="Times New Roman" panose="02020603050405020304" pitchFamily="18" charset="0"/>
                  </a:rPr>
                  <a:t> </a:t>
                </a:r>
                <a:r>
                  <a:rPr lang="en-US" altLang="ru-RU" sz="2700" dirty="0" err="1" smtClean="0">
                    <a:latin typeface="Times New Roman" panose="02020603050405020304" pitchFamily="18" charset="0"/>
                    <a:cs typeface="Times New Roman" panose="02020603050405020304" pitchFamily="18" charset="0"/>
                  </a:rPr>
                  <a:t>diffuziyasi</a:t>
                </a:r>
                <a:r>
                  <a:rPr lang="en-US" altLang="ru-RU" sz="2700" dirty="0" smtClean="0">
                    <a:latin typeface="Times New Roman" panose="02020603050405020304" pitchFamily="18" charset="0"/>
                    <a:cs typeface="Times New Roman" panose="02020603050405020304" pitchFamily="18" charset="0"/>
                  </a:rPr>
                  <a:t> </a:t>
                </a:r>
                <a:r>
                  <a:rPr lang="en-US" altLang="ru-RU" sz="2700" dirty="0" err="1" smtClean="0">
                    <a:latin typeface="Times New Roman" panose="02020603050405020304" pitchFamily="18" charset="0"/>
                    <a:cs typeface="Times New Roman" panose="02020603050405020304" pitchFamily="18" charset="0"/>
                  </a:rPr>
                  <a:t>tenglamasi</a:t>
                </a:r>
                <a:r>
                  <a:rPr lang="en-US" altLang="ru-RU" sz="2700" dirty="0" smtClean="0">
                    <a:latin typeface="Times New Roman" panose="02020603050405020304" pitchFamily="18" charset="0"/>
                    <a:cs typeface="Times New Roman" panose="02020603050405020304" pitchFamily="18" charset="0"/>
                  </a:rPr>
                  <a:t> — </a:t>
                </a:r>
                <a:r>
                  <a:rPr lang="en-US" altLang="ru-RU" sz="2700" dirty="0" err="1" smtClean="0">
                    <a:latin typeface="Times New Roman" panose="02020603050405020304" pitchFamily="18" charset="0"/>
                    <a:cs typeface="Times New Roman" panose="02020603050405020304" pitchFamily="18" charset="0"/>
                  </a:rPr>
                  <a:t>bu</a:t>
                </a:r>
                <a:r>
                  <a:rPr lang="en-US" altLang="ru-RU" sz="2700" dirty="0" smtClean="0">
                    <a:latin typeface="Times New Roman" panose="02020603050405020304" pitchFamily="18" charset="0"/>
                    <a:cs typeface="Times New Roman" panose="02020603050405020304" pitchFamily="18" charset="0"/>
                  </a:rPr>
                  <a:t> </a:t>
                </a:r>
                <a:r>
                  <a:rPr lang="en-US" altLang="ru-RU" sz="2700" dirty="0" err="1" smtClean="0">
                    <a:latin typeface="Times New Roman" panose="02020603050405020304" pitchFamily="18" charset="0"/>
                    <a:cs typeface="Times New Roman" panose="02020603050405020304" pitchFamily="18" charset="0"/>
                  </a:rPr>
                  <a:t>muhit</a:t>
                </a:r>
                <a:r>
                  <a:rPr lang="en-US" altLang="ru-RU" sz="2700" dirty="0" smtClean="0">
                    <a:latin typeface="Times New Roman" panose="02020603050405020304" pitchFamily="18" charset="0"/>
                    <a:cs typeface="Times New Roman" panose="02020603050405020304" pitchFamily="18" charset="0"/>
                  </a:rPr>
                  <a:t> </a:t>
                </a:r>
                <a:r>
                  <a:rPr lang="en-US" altLang="ru-RU" sz="2700" dirty="0" err="1" smtClean="0">
                    <a:latin typeface="Times New Roman" panose="02020603050405020304" pitchFamily="18" charset="0"/>
                    <a:cs typeface="Times New Roman" panose="02020603050405020304" pitchFamily="18" charset="0"/>
                  </a:rPr>
                  <a:t>ichida</a:t>
                </a:r>
                <a:r>
                  <a:rPr lang="en-US" altLang="ru-RU" sz="2700" dirty="0" smtClean="0">
                    <a:latin typeface="Times New Roman" panose="02020603050405020304" pitchFamily="18" charset="0"/>
                    <a:cs typeface="Times New Roman" panose="02020603050405020304" pitchFamily="18" charset="0"/>
                  </a:rPr>
                  <a:t> </a:t>
                </a:r>
                <a:r>
                  <a:rPr lang="en-US" altLang="ru-RU" sz="2700" dirty="0" err="1" smtClean="0">
                    <a:latin typeface="Times New Roman" panose="02020603050405020304" pitchFamily="18" charset="0"/>
                    <a:cs typeface="Times New Roman" panose="02020603050405020304" pitchFamily="18" charset="0"/>
                  </a:rPr>
                  <a:t>neytronlarning</a:t>
                </a:r>
                <a:r>
                  <a:rPr lang="en-US" altLang="ru-RU" sz="2700" dirty="0" smtClean="0">
                    <a:latin typeface="Times New Roman" panose="02020603050405020304" pitchFamily="18" charset="0"/>
                    <a:cs typeface="Times New Roman" panose="02020603050405020304" pitchFamily="18" charset="0"/>
                  </a:rPr>
                  <a:t> </a:t>
                </a:r>
                <a:r>
                  <a:rPr lang="en-US" altLang="ru-RU" sz="2700" dirty="0" err="1" smtClean="0">
                    <a:latin typeface="Times New Roman" panose="02020603050405020304" pitchFamily="18" charset="0"/>
                    <a:cs typeface="Times New Roman" panose="02020603050405020304" pitchFamily="18" charset="0"/>
                  </a:rPr>
                  <a:t>vaqt</a:t>
                </a:r>
                <a:r>
                  <a:rPr lang="en-US" altLang="ru-RU" sz="2700" dirty="0" smtClean="0">
                    <a:latin typeface="Times New Roman" panose="02020603050405020304" pitchFamily="18" charset="0"/>
                    <a:cs typeface="Times New Roman" panose="02020603050405020304" pitchFamily="18" charset="0"/>
                  </a:rPr>
                  <a:t> </a:t>
                </a:r>
                <a:r>
                  <a:rPr lang="en-US" altLang="ru-RU" sz="2700" dirty="0" err="1" smtClean="0">
                    <a:latin typeface="Times New Roman" panose="02020603050405020304" pitchFamily="18" charset="0"/>
                    <a:cs typeface="Times New Roman" panose="02020603050405020304" pitchFamily="18" charset="0"/>
                  </a:rPr>
                  <a:t>va</a:t>
                </a:r>
                <a:r>
                  <a:rPr lang="en-US" altLang="ru-RU" sz="2700" dirty="0" smtClean="0">
                    <a:latin typeface="Times New Roman" panose="02020603050405020304" pitchFamily="18" charset="0"/>
                    <a:cs typeface="Times New Roman" panose="02020603050405020304" pitchFamily="18" charset="0"/>
                  </a:rPr>
                  <a:t> </a:t>
                </a:r>
                <a:r>
                  <a:rPr lang="en-US" altLang="ru-RU" sz="2700" dirty="0" err="1" smtClean="0">
                    <a:latin typeface="Times New Roman" panose="02020603050405020304" pitchFamily="18" charset="0"/>
                    <a:cs typeface="Times New Roman" panose="02020603050405020304" pitchFamily="18" charset="0"/>
                  </a:rPr>
                  <a:t>fazo</a:t>
                </a:r>
                <a:r>
                  <a:rPr lang="en-US" altLang="ru-RU" sz="2700" dirty="0" smtClean="0">
                    <a:latin typeface="Times New Roman" panose="02020603050405020304" pitchFamily="18" charset="0"/>
                    <a:cs typeface="Times New Roman" panose="02020603050405020304" pitchFamily="18" charset="0"/>
                  </a:rPr>
                  <a:t> </a:t>
                </a:r>
                <a:r>
                  <a:rPr lang="en-US" altLang="ru-RU" sz="2700" dirty="0" err="1" smtClean="0">
                    <a:latin typeface="Times New Roman" panose="02020603050405020304" pitchFamily="18" charset="0"/>
                    <a:cs typeface="Times New Roman" panose="02020603050405020304" pitchFamily="18" charset="0"/>
                  </a:rPr>
                  <a:t>bo‘yicha</a:t>
                </a:r>
                <a:r>
                  <a:rPr lang="en-US" altLang="ru-RU" sz="2700" dirty="0" smtClean="0">
                    <a:latin typeface="Times New Roman" panose="02020603050405020304" pitchFamily="18" charset="0"/>
                    <a:cs typeface="Times New Roman" panose="02020603050405020304" pitchFamily="18" charset="0"/>
                  </a:rPr>
                  <a:t> </a:t>
                </a:r>
                <a:r>
                  <a:rPr lang="en-US" altLang="ru-RU" sz="2700" dirty="0" err="1" smtClean="0">
                    <a:latin typeface="Times New Roman" panose="02020603050405020304" pitchFamily="18" charset="0"/>
                    <a:cs typeface="Times New Roman" panose="02020603050405020304" pitchFamily="18" charset="0"/>
                  </a:rPr>
                  <a:t>taqsimlanishini</a:t>
                </a:r>
                <a:r>
                  <a:rPr lang="en-US" altLang="ru-RU" sz="2700" dirty="0" smtClean="0">
                    <a:latin typeface="Times New Roman" panose="02020603050405020304" pitchFamily="18" charset="0"/>
                    <a:cs typeface="Times New Roman" panose="02020603050405020304" pitchFamily="18" charset="0"/>
                  </a:rPr>
                  <a:t> </a:t>
                </a:r>
                <a:r>
                  <a:rPr lang="en-US" altLang="ru-RU" sz="2700" dirty="0" err="1" smtClean="0">
                    <a:latin typeface="Times New Roman" panose="02020603050405020304" pitchFamily="18" charset="0"/>
                    <a:cs typeface="Times New Roman" panose="02020603050405020304" pitchFamily="18" charset="0"/>
                  </a:rPr>
                  <a:t>tavsiflovchi</a:t>
                </a:r>
                <a:r>
                  <a:rPr lang="en-US" altLang="ru-RU" sz="2700" dirty="0" smtClean="0">
                    <a:latin typeface="Times New Roman" panose="02020603050405020304" pitchFamily="18" charset="0"/>
                    <a:cs typeface="Times New Roman" panose="02020603050405020304" pitchFamily="18" charset="0"/>
                  </a:rPr>
                  <a:t> </a:t>
                </a:r>
                <a:r>
                  <a:rPr lang="en-US" altLang="ru-RU" sz="2700" dirty="0" err="1" smtClean="0">
                    <a:latin typeface="Times New Roman" panose="02020603050405020304" pitchFamily="18" charset="0"/>
                    <a:cs typeface="Times New Roman" panose="02020603050405020304" pitchFamily="18" charset="0"/>
                  </a:rPr>
                  <a:t>asosiy</a:t>
                </a:r>
                <a:r>
                  <a:rPr lang="en-US" altLang="ru-RU" sz="2700" dirty="0" smtClean="0">
                    <a:latin typeface="Times New Roman" panose="02020603050405020304" pitchFamily="18" charset="0"/>
                    <a:cs typeface="Times New Roman" panose="02020603050405020304" pitchFamily="18" charset="0"/>
                  </a:rPr>
                  <a:t> </a:t>
                </a:r>
                <a:r>
                  <a:rPr lang="en-US" altLang="ru-RU" sz="2700" dirty="0" err="1" smtClean="0">
                    <a:latin typeface="Times New Roman" panose="02020603050405020304" pitchFamily="18" charset="0"/>
                    <a:cs typeface="Times New Roman" panose="02020603050405020304" pitchFamily="18" charset="0"/>
                  </a:rPr>
                  <a:t>matematik</a:t>
                </a:r>
                <a:r>
                  <a:rPr lang="en-US" altLang="ru-RU" sz="2700" dirty="0" smtClean="0">
                    <a:latin typeface="Times New Roman" panose="02020603050405020304" pitchFamily="18" charset="0"/>
                    <a:cs typeface="Times New Roman" panose="02020603050405020304" pitchFamily="18" charset="0"/>
                  </a:rPr>
                  <a:t> model </a:t>
                </a:r>
                <a:r>
                  <a:rPr lang="en-US" altLang="ru-RU" sz="2700" dirty="0" err="1" smtClean="0">
                    <a:latin typeface="Times New Roman" panose="02020603050405020304" pitchFamily="18" charset="0"/>
                    <a:cs typeface="Times New Roman" panose="02020603050405020304" pitchFamily="18" charset="0"/>
                  </a:rPr>
                  <a:t>hisoblanadi</a:t>
                </a:r>
                <a:r>
                  <a:rPr lang="en-US" altLang="ru-RU" sz="2700" dirty="0" smtClean="0">
                    <a:latin typeface="Times New Roman" panose="02020603050405020304" pitchFamily="18" charset="0"/>
                    <a:cs typeface="Times New Roman" panose="02020603050405020304" pitchFamily="18" charset="0"/>
                  </a:rPr>
                  <a:t>. U Fick </a:t>
                </a:r>
                <a:r>
                  <a:rPr lang="en-US" altLang="ru-RU" sz="2700" dirty="0" err="1" smtClean="0">
                    <a:latin typeface="Times New Roman" panose="02020603050405020304" pitchFamily="18" charset="0"/>
                    <a:cs typeface="Times New Roman" panose="02020603050405020304" pitchFamily="18" charset="0"/>
                  </a:rPr>
                  <a:t>qonuni</a:t>
                </a:r>
                <a:r>
                  <a:rPr lang="en-US" altLang="ru-RU" sz="2700" dirty="0" smtClean="0">
                    <a:latin typeface="Times New Roman" panose="02020603050405020304" pitchFamily="18" charset="0"/>
                    <a:cs typeface="Times New Roman" panose="02020603050405020304" pitchFamily="18" charset="0"/>
                  </a:rPr>
                  <a:t> </a:t>
                </a:r>
                <a:r>
                  <a:rPr lang="en-US" altLang="ru-RU" sz="2700" dirty="0" err="1" smtClean="0">
                    <a:latin typeface="Times New Roman" panose="02020603050405020304" pitchFamily="18" charset="0"/>
                    <a:cs typeface="Times New Roman" panose="02020603050405020304" pitchFamily="18" charset="0"/>
                  </a:rPr>
                  <a:t>asosida</a:t>
                </a:r>
                <a:r>
                  <a:rPr lang="en-US" altLang="ru-RU" sz="2700" dirty="0" smtClean="0">
                    <a:latin typeface="Times New Roman" panose="02020603050405020304" pitchFamily="18" charset="0"/>
                    <a:cs typeface="Times New Roman" panose="02020603050405020304" pitchFamily="18" charset="0"/>
                  </a:rPr>
                  <a:t> </a:t>
                </a:r>
                <a:r>
                  <a:rPr lang="en-US" altLang="ru-RU" sz="2700" dirty="0" err="1" smtClean="0">
                    <a:latin typeface="Times New Roman" panose="02020603050405020304" pitchFamily="18" charset="0"/>
                    <a:cs typeface="Times New Roman" panose="02020603050405020304" pitchFamily="18" charset="0"/>
                  </a:rPr>
                  <a:t>hosil</a:t>
                </a:r>
                <a:r>
                  <a:rPr lang="en-US" altLang="ru-RU" sz="2700" dirty="0" smtClean="0">
                    <a:latin typeface="Times New Roman" panose="02020603050405020304" pitchFamily="18" charset="0"/>
                    <a:cs typeface="Times New Roman" panose="02020603050405020304" pitchFamily="18" charset="0"/>
                  </a:rPr>
                  <a:t> </a:t>
                </a:r>
                <a:r>
                  <a:rPr lang="en-US" altLang="ru-RU" sz="2700" dirty="0" err="1" smtClean="0">
                    <a:latin typeface="Times New Roman" panose="02020603050405020304" pitchFamily="18" charset="0"/>
                    <a:cs typeface="Times New Roman" panose="02020603050405020304" pitchFamily="18" charset="0"/>
                  </a:rPr>
                  <a:t>qilingan</a:t>
                </a:r>
                <a:r>
                  <a:rPr lang="en-US" altLang="ru-RU" sz="2700" dirty="0" smtClean="0">
                    <a:latin typeface="Times New Roman" panose="02020603050405020304" pitchFamily="18" charset="0"/>
                    <a:cs typeface="Times New Roman" panose="02020603050405020304" pitchFamily="18" charset="0"/>
                  </a:rPr>
                  <a:t> </a:t>
                </a:r>
                <a:r>
                  <a:rPr lang="en-US" altLang="ru-RU" sz="2700" dirty="0" err="1" smtClean="0">
                    <a:latin typeface="Times New Roman" panose="02020603050405020304" pitchFamily="18" charset="0"/>
                    <a:cs typeface="Times New Roman" panose="02020603050405020304" pitchFamily="18" charset="0"/>
                  </a:rPr>
                  <a:t>bo‘lib</a:t>
                </a:r>
                <a:r>
                  <a:rPr lang="en-US" altLang="ru-RU" sz="2700" dirty="0" smtClean="0">
                    <a:latin typeface="Times New Roman" panose="02020603050405020304" pitchFamily="18" charset="0"/>
                    <a:cs typeface="Times New Roman" panose="02020603050405020304" pitchFamily="18" charset="0"/>
                  </a:rPr>
                  <a:t>, </a:t>
                </a:r>
                <a:r>
                  <a:rPr lang="en-US" altLang="ru-RU" sz="2700" dirty="0" err="1" smtClean="0">
                    <a:latin typeface="Times New Roman" panose="02020603050405020304" pitchFamily="18" charset="0"/>
                    <a:cs typeface="Times New Roman" panose="02020603050405020304" pitchFamily="18" charset="0"/>
                  </a:rPr>
                  <a:t>neytron</a:t>
                </a:r>
                <a:r>
                  <a:rPr lang="en-US" altLang="ru-RU" sz="2700" dirty="0" smtClean="0">
                    <a:latin typeface="Times New Roman" panose="02020603050405020304" pitchFamily="18" charset="0"/>
                    <a:cs typeface="Times New Roman" panose="02020603050405020304" pitchFamily="18" charset="0"/>
                  </a:rPr>
                  <a:t> </a:t>
                </a:r>
                <a:r>
                  <a:rPr lang="en-US" altLang="ru-RU" sz="2700" dirty="0" err="1" smtClean="0">
                    <a:latin typeface="Times New Roman" panose="02020603050405020304" pitchFamily="18" charset="0"/>
                    <a:cs typeface="Times New Roman" panose="02020603050405020304" pitchFamily="18" charset="0"/>
                  </a:rPr>
                  <a:t>oqimining</a:t>
                </a:r>
                <a:r>
                  <a:rPr lang="en-US" altLang="ru-RU" sz="2700" dirty="0" smtClean="0">
                    <a:latin typeface="Times New Roman" panose="02020603050405020304" pitchFamily="18" charset="0"/>
                    <a:cs typeface="Times New Roman" panose="02020603050405020304" pitchFamily="18" charset="0"/>
                  </a:rPr>
                  <a:t> </a:t>
                </a:r>
                <a:r>
                  <a:rPr lang="en-US" altLang="ru-RU" sz="2700" dirty="0" err="1" smtClean="0">
                    <a:latin typeface="Times New Roman" panose="02020603050405020304" pitchFamily="18" charset="0"/>
                    <a:cs typeface="Times New Roman" panose="02020603050405020304" pitchFamily="18" charset="0"/>
                  </a:rPr>
                  <a:t>tarqalishini</a:t>
                </a:r>
                <a:r>
                  <a:rPr lang="en-US" altLang="ru-RU" sz="2700" dirty="0" smtClean="0">
                    <a:latin typeface="Times New Roman" panose="02020603050405020304" pitchFamily="18" charset="0"/>
                    <a:cs typeface="Times New Roman" panose="02020603050405020304" pitchFamily="18" charset="0"/>
                  </a:rPr>
                  <a:t> </a:t>
                </a:r>
                <a:r>
                  <a:rPr lang="en-US" altLang="ru-RU" sz="2700" dirty="0" err="1" smtClean="0">
                    <a:latin typeface="Times New Roman" panose="02020603050405020304" pitchFamily="18" charset="0"/>
                    <a:cs typeface="Times New Roman" panose="02020603050405020304" pitchFamily="18" charset="0"/>
                  </a:rPr>
                  <a:t>ifodalaydi</a:t>
                </a:r>
                <a:r>
                  <a:rPr lang="en-US" altLang="ru-RU" sz="2700" dirty="0" smtClean="0">
                    <a:latin typeface="Times New Roman" panose="02020603050405020304" pitchFamily="18" charset="0"/>
                    <a:cs typeface="Times New Roman" panose="02020603050405020304" pitchFamily="18" charset="0"/>
                  </a:rPr>
                  <a:t>.</a:t>
                </a:r>
                <a:br>
                  <a:rPr lang="en-US" altLang="ru-RU" sz="2700" dirty="0" smtClean="0">
                    <a:latin typeface="Times New Roman" panose="02020603050405020304" pitchFamily="18" charset="0"/>
                    <a:cs typeface="Times New Roman" panose="02020603050405020304" pitchFamily="18" charset="0"/>
                  </a:rPr>
                </a:br>
                <a:r>
                  <a:rPr lang="uz-Latn-UZ" sz="2700" dirty="0" smtClean="0">
                    <a:latin typeface="Times New Roman" panose="02020603050405020304" pitchFamily="18" charset="0"/>
                    <a:cs typeface="Times New Roman" panose="02020603050405020304" pitchFamily="18" charset="0"/>
                  </a:rPr>
                  <a:t>Neytronlar oqimi uchun asosiy diffuziya tenglamasi:</a:t>
                </a:r>
                <a:r>
                  <a:rPr lang="uz-Latn-UZ" sz="2200" dirty="0" smtClean="0">
                    <a:latin typeface="Times New Roman" panose="02020603050405020304" pitchFamily="18" charset="0"/>
                    <a:cs typeface="Times New Roman" panose="02020603050405020304" pitchFamily="18" charset="0"/>
                  </a:rPr>
                  <a:t/>
                </a:r>
                <a:br>
                  <a:rPr lang="uz-Latn-UZ" sz="2200" dirty="0" smtClean="0">
                    <a:latin typeface="Times New Roman" panose="02020603050405020304" pitchFamily="18" charset="0"/>
                    <a:cs typeface="Times New Roman" panose="02020603050405020304" pitchFamily="18" charset="0"/>
                  </a:rPr>
                </a:br>
                <a:r>
                  <a:rPr lang="uz-Latn-UZ" sz="2200" dirty="0" smtClean="0">
                    <a:latin typeface="Times New Roman" panose="02020603050405020304" pitchFamily="18" charset="0"/>
                    <a:cs typeface="Times New Roman" panose="02020603050405020304" pitchFamily="18" charset="0"/>
                  </a:rPr>
                  <a:t/>
                </a:r>
                <a:br>
                  <a:rPr lang="uz-Latn-UZ" sz="2200" dirty="0" smtClean="0">
                    <a:latin typeface="Times New Roman" panose="02020603050405020304" pitchFamily="18" charset="0"/>
                    <a:cs typeface="Times New Roman" panose="02020603050405020304" pitchFamily="18" charset="0"/>
                  </a:rPr>
                </a:br>
                <a:r>
                  <a:rPr lang="uz-Latn-UZ" sz="2200" dirty="0" smtClean="0">
                    <a:latin typeface="Times New Roman" panose="02020603050405020304" pitchFamily="18" charset="0"/>
                    <a:cs typeface="Times New Roman" panose="02020603050405020304" pitchFamily="18" charset="0"/>
                  </a:rPr>
                  <a:t/>
                </a:r>
                <a:br>
                  <a:rPr lang="uz-Latn-UZ" sz="2200" dirty="0" smtClean="0">
                    <a:latin typeface="Times New Roman" panose="02020603050405020304" pitchFamily="18" charset="0"/>
                    <a:cs typeface="Times New Roman" panose="02020603050405020304" pitchFamily="18" charset="0"/>
                  </a:rPr>
                </a:br>
                <a:r>
                  <a:rPr lang="uz-Latn-UZ" sz="22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uz-Latn-UZ" i="1" smtClean="0">
                            <a:latin typeface="Cambria Math" panose="02040503050406030204" pitchFamily="18" charset="0"/>
                          </a:rPr>
                        </m:ctrlPr>
                      </m:fPr>
                      <m:num>
                        <m:r>
                          <a:rPr lang="uz-Latn-UZ" b="0" i="1" smtClean="0">
                            <a:latin typeface="Cambria Math" panose="02040503050406030204" pitchFamily="18" charset="0"/>
                          </a:rPr>
                          <m:t> 1</m:t>
                        </m:r>
                      </m:num>
                      <m:den>
                        <m:r>
                          <m:rPr>
                            <m:sty m:val="p"/>
                          </m:rPr>
                          <a:rPr lang="el-GR" i="1" smtClean="0">
                            <a:latin typeface="Cambria Math" panose="02040503050406030204" pitchFamily="18" charset="0"/>
                          </a:rPr>
                          <m:t>ν</m:t>
                        </m:r>
                      </m:den>
                    </m:f>
                    <m:f>
                      <m:fPr>
                        <m:ctrlPr>
                          <a:rPr lang="uz-Latn-UZ" i="1" smtClean="0">
                            <a:latin typeface="Cambria Math" panose="02040503050406030204" pitchFamily="18" charset="0"/>
                          </a:rPr>
                        </m:ctrlPr>
                      </m:fPr>
                      <m:num>
                        <m:r>
                          <a:rPr lang="uz-Latn-UZ" i="1" smtClean="0">
                            <a:latin typeface="Cambria Math" panose="02040503050406030204" pitchFamily="18" charset="0"/>
                          </a:rPr>
                          <m:t>𝜕</m:t>
                        </m:r>
                        <m:r>
                          <m:rPr>
                            <m:nor/>
                          </m:rPr>
                          <a:rPr lang="el-GR" altLang="ru-RU" dirty="0" smtClean="0">
                            <a:latin typeface="Times New Roman" panose="02020603050405020304" pitchFamily="18" charset="0"/>
                            <a:cs typeface="Times New Roman" panose="02020603050405020304" pitchFamily="18" charset="0"/>
                          </a:rPr>
                          <m:t>φ</m:t>
                        </m:r>
                      </m:num>
                      <m:den>
                        <m:r>
                          <a:rPr lang="uz-Latn-UZ" i="1" smtClean="0">
                            <a:latin typeface="Cambria Math" panose="02040503050406030204" pitchFamily="18" charset="0"/>
                          </a:rPr>
                          <m:t>𝜕</m:t>
                        </m:r>
                        <m:r>
                          <a:rPr lang="uz-Latn-UZ" b="0" i="1" smtClean="0">
                            <a:latin typeface="Cambria Math" panose="02040503050406030204" pitchFamily="18" charset="0"/>
                          </a:rPr>
                          <m:t>𝑡</m:t>
                        </m:r>
                      </m:den>
                    </m:f>
                    <m:r>
                      <a:rPr lang="uz-Latn-UZ" b="0" i="1" smtClean="0">
                        <a:latin typeface="Cambria Math" panose="02040503050406030204" pitchFamily="18" charset="0"/>
                      </a:rPr>
                      <m:t>=</m:t>
                    </m:r>
                    <m:r>
                      <a:rPr lang="uz-Latn-UZ" b="0" i="1" smtClean="0">
                        <a:latin typeface="Cambria Math" panose="02040503050406030204" pitchFamily="18" charset="0"/>
                      </a:rPr>
                      <m:t>𝐷</m:t>
                    </m:r>
                  </m:oMath>
                </a14:m>
                <a:r>
                  <a:rPr lang="en-US" altLang="ru-RU" sz="4900" dirty="0" smtClean="0">
                    <a:latin typeface="Times New Roman" panose="02020603050405020304" pitchFamily="18" charset="0"/>
                    <a:cs typeface="Times New Roman" panose="02020603050405020304" pitchFamily="18" charset="0"/>
                  </a:rPr>
                  <a:t> ∇</a:t>
                </a:r>
                <a:r>
                  <a:rPr lang="en-US" altLang="en-US" sz="4900" dirty="0">
                    <a:latin typeface="Times New Roman" panose="02020603050405020304" pitchFamily="18" charset="0"/>
                    <a:cs typeface="Times New Roman" panose="02020603050405020304" pitchFamily="18" charset="0"/>
                  </a:rPr>
                  <a:t>²</a:t>
                </a:r>
                <a:r>
                  <a:rPr lang="en-US" altLang="ru-RU" sz="4900" dirty="0">
                    <a:latin typeface="Times New Roman" panose="02020603050405020304" pitchFamily="18" charset="0"/>
                    <a:cs typeface="Times New Roman" panose="02020603050405020304" pitchFamily="18" charset="0"/>
                  </a:rPr>
                  <a:t> </a:t>
                </a:r>
                <a:r>
                  <a:rPr lang="el-GR" altLang="ru-RU" sz="4900" dirty="0" smtClean="0">
                    <a:latin typeface="Times New Roman" panose="02020603050405020304" pitchFamily="18" charset="0"/>
                    <a:cs typeface="Times New Roman" panose="02020603050405020304" pitchFamily="18" charset="0"/>
                  </a:rPr>
                  <a:t>φ</a:t>
                </a:r>
                <a:r>
                  <a:rPr lang="uz-Latn-UZ" altLang="ru-RU" sz="4900" dirty="0" smtClean="0">
                    <a:latin typeface="Times New Roman" panose="02020603050405020304" pitchFamily="18" charset="0"/>
                    <a:cs typeface="Times New Roman" panose="02020603050405020304" pitchFamily="18" charset="0"/>
                  </a:rPr>
                  <a:t>-</a:t>
                </a:r>
                <a14:m>
                  <m:oMath xmlns:m="http://schemas.openxmlformats.org/officeDocument/2006/math">
                    <m:nary>
                      <m:naryPr>
                        <m:chr m:val="∑"/>
                        <m:limLoc m:val="subSup"/>
                        <m:supHide m:val="on"/>
                        <m:ctrlPr>
                          <a:rPr lang="uz-Latn-UZ" i="1" smtClean="0">
                            <a:latin typeface="Cambria Math" panose="02040503050406030204" pitchFamily="18" charset="0"/>
                          </a:rPr>
                        </m:ctrlPr>
                      </m:naryPr>
                      <m:sub>
                        <m:r>
                          <m:rPr>
                            <m:brk m:alnAt="9"/>
                          </m:rPr>
                          <a:rPr lang="uz-Latn-UZ" b="0" i="1" smtClean="0">
                            <a:latin typeface="Cambria Math" panose="02040503050406030204" pitchFamily="18" charset="0"/>
                          </a:rPr>
                          <m:t>𝑎</m:t>
                        </m:r>
                      </m:sub>
                      <m:sup/>
                      <m:e>
                        <m:r>
                          <m:rPr>
                            <m:nor/>
                          </m:rPr>
                          <a:rPr lang="el-GR" altLang="ru-RU" dirty="0" smtClean="0">
                            <a:latin typeface="Times New Roman" panose="02020603050405020304" pitchFamily="18" charset="0"/>
                            <a:cs typeface="Times New Roman" panose="02020603050405020304" pitchFamily="18" charset="0"/>
                          </a:rPr>
                          <m:t>φ</m:t>
                        </m:r>
                      </m:e>
                    </m:nary>
                  </m:oMath>
                </a14:m>
                <a:r>
                  <a:rPr lang="uz-Latn-UZ" sz="4900" dirty="0" smtClean="0">
                    <a:latin typeface="Times New Roman" panose="02020603050405020304" pitchFamily="18" charset="0"/>
                    <a:cs typeface="Times New Roman" panose="02020603050405020304" pitchFamily="18" charset="0"/>
                  </a:rPr>
                  <a:t>+S</a:t>
                </a:r>
                <a:br>
                  <a:rPr lang="uz-Latn-UZ" sz="4900" dirty="0" smtClean="0">
                    <a:latin typeface="Times New Roman" panose="02020603050405020304" pitchFamily="18" charset="0"/>
                    <a:cs typeface="Times New Roman" panose="02020603050405020304" pitchFamily="18" charset="0"/>
                  </a:rPr>
                </a:br>
                <a:r>
                  <a:rPr lang="uz-Latn-UZ" sz="4900" dirty="0">
                    <a:latin typeface="Times New Roman" panose="02020603050405020304" pitchFamily="18" charset="0"/>
                    <a:cs typeface="Times New Roman" panose="02020603050405020304" pitchFamily="18" charset="0"/>
                  </a:rPr>
                  <a:t/>
                </a:r>
                <a:br>
                  <a:rPr lang="uz-Latn-UZ" sz="4900" dirty="0">
                    <a:latin typeface="Times New Roman" panose="02020603050405020304" pitchFamily="18" charset="0"/>
                    <a:cs typeface="Times New Roman" panose="02020603050405020304" pitchFamily="18" charset="0"/>
                  </a:rPr>
                </a:br>
                <a:r>
                  <a:rPr lang="uz-Latn-UZ" sz="2700" b="1" dirty="0" smtClean="0">
                    <a:latin typeface="Times New Roman" panose="02020603050405020304" pitchFamily="18" charset="0"/>
                    <a:cs typeface="Times New Roman" panose="02020603050405020304" pitchFamily="18" charset="0"/>
                  </a:rPr>
                  <a:t>Bu yerda:</a:t>
                </a:r>
                <a:br>
                  <a:rPr lang="uz-Latn-UZ" sz="2700" b="1" dirty="0" smtClean="0">
                    <a:latin typeface="Times New Roman" panose="02020603050405020304" pitchFamily="18" charset="0"/>
                    <a:cs typeface="Times New Roman" panose="02020603050405020304" pitchFamily="18" charset="0"/>
                  </a:rPr>
                </a:br>
                <a:r>
                  <a:rPr lang="uz-Latn-UZ" sz="2700" dirty="0" smtClean="0">
                    <a:latin typeface="Times New Roman" panose="02020603050405020304" pitchFamily="18" charset="0"/>
                    <a:cs typeface="Times New Roman" panose="02020603050405020304" pitchFamily="18" charset="0"/>
                  </a:rPr>
                  <a:t>D — diffuziya koeffitsiyenti </a:t>
                </a:r>
                <a:br>
                  <a:rPr lang="uz-Latn-UZ" sz="2700" dirty="0" smtClean="0">
                    <a:latin typeface="Times New Roman" panose="02020603050405020304" pitchFamily="18" charset="0"/>
                    <a:cs typeface="Times New Roman" panose="02020603050405020304" pitchFamily="18" charset="0"/>
                  </a:rPr>
                </a:br>
                <a14:m>
                  <m:oMath xmlns:m="http://schemas.openxmlformats.org/officeDocument/2006/math">
                    <m:r>
                      <m:rPr>
                        <m:nor/>
                      </m:rPr>
                      <a:rPr lang="el-GR" altLang="ru-RU" sz="2700" dirty="0" smtClean="0">
                        <a:latin typeface="Times New Roman" panose="02020603050405020304" pitchFamily="18" charset="0"/>
                        <a:cs typeface="Times New Roman" panose="02020603050405020304" pitchFamily="18" charset="0"/>
                      </a:rPr>
                      <m:t>φ</m:t>
                    </m:r>
                  </m:oMath>
                </a14:m>
                <a:r>
                  <a:rPr lang="el-GR" sz="2700" dirty="0" smtClean="0">
                    <a:latin typeface="Times New Roman" panose="02020603050405020304" pitchFamily="18" charset="0"/>
                    <a:cs typeface="Times New Roman" panose="02020603050405020304" pitchFamily="18" charset="0"/>
                  </a:rPr>
                  <a:t>(</a:t>
                </a:r>
                <a:r>
                  <a:rPr lang="uz-Latn-UZ" sz="2700" dirty="0">
                    <a:latin typeface="Times New Roman" panose="02020603050405020304" pitchFamily="18" charset="0"/>
                    <a:cs typeface="Times New Roman" panose="02020603050405020304" pitchFamily="18" charset="0"/>
                  </a:rPr>
                  <a:t>t</a:t>
                </a:r>
                <a:r>
                  <a:rPr lang="uz-Latn-UZ" sz="2700" dirty="0" smtClean="0">
                    <a:latin typeface="Times New Roman" panose="02020603050405020304" pitchFamily="18" charset="0"/>
                    <a:cs typeface="Times New Roman" panose="02020603050405020304" pitchFamily="18" charset="0"/>
                  </a:rPr>
                  <a:t>) — neytronlar oqimi (flux) </a:t>
                </a:r>
                <a:br>
                  <a:rPr lang="uz-Latn-UZ" sz="2700" dirty="0" smtClean="0">
                    <a:latin typeface="Times New Roman" panose="02020603050405020304" pitchFamily="18" charset="0"/>
                    <a:cs typeface="Times New Roman" panose="02020603050405020304" pitchFamily="18" charset="0"/>
                  </a:rPr>
                </a:br>
                <a14:m>
                  <m:oMath xmlns:m="http://schemas.openxmlformats.org/officeDocument/2006/math">
                    <m:nary>
                      <m:naryPr>
                        <m:chr m:val="∑"/>
                        <m:limLoc m:val="subSup"/>
                        <m:supHide m:val="on"/>
                        <m:ctrlPr>
                          <a:rPr lang="uz-Latn-UZ" sz="2700" i="1" smtClean="0">
                            <a:latin typeface="Cambria Math" panose="02040503050406030204" pitchFamily="18" charset="0"/>
                          </a:rPr>
                        </m:ctrlPr>
                      </m:naryPr>
                      <m:sub>
                        <m:r>
                          <m:rPr>
                            <m:brk m:alnAt="9"/>
                          </m:rPr>
                          <a:rPr lang="uz-Latn-UZ" sz="2700" b="0" i="1" smtClean="0">
                            <a:latin typeface="Cambria Math" panose="02040503050406030204" pitchFamily="18" charset="0"/>
                          </a:rPr>
                          <m:t>𝑎</m:t>
                        </m:r>
                      </m:sub>
                      <m:sup/>
                      <m:e>
                        <m:r>
                          <m:rPr>
                            <m:nor/>
                          </m:rPr>
                          <a:rPr lang="el-GR" altLang="ru-RU" sz="2700" dirty="0" smtClean="0">
                            <a:latin typeface="Times New Roman" panose="02020603050405020304" pitchFamily="18" charset="0"/>
                            <a:cs typeface="Times New Roman" panose="02020603050405020304" pitchFamily="18" charset="0"/>
                          </a:rPr>
                          <m:t>φ</m:t>
                        </m:r>
                      </m:e>
                    </m:nary>
                  </m:oMath>
                </a14:m>
                <a:r>
                  <a:rPr lang="uz-Latn-UZ" sz="2700" b="1" dirty="0" smtClean="0">
                    <a:latin typeface="Times New Roman" panose="02020603050405020304" pitchFamily="18" charset="0"/>
                    <a:cs typeface="Times New Roman" panose="02020603050405020304" pitchFamily="18" charset="0"/>
                  </a:rPr>
                  <a:t>​</a:t>
                </a:r>
                <a:r>
                  <a:rPr lang="uz-Latn-UZ" sz="2700" dirty="0" smtClean="0">
                    <a:latin typeface="Times New Roman" panose="02020603050405020304" pitchFamily="18" charset="0"/>
                    <a:cs typeface="Times New Roman" panose="02020603050405020304" pitchFamily="18" charset="0"/>
                  </a:rPr>
                  <a:t> — yutilish (absorbsiya) kesimi </a:t>
                </a:r>
                <a:br>
                  <a:rPr lang="uz-Latn-UZ" sz="2700" dirty="0" smtClean="0">
                    <a:latin typeface="Times New Roman" panose="02020603050405020304" pitchFamily="18" charset="0"/>
                    <a:cs typeface="Times New Roman" panose="02020603050405020304" pitchFamily="18" charset="0"/>
                  </a:rPr>
                </a:br>
                <a:r>
                  <a:rPr lang="uz-Latn-UZ" sz="2700" b="1" dirty="0" smtClean="0">
                    <a:latin typeface="Times New Roman" panose="02020603050405020304" pitchFamily="18" charset="0"/>
                    <a:cs typeface="Times New Roman" panose="02020603050405020304" pitchFamily="18" charset="0"/>
                  </a:rPr>
                  <a:t>S(r)</a:t>
                </a:r>
                <a:r>
                  <a:rPr lang="uz-Latn-UZ" sz="2700" dirty="0" smtClean="0">
                    <a:latin typeface="Times New Roman" panose="02020603050405020304" pitchFamily="18" charset="0"/>
                    <a:cs typeface="Times New Roman" panose="02020603050405020304" pitchFamily="18" charset="0"/>
                  </a:rPr>
                  <a:t> — neytron manbai </a:t>
                </a:r>
                <a:br>
                  <a:rPr lang="uz-Latn-UZ" sz="2700" dirty="0" smtClean="0">
                    <a:latin typeface="Times New Roman" panose="02020603050405020304" pitchFamily="18" charset="0"/>
                    <a:cs typeface="Times New Roman" panose="02020603050405020304" pitchFamily="18" charset="0"/>
                  </a:rPr>
                </a:br>
                <a:r>
                  <a:rPr lang="en-US" altLang="ru-RU" sz="2800" dirty="0" smtClean="0">
                    <a:latin typeface="Times New Roman" panose="02020603050405020304" pitchFamily="18" charset="0"/>
                    <a:cs typeface="Times New Roman" panose="02020603050405020304" pitchFamily="18" charset="0"/>
                  </a:rPr>
                  <a:t>∇</a:t>
                </a:r>
                <a:r>
                  <a:rPr lang="en-US" altLang="en-US" sz="2800" dirty="0" smtClean="0">
                    <a:latin typeface="Times New Roman" panose="02020603050405020304" pitchFamily="18" charset="0"/>
                    <a:cs typeface="Times New Roman" panose="02020603050405020304" pitchFamily="18" charset="0"/>
                  </a:rPr>
                  <a:t>²</a:t>
                </a:r>
                <a:r>
                  <a:rPr lang="uz-Latn-UZ" sz="2700" dirty="0" smtClean="0">
                    <a:latin typeface="Times New Roman" panose="02020603050405020304" pitchFamily="18" charset="0"/>
                    <a:cs typeface="Times New Roman" panose="02020603050405020304" pitchFamily="18" charset="0"/>
                  </a:rPr>
                  <a:t>— Laplas operatori (fazoviy o‘zgarishlarni ifodalaydi)</a:t>
                </a:r>
                <a:r>
                  <a:rPr lang="uz-Latn-UZ" dirty="0" smtClean="0"/>
                  <a:t/>
                </a:r>
                <a:br>
                  <a:rPr lang="uz-Latn-UZ" dirty="0" smtClean="0"/>
                </a:br>
                <a:r>
                  <a:rPr lang="uz-Latn-UZ" altLang="ru-RU" b="1" dirty="0">
                    <a:sym typeface="+mn-ea"/>
                  </a:rPr>
                  <a:t/>
                </a:r>
                <a:br>
                  <a:rPr lang="uz-Latn-UZ" altLang="ru-RU" b="1" dirty="0">
                    <a:sym typeface="+mn-ea"/>
                  </a:rPr>
                </a:br>
                <a:r>
                  <a:rPr lang="uz-Latn-UZ" altLang="ru-RU" b="1" dirty="0" smtClean="0">
                    <a:sym typeface="+mn-ea"/>
                  </a:rPr>
                  <a:t/>
                </a:r>
                <a:br>
                  <a:rPr lang="uz-Latn-UZ" altLang="ru-RU" b="1" dirty="0" smtClean="0">
                    <a:sym typeface="+mn-ea"/>
                  </a:rPr>
                </a:br>
                <a:r>
                  <a:rPr lang="uz-Latn-UZ" altLang="ru-RU" b="1" dirty="0">
                    <a:sym typeface="+mn-ea"/>
                  </a:rPr>
                  <a:t/>
                </a:r>
                <a:br>
                  <a:rPr lang="uz-Latn-UZ" altLang="ru-RU" b="1" dirty="0">
                    <a:sym typeface="+mn-ea"/>
                  </a:rPr>
                </a:br>
                <a:r>
                  <a:rPr lang="uz-Latn-UZ" altLang="ru-RU" b="1" dirty="0" smtClean="0">
                    <a:sym typeface="+mn-ea"/>
                  </a:rPr>
                  <a:t/>
                </a:r>
                <a:br>
                  <a:rPr lang="uz-Latn-UZ" altLang="ru-RU" b="1" dirty="0" smtClean="0">
                    <a:sym typeface="+mn-ea"/>
                  </a:rPr>
                </a:br>
                <a:r>
                  <a:rPr lang="uz-Latn-UZ" altLang="ru-RU" b="1" dirty="0">
                    <a:sym typeface="+mn-ea"/>
                  </a:rPr>
                  <a:t/>
                </a:r>
                <a:br>
                  <a:rPr lang="uz-Latn-UZ" altLang="ru-RU" b="1" dirty="0">
                    <a:sym typeface="+mn-ea"/>
                  </a:rPr>
                </a:br>
                <a:r>
                  <a:rPr lang="uz-Latn-UZ" altLang="ru-RU" b="1" dirty="0" smtClean="0">
                    <a:sym typeface="+mn-ea"/>
                  </a:rPr>
                  <a:t/>
                </a:r>
                <a:br>
                  <a:rPr lang="uz-Latn-UZ" altLang="ru-RU" b="1" dirty="0" smtClean="0">
                    <a:sym typeface="+mn-ea"/>
                  </a:rPr>
                </a:br>
                <a:r>
                  <a:rPr lang="en-US" altLang="ru-RU" dirty="0" smtClean="0">
                    <a:sym typeface="+mn-ea"/>
                  </a:rPr>
                  <a:t> </a:t>
                </a:r>
                <a:endParaRPr lang="ru-RU" dirty="0"/>
              </a:p>
            </p:txBody>
          </p:sp>
        </mc:Choice>
        <mc:Fallback xmlns="">
          <p:sp>
            <p:nvSpPr>
              <p:cNvPr id="2" name="Заголовок 1"/>
              <p:cNvSpPr>
                <a:spLocks noGrp="1" noRot="1" noChangeAspect="1" noMove="1" noResize="1" noEditPoints="1" noAdjustHandles="1" noChangeArrowheads="1" noChangeShapeType="1" noTextEdit="1"/>
              </p:cNvSpPr>
              <p:nvPr>
                <p:ph type="title"/>
              </p:nvPr>
            </p:nvSpPr>
            <p:spPr>
              <a:xfrm>
                <a:off x="1057276" y="348343"/>
                <a:ext cx="10515600" cy="1132114"/>
              </a:xfrm>
              <a:blipFill rotWithShape="0">
                <a:blip r:embed="rId2"/>
                <a:stretch>
                  <a:fillRect l="-4464" b="-455914"/>
                </a:stretch>
              </a:blipFill>
            </p:spPr>
            <p:txBody>
              <a:bodyPr/>
              <a:lstStyle/>
              <a:p>
                <a:r>
                  <a:rPr lang="ru-RU">
                    <a:noFill/>
                  </a:rPr>
                  <a:t> </a:t>
                </a:r>
              </a:p>
            </p:txBody>
          </p:sp>
        </mc:Fallback>
      </mc:AlternateContent>
    </p:spTree>
    <p:extLst>
      <p:ext uri="{BB962C8B-B14F-4D97-AF65-F5344CB8AC3E}">
        <p14:creationId xmlns:p14="http://schemas.microsoft.com/office/powerpoint/2010/main" val="142698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3285" y="669925"/>
            <a:ext cx="10515600" cy="5513161"/>
          </a:xfrm>
        </p:spPr>
        <p:txBody>
          <a:bodyPr>
            <a:normAutofit fontScale="90000"/>
          </a:bodyPr>
          <a:lstStyle/>
          <a:p>
            <a:r>
              <a:rPr lang="uz-Latn-UZ" sz="4000" b="1" dirty="0" smtClean="0">
                <a:latin typeface="Times New Roman" panose="02020603050405020304" pitchFamily="18" charset="0"/>
                <a:cs typeface="Times New Roman" panose="02020603050405020304" pitchFamily="18" charset="0"/>
              </a:rPr>
              <a:t>Neytronlarning qaytishi (refleksiyasi)</a:t>
            </a:r>
            <a:r>
              <a:rPr lang="uz-Latn-UZ" sz="4000" dirty="0" smtClean="0">
                <a:latin typeface="Times New Roman" panose="02020603050405020304" pitchFamily="18" charset="0"/>
                <a:cs typeface="Times New Roman" panose="02020603050405020304" pitchFamily="18" charset="0"/>
              </a:rPr>
              <a:t> — bu neytronlarning muhit chegarasiga yetganda yoki boshqa modda bilan to‘qnashganda o‘z yo‘nalishini o‘zgartirib, yana ichki tomonga qaytish hodisasidir. Neytronlarning qaytishi quyidagi omillarga bog‘liq:</a:t>
            </a:r>
            <a:br>
              <a:rPr lang="uz-Latn-UZ" sz="4000" dirty="0" smtClean="0">
                <a:latin typeface="Times New Roman" panose="02020603050405020304" pitchFamily="18" charset="0"/>
                <a:cs typeface="Times New Roman" panose="02020603050405020304" pitchFamily="18" charset="0"/>
              </a:rPr>
            </a:br>
            <a:r>
              <a:rPr lang="uz-Latn-UZ" sz="4000" b="1" dirty="0" smtClean="0">
                <a:latin typeface="Times New Roman" panose="02020603050405020304" pitchFamily="18" charset="0"/>
                <a:cs typeface="Times New Roman" panose="02020603050405020304" pitchFamily="18" charset="0"/>
              </a:rPr>
              <a:t>Material turi</a:t>
            </a:r>
            <a:r>
              <a:rPr lang="uz-Latn-UZ" sz="4000" dirty="0" smtClean="0">
                <a:latin typeface="Times New Roman" panose="02020603050405020304" pitchFamily="18" charset="0"/>
                <a:cs typeface="Times New Roman" panose="02020603050405020304" pitchFamily="18" charset="0"/>
              </a:rPr>
              <a:t> (yengil yadrolar yaxshiroq qaytaradi, masalan vodorod) </a:t>
            </a:r>
            <a:br>
              <a:rPr lang="uz-Latn-UZ" sz="4000" dirty="0" smtClean="0">
                <a:latin typeface="Times New Roman" panose="02020603050405020304" pitchFamily="18" charset="0"/>
                <a:cs typeface="Times New Roman" panose="02020603050405020304" pitchFamily="18" charset="0"/>
              </a:rPr>
            </a:br>
            <a:r>
              <a:rPr lang="uz-Latn-UZ" sz="4000" b="1" dirty="0" smtClean="0">
                <a:latin typeface="Times New Roman" panose="02020603050405020304" pitchFamily="18" charset="0"/>
                <a:cs typeface="Times New Roman" panose="02020603050405020304" pitchFamily="18" charset="0"/>
              </a:rPr>
              <a:t>To‘qnashuv turi</a:t>
            </a:r>
            <a:r>
              <a:rPr lang="uz-Latn-UZ" sz="4000" dirty="0" smtClean="0">
                <a:latin typeface="Times New Roman" panose="02020603050405020304" pitchFamily="18" charset="0"/>
                <a:cs typeface="Times New Roman" panose="02020603050405020304" pitchFamily="18" charset="0"/>
              </a:rPr>
              <a:t> (ko‘proq elastik bo‘lsa, qaytish ehtimoli katta) </a:t>
            </a:r>
            <a:br>
              <a:rPr lang="uz-Latn-UZ" sz="4000" dirty="0" smtClean="0">
                <a:latin typeface="Times New Roman" panose="02020603050405020304" pitchFamily="18" charset="0"/>
                <a:cs typeface="Times New Roman" panose="02020603050405020304" pitchFamily="18" charset="0"/>
              </a:rPr>
            </a:br>
            <a:r>
              <a:rPr lang="uz-Latn-UZ" sz="4000" b="1" dirty="0" smtClean="0">
                <a:latin typeface="Times New Roman" panose="02020603050405020304" pitchFamily="18" charset="0"/>
                <a:cs typeface="Times New Roman" panose="02020603050405020304" pitchFamily="18" charset="0"/>
              </a:rPr>
              <a:t>Geometriya</a:t>
            </a:r>
            <a:r>
              <a:rPr lang="uz-Latn-UZ" sz="4000" dirty="0" smtClean="0">
                <a:latin typeface="Times New Roman" panose="02020603050405020304" pitchFamily="18" charset="0"/>
                <a:cs typeface="Times New Roman" panose="02020603050405020304" pitchFamily="18" charset="0"/>
              </a:rPr>
              <a:t> (chegaralar shakli va o‘lchami)</a:t>
            </a:r>
            <a:r>
              <a:rPr lang="uz-Latn-UZ" dirty="0" smtClean="0"/>
              <a:t/>
            </a:r>
            <a:br>
              <a:rPr lang="uz-Latn-UZ" dirty="0" smtClean="0"/>
            </a:br>
            <a:endParaRPr lang="ru-RU" dirty="0"/>
          </a:p>
        </p:txBody>
      </p:sp>
    </p:spTree>
    <p:extLst>
      <p:ext uri="{BB962C8B-B14F-4D97-AF65-F5344CB8AC3E}">
        <p14:creationId xmlns:p14="http://schemas.microsoft.com/office/powerpoint/2010/main" val="3031234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4256" y="1066802"/>
            <a:ext cx="10515600" cy="5246914"/>
          </a:xfrm>
        </p:spPr>
        <p:txBody>
          <a:bodyPr>
            <a:normAutofit fontScale="90000"/>
          </a:bodyPr>
          <a:lstStyle/>
          <a:p>
            <a:r>
              <a:rPr lang="uz-Latn-UZ" sz="3600" dirty="0" smtClean="0">
                <a:latin typeface="Times New Roman" panose="02020603050405020304" pitchFamily="18" charset="0"/>
                <a:cs typeface="Times New Roman" panose="02020603050405020304" pitchFamily="18" charset="0"/>
              </a:rPr>
              <a:t>Neytronlar qaytishi reaktordan chiqib ketayotgan neytronlarni kamaytiradi ,yoqilg‘idan maksimal foydalanishga yordam beradi.Agar qaytish bo‘lmasa, ko‘p neytronlar yo‘qoladi va reaktor samaradorligi pasayadi. Qaytish jarayonini bilish orqali</a:t>
            </a:r>
            <a:r>
              <a:rPr lang="uz-Latn-UZ" sz="3600" dirty="0">
                <a:latin typeface="Times New Roman" panose="02020603050405020304" pitchFamily="18" charset="0"/>
                <a:cs typeface="Times New Roman" panose="02020603050405020304" pitchFamily="18" charset="0"/>
              </a:rPr>
              <a:t> </a:t>
            </a:r>
            <a:r>
              <a:rPr lang="uz-Latn-UZ" sz="3600" dirty="0" smtClean="0">
                <a:latin typeface="Times New Roman" panose="02020603050405020304" pitchFamily="18" charset="0"/>
                <a:cs typeface="Times New Roman" panose="02020603050405020304" pitchFamily="18" charset="0"/>
              </a:rPr>
              <a:t>neytron oqimini aniq nazorat qilish mumkin.</a:t>
            </a:r>
            <a:br>
              <a:rPr lang="uz-Latn-UZ" sz="3600" dirty="0" smtClean="0">
                <a:latin typeface="Times New Roman" panose="02020603050405020304" pitchFamily="18" charset="0"/>
                <a:cs typeface="Times New Roman" panose="02020603050405020304" pitchFamily="18" charset="0"/>
              </a:rPr>
            </a:br>
            <a:r>
              <a:rPr lang="uz-Latn-UZ" sz="3600" dirty="0" smtClean="0">
                <a:latin typeface="Times New Roman" panose="02020603050405020304" pitchFamily="18" charset="0"/>
                <a:cs typeface="Times New Roman" panose="02020603050405020304" pitchFamily="18" charset="0"/>
              </a:rPr>
              <a:t/>
            </a:r>
            <a:br>
              <a:rPr lang="uz-Latn-UZ" sz="3600" dirty="0" smtClean="0">
                <a:latin typeface="Times New Roman" panose="02020603050405020304" pitchFamily="18" charset="0"/>
                <a:cs typeface="Times New Roman" panose="02020603050405020304" pitchFamily="18" charset="0"/>
              </a:rPr>
            </a:br>
            <a:r>
              <a:rPr lang="uz-Latn-UZ" sz="3600" dirty="0" smtClean="0">
                <a:latin typeface="Times New Roman" panose="02020603050405020304" pitchFamily="18" charset="0"/>
                <a:cs typeface="Times New Roman" panose="02020603050405020304" pitchFamily="18" charset="0"/>
              </a:rPr>
              <a:t>Neytronlarning qaytishini o‘rganishdan maqsad qaysi material yaxshi reflektor ekanini aniqlash (grafit, suv, berilliy), reaktor o‘lchami ,shaklini optimallashtirish va</a:t>
            </a:r>
            <a:br>
              <a:rPr lang="uz-Latn-UZ" sz="3600" dirty="0" smtClean="0">
                <a:latin typeface="Times New Roman" panose="02020603050405020304" pitchFamily="18" charset="0"/>
                <a:cs typeface="Times New Roman" panose="02020603050405020304" pitchFamily="18" charset="0"/>
              </a:rPr>
            </a:br>
            <a:r>
              <a:rPr lang="uz-Latn-UZ" sz="3600" dirty="0" smtClean="0">
                <a:latin typeface="Times New Roman" panose="02020603050405020304" pitchFamily="18" charset="0"/>
                <a:cs typeface="Times New Roman" panose="02020603050405020304" pitchFamily="18" charset="0"/>
              </a:rPr>
              <a:t>iqtisodiy samaradorlikni oshirishdir.</a:t>
            </a:r>
            <a:r>
              <a:rPr lang="uz-Latn-UZ" dirty="0" smtClean="0"/>
              <a:t/>
            </a:r>
            <a:br>
              <a:rPr lang="uz-Latn-UZ" dirty="0" smtClean="0"/>
            </a:br>
            <a:endParaRPr lang="uz-Latn-UZ" dirty="0"/>
          </a:p>
        </p:txBody>
      </p:sp>
    </p:spTree>
    <p:extLst>
      <p:ext uri="{BB962C8B-B14F-4D97-AF65-F5344CB8AC3E}">
        <p14:creationId xmlns:p14="http://schemas.microsoft.com/office/powerpoint/2010/main" val="783569629"/>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115</TotalTime>
  <Words>199</Words>
  <Application>Microsoft Office PowerPoint</Application>
  <PresentationFormat>Широкоэкранный</PresentationFormat>
  <Paragraphs>15</Paragraphs>
  <Slides>13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Arial</vt:lpstr>
      <vt:lpstr>Cambria Math</vt:lpstr>
      <vt:lpstr>Century Gothic</vt:lpstr>
      <vt:lpstr>Times New Roman</vt:lpstr>
      <vt:lpstr>Wingdings 3</vt:lpstr>
      <vt:lpstr>Легкий дым</vt:lpstr>
      <vt:lpstr>Neytron diffuziyasi. Neytronlarning qaytishi.</vt:lpstr>
      <vt:lpstr>     Reja: 1. Neytron diffuziyasining mohiyati va  tenglamasi 2.Neytronlarning qaytishi. 3.Neytron reflektori.  </vt:lpstr>
      <vt:lpstr>Neytron atom yadrosini tashkil etuvchi zarrachalardan biri boʻlib, elektr zaryadiga ega emas.  1932-yili James Chadwick  tomonidan kashf etilgan. Neytron — tinch holatdagi massasi 1,67×10−27 kg, spini 1/2, radiusi 0,8 fm boʻlgan elektr jihatdan neytral  elementar zarra. Neytronlar fanning turli sohalarida keng qoʻllanadi. Neytronlar ham boshqa radioaktiv nurlar singari organizmga biologik taʼsir koʻrsatadi. Neytronlar xususiyatlaridan tibbiyotda (Mas, neytronoterapiya) keng foydalaniladi. Maxsus usullar (radioaktivatsion usul) yordamida neytronlarni aniqlab, moddalarning tarkibi oʻrganiladi.</vt:lpstr>
      <vt:lpstr>Neytron diffuziyasi — bu yadroviy fizikada neytronlarning modda ichida tasodifiy yo‘nalishda harakatlanib, yuqori zichlikdan past zichlikka tarqalish jarayonidir. Bu jarayon, masalan, yadro reaktorlarida neytronlarning taqsimlanishini tushuntirishda juda muhim.</vt:lpstr>
      <vt:lpstr>Neytronlar muhit ichida yadrolar bilan to‘qnashadi, yo‘nalishini o‘zgartirib,energiyasini yo‘qotadi. Natijada ular diffuziya qonuniga bo‘ysunib, ko‘p joylashgan hududdan kam joylashgan hududga tarqaladi. Bu jarayon Fick qonuni orqali tavsiflanadi. </vt:lpstr>
      <vt:lpstr>Fik qonuni (Neytron oqimi): Neytronlar doimo zichlik yuqori bo'lgan hududdan zichlik past hududga qarab harakatlanadi. Neytronlar oqimi (J) quyidagi formula bilan ifodalanadi:                          J=−D*∇Φ Bu yerda:  D-diffuziya koeffitsienti,  Φ-esa neytron oqimi zichligi.</vt:lpstr>
      <vt:lpstr> Neytron diffuziyasi tenglamasi — bu muhit ichida neytronlarning vaqt va fazo bo‘yicha taqsimlanishini tavsiflovchi asosiy matematik model hisoblanadi. U Fick qonuni asosida hosil qilingan bo‘lib, neytron oqimining tarqalishini ifodalaydi. Neytronlar oqimi uchun asosiy diffuziya tenglamasi:                                             ( 1)/ν  ∂"φ" /∂t=D ∇² φ-∑2_a▒"φ" +S  Bu yerda: D — diffuziya koeffitsiyenti  "φ"(t) — neytronlar oqimi (flux)  ∑2_a▒"φ" ​ — yutilish (absorbsiya) kesimi  S(r) — neytron manbai  ∇²— Laplas operatori (fazoviy o‘zgarishlarni ifodalaydi)        </vt:lpstr>
      <vt:lpstr>Neytronlarning qaytishi (refleksiyasi) — bu neytronlarning muhit chegarasiga yetganda yoki boshqa modda bilan to‘qnashganda o‘z yo‘nalishini o‘zgartirib, yana ichki tomonga qaytish hodisasidir. Neytronlarning qaytishi quyidagi omillarga bog‘liq: Material turi (yengil yadrolar yaxshiroq qaytaradi, masalan vodorod)  To‘qnashuv turi (ko‘proq elastik bo‘lsa, qaytish ehtimoli katta)  Geometriya (chegaralar shakli va o‘lchami) </vt:lpstr>
      <vt:lpstr>Neytronlar qaytishi reaktordan chiqib ketayotgan neytronlarni kamaytiradi ,yoqilg‘idan maksimal foydalanishga yordam beradi.Agar qaytish bo‘lmasa, ko‘p neytronlar yo‘qoladi va reaktor samaradorligi pasayadi. Qaytish jarayonini bilish orqali neytron oqimini aniq nazorat qilish mumkin.  Neytronlarning qaytishini o‘rganishdan maqsad qaysi material yaxshi reflektor ekanini aniqlash (grafit, suv, berilliy), reaktor o‘lchami ,shaklini optimallashtirish va iqtisodiy samaradorlikni oshirishdir. </vt:lpstr>
      <vt:lpstr>Neytron reflektori — bu yadro reaktorining faol zonasi atrofida joylashgan va undan chiqib ketayotgan neytronlarni qayta faol zonaga qaytarish uchun mo‘ljallangan maxsus material qatlamidir. Reaktor ishlash jarayonida hosil bo‘lgan neytronlarning bir qismi aktiv zonadan tashqariga chiqib ketadi. Agar ular qaytarilmasa, zanjir reaksiyada qatnashmaydi va reaktor samaradorligi kamayadi. Shu sababli aktiv zona atrofida maxsus reflektor materiallari qo‘yiladi. Reflektor materiali neytronlarni asosan sochadi va ularni yana aktiv zonaga yo‘naltiradi. Bunda materialning yutilish kesimi kichik, sochilish kesimi esa katta bo‘lishi kerak.</vt:lpstr>
      <vt:lpstr>Eng ko‘p ishlatiladigan reflektorlar Amaliyotda quyidagi materiallar keng qo‘llanadi: Grafit  Oddiy suv (H₂O)  Og‘ir suv (D₂O)  Berilliy  Ularning barchasi neytronlarni yaxshi sochadi va kam yutadi. </vt:lpstr>
      <vt:lpstr> Neytron diffuziyasi va neytronlarning qaytishi — yadro fizikasining eng muhim tushunchalaridan bo‘lib, neytronlarning modda ichida qanday harakatlanishi, tarqalishi va saqlanishini tushuntiradi. Diffuziya orqali neytronlar yuqori zichlikdan past zichlikka o‘tadi, qaytish esa ularning tizimdan chiqib ketmay, yana ichkariga yo‘naltirilishini ta’minlaydi. Bu tushunchalar yadro elektr stansiyalari ,ilmiy tadqiqot reaktorlari ,radiatsiya va himoya texnologiyalari  tibbiyot (radiatsion davolash usullari) sohalarda uchraydi.  </vt:lpstr>
      <vt:lpstr>Foydalanilgan adabiyotlar 1.https://uz.wikipedia.org/wiki/Neytron 2.https://nuceng.ca/ep4d3/text/3- diffusion-        r1.pdf   3.https://www.nuclear-power.com/nuclear-power/reactor-physics/neutron-diffusion-theory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Neytron diffuziyasi. Neytronlarning qaytishi.</dc:title>
  <dc:creator>mars</dc:creator>
  <cp:lastModifiedBy>mars</cp:lastModifiedBy>
  <cp:revision>12</cp:revision>
  <dcterms:created xsi:type="dcterms:W3CDTF">2026-04-01T15:37:34Z</dcterms:created>
  <dcterms:modified xsi:type="dcterms:W3CDTF">2026-04-11T05:52:18Z</dcterms:modified>
</cp:coreProperties>
</file>