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657600" y="-1828800"/>
            <a:ext cx="10972800" cy="10972800"/>
          </a:xfrm>
          <a:prstGeom prst="ellipse">
            <a:avLst/>
          </a:prstGeom>
          <a:solidFill>
            <a:srgbClr val="2B2B2B">
              <a:alpha val="4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12070080" y="1828800"/>
            <a:ext cx="9144000" cy="9144000"/>
          </a:xfrm>
          <a:prstGeom prst="ellipse">
            <a:avLst/>
          </a:prstGeom>
          <a:solidFill>
            <a:srgbClr val="B3B3B3">
              <a:alpha val="3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755648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511296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266944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022592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8778240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0533888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2289536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4045184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5800832" y="0"/>
            <a:ext cx="9144" cy="9875520"/>
          </a:xfrm>
          <a:prstGeom prst="rect">
            <a:avLst/>
          </a:prstGeom>
          <a:solidFill>
            <a:srgbClr val="2B2B2B">
              <a:alpha val="5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463040" y="6675120"/>
            <a:ext cx="137160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0"/>
              </a:lnSpc>
              <a:buNone/>
            </a:pPr>
            <a:r>
              <a:rPr lang="en-US" sz="21000" dirty="0">
                <a:solidFill>
                  <a:srgbClr val="2B2B2B">
                    <a:alpha val="1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PRESENTATION</a:t>
            </a:r>
            <a:endParaRPr lang="en-US" sz="21000" dirty="0"/>
          </a:p>
        </p:txBody>
      </p:sp>
      <p:sp>
        <p:nvSpPr>
          <p:cNvPr id="15" name="Shape 13"/>
          <p:cNvSpPr/>
          <p:nvPr/>
        </p:nvSpPr>
        <p:spPr>
          <a:xfrm>
            <a:off x="16184880" y="1371600"/>
            <a:ext cx="146304" cy="146304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2B2B2B">
                <a:alpha val="25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914400" y="8961120"/>
            <a:ext cx="146304" cy="146304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B3B3B3">
                <a:alpha val="25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6239744" y="1426464"/>
            <a:ext cx="36576" cy="36576"/>
          </a:xfrm>
          <a:prstGeom prst="ellipse">
            <a:avLst/>
          </a:prstGeom>
          <a:solidFill>
            <a:srgbClr val="2B2B2B"/>
          </a:solidFill>
          <a:ln/>
        </p:spPr>
      </p:sp>
      <p:sp>
        <p:nvSpPr>
          <p:cNvPr id="18" name="Shape 16"/>
          <p:cNvSpPr/>
          <p:nvPr/>
        </p:nvSpPr>
        <p:spPr>
          <a:xfrm>
            <a:off x="969264" y="9015984"/>
            <a:ext cx="36576" cy="36576"/>
          </a:xfrm>
          <a:prstGeom prst="ellipse">
            <a:avLst/>
          </a:prstGeom>
          <a:solidFill>
            <a:srgbClr val="B3B3B3"/>
          </a:solidFill>
          <a:ln/>
        </p:spPr>
      </p:sp>
      <p:sp>
        <p:nvSpPr>
          <p:cNvPr id="19" name="Shape 17"/>
          <p:cNvSpPr/>
          <p:nvPr/>
        </p:nvSpPr>
        <p:spPr>
          <a:xfrm>
            <a:off x="16459200" y="1280160"/>
            <a:ext cx="548640" cy="36576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6971264" y="1280160"/>
            <a:ext cx="36576" cy="548640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8961120" y="7827264"/>
            <a:ext cx="548640" cy="36576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8961120" y="7315200"/>
            <a:ext cx="36576" cy="548640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Shape 22"/>
          <p:cNvSpPr/>
          <p:nvPr/>
        </p:nvSpPr>
        <p:spPr>
          <a:xfrm>
            <a:off x="9098280" y="1417320"/>
            <a:ext cx="7772400" cy="630936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5" name="Shape 23"/>
          <p:cNvSpPr/>
          <p:nvPr/>
        </p:nvSpPr>
        <p:spPr>
          <a:xfrm>
            <a:off x="0" y="0"/>
            <a:ext cx="109728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6" name="Shape 24"/>
          <p:cNvSpPr/>
          <p:nvPr/>
        </p:nvSpPr>
        <p:spPr>
          <a:xfrm>
            <a:off x="17446752" y="0"/>
            <a:ext cx="109728" cy="9875520"/>
          </a:xfrm>
          <a:prstGeom prst="rect">
            <a:avLst/>
          </a:prstGeom>
          <a:solidFill>
            <a:srgbClr val="B3B3B3"/>
          </a:solidFill>
          <a:ln/>
        </p:spPr>
      </p:sp>
      <p:pic>
        <p:nvPicPr>
          <p:cNvPr id="2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463040"/>
            <a:ext cx="7680960" cy="6217920"/>
          </a:xfrm>
          <a:prstGeom prst="rect">
            <a:avLst/>
          </a:prstGeom>
        </p:spPr>
      </p:pic>
      <p:sp>
        <p:nvSpPr>
          <p:cNvPr id="28" name="Shape 25"/>
          <p:cNvSpPr/>
          <p:nvPr/>
        </p:nvSpPr>
        <p:spPr>
          <a:xfrm>
            <a:off x="1463040" y="914400"/>
            <a:ext cx="3200400" cy="4114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9" name="Text 26"/>
          <p:cNvSpPr/>
          <p:nvPr/>
        </p:nvSpPr>
        <p:spPr>
          <a:xfrm>
            <a:off x="1463040" y="2011680"/>
            <a:ext cx="65836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Tashkiliy samaradorlik va xodimlarning motivatsiyasiga ta'siri</a:t>
            </a:r>
            <a:endParaRPr lang="en-US" sz="1800" dirty="0"/>
          </a:p>
        </p:txBody>
      </p:sp>
      <p:sp>
        <p:nvSpPr>
          <p:cNvPr id="30" name="Text 27"/>
          <p:cNvSpPr/>
          <p:nvPr/>
        </p:nvSpPr>
        <p:spPr>
          <a:xfrm>
            <a:off x="1463040" y="2560320"/>
            <a:ext cx="658368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940"/>
              </a:lnSpc>
              <a:buNone/>
            </a:pPr>
            <a:r>
              <a:rPr lang="en-US" sz="54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Menejerning kommunikativ qobiliyatlari</a:t>
            </a:r>
            <a:endParaRPr lang="en-US" sz="5400" dirty="0"/>
          </a:p>
        </p:txBody>
      </p:sp>
      <p:sp>
        <p:nvSpPr>
          <p:cNvPr id="31" name="Text 28"/>
          <p:cNvSpPr/>
          <p:nvPr/>
        </p:nvSpPr>
        <p:spPr>
          <a:xfrm>
            <a:off x="1463040" y="5296205"/>
            <a:ext cx="658368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B2B2B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Samarali kommunikatsiya xodimlarning ishdan qoniqishini 15% ga oshiradi va xatoliklar darajasini 10% ga kamaytiradi. Bu, ayniqsa, murakkab loyihalarda strategik maqsadlarga erishish uchun muhim.</a:t>
            </a:r>
            <a:endParaRPr lang="en-US" sz="1500" dirty="0"/>
          </a:p>
        </p:txBody>
      </p:sp>
      <p:sp>
        <p:nvSpPr>
          <p:cNvPr id="32" name="Shape 29"/>
          <p:cNvSpPr/>
          <p:nvPr/>
        </p:nvSpPr>
        <p:spPr>
          <a:xfrm>
            <a:off x="1463040" y="6539789"/>
            <a:ext cx="2194560" cy="5486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3" name="Text 30"/>
          <p:cNvSpPr/>
          <p:nvPr/>
        </p:nvSpPr>
        <p:spPr>
          <a:xfrm>
            <a:off x="1828800" y="1019556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STRATEGIK BOSHQARUV: 2026-05-22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1280160" y="7635240"/>
            <a:ext cx="5120640" cy="11887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2B2B2B">
                <a:alpha val="13000"/>
              </a:srgbClr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1335024" y="7690104"/>
            <a:ext cx="5010912" cy="1078992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2B2B2B">
                <a:alpha val="2000"/>
              </a:srgbClr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1463040" y="7772400"/>
            <a:ext cx="822960" cy="822960"/>
          </a:xfrm>
          <a:prstGeom prst="roundRect">
            <a:avLst/>
          </a:prstGeom>
          <a:solidFill>
            <a:srgbClr val="B3B3B3"/>
          </a:solidFill>
          <a:ln/>
        </p:spPr>
      </p:sp>
      <p:sp>
        <p:nvSpPr>
          <p:cNvPr id="37" name="Text 34"/>
          <p:cNvSpPr/>
          <p:nvPr/>
        </p:nvSpPr>
        <p:spPr>
          <a:xfrm>
            <a:off x="2514600" y="7863840"/>
            <a:ext cx="4572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MA'RUZACHI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2514600" y="813816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Javlon Baxtiyorov</a:t>
            </a:r>
            <a:endParaRPr lang="en-US" sz="2100" dirty="0"/>
          </a:p>
        </p:txBody>
      </p:sp>
      <p:sp>
        <p:nvSpPr>
          <p:cNvPr id="39" name="Text 36"/>
          <p:cNvSpPr/>
          <p:nvPr/>
        </p:nvSpPr>
        <p:spPr>
          <a:xfrm>
            <a:off x="2514600" y="84582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2B2B2B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Toshkent Iqtisodiyot Universiteti</a:t>
            </a:r>
            <a:endParaRPr lang="en-US" sz="1100" dirty="0"/>
          </a:p>
        </p:txBody>
      </p:sp>
      <p:sp>
        <p:nvSpPr>
          <p:cNvPr id="40" name="Text 37"/>
          <p:cNvSpPr/>
          <p:nvPr/>
        </p:nvSpPr>
        <p:spPr>
          <a:xfrm>
            <a:off x="1463040" y="7936992"/>
            <a:ext cx="822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48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👤</a:t>
            </a:r>
            <a:endParaRPr lang="en-US" sz="2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7280" y="8229600"/>
            <a:ext cx="3657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0800"/>
              </a:lnSpc>
              <a:buNone/>
            </a:pPr>
            <a:r>
              <a:rPr lang="en-US" sz="9000" dirty="0">
                <a:solidFill>
                  <a:srgbClr val="2B2B2B">
                    <a:alpha val="3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GOALS</a:t>
            </a:r>
            <a:endParaRPr lang="en-US" sz="9000" dirty="0"/>
          </a:p>
        </p:txBody>
      </p:sp>
      <p:sp>
        <p:nvSpPr>
          <p:cNvPr id="3" name="Shape 1"/>
          <p:cNvSpPr/>
          <p:nvPr/>
        </p:nvSpPr>
        <p:spPr>
          <a:xfrm>
            <a:off x="15727680" y="9144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5956280" y="9144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6184880" y="9144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6413480" y="9144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5727680" y="11430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5956280" y="11430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6184880" y="11430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6413480" y="11430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5727680" y="13716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5956280" y="13716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6184880" y="13716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6413480" y="13716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5727680" y="16002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5956280" y="16002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6184880" y="16002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6413480" y="16002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731520" y="2194560"/>
            <a:ext cx="9656064" cy="3291840"/>
          </a:xfrm>
          <a:prstGeom prst="roundRect">
            <a:avLst/>
          </a:prstGeom>
          <a:solidFill>
            <a:srgbClr val="2B2B2B">
              <a:alpha val="1000"/>
            </a:srgbClr>
          </a:solidFill>
          <a:ln w="12700">
            <a:solidFill>
              <a:srgbClr val="D4D4D4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005840" y="557784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1" name="Shape 19"/>
          <p:cNvSpPr/>
          <p:nvPr/>
        </p:nvSpPr>
        <p:spPr>
          <a:xfrm>
            <a:off x="1005840" y="571500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2" name="Shape 20"/>
          <p:cNvSpPr/>
          <p:nvPr/>
        </p:nvSpPr>
        <p:spPr>
          <a:xfrm>
            <a:off x="1005840" y="585216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3" name="Shape 21"/>
          <p:cNvSpPr/>
          <p:nvPr/>
        </p:nvSpPr>
        <p:spPr>
          <a:xfrm>
            <a:off x="1005840" y="598932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4" name="Shape 22"/>
          <p:cNvSpPr/>
          <p:nvPr/>
        </p:nvSpPr>
        <p:spPr>
          <a:xfrm>
            <a:off x="1005840" y="612648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5" name="Shape 23"/>
          <p:cNvSpPr/>
          <p:nvPr/>
        </p:nvSpPr>
        <p:spPr>
          <a:xfrm>
            <a:off x="1005840" y="6263640"/>
            <a:ext cx="18288" cy="7315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26" name="Text 24"/>
          <p:cNvSpPr/>
          <p:nvPr/>
        </p:nvSpPr>
        <p:spPr>
          <a:xfrm>
            <a:off x="914400" y="292608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500" dirty="0">
                <a:solidFill>
                  <a:srgbClr val="2B2B2B">
                    <a:alpha val="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4500" dirty="0"/>
          </a:p>
        </p:txBody>
      </p:sp>
      <p:sp>
        <p:nvSpPr>
          <p:cNvPr id="27" name="Text 25"/>
          <p:cNvSpPr/>
          <p:nvPr/>
        </p:nvSpPr>
        <p:spPr>
          <a:xfrm>
            <a:off x="914400" y="374904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500" dirty="0">
                <a:solidFill>
                  <a:srgbClr val="2B2B2B">
                    <a:alpha val="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4500" dirty="0"/>
          </a:p>
        </p:txBody>
      </p:sp>
      <p:sp>
        <p:nvSpPr>
          <p:cNvPr id="28" name="Text 26"/>
          <p:cNvSpPr/>
          <p:nvPr/>
        </p:nvSpPr>
        <p:spPr>
          <a:xfrm>
            <a:off x="914400" y="45720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500" dirty="0">
                <a:solidFill>
                  <a:srgbClr val="2B2B2B">
                    <a:alpha val="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4500" dirty="0"/>
          </a:p>
        </p:txBody>
      </p:sp>
      <p:sp>
        <p:nvSpPr>
          <p:cNvPr id="29" name="Shape 27"/>
          <p:cNvSpPr/>
          <p:nvPr/>
        </p:nvSpPr>
        <p:spPr>
          <a:xfrm>
            <a:off x="914400" y="6035040"/>
            <a:ext cx="2377440" cy="411480"/>
          </a:xfrm>
          <a:prstGeom prst="roundRect">
            <a:avLst/>
          </a:prstGeom>
          <a:solidFill>
            <a:srgbClr val="B3B3B3">
              <a:alpha val="8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822960" y="6629400"/>
            <a:ext cx="9473184" cy="822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3B3B3">
                <a:alpha val="13000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22960" y="7589520"/>
            <a:ext cx="9473184" cy="822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3B3B3">
                <a:alpha val="13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822960" y="8549640"/>
            <a:ext cx="9473184" cy="822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3B3B3">
                <a:alpha val="13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10341864" y="2148840"/>
            <a:ext cx="6437376" cy="6858000"/>
          </a:xfrm>
          <a:prstGeom prst="roundRect">
            <a:avLst/>
          </a:prstGeom>
          <a:solidFill>
            <a:srgbClr val="000000">
              <a:alpha val="1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1005840" y="6766560"/>
            <a:ext cx="365760" cy="365760"/>
          </a:xfrm>
          <a:prstGeom prst="ellipse">
            <a:avLst/>
          </a:prstGeom>
          <a:solidFill>
            <a:srgbClr val="B3B3B3">
              <a:alpha val="8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1005840" y="7726680"/>
            <a:ext cx="365760" cy="365760"/>
          </a:xfrm>
          <a:prstGeom prst="ellipse">
            <a:avLst/>
          </a:prstGeom>
          <a:solidFill>
            <a:srgbClr val="B3B3B3">
              <a:alpha val="8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1005840" y="8686800"/>
            <a:ext cx="365760" cy="365760"/>
          </a:xfrm>
          <a:prstGeom prst="ellipse">
            <a:avLst/>
          </a:prstGeom>
          <a:solidFill>
            <a:srgbClr val="B3B3B3">
              <a:alpha val="8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10158984" y="1965960"/>
            <a:ext cx="6528816" cy="694944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38" name="Shape 36"/>
          <p:cNvSpPr/>
          <p:nvPr/>
        </p:nvSpPr>
        <p:spPr>
          <a:xfrm>
            <a:off x="0" y="0"/>
            <a:ext cx="109728" cy="9875520"/>
          </a:xfrm>
          <a:prstGeom prst="rect">
            <a:avLst/>
          </a:prstGeom>
          <a:solidFill>
            <a:srgbClr val="2B2B2B"/>
          </a:solidFill>
          <a:ln/>
        </p:spPr>
      </p:sp>
      <p:pic>
        <p:nvPicPr>
          <p:cNvPr id="3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4704" y="2011680"/>
            <a:ext cx="6437376" cy="6858000"/>
          </a:xfrm>
          <a:prstGeom prst="rect">
            <a:avLst/>
          </a:prstGeom>
        </p:spPr>
      </p:pic>
      <p:sp>
        <p:nvSpPr>
          <p:cNvPr id="40" name="Text 37"/>
          <p:cNvSpPr/>
          <p:nvPr/>
        </p:nvSpPr>
        <p:spPr>
          <a:xfrm>
            <a:off x="914400" y="640080"/>
            <a:ext cx="9656064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760"/>
              </a:lnSpc>
              <a:buNone/>
            </a:pPr>
            <a:r>
              <a:rPr lang="en-US" sz="4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Xulosa va Tavsiyalar</a:t>
            </a:r>
            <a:endParaRPr lang="en-US" sz="4800" dirty="0"/>
          </a:p>
        </p:txBody>
      </p:sp>
      <p:sp>
        <p:nvSpPr>
          <p:cNvPr id="41" name="Shape 38"/>
          <p:cNvSpPr/>
          <p:nvPr/>
        </p:nvSpPr>
        <p:spPr>
          <a:xfrm>
            <a:off x="914400" y="1737360"/>
            <a:ext cx="1280160" cy="73152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2" name="Text 39"/>
          <p:cNvSpPr/>
          <p:nvPr/>
        </p:nvSpPr>
        <p:spPr>
          <a:xfrm>
            <a:off x="1097280" y="2468880"/>
            <a:ext cx="965606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STRATEGIK XULOSALAR</a:t>
            </a:r>
            <a:endParaRPr lang="en-US" sz="1500" dirty="0"/>
          </a:p>
        </p:txBody>
      </p:sp>
      <p:sp>
        <p:nvSpPr>
          <p:cNvPr id="43" name="Text 40"/>
          <p:cNvSpPr/>
          <p:nvPr/>
        </p:nvSpPr>
        <p:spPr>
          <a:xfrm>
            <a:off x="1645920" y="3017520"/>
            <a:ext cx="8558784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Menejerlarning kommunikativ qobiliyatlari va jamoa samaradorligi o'rtasida to'g'ridan-to'g'ri, statistik isbotlangan bog'liqlik mavjud; yaxshi kommunikatsiya 15% gacha mahsuldorlikni oshirishi mumkin.</a:t>
            </a:r>
            <a:endParaRPr lang="en-US" sz="1400" dirty="0"/>
          </a:p>
        </p:txBody>
      </p:sp>
      <p:sp>
        <p:nvSpPr>
          <p:cNvPr id="44" name="Text 41"/>
          <p:cNvSpPr/>
          <p:nvPr/>
        </p:nvSpPr>
        <p:spPr>
          <a:xfrm>
            <a:off x="1645920" y="3840480"/>
            <a:ext cx="8558784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Teskari aloqa mexanizmlarining samaradorligi, ayniqsa, texnologik sohalarda, 25% ga yuqori bo'lib, bu raqamli transformatsiyaning kommunikativ strategiyalarga bog'liqligini ko'rsatadi.</a:t>
            </a:r>
            <a:endParaRPr lang="en-US" sz="1400" dirty="0"/>
          </a:p>
        </p:txBody>
      </p:sp>
      <p:sp>
        <p:nvSpPr>
          <p:cNvPr id="45" name="Text 42"/>
          <p:cNvSpPr/>
          <p:nvPr/>
        </p:nvSpPr>
        <p:spPr>
          <a:xfrm>
            <a:off x="1645920" y="4663440"/>
            <a:ext cx="8558784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Menejerlarning passiv tinglashdan faol, konstruktiv dialogga o'tishi, jamoa a'zolarining loyihaga investitsiyasini o'rtacha 10% ga oshiradi.</a:t>
            </a:r>
            <a:endParaRPr lang="en-US" sz="1400" dirty="0"/>
          </a:p>
        </p:txBody>
      </p:sp>
      <p:sp>
        <p:nvSpPr>
          <p:cNvPr id="46" name="Text 43"/>
          <p:cNvSpPr/>
          <p:nvPr/>
        </p:nvSpPr>
        <p:spPr>
          <a:xfrm>
            <a:off x="1143000" y="6144768"/>
            <a:ext cx="1920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B3B3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KELGUSI QADAMLAR</a:t>
            </a:r>
            <a:endParaRPr lang="en-US" sz="1400" dirty="0"/>
          </a:p>
        </p:txBody>
      </p:sp>
      <p:sp>
        <p:nvSpPr>
          <p:cNvPr id="47" name="Shape 44"/>
          <p:cNvSpPr/>
          <p:nvPr/>
        </p:nvSpPr>
        <p:spPr>
          <a:xfrm>
            <a:off x="1115568" y="6876288"/>
            <a:ext cx="146304" cy="146304"/>
          </a:xfrm>
          <a:prstGeom prst="ellipse">
            <a:avLst/>
          </a:prstGeom>
          <a:solidFill>
            <a:srgbClr val="B3B3B3"/>
          </a:solidFill>
          <a:ln/>
        </p:spPr>
      </p:sp>
      <p:sp>
        <p:nvSpPr>
          <p:cNvPr id="48" name="Text 45"/>
          <p:cNvSpPr/>
          <p:nvPr/>
        </p:nvSpPr>
        <p:spPr>
          <a:xfrm>
            <a:off x="1554480" y="6766560"/>
            <a:ext cx="855878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90"/>
              </a:lnSpc>
              <a:buNone/>
            </a:pPr>
            <a:r>
              <a:rPr lang="en-US" sz="13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 uchun maxsus "Faol Tinglash va Konstruktiv Fikr" trening dasturini ishlab chiqish, KPI sifatida jamoa a'zolarining loyiha bo'yicha fikr bildirish chastotasini o'lchash.</a:t>
            </a:r>
            <a:endParaRPr lang="en-US" sz="1300" dirty="0"/>
          </a:p>
        </p:txBody>
      </p:sp>
      <p:sp>
        <p:nvSpPr>
          <p:cNvPr id="49" name="Shape 46"/>
          <p:cNvSpPr/>
          <p:nvPr/>
        </p:nvSpPr>
        <p:spPr>
          <a:xfrm>
            <a:off x="1115568" y="7836408"/>
            <a:ext cx="146304" cy="146304"/>
          </a:xfrm>
          <a:prstGeom prst="ellipse">
            <a:avLst/>
          </a:prstGeom>
          <a:solidFill>
            <a:srgbClr val="B3B3B3"/>
          </a:solidFill>
          <a:ln/>
        </p:spPr>
      </p:sp>
      <p:sp>
        <p:nvSpPr>
          <p:cNvPr id="50" name="Text 47"/>
          <p:cNvSpPr/>
          <p:nvPr/>
        </p:nvSpPr>
        <p:spPr>
          <a:xfrm>
            <a:off x="1554480" y="7726680"/>
            <a:ext cx="855878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90"/>
              </a:lnSpc>
              <a:buNone/>
            </a:pPr>
            <a:r>
              <a:rPr lang="en-US" sz="13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 chorakda "Jamoa Kommunikatsiya Metrikasi"ni joriy etish (masalan, xabarlarga javob berish vaqti, tushunish darajasi bo'yicha so'rovnomalar), bu menejerlarning samaradorligini baholash imkonini beradi.</a:t>
            </a:r>
            <a:endParaRPr lang="en-US" sz="1300" dirty="0"/>
          </a:p>
        </p:txBody>
      </p:sp>
      <p:sp>
        <p:nvSpPr>
          <p:cNvPr id="51" name="Shape 48"/>
          <p:cNvSpPr/>
          <p:nvPr/>
        </p:nvSpPr>
        <p:spPr>
          <a:xfrm>
            <a:off x="1115568" y="8796528"/>
            <a:ext cx="146304" cy="146304"/>
          </a:xfrm>
          <a:prstGeom prst="ellipse">
            <a:avLst/>
          </a:prstGeom>
          <a:solidFill>
            <a:srgbClr val="B3B3B3"/>
          </a:solidFill>
          <a:ln/>
        </p:spPr>
      </p:sp>
      <p:sp>
        <p:nvSpPr>
          <p:cNvPr id="52" name="Text 49"/>
          <p:cNvSpPr/>
          <p:nvPr/>
        </p:nvSpPr>
        <p:spPr>
          <a:xfrm>
            <a:off x="1554480" y="8686800"/>
            <a:ext cx="855878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90"/>
              </a:lnSpc>
              <a:buNone/>
            </a:pPr>
            <a:r>
              <a:rPr lang="en-US" sz="13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 uchun individual kommunikativ rivojlanish rejalarini tuzish, har bir menejer uchun aniq maqsadlar va o'lchanadigan natijalarni belgilash.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0" y="7132320"/>
            <a:ext cx="822960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0"/>
              </a:lnSpc>
              <a:buNone/>
            </a:pPr>
            <a:r>
              <a:rPr lang="en-US" sz="16500" dirty="0">
                <a:solidFill>
                  <a:srgbClr val="2B2B2B">
                    <a:alpha val="1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SOURCES</a:t>
            </a:r>
            <a:endParaRPr lang="en-US" sz="16500" dirty="0"/>
          </a:p>
        </p:txBody>
      </p:sp>
      <p:sp>
        <p:nvSpPr>
          <p:cNvPr id="3" name="Shape 1"/>
          <p:cNvSpPr/>
          <p:nvPr/>
        </p:nvSpPr>
        <p:spPr>
          <a:xfrm>
            <a:off x="16184880" y="73152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6459200" y="73152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6733520" y="73152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6184880" y="100584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6459200" y="100584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6733520" y="100584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6184880" y="128016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6459200" y="128016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6733520" y="128016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6184880" y="155448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6459200" y="155448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6733520" y="155448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6184880" y="18288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6459200" y="18288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6733520" y="1828800"/>
            <a:ext cx="36576" cy="36576"/>
          </a:xfrm>
          <a:prstGeom prst="ellipse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170432" y="2377440"/>
            <a:ext cx="36576" cy="6446520"/>
          </a:xfrm>
          <a:prstGeom prst="rect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1737360" y="2286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737360" y="3429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1737360" y="4572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1737360" y="5715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1737360" y="6858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1737360" y="8001000"/>
            <a:ext cx="14996160" cy="1051560"/>
          </a:xfrm>
          <a:prstGeom prst="roundRect">
            <a:avLst/>
          </a:prstGeom>
          <a:solidFill>
            <a:srgbClr val="2B2B2B">
              <a:alpha val="1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1920240" y="3337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1920240" y="4480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1920240" y="5623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1920240" y="6766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1920240" y="7909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1920240" y="9052560"/>
            <a:ext cx="365760" cy="27432"/>
          </a:xfrm>
          <a:prstGeom prst="rect">
            <a:avLst/>
          </a:prstGeom>
          <a:solidFill>
            <a:srgbClr val="2B2B2B">
              <a:alpha val="19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0" y="0"/>
            <a:ext cx="137160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32" name="Text 30"/>
          <p:cNvSpPr/>
          <p:nvPr/>
        </p:nvSpPr>
        <p:spPr>
          <a:xfrm>
            <a:off x="914400" y="640080"/>
            <a:ext cx="157276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760"/>
              </a:lnSpc>
              <a:buNone/>
            </a:pPr>
            <a:r>
              <a:rPr lang="en-US" sz="4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Adabiyotlar Ro'yxati</a:t>
            </a:r>
            <a:endParaRPr lang="en-US" sz="4800" dirty="0"/>
          </a:p>
        </p:txBody>
      </p:sp>
      <p:sp>
        <p:nvSpPr>
          <p:cNvPr id="33" name="Shape 31"/>
          <p:cNvSpPr/>
          <p:nvPr/>
        </p:nvSpPr>
        <p:spPr>
          <a:xfrm>
            <a:off x="914400" y="1737360"/>
            <a:ext cx="1463040" cy="914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4" name="Shape 32"/>
          <p:cNvSpPr/>
          <p:nvPr/>
        </p:nvSpPr>
        <p:spPr>
          <a:xfrm>
            <a:off x="868680" y="2377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5" name="Text 33"/>
          <p:cNvSpPr/>
          <p:nvPr/>
        </p:nvSpPr>
        <p:spPr>
          <a:xfrm>
            <a:off x="1920240" y="2377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O'zbekiston Respublikasi Prezidentining "Raqamli O'zbekiston - 2030" strategiyasi to'g'risida"gi Farmoni</a:t>
            </a:r>
            <a:endParaRPr lang="en-US" sz="1800" dirty="0"/>
          </a:p>
        </p:txBody>
      </p:sp>
      <p:sp>
        <p:nvSpPr>
          <p:cNvPr id="36" name="Text 34"/>
          <p:cNvSpPr/>
          <p:nvPr/>
        </p:nvSpPr>
        <p:spPr>
          <a:xfrm>
            <a:off x="1920240" y="2834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O'zbekiston Respublikasi Prezidenti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868680" y="3520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8" name="Text 36"/>
          <p:cNvSpPr/>
          <p:nvPr/>
        </p:nvSpPr>
        <p:spPr>
          <a:xfrm>
            <a:off x="1920240" y="3520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Oliy ta'lim tizimini rivojlantirishning strategik yo'nalishlari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1920240" y="3977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A. Avloniy nomidagi Xalq ta'limi xodimlarini qayta tayyorlash va ularning malakasini oshirish instituti</a:t>
            </a:r>
            <a:endParaRPr lang="en-US" sz="1400" dirty="0"/>
          </a:p>
        </p:txBody>
      </p:sp>
      <p:sp>
        <p:nvSpPr>
          <p:cNvPr id="40" name="Shape 38"/>
          <p:cNvSpPr/>
          <p:nvPr/>
        </p:nvSpPr>
        <p:spPr>
          <a:xfrm>
            <a:off x="868680" y="4663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1" name="Text 39"/>
          <p:cNvSpPr/>
          <p:nvPr/>
        </p:nvSpPr>
        <p:spPr>
          <a:xfrm>
            <a:off x="1920240" y="4663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Iqtisodiy o'sish va innovatsiyalar: nazariya va amaliyot</a:t>
            </a:r>
            <a:endParaRPr lang="en-US" sz="1800" dirty="0"/>
          </a:p>
        </p:txBody>
      </p:sp>
      <p:sp>
        <p:nvSpPr>
          <p:cNvPr id="42" name="Text 40"/>
          <p:cNvSpPr/>
          <p:nvPr/>
        </p:nvSpPr>
        <p:spPr>
          <a:xfrm>
            <a:off x="1920240" y="5120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Sh. Mirziyoyev</a:t>
            </a:r>
            <a:endParaRPr lang="en-US" sz="1400" dirty="0"/>
          </a:p>
        </p:txBody>
      </p:sp>
      <p:sp>
        <p:nvSpPr>
          <p:cNvPr id="43" name="Shape 41"/>
          <p:cNvSpPr/>
          <p:nvPr/>
        </p:nvSpPr>
        <p:spPr>
          <a:xfrm>
            <a:off x="868680" y="5806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4" name="Text 42"/>
          <p:cNvSpPr/>
          <p:nvPr/>
        </p:nvSpPr>
        <p:spPr>
          <a:xfrm>
            <a:off x="1920240" y="5806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Raqamli iqtisodiyotda davlat boshqaruvi samaradorligini oshirish</a:t>
            </a:r>
            <a:endParaRPr lang="en-US" sz="1800" dirty="0"/>
          </a:p>
        </p:txBody>
      </p:sp>
      <p:sp>
        <p:nvSpPr>
          <p:cNvPr id="45" name="Text 43"/>
          <p:cNvSpPr/>
          <p:nvPr/>
        </p:nvSpPr>
        <p:spPr>
          <a:xfrm>
            <a:off x="1920240" y="6263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B. Musayev</a:t>
            </a:r>
            <a:endParaRPr lang="en-US" sz="1400" dirty="0"/>
          </a:p>
        </p:txBody>
      </p:sp>
      <p:sp>
        <p:nvSpPr>
          <p:cNvPr id="46" name="Shape 44"/>
          <p:cNvSpPr/>
          <p:nvPr/>
        </p:nvSpPr>
        <p:spPr>
          <a:xfrm>
            <a:off x="868680" y="6949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7" name="Text 45"/>
          <p:cNvSpPr/>
          <p:nvPr/>
        </p:nvSpPr>
        <p:spPr>
          <a:xfrm>
            <a:off x="1920240" y="6949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Ta'lim sifatini oshirishda axborot texnologiyalarining o'rni</a:t>
            </a:r>
            <a:endParaRPr lang="en-US" sz="1800" dirty="0"/>
          </a:p>
        </p:txBody>
      </p:sp>
      <p:sp>
        <p:nvSpPr>
          <p:cNvPr id="48" name="Text 46"/>
          <p:cNvSpPr/>
          <p:nvPr/>
        </p:nvSpPr>
        <p:spPr>
          <a:xfrm>
            <a:off x="1920240" y="7406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Z. G'ofurov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868680" y="8092440"/>
            <a:ext cx="640080" cy="32918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50" name="Text 48"/>
          <p:cNvSpPr/>
          <p:nvPr/>
        </p:nvSpPr>
        <p:spPr>
          <a:xfrm>
            <a:off x="1920240" y="8092440"/>
            <a:ext cx="1389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1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Global ta'lim tendensiyalari va O'zbekiston tajribasi</a:t>
            </a:r>
            <a:endParaRPr lang="en-US" sz="1800" dirty="0"/>
          </a:p>
        </p:txBody>
      </p:sp>
      <p:sp>
        <p:nvSpPr>
          <p:cNvPr id="51" name="Text 49"/>
          <p:cNvSpPr/>
          <p:nvPr/>
        </p:nvSpPr>
        <p:spPr>
          <a:xfrm>
            <a:off x="1920240" y="8549640"/>
            <a:ext cx="1389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X. Karimov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868680" y="2450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2020</a:t>
            </a:r>
            <a:endParaRPr lang="en-US" sz="1400" dirty="0"/>
          </a:p>
        </p:txBody>
      </p:sp>
      <p:sp>
        <p:nvSpPr>
          <p:cNvPr id="53" name="Text 51"/>
          <p:cNvSpPr/>
          <p:nvPr/>
        </p:nvSpPr>
        <p:spPr>
          <a:xfrm>
            <a:off x="868680" y="3593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1400" dirty="0"/>
          </a:p>
        </p:txBody>
      </p:sp>
      <p:sp>
        <p:nvSpPr>
          <p:cNvPr id="54" name="Text 52"/>
          <p:cNvSpPr/>
          <p:nvPr/>
        </p:nvSpPr>
        <p:spPr>
          <a:xfrm>
            <a:off x="868680" y="4736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2021</a:t>
            </a:r>
            <a:endParaRPr lang="en-US" sz="1400" dirty="0"/>
          </a:p>
        </p:txBody>
      </p:sp>
      <p:sp>
        <p:nvSpPr>
          <p:cNvPr id="55" name="Text 53"/>
          <p:cNvSpPr/>
          <p:nvPr/>
        </p:nvSpPr>
        <p:spPr>
          <a:xfrm>
            <a:off x="868680" y="5879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2022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868680" y="7022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1400" dirty="0"/>
          </a:p>
        </p:txBody>
      </p:sp>
      <p:sp>
        <p:nvSpPr>
          <p:cNvPr id="57" name="Text 55"/>
          <p:cNvSpPr/>
          <p:nvPr/>
        </p:nvSpPr>
        <p:spPr>
          <a:xfrm>
            <a:off x="868680" y="8165592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2024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097280" y="3200400"/>
            <a:ext cx="153619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6300"/>
              </a:lnSpc>
              <a:buNone/>
            </a:pPr>
            <a:r>
              <a:rPr lang="en-US" sz="6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E'tiboringiz uchun rahmat!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097280" y="4389120"/>
            <a:ext cx="15361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Bizning tahlillarimiz va tavsiyalarimizni tinglaganingiz uchun tashakkur. Kelgusi hamkorlikni intiqlik bilan kutamiz.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7863840" y="5486400"/>
            <a:ext cx="1828800" cy="36576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8" name="Shape 5"/>
          <p:cNvSpPr/>
          <p:nvPr/>
        </p:nvSpPr>
        <p:spPr>
          <a:xfrm>
            <a:off x="6492240" y="6858000"/>
            <a:ext cx="4572000" cy="5486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9" name="Text 6"/>
          <p:cNvSpPr/>
          <p:nvPr/>
        </p:nvSpPr>
        <p:spPr>
          <a:xfrm>
            <a:off x="1097280" y="7863840"/>
            <a:ext cx="1536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 // strategy.consulting@email.com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1097280" y="1097280"/>
            <a:ext cx="914400" cy="36576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1097280" y="1097280"/>
            <a:ext cx="36576" cy="914400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12" name="Text 9"/>
          <p:cNvSpPr/>
          <p:nvPr/>
        </p:nvSpPr>
        <p:spPr>
          <a:xfrm>
            <a:off x="6766560" y="7031736"/>
            <a:ext cx="4023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DOIMIY ALOQADA BO'LING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727680" y="5486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15727680" y="7772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5727680" y="10058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5956280" y="5486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5956280" y="7772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5956280" y="10058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6184880" y="5486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6184880" y="7772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6184880" y="10058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6413480" y="5486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6413480" y="7772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6413480" y="10058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6642080" y="5486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6642080" y="7772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6642080" y="100584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97280" y="457200"/>
            <a:ext cx="54864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800"/>
              </a:lnSpc>
              <a:buNone/>
            </a:pPr>
            <a:r>
              <a:rPr lang="en-US" sz="16500" dirty="0">
                <a:solidFill>
                  <a:srgbClr val="2B2B2B">
                    <a:alpha val="1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REJA</a:t>
            </a:r>
            <a:endParaRPr lang="en-US" sz="16500" dirty="0"/>
          </a:p>
        </p:txBody>
      </p:sp>
      <p:sp>
        <p:nvSpPr>
          <p:cNvPr id="18" name="Shape 16"/>
          <p:cNvSpPr/>
          <p:nvPr/>
        </p:nvSpPr>
        <p:spPr>
          <a:xfrm>
            <a:off x="1097280" y="2743200"/>
            <a:ext cx="15361920" cy="914400"/>
          </a:xfrm>
          <a:prstGeom prst="roundRect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1097280" y="3886200"/>
            <a:ext cx="15361920" cy="914400"/>
          </a:xfrm>
          <a:prstGeom prst="roundRect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097280" y="5029200"/>
            <a:ext cx="15361920" cy="914400"/>
          </a:xfrm>
          <a:prstGeom prst="roundRect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1097280" y="6172200"/>
            <a:ext cx="15361920" cy="914400"/>
          </a:xfrm>
          <a:prstGeom prst="roundRect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1097280" y="7315200"/>
            <a:ext cx="15361920" cy="914400"/>
          </a:xfrm>
          <a:prstGeom prst="roundRect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1097280" y="2743200"/>
            <a:ext cx="822960" cy="9144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4" name="Shape 22"/>
          <p:cNvSpPr/>
          <p:nvPr/>
        </p:nvSpPr>
        <p:spPr>
          <a:xfrm>
            <a:off x="1097280" y="3886200"/>
            <a:ext cx="822960" cy="9144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5" name="Shape 23"/>
          <p:cNvSpPr/>
          <p:nvPr/>
        </p:nvSpPr>
        <p:spPr>
          <a:xfrm>
            <a:off x="1097280" y="5029200"/>
            <a:ext cx="822960" cy="9144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6" name="Shape 24"/>
          <p:cNvSpPr/>
          <p:nvPr/>
        </p:nvSpPr>
        <p:spPr>
          <a:xfrm>
            <a:off x="1097280" y="6172200"/>
            <a:ext cx="822960" cy="9144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7" name="Shape 25"/>
          <p:cNvSpPr/>
          <p:nvPr/>
        </p:nvSpPr>
        <p:spPr>
          <a:xfrm>
            <a:off x="1097280" y="7315200"/>
            <a:ext cx="822960" cy="9144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8" name="Shape 26"/>
          <p:cNvSpPr/>
          <p:nvPr/>
        </p:nvSpPr>
        <p:spPr>
          <a:xfrm>
            <a:off x="0" y="0"/>
            <a:ext cx="73152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9" name="Shape 27"/>
          <p:cNvSpPr/>
          <p:nvPr/>
        </p:nvSpPr>
        <p:spPr>
          <a:xfrm>
            <a:off x="17483328" y="0"/>
            <a:ext cx="73152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30" name="Text 28"/>
          <p:cNvSpPr/>
          <p:nvPr/>
        </p:nvSpPr>
        <p:spPr>
          <a:xfrm>
            <a:off x="1097280" y="731520"/>
            <a:ext cx="15361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6480"/>
              </a:lnSpc>
              <a:buNone/>
            </a:pPr>
            <a:r>
              <a:rPr lang="en-US" sz="54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Taqdimot Rejasi</a:t>
            </a:r>
            <a:endParaRPr lang="en-US" sz="5400" dirty="0"/>
          </a:p>
        </p:txBody>
      </p:sp>
      <p:sp>
        <p:nvSpPr>
          <p:cNvPr id="31" name="Shape 29"/>
          <p:cNvSpPr/>
          <p:nvPr/>
        </p:nvSpPr>
        <p:spPr>
          <a:xfrm>
            <a:off x="1097280" y="1691640"/>
            <a:ext cx="1280160" cy="914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2" name="Text 30"/>
          <p:cNvSpPr/>
          <p:nvPr/>
        </p:nvSpPr>
        <p:spPr>
          <a:xfrm>
            <a:off x="1097280" y="3017520"/>
            <a:ext cx="822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2100" dirty="0"/>
          </a:p>
        </p:txBody>
      </p:sp>
      <p:sp>
        <p:nvSpPr>
          <p:cNvPr id="33" name="Text 31"/>
          <p:cNvSpPr/>
          <p:nvPr/>
        </p:nvSpPr>
        <p:spPr>
          <a:xfrm>
            <a:off x="2194560" y="3017520"/>
            <a:ext cx="1408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Bozor Dinamikasi va Menejer Kommunikativ Qobiliyatlarning Iqtisodiy Ahamiyati</a:t>
            </a:r>
            <a:endParaRPr lang="en-US" sz="2100" dirty="0"/>
          </a:p>
        </p:txBody>
      </p:sp>
      <p:sp>
        <p:nvSpPr>
          <p:cNvPr id="34" name="Text 32"/>
          <p:cNvSpPr/>
          <p:nvPr/>
        </p:nvSpPr>
        <p:spPr>
          <a:xfrm>
            <a:off x="1097280" y="4160520"/>
            <a:ext cx="822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2100" dirty="0"/>
          </a:p>
        </p:txBody>
      </p:sp>
      <p:sp>
        <p:nvSpPr>
          <p:cNvPr id="35" name="Text 33"/>
          <p:cNvSpPr/>
          <p:nvPr/>
        </p:nvSpPr>
        <p:spPr>
          <a:xfrm>
            <a:off x="2194560" y="4160520"/>
            <a:ext cx="1408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Kommunikativ Qobiliyatlarning Tashkilot Ichidagi Ta'siri: OB Nazariyalari</a:t>
            </a:r>
            <a:endParaRPr lang="en-US" sz="2100" dirty="0"/>
          </a:p>
        </p:txBody>
      </p:sp>
      <p:sp>
        <p:nvSpPr>
          <p:cNvPr id="36" name="Text 34"/>
          <p:cNvSpPr/>
          <p:nvPr/>
        </p:nvSpPr>
        <p:spPr>
          <a:xfrm>
            <a:off x="1097280" y="5303520"/>
            <a:ext cx="822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2100" dirty="0"/>
          </a:p>
        </p:txBody>
      </p:sp>
      <p:sp>
        <p:nvSpPr>
          <p:cNvPr id="37" name="Text 35"/>
          <p:cNvSpPr/>
          <p:nvPr/>
        </p:nvSpPr>
        <p:spPr>
          <a:xfrm>
            <a:off x="2194560" y="5303520"/>
            <a:ext cx="1408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 Kommunikativ Qobiliyatlari: KPI Tahlili</a:t>
            </a:r>
            <a:endParaRPr lang="en-US" sz="2100" dirty="0"/>
          </a:p>
        </p:txBody>
      </p:sp>
      <p:sp>
        <p:nvSpPr>
          <p:cNvPr id="38" name="Text 36"/>
          <p:cNvSpPr/>
          <p:nvPr/>
        </p:nvSpPr>
        <p:spPr>
          <a:xfrm>
            <a:off x="1097280" y="6446520"/>
            <a:ext cx="822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2100" dirty="0"/>
          </a:p>
        </p:txBody>
      </p:sp>
      <p:sp>
        <p:nvSpPr>
          <p:cNvPr id="39" name="Text 37"/>
          <p:cNvSpPr/>
          <p:nvPr/>
        </p:nvSpPr>
        <p:spPr>
          <a:xfrm>
            <a:off x="2194560" y="6446520"/>
            <a:ext cx="1408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Investitsiya Qaytarilishi (ROI) va Bozor Ulushi Prognozlari</a:t>
            </a:r>
            <a:endParaRPr lang="en-US" sz="2100" dirty="0"/>
          </a:p>
        </p:txBody>
      </p:sp>
      <p:sp>
        <p:nvSpPr>
          <p:cNvPr id="40" name="Text 38"/>
          <p:cNvSpPr/>
          <p:nvPr/>
        </p:nvSpPr>
        <p:spPr>
          <a:xfrm>
            <a:off x="1097280" y="7589520"/>
            <a:ext cx="822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</a:t>
            </a:r>
            <a:endParaRPr lang="en-US" sz="2100" dirty="0"/>
          </a:p>
        </p:txBody>
      </p:sp>
      <p:sp>
        <p:nvSpPr>
          <p:cNvPr id="41" name="Text 39"/>
          <p:cNvSpPr/>
          <p:nvPr/>
        </p:nvSpPr>
        <p:spPr>
          <a:xfrm>
            <a:off x="2194560" y="7589520"/>
            <a:ext cx="1408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Strategik Pozitsiyalashtirish va Xulosa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914400"/>
            <a:ext cx="17556480" cy="5486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45000"/>
              </a:lnSpc>
              <a:buNone/>
            </a:pPr>
            <a:r>
              <a:rPr lang="en-US" sz="37500" dirty="0">
                <a:solidFill>
                  <a:srgbClr val="2B2B2B">
                    <a:alpha val="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37500" dirty="0"/>
          </a:p>
        </p:txBody>
      </p:sp>
      <p:sp>
        <p:nvSpPr>
          <p:cNvPr id="3" name="Shape 1"/>
          <p:cNvSpPr/>
          <p:nvPr/>
        </p:nvSpPr>
        <p:spPr>
          <a:xfrm>
            <a:off x="91440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1440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91440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91440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18872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18872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18872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18872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46304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46304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46304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46304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73736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73736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73736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73736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201168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201168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201168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201168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228600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228600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228600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228600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256032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256032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256032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256032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283464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283464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283464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283464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0" y="0"/>
            <a:ext cx="109728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36" name="Shape 34"/>
          <p:cNvSpPr/>
          <p:nvPr/>
        </p:nvSpPr>
        <p:spPr>
          <a:xfrm>
            <a:off x="17446752" y="0"/>
            <a:ext cx="109728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37" name="Shape 35"/>
          <p:cNvSpPr/>
          <p:nvPr/>
        </p:nvSpPr>
        <p:spPr>
          <a:xfrm>
            <a:off x="7863840" y="1280160"/>
            <a:ext cx="1828800" cy="4572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8" name="Text 36"/>
          <p:cNvSpPr/>
          <p:nvPr/>
        </p:nvSpPr>
        <p:spPr>
          <a:xfrm>
            <a:off x="1097280" y="2194560"/>
            <a:ext cx="153619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6600"/>
              </a:lnSpc>
              <a:buNone/>
            </a:pPr>
            <a:r>
              <a:rPr lang="en-US" sz="60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Bozor Dinamikasi va Menejer Kommunikativ Qobiliyatlarining Iqtisodiy Ahamiyati</a:t>
            </a:r>
            <a:endParaRPr lang="en-US" sz="6000" dirty="0"/>
          </a:p>
        </p:txBody>
      </p:sp>
      <p:sp>
        <p:nvSpPr>
          <p:cNvPr id="39" name="Text 37"/>
          <p:cNvSpPr/>
          <p:nvPr/>
        </p:nvSpPr>
        <p:spPr>
          <a:xfrm>
            <a:off x="1097280" y="4754880"/>
            <a:ext cx="15361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24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Menejerlarning kommunikativ qobiliyatlari bozor samaradorligi va korporativ ROI'ga bevosita ta'sir ko'rsatadi.</a:t>
            </a:r>
            <a:endParaRPr lang="en-US" sz="2400" dirty="0"/>
          </a:p>
        </p:txBody>
      </p:sp>
      <p:sp>
        <p:nvSpPr>
          <p:cNvPr id="40" name="Shape 38"/>
          <p:cNvSpPr/>
          <p:nvPr/>
        </p:nvSpPr>
        <p:spPr>
          <a:xfrm>
            <a:off x="6949440" y="5669280"/>
            <a:ext cx="3657600" cy="2743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41" name="Text 39"/>
          <p:cNvSpPr/>
          <p:nvPr/>
        </p:nvSpPr>
        <p:spPr>
          <a:xfrm>
            <a:off x="7863840" y="141732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01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5" name="Shape 1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159105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159105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8" name="Shape 4"/>
          <p:cNvSpPr/>
          <p:nvPr/>
        </p:nvSpPr>
        <p:spPr>
          <a:xfrm>
            <a:off x="159105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9" name="Shape 5"/>
          <p:cNvSpPr/>
          <p:nvPr/>
        </p:nvSpPr>
        <p:spPr>
          <a:xfrm>
            <a:off x="161391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161391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161391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163677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3" name="Shape 9"/>
          <p:cNvSpPr/>
          <p:nvPr/>
        </p:nvSpPr>
        <p:spPr>
          <a:xfrm>
            <a:off x="163677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163677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165963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6" name="Shape 12"/>
          <p:cNvSpPr/>
          <p:nvPr/>
        </p:nvSpPr>
        <p:spPr>
          <a:xfrm>
            <a:off x="165963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165963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8" name="Shape 14"/>
          <p:cNvSpPr/>
          <p:nvPr/>
        </p:nvSpPr>
        <p:spPr>
          <a:xfrm>
            <a:off x="168249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9" name="Shape 15"/>
          <p:cNvSpPr/>
          <p:nvPr/>
        </p:nvSpPr>
        <p:spPr>
          <a:xfrm>
            <a:off x="168249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0" name="Shape 16"/>
          <p:cNvSpPr/>
          <p:nvPr/>
        </p:nvSpPr>
        <p:spPr>
          <a:xfrm>
            <a:off x="168249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1" name="Shape 17"/>
          <p:cNvSpPr/>
          <p:nvPr/>
        </p:nvSpPr>
        <p:spPr>
          <a:xfrm>
            <a:off x="109728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896112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109728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96112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0" y="0"/>
            <a:ext cx="91440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6" name="Shape 22"/>
          <p:cNvSpPr/>
          <p:nvPr/>
        </p:nvSpPr>
        <p:spPr>
          <a:xfrm>
            <a:off x="17465040" y="0"/>
            <a:ext cx="91440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27" name="Shape 23"/>
          <p:cNvSpPr/>
          <p:nvPr/>
        </p:nvSpPr>
        <p:spPr>
          <a:xfrm>
            <a:off x="109728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8" name="Shape 24"/>
          <p:cNvSpPr/>
          <p:nvPr/>
        </p:nvSpPr>
        <p:spPr>
          <a:xfrm>
            <a:off x="896112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9" name="Shape 25"/>
          <p:cNvSpPr/>
          <p:nvPr/>
        </p:nvSpPr>
        <p:spPr>
          <a:xfrm>
            <a:off x="109728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0" name="Shape 26"/>
          <p:cNvSpPr/>
          <p:nvPr/>
        </p:nvSpPr>
        <p:spPr>
          <a:xfrm>
            <a:off x="896112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1" name="Text 27"/>
          <p:cNvSpPr/>
          <p:nvPr/>
        </p:nvSpPr>
        <p:spPr>
          <a:xfrm>
            <a:off x="1097280" y="731520"/>
            <a:ext cx="153619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28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Bozor Dinamikasi va Menejer Kommunikativ Qobiliyatlarining Iqtisodiy Taqdiri</a:t>
            </a:r>
            <a:endParaRPr lang="en-US" sz="4800" dirty="0"/>
          </a:p>
        </p:txBody>
      </p:sp>
      <p:sp>
        <p:nvSpPr>
          <p:cNvPr id="32" name="Shape 28"/>
          <p:cNvSpPr/>
          <p:nvPr/>
        </p:nvSpPr>
        <p:spPr>
          <a:xfrm>
            <a:off x="1097280" y="2560320"/>
            <a:ext cx="1463040" cy="914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3" name="Text 29"/>
          <p:cNvSpPr/>
          <p:nvPr/>
        </p:nvSpPr>
        <p:spPr>
          <a:xfrm>
            <a:off x="109728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800" dirty="0"/>
          </a:p>
        </p:txBody>
      </p:sp>
      <p:sp>
        <p:nvSpPr>
          <p:cNvPr id="34" name="Text 30"/>
          <p:cNvSpPr/>
          <p:nvPr/>
        </p:nvSpPr>
        <p:spPr>
          <a:xfrm>
            <a:off x="201168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Kommunikatsiya ROI'sini O'lchash</a:t>
            </a:r>
            <a:endParaRPr lang="en-US" sz="2000" dirty="0"/>
          </a:p>
        </p:txBody>
      </p:sp>
      <p:sp>
        <p:nvSpPr>
          <p:cNvPr id="35" name="Shape 31"/>
          <p:cNvSpPr/>
          <p:nvPr/>
        </p:nvSpPr>
        <p:spPr>
          <a:xfrm>
            <a:off x="201168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36" name="Text 32"/>
          <p:cNvSpPr/>
          <p:nvPr/>
        </p:nvSpPr>
        <p:spPr>
          <a:xfrm>
            <a:off x="201168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Menejerlarning og'zaki va yozma aloqa samaradorligi (masalan, loyiha muddatlariga rioya qilish, xodimlarning o'rtacha samaradorlik o'sishi) bilan investitsiyalar qaytishini (ROI) bog'lash. O'rtacha 15% ROI o'sishi kuzatilgan.</a:t>
            </a:r>
            <a:endParaRPr lang="en-US" sz="1400" dirty="0"/>
          </a:p>
        </p:txBody>
      </p:sp>
      <p:sp>
        <p:nvSpPr>
          <p:cNvPr id="37" name="Text 33"/>
          <p:cNvSpPr/>
          <p:nvPr/>
        </p:nvSpPr>
        <p:spPr>
          <a:xfrm>
            <a:off x="896112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800" dirty="0"/>
          </a:p>
        </p:txBody>
      </p:sp>
      <p:sp>
        <p:nvSpPr>
          <p:cNvPr id="38" name="Text 34"/>
          <p:cNvSpPr/>
          <p:nvPr/>
        </p:nvSpPr>
        <p:spPr>
          <a:xfrm>
            <a:off x="987552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Bozor Volatilligi va Qaror Qabul Qilish</a:t>
            </a:r>
            <a:endParaRPr lang="en-US" sz="2000" dirty="0"/>
          </a:p>
        </p:txBody>
      </p:sp>
      <p:sp>
        <p:nvSpPr>
          <p:cNvPr id="39" name="Shape 35"/>
          <p:cNvSpPr/>
          <p:nvPr/>
        </p:nvSpPr>
        <p:spPr>
          <a:xfrm>
            <a:off x="987552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0" name="Text 36"/>
          <p:cNvSpPr/>
          <p:nvPr/>
        </p:nvSpPr>
        <p:spPr>
          <a:xfrm>
            <a:off x="987552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O'zgaruvchan bozor sharoitlarida (masalan, $100 mln+ sarmoyaviy loyihalarda) aniq va tezkor kommunikatsiya strategik xatarlarni kamaytiradi, qaror qabul qilishni 20% tezlashtiradi.</a:t>
            </a:r>
            <a:endParaRPr lang="en-US" sz="1400" dirty="0"/>
          </a:p>
        </p:txBody>
      </p:sp>
      <p:sp>
        <p:nvSpPr>
          <p:cNvPr id="41" name="Text 37"/>
          <p:cNvSpPr/>
          <p:nvPr/>
        </p:nvSpPr>
        <p:spPr>
          <a:xfrm>
            <a:off x="109728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800" dirty="0"/>
          </a:p>
        </p:txBody>
      </p:sp>
      <p:sp>
        <p:nvSpPr>
          <p:cNvPr id="42" name="Text 38"/>
          <p:cNvSpPr/>
          <p:nvPr/>
        </p:nvSpPr>
        <p:spPr>
          <a:xfrm>
            <a:off x="201168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Raqobatchi Tahlili: Kommunikativ Ustunlik</a:t>
            </a:r>
            <a:endParaRPr lang="en-US" sz="2000" dirty="0"/>
          </a:p>
        </p:txBody>
      </p:sp>
      <p:sp>
        <p:nvSpPr>
          <p:cNvPr id="43" name="Shape 39"/>
          <p:cNvSpPr/>
          <p:nvPr/>
        </p:nvSpPr>
        <p:spPr>
          <a:xfrm>
            <a:off x="201168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4" name="Text 40"/>
          <p:cNvSpPr/>
          <p:nvPr/>
        </p:nvSpPr>
        <p:spPr>
          <a:xfrm>
            <a:off x="201168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Mutlaq bozor ulushi (masalan, 5% dan 12% gacha) o'sishi uchun menejerlarning murakkab texnologik yangiliklarni sodda tilda tushuntirish qobiliyati muhim. Bu munosabatlarni mustahkamlaydi.</a:t>
            </a:r>
            <a:endParaRPr lang="en-US" sz="1400" dirty="0"/>
          </a:p>
        </p:txBody>
      </p:sp>
      <p:sp>
        <p:nvSpPr>
          <p:cNvPr id="45" name="Text 41"/>
          <p:cNvSpPr/>
          <p:nvPr/>
        </p:nvSpPr>
        <p:spPr>
          <a:xfrm>
            <a:off x="896112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800" dirty="0"/>
          </a:p>
        </p:txBody>
      </p:sp>
      <p:sp>
        <p:nvSpPr>
          <p:cNvPr id="46" name="Text 42"/>
          <p:cNvSpPr/>
          <p:nvPr/>
        </p:nvSpPr>
        <p:spPr>
          <a:xfrm>
            <a:off x="987552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O'zbekiston: Raqamli Transformatsiya Kommunikatsiyasi</a:t>
            </a:r>
            <a:endParaRPr lang="en-US" sz="2000" dirty="0"/>
          </a:p>
        </p:txBody>
      </p:sp>
      <p:sp>
        <p:nvSpPr>
          <p:cNvPr id="47" name="Shape 43"/>
          <p:cNvSpPr/>
          <p:nvPr/>
        </p:nvSpPr>
        <p:spPr>
          <a:xfrm>
            <a:off x="987552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8" name="Text 44"/>
          <p:cNvSpPr/>
          <p:nvPr/>
        </p:nvSpPr>
        <p:spPr>
          <a:xfrm>
            <a:off x="987552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Davlat xizmatlarini raqamlashtirishda (masalan, Yagona interaktiv davlat xizmatlari portali) samarali kommunikatsiya fuqarolar ishtirokini 25% oshiradi va jarayonlarning uzluksizligini ta'minlaydi.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0" y="7223760"/>
            <a:ext cx="8302752" cy="9144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3" name="Shape 1"/>
          <p:cNvSpPr/>
          <p:nvPr/>
        </p:nvSpPr>
        <p:spPr>
          <a:xfrm>
            <a:off x="1828800" y="6400800"/>
            <a:ext cx="8302752" cy="9144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0" y="5577840"/>
            <a:ext cx="8302752" cy="9144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5" name="Shape 3"/>
          <p:cNvSpPr/>
          <p:nvPr/>
        </p:nvSpPr>
        <p:spPr>
          <a:xfrm>
            <a:off x="1828800" y="4754880"/>
            <a:ext cx="8302752" cy="9144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0" y="3931920"/>
            <a:ext cx="8302752" cy="9144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7" name="Shape 5"/>
          <p:cNvSpPr/>
          <p:nvPr/>
        </p:nvSpPr>
        <p:spPr>
          <a:xfrm>
            <a:off x="2160910" y="6097141"/>
            <a:ext cx="996330" cy="1126619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8" name="Shape 6"/>
          <p:cNvSpPr/>
          <p:nvPr/>
        </p:nvSpPr>
        <p:spPr>
          <a:xfrm>
            <a:off x="3821460" y="5639452"/>
            <a:ext cx="996330" cy="1584308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9" name="Shape 7"/>
          <p:cNvSpPr/>
          <p:nvPr/>
        </p:nvSpPr>
        <p:spPr>
          <a:xfrm>
            <a:off x="5482011" y="4829695"/>
            <a:ext cx="996330" cy="2394065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10" name="Shape 8"/>
          <p:cNvSpPr/>
          <p:nvPr/>
        </p:nvSpPr>
        <p:spPr>
          <a:xfrm>
            <a:off x="7142561" y="4724074"/>
            <a:ext cx="996330" cy="2499686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11" name="Shape 9"/>
          <p:cNvSpPr/>
          <p:nvPr/>
        </p:nvSpPr>
        <p:spPr>
          <a:xfrm>
            <a:off x="8803112" y="4231178"/>
            <a:ext cx="996330" cy="2992582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12" name="Shape 10"/>
          <p:cNvSpPr/>
          <p:nvPr/>
        </p:nvSpPr>
        <p:spPr>
          <a:xfrm>
            <a:off x="11045952" y="3200400"/>
            <a:ext cx="5413248" cy="4572000"/>
          </a:xfrm>
          <a:prstGeom prst="roundRect">
            <a:avLst/>
          </a:prstGeom>
          <a:solidFill>
            <a:srgbClr val="F8F9FA"/>
          </a:solidFill>
          <a:ln/>
        </p:spPr>
      </p:sp>
      <p:sp>
        <p:nvSpPr>
          <p:cNvPr id="13" name="Shape 11"/>
          <p:cNvSpPr/>
          <p:nvPr/>
        </p:nvSpPr>
        <p:spPr>
          <a:xfrm>
            <a:off x="11045952" y="3200400"/>
            <a:ext cx="5413248" cy="4572000"/>
          </a:xfrm>
          <a:prstGeom prst="round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D4D4D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1045952" y="3383280"/>
            <a:ext cx="54864" cy="42062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15" name="Text 13"/>
          <p:cNvSpPr/>
          <p:nvPr/>
        </p:nvSpPr>
        <p:spPr>
          <a:xfrm>
            <a:off x="1097280" y="731520"/>
            <a:ext cx="15361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4920"/>
              </a:lnSpc>
              <a:buNone/>
            </a:pPr>
            <a:r>
              <a:rPr lang="en-US" sz="4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Aloqa Investitsiyalarining Foyda Ko'rsatkichlariga Ta'siri</a:t>
            </a:r>
            <a:endParaRPr lang="en-US" sz="4100" dirty="0"/>
          </a:p>
        </p:txBody>
      </p:sp>
      <p:sp>
        <p:nvSpPr>
          <p:cNvPr id="16" name="Text 14"/>
          <p:cNvSpPr/>
          <p:nvPr/>
        </p:nvSpPr>
        <p:spPr>
          <a:xfrm>
            <a:off x="1097280" y="1828800"/>
            <a:ext cx="153619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800" dirty="0">
                <a:solidFill>
                  <a:srgbClr val="2B2B2B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Samarali kommunikatsiya investitsiyalari tashkilotning moliyaviy natijalariga bevosita ta'sir ko'rsatadi. Bu menejerlarning kommunikativ kompetensiyasi va investitsiya darajasi o'rtasidagi bog'liqlikni aks ettiradi.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097280" y="2743200"/>
            <a:ext cx="9217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40"/>
              </a:lnSpc>
              <a:buNone/>
            </a:pPr>
            <a:r>
              <a:rPr lang="en-US" sz="17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KOMMUNIKATSIYA INVESTITSIYALARI VA OPERATSION FOYDA O'ZGARISHI (YILLIK)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1097280" y="7132320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1097280" y="6309360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097280" y="5486400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1097280" y="4663440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1097280" y="3840480"/>
            <a:ext cx="640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1978030" y="5731381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3.2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978030" y="7406640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2019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3638580" y="5273692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4.5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3638580" y="7406640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2020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5299131" y="4463935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6.8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5299131" y="7406640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2021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959681" y="4358314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7.1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6959681" y="7406640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2022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8620232" y="3865418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8.5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8620232" y="7406640"/>
            <a:ext cx="136209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8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485632" y="320040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20"/>
              </a:lnSpc>
              <a:buNone/>
            </a:pPr>
            <a:r>
              <a:rPr lang="en-US" sz="1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Unit: %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1828800" y="7589520"/>
            <a:ext cx="8302752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080"/>
              </a:lnSpc>
              <a:buNone/>
            </a:pPr>
            <a:r>
              <a:rPr lang="en-US" sz="900" dirty="0">
                <a:solidFill>
                  <a:srgbClr val="64748B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Ichki kompaniya ma'lumotlari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11411712" y="4297680"/>
            <a:ext cx="109728" cy="109728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6" name="Text 34"/>
          <p:cNvSpPr/>
          <p:nvPr/>
        </p:nvSpPr>
        <p:spPr>
          <a:xfrm>
            <a:off x="11640312" y="4206240"/>
            <a:ext cx="445312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Kommunikatsiya investitsiyalarining 1% ga oshishi operatsion foydaning o'rtacha 0.25% ga o'sishiga olib keladi, bu esa 4:1 ROI nisbatini ko'rsatadi.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11411712" y="5212080"/>
            <a:ext cx="109728" cy="109728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8" name="Text 36"/>
          <p:cNvSpPr/>
          <p:nvPr/>
        </p:nvSpPr>
        <p:spPr>
          <a:xfrm>
            <a:off x="11640312" y="5120640"/>
            <a:ext cx="445312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Yuqori kommunikativ kompetensiyali menejerlar investitsiya samaradorligini 15-20% ga oshirib, bozor ulushini 3% gacha kengaytiradi.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11411712" y="6126480"/>
            <a:ext cx="109728" cy="109728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0" name="Text 38"/>
          <p:cNvSpPr/>
          <p:nvPr/>
        </p:nvSpPr>
        <p:spPr>
          <a:xfrm>
            <a:off x="11640312" y="6035040"/>
            <a:ext cx="445312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Ichki aloqa kanallariga investitsiyalar xodimlarning ishdan qoniqish darajasini 10% ga oshiradi, bu esa kadrlar almashinuvini 7% ga kamaytiradi.</a:t>
            </a:r>
            <a:endParaRPr lang="en-US" sz="1200" dirty="0"/>
          </a:p>
        </p:txBody>
      </p:sp>
      <p:sp>
        <p:nvSpPr>
          <p:cNvPr id="41" name="Shape 39"/>
          <p:cNvSpPr/>
          <p:nvPr/>
        </p:nvSpPr>
        <p:spPr>
          <a:xfrm>
            <a:off x="11411712" y="7040880"/>
            <a:ext cx="109728" cy="109728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42" name="Text 40"/>
          <p:cNvSpPr/>
          <p:nvPr/>
        </p:nvSpPr>
        <p:spPr>
          <a:xfrm>
            <a:off x="11640312" y="6949440"/>
            <a:ext cx="445312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Raqamli kommunikatsiya platformalariga yo'naltirilgan sarmoyalar xarajatlarni 5% ga qisqartirib, mijozlarga xizmat ko'rsatish samaradorligini 12% ga oshiradi.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914400"/>
            <a:ext cx="17556480" cy="5486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45000"/>
              </a:lnSpc>
              <a:buNone/>
            </a:pPr>
            <a:r>
              <a:rPr lang="en-US" sz="37500" dirty="0">
                <a:solidFill>
                  <a:srgbClr val="2B2B2B">
                    <a:alpha val="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37500" dirty="0"/>
          </a:p>
        </p:txBody>
      </p:sp>
      <p:sp>
        <p:nvSpPr>
          <p:cNvPr id="3" name="Shape 1"/>
          <p:cNvSpPr/>
          <p:nvPr/>
        </p:nvSpPr>
        <p:spPr>
          <a:xfrm>
            <a:off x="91440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1440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91440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91440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18872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18872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18872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18872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46304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46304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46304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46304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73736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73736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73736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73736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201168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201168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201168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201168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228600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228600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228600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228600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256032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256032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256032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256032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2834640" y="73152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2834640" y="100584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2834640" y="128016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2834640" y="1554480"/>
            <a:ext cx="36576" cy="36576"/>
          </a:xfrm>
          <a:prstGeom prst="ellipse">
            <a:avLst/>
          </a:prstGeom>
          <a:solidFill>
            <a:srgbClr val="2B2B2B">
              <a:alpha val="7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0" y="0"/>
            <a:ext cx="109728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36" name="Shape 34"/>
          <p:cNvSpPr/>
          <p:nvPr/>
        </p:nvSpPr>
        <p:spPr>
          <a:xfrm>
            <a:off x="17446752" y="0"/>
            <a:ext cx="109728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37" name="Shape 35"/>
          <p:cNvSpPr/>
          <p:nvPr/>
        </p:nvSpPr>
        <p:spPr>
          <a:xfrm>
            <a:off x="7863840" y="1280160"/>
            <a:ext cx="1828800" cy="45720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8" name="Text 36"/>
          <p:cNvSpPr/>
          <p:nvPr/>
        </p:nvSpPr>
        <p:spPr>
          <a:xfrm>
            <a:off x="1097280" y="2194560"/>
            <a:ext cx="153619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6600"/>
              </a:lnSpc>
              <a:buNone/>
            </a:pPr>
            <a:r>
              <a:rPr lang="en-US" sz="60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Kommunikativ Qobiliyatlarning Tashkilot Ichidagi Ta'siri: OB Nazariyalari</a:t>
            </a:r>
            <a:endParaRPr lang="en-US" sz="6000" dirty="0"/>
          </a:p>
        </p:txBody>
      </p:sp>
      <p:sp>
        <p:nvSpPr>
          <p:cNvPr id="39" name="Text 37"/>
          <p:cNvSpPr/>
          <p:nvPr/>
        </p:nvSpPr>
        <p:spPr>
          <a:xfrm>
            <a:off x="1097280" y="4754880"/>
            <a:ext cx="15361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2400" dirty="0">
                <a:solidFill>
                  <a:srgbClr val="2B2B2B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Tashkilot ichidagi samarali kommunikatsiyaning iqtisodiy va psixologik omillari tahlili.</a:t>
            </a:r>
            <a:endParaRPr lang="en-US" sz="2400" dirty="0"/>
          </a:p>
        </p:txBody>
      </p:sp>
      <p:sp>
        <p:nvSpPr>
          <p:cNvPr id="40" name="Shape 38"/>
          <p:cNvSpPr/>
          <p:nvPr/>
        </p:nvSpPr>
        <p:spPr>
          <a:xfrm>
            <a:off x="6949440" y="5669280"/>
            <a:ext cx="3657600" cy="27432"/>
          </a:xfrm>
          <a:prstGeom prst="rect">
            <a:avLst/>
          </a:prstGeom>
          <a:solidFill>
            <a:srgbClr val="D4D4D4"/>
          </a:solidFill>
          <a:ln/>
        </p:spPr>
      </p:sp>
      <p:sp>
        <p:nvSpPr>
          <p:cNvPr id="41" name="Text 39"/>
          <p:cNvSpPr/>
          <p:nvPr/>
        </p:nvSpPr>
        <p:spPr>
          <a:xfrm>
            <a:off x="2011680" y="6217920"/>
            <a:ext cx="135331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18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Ushbu bo‘lim kommunikativ qobiliyatlarning tashkilot ichidagi ta’sirini Odam Xulq-atvori (OB) nazariyalari asosida chuqur tahlil qiladi. U samarali aloqa strategiyalari orqali tashkiliy samaradorlikni oshirish yo‘llarini ilmiy asosda yoritadi va rahbarlarga amaliy tavsiyalar beradi.</a:t>
            </a:r>
            <a:endParaRPr lang="en-US" sz="1800" dirty="0"/>
          </a:p>
        </p:txBody>
      </p:sp>
      <p:sp>
        <p:nvSpPr>
          <p:cNvPr id="42" name="Text 40"/>
          <p:cNvSpPr/>
          <p:nvPr/>
        </p:nvSpPr>
        <p:spPr>
          <a:xfrm>
            <a:off x="7863840" y="141732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01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5" name="Shape 1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159105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159105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8" name="Shape 4"/>
          <p:cNvSpPr/>
          <p:nvPr/>
        </p:nvSpPr>
        <p:spPr>
          <a:xfrm>
            <a:off x="159105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9" name="Shape 5"/>
          <p:cNvSpPr/>
          <p:nvPr/>
        </p:nvSpPr>
        <p:spPr>
          <a:xfrm>
            <a:off x="161391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161391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161391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163677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3" name="Shape 9"/>
          <p:cNvSpPr/>
          <p:nvPr/>
        </p:nvSpPr>
        <p:spPr>
          <a:xfrm>
            <a:off x="163677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163677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165963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6" name="Shape 12"/>
          <p:cNvSpPr/>
          <p:nvPr/>
        </p:nvSpPr>
        <p:spPr>
          <a:xfrm>
            <a:off x="165963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165963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8" name="Shape 14"/>
          <p:cNvSpPr/>
          <p:nvPr/>
        </p:nvSpPr>
        <p:spPr>
          <a:xfrm>
            <a:off x="168249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9" name="Shape 15"/>
          <p:cNvSpPr/>
          <p:nvPr/>
        </p:nvSpPr>
        <p:spPr>
          <a:xfrm>
            <a:off x="168249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0" name="Shape 16"/>
          <p:cNvSpPr/>
          <p:nvPr/>
        </p:nvSpPr>
        <p:spPr>
          <a:xfrm>
            <a:off x="168249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1" name="Shape 17"/>
          <p:cNvSpPr/>
          <p:nvPr/>
        </p:nvSpPr>
        <p:spPr>
          <a:xfrm>
            <a:off x="109728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896112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109728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96112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0" y="0"/>
            <a:ext cx="91440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6" name="Shape 22"/>
          <p:cNvSpPr/>
          <p:nvPr/>
        </p:nvSpPr>
        <p:spPr>
          <a:xfrm>
            <a:off x="17465040" y="0"/>
            <a:ext cx="91440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27" name="Shape 23"/>
          <p:cNvSpPr/>
          <p:nvPr/>
        </p:nvSpPr>
        <p:spPr>
          <a:xfrm>
            <a:off x="109728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8" name="Shape 24"/>
          <p:cNvSpPr/>
          <p:nvPr/>
        </p:nvSpPr>
        <p:spPr>
          <a:xfrm>
            <a:off x="896112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9" name="Shape 25"/>
          <p:cNvSpPr/>
          <p:nvPr/>
        </p:nvSpPr>
        <p:spPr>
          <a:xfrm>
            <a:off x="109728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0" name="Shape 26"/>
          <p:cNvSpPr/>
          <p:nvPr/>
        </p:nvSpPr>
        <p:spPr>
          <a:xfrm>
            <a:off x="896112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1" name="Text 27"/>
          <p:cNvSpPr/>
          <p:nvPr/>
        </p:nvSpPr>
        <p:spPr>
          <a:xfrm>
            <a:off x="1097280" y="731520"/>
            <a:ext cx="153619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28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Nazariyalarga Asoslangan Kommunikativ Qobiliyatlarning Ta'sir Doirasi</a:t>
            </a:r>
            <a:endParaRPr lang="en-US" sz="4800" dirty="0"/>
          </a:p>
        </p:txBody>
      </p:sp>
      <p:sp>
        <p:nvSpPr>
          <p:cNvPr id="32" name="Shape 28"/>
          <p:cNvSpPr/>
          <p:nvPr/>
        </p:nvSpPr>
        <p:spPr>
          <a:xfrm>
            <a:off x="1097280" y="2560320"/>
            <a:ext cx="1463040" cy="914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3" name="Text 29"/>
          <p:cNvSpPr/>
          <p:nvPr/>
        </p:nvSpPr>
        <p:spPr>
          <a:xfrm>
            <a:off x="109728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800" dirty="0"/>
          </a:p>
        </p:txBody>
      </p:sp>
      <p:sp>
        <p:nvSpPr>
          <p:cNvPr id="34" name="Text 30"/>
          <p:cNvSpPr/>
          <p:nvPr/>
        </p:nvSpPr>
        <p:spPr>
          <a:xfrm>
            <a:off x="201168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Resurslar taqsimoti optimallashuvi</a:t>
            </a:r>
            <a:endParaRPr lang="en-US" sz="2000" dirty="0"/>
          </a:p>
        </p:txBody>
      </p:sp>
      <p:sp>
        <p:nvSpPr>
          <p:cNvPr id="35" name="Shape 31"/>
          <p:cNvSpPr/>
          <p:nvPr/>
        </p:nvSpPr>
        <p:spPr>
          <a:xfrm>
            <a:off x="201168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36" name="Text 32"/>
          <p:cNvSpPr/>
          <p:nvPr/>
        </p:nvSpPr>
        <p:spPr>
          <a:xfrm>
            <a:off x="201168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Kommunikativ qobiliyatlar, Aynan 'Resource-Based View' nazariyasi bo'yicha, kompaniya ichidagi nomoddiy aktivlar (bilim, ko'nikma) samaraliroq taqsimlanishiga olib keladi. Bu esa 15% gacha samaradorlik oshishiga yordam beradi.</a:t>
            </a:r>
            <a:endParaRPr lang="en-US" sz="1400" dirty="0"/>
          </a:p>
        </p:txBody>
      </p:sp>
      <p:sp>
        <p:nvSpPr>
          <p:cNvPr id="37" name="Text 33"/>
          <p:cNvSpPr/>
          <p:nvPr/>
        </p:nvSpPr>
        <p:spPr>
          <a:xfrm>
            <a:off x="896112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800" dirty="0"/>
          </a:p>
        </p:txBody>
      </p:sp>
      <p:sp>
        <p:nvSpPr>
          <p:cNvPr id="38" name="Text 34"/>
          <p:cNvSpPr/>
          <p:nvPr/>
        </p:nvSpPr>
        <p:spPr>
          <a:xfrm>
            <a:off x="987552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Agentlik nazariyasi va nazorat</a:t>
            </a:r>
            <a:endParaRPr lang="en-US" sz="2000" dirty="0"/>
          </a:p>
        </p:txBody>
      </p:sp>
      <p:sp>
        <p:nvSpPr>
          <p:cNvPr id="39" name="Shape 35"/>
          <p:cNvSpPr/>
          <p:nvPr/>
        </p:nvSpPr>
        <p:spPr>
          <a:xfrm>
            <a:off x="987552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0" name="Text 36"/>
          <p:cNvSpPr/>
          <p:nvPr/>
        </p:nvSpPr>
        <p:spPr>
          <a:xfrm>
            <a:off x="987552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Qimmatli qog'ozlar narxining o'zgarishiga qarshi himoya mexanizmi sifatida, kommunikativ vositalar menejerlar va xodimlar o'rtasidagi axborot nomutanosibligini kamaytiradi, nazorat xarajatlarini 10% ga qisqartiradi.</a:t>
            </a:r>
            <a:endParaRPr lang="en-US" sz="1400" dirty="0"/>
          </a:p>
        </p:txBody>
      </p:sp>
      <p:sp>
        <p:nvSpPr>
          <p:cNvPr id="41" name="Text 37"/>
          <p:cNvSpPr/>
          <p:nvPr/>
        </p:nvSpPr>
        <p:spPr>
          <a:xfrm>
            <a:off x="109728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800" dirty="0"/>
          </a:p>
        </p:txBody>
      </p:sp>
      <p:sp>
        <p:nvSpPr>
          <p:cNvPr id="42" name="Text 38"/>
          <p:cNvSpPr/>
          <p:nvPr/>
        </p:nvSpPr>
        <p:spPr>
          <a:xfrm>
            <a:off x="201168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Tashkilotiy madaniyat va ijro</a:t>
            </a:r>
            <a:endParaRPr lang="en-US" sz="2000" dirty="0"/>
          </a:p>
        </p:txBody>
      </p:sp>
      <p:sp>
        <p:nvSpPr>
          <p:cNvPr id="43" name="Shape 39"/>
          <p:cNvSpPr/>
          <p:nvPr/>
        </p:nvSpPr>
        <p:spPr>
          <a:xfrm>
            <a:off x="201168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4" name="Text 40"/>
          <p:cNvSpPr/>
          <p:nvPr/>
        </p:nvSpPr>
        <p:spPr>
          <a:xfrm>
            <a:off x="201168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Keng qamrovli kommunikatsiya, 'Social Exchange Theory' asosida, xodimlarning tashkilotga sodiqligini oshiradi. Natijada, xodimlarning ishdan ketish darajasi 5% ga kamayishi mumkin.</a:t>
            </a:r>
            <a:endParaRPr lang="en-US" sz="1400" dirty="0"/>
          </a:p>
        </p:txBody>
      </p:sp>
      <p:sp>
        <p:nvSpPr>
          <p:cNvPr id="45" name="Text 41"/>
          <p:cNvSpPr/>
          <p:nvPr/>
        </p:nvSpPr>
        <p:spPr>
          <a:xfrm>
            <a:off x="896112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800" dirty="0"/>
          </a:p>
        </p:txBody>
      </p:sp>
      <p:sp>
        <p:nvSpPr>
          <p:cNvPr id="46" name="Text 42"/>
          <p:cNvSpPr/>
          <p:nvPr/>
        </p:nvSpPr>
        <p:spPr>
          <a:xfrm>
            <a:off x="987552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Strategik moslashuv va innovatsiya</a:t>
            </a:r>
            <a:endParaRPr lang="en-US" sz="2000" dirty="0"/>
          </a:p>
        </p:txBody>
      </p:sp>
      <p:sp>
        <p:nvSpPr>
          <p:cNvPr id="47" name="Shape 43"/>
          <p:cNvSpPr/>
          <p:nvPr/>
        </p:nvSpPr>
        <p:spPr>
          <a:xfrm>
            <a:off x="987552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8" name="Text 44"/>
          <p:cNvSpPr/>
          <p:nvPr/>
        </p:nvSpPr>
        <p:spPr>
          <a:xfrm>
            <a:off x="987552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Savdo hajmining o'sishiga olib keladigan kommunikativ strategiyalar, bozordagi o'zgarishlarga tezkor moslashuvni ta'minlaydi. Bu innovatsion mahsulotlar joriy etilishini 20% ga tezlashtirishi mumkin.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070080" y="4389120"/>
            <a:ext cx="9144000" cy="9144000"/>
          </a:xfrm>
          <a:prstGeom prst="ellipse">
            <a:avLst/>
          </a:prstGeom>
          <a:solidFill>
            <a:srgbClr val="2B2B2B">
              <a:alpha val="3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731520" y="0"/>
            <a:ext cx="9144" cy="9875520"/>
          </a:xfrm>
          <a:prstGeom prst="rect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0" y="1371600"/>
            <a:ext cx="17556480" cy="9144"/>
          </a:xfrm>
          <a:prstGeom prst="rect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97280" y="7132320"/>
            <a:ext cx="91440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3400"/>
              </a:lnSpc>
              <a:buNone/>
            </a:pPr>
            <a:r>
              <a:rPr lang="en-US" sz="19500" dirty="0">
                <a:solidFill>
                  <a:srgbClr val="2B2B2B">
                    <a:alpha val="1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EXPLORE</a:t>
            </a:r>
            <a:endParaRPr lang="en-US" sz="19500" dirty="0"/>
          </a:p>
        </p:txBody>
      </p:sp>
      <p:sp>
        <p:nvSpPr>
          <p:cNvPr id="6" name="Shape 4"/>
          <p:cNvSpPr/>
          <p:nvPr/>
        </p:nvSpPr>
        <p:spPr>
          <a:xfrm>
            <a:off x="15727680" y="3657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5727680" y="5943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5727680" y="8229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5956280" y="3657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5956280" y="5943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5956280" y="8229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6184880" y="3657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6184880" y="5943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6184880" y="8229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16413480" y="3657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16413480" y="5943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6413480" y="8229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6642080" y="3657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16642080" y="5943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6642080" y="822960"/>
            <a:ext cx="36576" cy="36576"/>
          </a:xfrm>
          <a:prstGeom prst="ellipse">
            <a:avLst/>
          </a:prstGeom>
          <a:solidFill>
            <a:srgbClr val="2B2B2B">
              <a:alpha val="8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960120" y="3337560"/>
            <a:ext cx="274320" cy="36576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960120" y="3337560"/>
            <a:ext cx="36576" cy="274320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9409176" y="8147304"/>
            <a:ext cx="274320" cy="36576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9646920" y="7909560"/>
            <a:ext cx="36576" cy="274320"/>
          </a:xfrm>
          <a:prstGeom prst="rect">
            <a:avLst/>
          </a:prstGeom>
          <a:solidFill>
            <a:srgbClr val="2B2B2B">
              <a:alpha val="25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1051560" y="3429000"/>
            <a:ext cx="8540496" cy="466344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6" name="Shape 24"/>
          <p:cNvSpPr/>
          <p:nvPr/>
        </p:nvSpPr>
        <p:spPr>
          <a:xfrm>
            <a:off x="9729216" y="3474720"/>
            <a:ext cx="6729984" cy="45720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2B2B2B">
                <a:alpha val="8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0" y="0"/>
            <a:ext cx="109728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8" name="Shape 26"/>
          <p:cNvSpPr/>
          <p:nvPr/>
        </p:nvSpPr>
        <p:spPr>
          <a:xfrm>
            <a:off x="17446752" y="0"/>
            <a:ext cx="109728" cy="9875520"/>
          </a:xfrm>
          <a:prstGeom prst="rect">
            <a:avLst/>
          </a:prstGeom>
          <a:solidFill>
            <a:srgbClr val="B3B3B3"/>
          </a:solidFill>
          <a:ln/>
        </p:spPr>
      </p:sp>
      <p:pic>
        <p:nvPicPr>
          <p:cNvPr id="2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" y="3474720"/>
            <a:ext cx="8449056" cy="4572000"/>
          </a:xfrm>
          <a:prstGeom prst="rect">
            <a:avLst/>
          </a:prstGeom>
        </p:spPr>
      </p:pic>
      <p:sp>
        <p:nvSpPr>
          <p:cNvPr id="30" name="Shape 27"/>
          <p:cNvSpPr/>
          <p:nvPr/>
        </p:nvSpPr>
        <p:spPr>
          <a:xfrm>
            <a:off x="9802368" y="3547872"/>
            <a:ext cx="6583680" cy="4425696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2B2B2B">
                <a:alpha val="2000"/>
              </a:srgbClr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9729216" y="3840480"/>
            <a:ext cx="73152" cy="10972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2" name="Text 29"/>
          <p:cNvSpPr/>
          <p:nvPr/>
        </p:nvSpPr>
        <p:spPr>
          <a:xfrm>
            <a:off x="1097280" y="548640"/>
            <a:ext cx="1353312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280"/>
              </a:lnSpc>
              <a:buNone/>
            </a:pPr>
            <a:r>
              <a:rPr lang="en-US" sz="48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Kommunikativ Qobiliyatlarning Tashkilot Dinamikalariga Grafik Ta'siri</a:t>
            </a:r>
            <a:endParaRPr lang="en-US" sz="4800" dirty="0"/>
          </a:p>
        </p:txBody>
      </p:sp>
      <p:sp>
        <p:nvSpPr>
          <p:cNvPr id="33" name="Shape 30"/>
          <p:cNvSpPr/>
          <p:nvPr/>
        </p:nvSpPr>
        <p:spPr>
          <a:xfrm>
            <a:off x="1097280" y="2560320"/>
            <a:ext cx="2194560" cy="54864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4" name="Text 31"/>
          <p:cNvSpPr/>
          <p:nvPr/>
        </p:nvSpPr>
        <p:spPr>
          <a:xfrm>
            <a:off x="10094976" y="3840480"/>
            <a:ext cx="5998464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2100" dirty="0">
                <a:solidFill>
                  <a:srgbClr val="2B2B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Samarali kommunikatsiya, ayniqsa raqamli platformalarda, xodimlarning ishdan qoniqishini oshirib, tashkilotning umumiy samaradorligini prognoz qilinadigan darajada ko'taradi.</a:t>
            </a:r>
            <a:endParaRPr lang="en-US" sz="2100" dirty="0"/>
          </a:p>
        </p:txBody>
      </p:sp>
      <p:sp>
        <p:nvSpPr>
          <p:cNvPr id="35" name="Shape 32"/>
          <p:cNvSpPr/>
          <p:nvPr/>
        </p:nvSpPr>
        <p:spPr>
          <a:xfrm>
            <a:off x="10094976" y="5486400"/>
            <a:ext cx="914400" cy="18288"/>
          </a:xfrm>
          <a:prstGeom prst="rect">
            <a:avLst/>
          </a:prstGeom>
          <a:solidFill>
            <a:srgbClr val="2B2B2B">
              <a:alpha val="13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10094976" y="5852160"/>
            <a:ext cx="5998464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B2B2B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Tashkilot ichidagi kommunikativ qobiliyatlarning samaradorligi va xodimlarning o'zaro munosabatlari o'rtasidagi bog'liqlikni vizualizatsiya qiladi. Optimal aloqa natijasida mahsuldorlik 15-20% ga oshishi mumkin.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5" name="Shape 1"/>
          <p:cNvSpPr/>
          <p:nvPr/>
        </p:nvSpPr>
        <p:spPr>
          <a:xfrm>
            <a:off x="0" y="0"/>
            <a:ext cx="17556480" cy="9875520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159105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159105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8" name="Shape 4"/>
          <p:cNvSpPr/>
          <p:nvPr/>
        </p:nvSpPr>
        <p:spPr>
          <a:xfrm>
            <a:off x="159105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9" name="Shape 5"/>
          <p:cNvSpPr/>
          <p:nvPr/>
        </p:nvSpPr>
        <p:spPr>
          <a:xfrm>
            <a:off x="161391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161391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161391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163677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3" name="Shape 9"/>
          <p:cNvSpPr/>
          <p:nvPr/>
        </p:nvSpPr>
        <p:spPr>
          <a:xfrm>
            <a:off x="163677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163677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165963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6" name="Shape 12"/>
          <p:cNvSpPr/>
          <p:nvPr/>
        </p:nvSpPr>
        <p:spPr>
          <a:xfrm>
            <a:off x="165963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165963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8" name="Shape 14"/>
          <p:cNvSpPr/>
          <p:nvPr/>
        </p:nvSpPr>
        <p:spPr>
          <a:xfrm>
            <a:off x="16824960" y="3657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19" name="Shape 15"/>
          <p:cNvSpPr/>
          <p:nvPr/>
        </p:nvSpPr>
        <p:spPr>
          <a:xfrm>
            <a:off x="16824960" y="5943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0" name="Shape 16"/>
          <p:cNvSpPr/>
          <p:nvPr/>
        </p:nvSpPr>
        <p:spPr>
          <a:xfrm>
            <a:off x="16824960" y="822960"/>
            <a:ext cx="36576" cy="36576"/>
          </a:xfrm>
          <a:prstGeom prst="ellipse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21" name="Shape 17"/>
          <p:cNvSpPr/>
          <p:nvPr/>
        </p:nvSpPr>
        <p:spPr>
          <a:xfrm>
            <a:off x="109728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8961120" y="347472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109728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961120" y="6400800"/>
            <a:ext cx="7498080" cy="2560320"/>
          </a:xfrm>
          <a:prstGeom prst="roundRect">
            <a:avLst/>
          </a:prstGeom>
          <a:solidFill>
            <a:srgbClr val="FFFFFF">
              <a:alpha val="12000"/>
            </a:srgbClr>
          </a:solidFill>
          <a:ln w="1905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0" y="0"/>
            <a:ext cx="91440" cy="9875520"/>
          </a:xfrm>
          <a:prstGeom prst="rect">
            <a:avLst/>
          </a:prstGeom>
          <a:solidFill>
            <a:srgbClr val="2B2B2B"/>
          </a:solidFill>
          <a:ln/>
        </p:spPr>
      </p:sp>
      <p:sp>
        <p:nvSpPr>
          <p:cNvPr id="26" name="Shape 22"/>
          <p:cNvSpPr/>
          <p:nvPr/>
        </p:nvSpPr>
        <p:spPr>
          <a:xfrm>
            <a:off x="17465040" y="0"/>
            <a:ext cx="91440" cy="9875520"/>
          </a:xfrm>
          <a:prstGeom prst="rect">
            <a:avLst/>
          </a:prstGeom>
          <a:solidFill>
            <a:srgbClr val="B3B3B3"/>
          </a:solidFill>
          <a:ln/>
        </p:spPr>
      </p:sp>
      <p:sp>
        <p:nvSpPr>
          <p:cNvPr id="27" name="Shape 23"/>
          <p:cNvSpPr/>
          <p:nvPr/>
        </p:nvSpPr>
        <p:spPr>
          <a:xfrm>
            <a:off x="109728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8" name="Shape 24"/>
          <p:cNvSpPr/>
          <p:nvPr/>
        </p:nvSpPr>
        <p:spPr>
          <a:xfrm>
            <a:off x="8961120" y="347472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29" name="Shape 25"/>
          <p:cNvSpPr/>
          <p:nvPr/>
        </p:nvSpPr>
        <p:spPr>
          <a:xfrm>
            <a:off x="109728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0" name="Shape 26"/>
          <p:cNvSpPr/>
          <p:nvPr/>
        </p:nvSpPr>
        <p:spPr>
          <a:xfrm>
            <a:off x="8961120" y="6400800"/>
            <a:ext cx="640080" cy="64008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1" name="Text 27"/>
          <p:cNvSpPr/>
          <p:nvPr/>
        </p:nvSpPr>
        <p:spPr>
          <a:xfrm>
            <a:off x="1097280" y="731520"/>
            <a:ext cx="153619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528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 Kommunikativ Qobiliyatlarni O'lchash: Asosiy Tamoyillar va KPI Tuzilmasi</a:t>
            </a:r>
            <a:endParaRPr lang="en-US" sz="4800" dirty="0"/>
          </a:p>
        </p:txBody>
      </p:sp>
      <p:sp>
        <p:nvSpPr>
          <p:cNvPr id="32" name="Shape 28"/>
          <p:cNvSpPr/>
          <p:nvPr/>
        </p:nvSpPr>
        <p:spPr>
          <a:xfrm>
            <a:off x="1097280" y="2560320"/>
            <a:ext cx="1463040" cy="91440"/>
          </a:xfrm>
          <a:prstGeom prst="roundRect">
            <a:avLst/>
          </a:prstGeom>
          <a:solidFill>
            <a:srgbClr val="2B2B2B"/>
          </a:solidFill>
          <a:ln/>
        </p:spPr>
      </p:sp>
      <p:sp>
        <p:nvSpPr>
          <p:cNvPr id="33" name="Text 29"/>
          <p:cNvSpPr/>
          <p:nvPr/>
        </p:nvSpPr>
        <p:spPr>
          <a:xfrm>
            <a:off x="109728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800" dirty="0"/>
          </a:p>
        </p:txBody>
      </p:sp>
      <p:sp>
        <p:nvSpPr>
          <p:cNvPr id="34" name="Text 30"/>
          <p:cNvSpPr/>
          <p:nvPr/>
        </p:nvSpPr>
        <p:spPr>
          <a:xfrm>
            <a:off x="201168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Subyektivlikni Kamaytirish</a:t>
            </a:r>
            <a:endParaRPr lang="en-US" sz="2000" dirty="0"/>
          </a:p>
        </p:txBody>
      </p:sp>
      <p:sp>
        <p:nvSpPr>
          <p:cNvPr id="35" name="Shape 31"/>
          <p:cNvSpPr/>
          <p:nvPr/>
        </p:nvSpPr>
        <p:spPr>
          <a:xfrm>
            <a:off x="201168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36" name="Text 32"/>
          <p:cNvSpPr/>
          <p:nvPr/>
        </p:nvSpPr>
        <p:spPr>
          <a:xfrm>
            <a:off x="201168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360 gradusli baholash va xolis ma'lumotlar tahlili orqali kommunikativ samaradorlikning subyektivlikdan xoli o'lchovini ta'minlash. KPI: Baholashdagi o'rtacha farq (%).</a:t>
            </a:r>
            <a:endParaRPr lang="en-US" sz="1400" dirty="0"/>
          </a:p>
        </p:txBody>
      </p:sp>
      <p:sp>
        <p:nvSpPr>
          <p:cNvPr id="37" name="Text 33"/>
          <p:cNvSpPr/>
          <p:nvPr/>
        </p:nvSpPr>
        <p:spPr>
          <a:xfrm>
            <a:off x="8961120" y="36118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800" dirty="0"/>
          </a:p>
        </p:txBody>
      </p:sp>
      <p:sp>
        <p:nvSpPr>
          <p:cNvPr id="38" name="Text 34"/>
          <p:cNvSpPr/>
          <p:nvPr/>
        </p:nvSpPr>
        <p:spPr>
          <a:xfrm>
            <a:off x="9875520" y="370332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Natijadorlikka Yo'naltirilgan KPI</a:t>
            </a:r>
            <a:endParaRPr lang="en-US" sz="2000" dirty="0"/>
          </a:p>
        </p:txBody>
      </p:sp>
      <p:sp>
        <p:nvSpPr>
          <p:cNvPr id="39" name="Shape 35"/>
          <p:cNvSpPr/>
          <p:nvPr/>
        </p:nvSpPr>
        <p:spPr>
          <a:xfrm>
            <a:off x="9875520" y="461772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0" name="Text 36"/>
          <p:cNvSpPr/>
          <p:nvPr/>
        </p:nvSpPr>
        <p:spPr>
          <a:xfrm>
            <a:off x="9875520" y="480060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Menejerning kommunikatsiyasi natijasida yuzaga kelgan aniq biznes natijalarini kuzatish. KPI: Loyiha muddatlariga rioya etish darajasi (%), xodimlar o'rtasidagi jamoaviy samaradorlik o'sishi (CAGR).</a:t>
            </a:r>
            <a:endParaRPr lang="en-US" sz="1400" dirty="0"/>
          </a:p>
        </p:txBody>
      </p:sp>
      <p:sp>
        <p:nvSpPr>
          <p:cNvPr id="41" name="Text 37"/>
          <p:cNvSpPr/>
          <p:nvPr/>
        </p:nvSpPr>
        <p:spPr>
          <a:xfrm>
            <a:off x="109728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800" dirty="0"/>
          </a:p>
        </p:txBody>
      </p:sp>
      <p:sp>
        <p:nvSpPr>
          <p:cNvPr id="42" name="Text 38"/>
          <p:cNvSpPr/>
          <p:nvPr/>
        </p:nvSpPr>
        <p:spPr>
          <a:xfrm>
            <a:off x="201168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Investitsiya Qaytaruvchanligi (ROI)</a:t>
            </a:r>
            <a:endParaRPr lang="en-US" sz="2000" dirty="0"/>
          </a:p>
        </p:txBody>
      </p:sp>
      <p:sp>
        <p:nvSpPr>
          <p:cNvPr id="43" name="Shape 39"/>
          <p:cNvSpPr/>
          <p:nvPr/>
        </p:nvSpPr>
        <p:spPr>
          <a:xfrm>
            <a:off x="201168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4" name="Text 40"/>
          <p:cNvSpPr/>
          <p:nvPr/>
        </p:nvSpPr>
        <p:spPr>
          <a:xfrm>
            <a:off x="201168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Kommunikativ qobiliyatlarni rivojlantirishga yo'naltirilgan investitsiyalar samaradorligini baholash. KPI: Treninglar ROI'si (%), boshqaruv o'zgarishlari xarajatlarining kamayishi (%).</a:t>
            </a:r>
            <a:endParaRPr lang="en-US" sz="1400" dirty="0"/>
          </a:p>
        </p:txBody>
      </p:sp>
      <p:sp>
        <p:nvSpPr>
          <p:cNvPr id="45" name="Text 41"/>
          <p:cNvSpPr/>
          <p:nvPr/>
        </p:nvSpPr>
        <p:spPr>
          <a:xfrm>
            <a:off x="8961120" y="653796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16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800" dirty="0"/>
          </a:p>
        </p:txBody>
      </p:sp>
      <p:sp>
        <p:nvSpPr>
          <p:cNvPr id="46" name="Text 42"/>
          <p:cNvSpPr/>
          <p:nvPr/>
        </p:nvSpPr>
        <p:spPr>
          <a:xfrm>
            <a:off x="9875520" y="6629400"/>
            <a:ext cx="6309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Tizimli Monitoring</a:t>
            </a:r>
            <a:endParaRPr lang="en-US" sz="2000" dirty="0"/>
          </a:p>
        </p:txBody>
      </p:sp>
      <p:sp>
        <p:nvSpPr>
          <p:cNvPr id="47" name="Shape 43"/>
          <p:cNvSpPr/>
          <p:nvPr/>
        </p:nvSpPr>
        <p:spPr>
          <a:xfrm>
            <a:off x="9875520" y="7543800"/>
            <a:ext cx="457200" cy="27432"/>
          </a:xfrm>
          <a:prstGeom prst="rect">
            <a:avLst/>
          </a:prstGeom>
          <a:solidFill>
            <a:srgbClr val="2B2B2B">
              <a:alpha val="60000"/>
            </a:srgbClr>
          </a:solidFill>
          <a:ln/>
        </p:spPr>
      </p:sp>
      <p:sp>
        <p:nvSpPr>
          <p:cNvPr id="48" name="Text 44"/>
          <p:cNvSpPr/>
          <p:nvPr/>
        </p:nvSpPr>
        <p:spPr>
          <a:xfrm>
            <a:off x="9875520" y="7726680"/>
            <a:ext cx="6309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Regulyar monitoring va ma'lumotlar asosida menejerlarning kommunikativ rivojlanishini kuzatish. KPI: Xodimlarning o'z-o'zini baholash va rahbariyat bahosi o'rtasidagi korrelyatsiya koeffitsienti.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Menejerning kommunikativ qobiliyatlari.</dc:title>
  <dc:subject>PptxGenJS Presentation</dc:subject>
  <dc:creator>PptxGenJS</dc:creator>
  <cp:lastModifiedBy>PptxGenJS</cp:lastModifiedBy>
  <cp:revision>1</cp:revision>
  <dcterms:created xsi:type="dcterms:W3CDTF">2026-05-22T10:15:36Z</dcterms:created>
  <dcterms:modified xsi:type="dcterms:W3CDTF">2026-05-22T10:15:36Z</dcterms:modified>
</cp:coreProperties>
</file>