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63" r:id="rId7"/>
    <p:sldId id="264" r:id="rId8"/>
    <p:sldId id="265" r:id="rId9"/>
    <p:sldId id="266" r:id="rId10"/>
    <p:sldId id="270" r:id="rId11"/>
    <p:sldId id="271" r:id="rId12"/>
    <p:sldId id="272" r:id="rId13"/>
    <p:sldId id="268" r:id="rId14"/>
    <p:sldId id="269"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3/26/2026</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3/26/2026</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3/26/2026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3/26/2026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3/26/2026</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3/26/2026</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share.google/QpOboY1bGYUGlF6lp" TargetMode="External"/><Relationship Id="rId2" Type="http://schemas.openxmlformats.org/officeDocument/2006/relationships/hyperlink" Target="https://share.google/hdoNgPIo6rrM21MTw" TargetMode="External"/><Relationship Id="rId1" Type="http://schemas.openxmlformats.org/officeDocument/2006/relationships/slideLayout" Target="../slideLayouts/slideLayout2.xml"/><Relationship Id="rId5" Type="http://schemas.openxmlformats.org/officeDocument/2006/relationships/hyperlink" Target="https://share.google/MSOhhGeupUH0mJXuh" TargetMode="External"/><Relationship Id="rId4" Type="http://schemas.openxmlformats.org/officeDocument/2006/relationships/hyperlink" Target="https://share.google/5u9rNMzWDocDKgYlD"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CE5C85-647E-412F-9046-249269ED2275}"/>
              </a:ext>
            </a:extLst>
          </p:cNvPr>
          <p:cNvSpPr>
            <a:spLocks noGrp="1"/>
          </p:cNvSpPr>
          <p:nvPr>
            <p:ph type="ctrTitle"/>
          </p:nvPr>
        </p:nvSpPr>
        <p:spPr/>
        <p:txBody>
          <a:bodyPr/>
          <a:lstStyle/>
          <a:p>
            <a:r>
              <a:rPr lang="en-US" sz="4800" dirty="0" err="1">
                <a:latin typeface="Bahnschrift SemiBold SemiConden" panose="020B0502040204020203" pitchFamily="34" charset="0"/>
              </a:rPr>
              <a:t>IONlovchi</a:t>
            </a:r>
            <a:r>
              <a:rPr lang="en-US" sz="4800" dirty="0">
                <a:latin typeface="Bahnschrift SemiBold SemiConden" panose="020B0502040204020203" pitchFamily="34" charset="0"/>
              </a:rPr>
              <a:t> </a:t>
            </a:r>
            <a:r>
              <a:rPr lang="en-US" sz="4800" dirty="0" err="1">
                <a:latin typeface="Bahnschrift SemiBold SemiConden" panose="020B0502040204020203" pitchFamily="34" charset="0"/>
              </a:rPr>
              <a:t>nurlanishlar</a:t>
            </a:r>
            <a:r>
              <a:rPr lang="en-US" sz="4800" dirty="0">
                <a:latin typeface="Bahnschrift SemiBold SemiConden" panose="020B0502040204020203" pitchFamily="34" charset="0"/>
              </a:rPr>
              <a:t> </a:t>
            </a:r>
            <a:r>
              <a:rPr lang="en-US" sz="4800" dirty="0" err="1">
                <a:latin typeface="Bahnschrift SemiBold SemiConden" panose="020B0502040204020203" pitchFamily="34" charset="0"/>
              </a:rPr>
              <a:t>manbalari.Radioaktiv</a:t>
            </a:r>
            <a:r>
              <a:rPr lang="en-US" sz="4800" dirty="0">
                <a:latin typeface="Bahnschrift SemiBold SemiConden" panose="020B0502040204020203" pitchFamily="34" charset="0"/>
              </a:rPr>
              <a:t> </a:t>
            </a:r>
            <a:r>
              <a:rPr lang="en-US" sz="4800" dirty="0" err="1">
                <a:latin typeface="Bahnschrift SemiBold SemiConden" panose="020B0502040204020203" pitchFamily="34" charset="0"/>
              </a:rPr>
              <a:t>parchalanishlar</a:t>
            </a:r>
            <a:r>
              <a:rPr lang="en-US" sz="4800" dirty="0">
                <a:latin typeface="Bahnschrift SemiBold SemiConden" panose="020B0502040204020203" pitchFamily="34" charset="0"/>
              </a:rPr>
              <a:t>.</a:t>
            </a:r>
            <a:endParaRPr lang="ru-RU" sz="4800" dirty="0">
              <a:latin typeface="Bahnschrift SemiBold SemiConden" panose="020B0502040204020203" pitchFamily="34" charset="0"/>
            </a:endParaRPr>
          </a:p>
        </p:txBody>
      </p:sp>
      <p:sp>
        <p:nvSpPr>
          <p:cNvPr id="3" name="Подзаголовок 2">
            <a:extLst>
              <a:ext uri="{FF2B5EF4-FFF2-40B4-BE49-F238E27FC236}">
                <a16:creationId xmlns:a16="http://schemas.microsoft.com/office/drawing/2014/main" id="{4DFD9054-CFBD-4FBC-A56A-2C4DAE1D86CE}"/>
              </a:ext>
            </a:extLst>
          </p:cNvPr>
          <p:cNvSpPr>
            <a:spLocks noGrp="1"/>
          </p:cNvSpPr>
          <p:nvPr>
            <p:ph type="subTitle" idx="1"/>
          </p:nvPr>
        </p:nvSpPr>
        <p:spPr>
          <a:xfrm>
            <a:off x="-197765" y="4987220"/>
            <a:ext cx="6831673" cy="1086237"/>
          </a:xfrm>
        </p:spPr>
        <p:txBody>
          <a:bodyPr>
            <a:normAutofit fontScale="92500" lnSpcReduction="10000"/>
          </a:bodyPr>
          <a:lstStyle/>
          <a:p>
            <a:r>
              <a:rPr lang="en-US" dirty="0">
                <a:latin typeface="Bahnschrift Light SemiCondensed" panose="020B0502040204020203" pitchFamily="34" charset="0"/>
              </a:rPr>
              <a:t>            </a:t>
            </a:r>
            <a:r>
              <a:rPr lang="en-US" dirty="0" err="1">
                <a:latin typeface="Bahnschrift Light SemiCondensed" panose="020B0502040204020203" pitchFamily="34" charset="0"/>
              </a:rPr>
              <a:t>Qabul</a:t>
            </a:r>
            <a:r>
              <a:rPr lang="en-US" dirty="0">
                <a:latin typeface="Bahnschrift Light SemiCondensed" panose="020B0502040204020203" pitchFamily="34" charset="0"/>
              </a:rPr>
              <a:t> </a:t>
            </a:r>
            <a:r>
              <a:rPr lang="en-US" dirty="0" err="1">
                <a:latin typeface="Bahnschrift Light SemiCondensed" panose="020B0502040204020203" pitchFamily="34" charset="0"/>
              </a:rPr>
              <a:t>qiluvchi:Xoshimjonov</a:t>
            </a:r>
            <a:r>
              <a:rPr lang="en-US" dirty="0">
                <a:latin typeface="Bahnschrift Light SemiCondensed" panose="020B0502040204020203" pitchFamily="34" charset="0"/>
              </a:rPr>
              <a:t> </a:t>
            </a:r>
            <a:r>
              <a:rPr lang="en-US" dirty="0" err="1">
                <a:latin typeface="Bahnschrift Light SemiCondensed" panose="020B0502040204020203" pitchFamily="34" charset="0"/>
              </a:rPr>
              <a:t>Xurshidbek</a:t>
            </a:r>
            <a:endParaRPr lang="en-US" dirty="0">
              <a:latin typeface="Bahnschrift Light SemiCondensed" panose="020B0502040204020203" pitchFamily="34" charset="0"/>
            </a:endParaRPr>
          </a:p>
          <a:p>
            <a:r>
              <a:rPr lang="en-US" dirty="0" err="1">
                <a:latin typeface="Bahnschrift Light SemiCondensed" panose="020B0502040204020203" pitchFamily="34" charset="0"/>
              </a:rPr>
              <a:t>Tayyorlovchi:Davlatova</a:t>
            </a:r>
            <a:r>
              <a:rPr lang="en-US" dirty="0">
                <a:latin typeface="Bahnschrift Light SemiCondensed" panose="020B0502040204020203" pitchFamily="34" charset="0"/>
              </a:rPr>
              <a:t> </a:t>
            </a:r>
            <a:r>
              <a:rPr lang="en-US" dirty="0" err="1">
                <a:latin typeface="Bahnschrift Light SemiCondensed" panose="020B0502040204020203" pitchFamily="34" charset="0"/>
              </a:rPr>
              <a:t>Sarvinoz</a:t>
            </a:r>
            <a:endParaRPr lang="en-US" dirty="0">
              <a:latin typeface="Bahnschrift Light SemiCondensed" panose="020B0502040204020203" pitchFamily="34" charset="0"/>
            </a:endParaRPr>
          </a:p>
          <a:p>
            <a:r>
              <a:rPr lang="en-US" dirty="0">
                <a:latin typeface="Bahnschrift Light SemiCondensed" panose="020B0502040204020203" pitchFamily="34" charset="0"/>
              </a:rPr>
              <a:t>                  </a:t>
            </a:r>
            <a:r>
              <a:rPr lang="en-US" dirty="0" err="1">
                <a:latin typeface="Bahnschrift Light SemiCondensed" panose="020B0502040204020203" pitchFamily="34" charset="0"/>
              </a:rPr>
              <a:t>Azimova</a:t>
            </a:r>
            <a:r>
              <a:rPr lang="en-US" dirty="0">
                <a:latin typeface="Bahnschrift Light SemiCondensed" panose="020B0502040204020203" pitchFamily="34" charset="0"/>
              </a:rPr>
              <a:t> </a:t>
            </a:r>
            <a:r>
              <a:rPr lang="en-US" dirty="0" err="1">
                <a:latin typeface="Bahnschrift Light SemiCondensed" panose="020B0502040204020203" pitchFamily="34" charset="0"/>
              </a:rPr>
              <a:t>Marjona</a:t>
            </a:r>
            <a:endParaRPr lang="ru-RU" dirty="0">
              <a:latin typeface="Bahnschrift Light SemiCondensed" panose="020B0502040204020203" pitchFamily="34" charset="0"/>
            </a:endParaRPr>
          </a:p>
        </p:txBody>
      </p:sp>
    </p:spTree>
    <p:extLst>
      <p:ext uri="{BB962C8B-B14F-4D97-AF65-F5344CB8AC3E}">
        <p14:creationId xmlns:p14="http://schemas.microsoft.com/office/powerpoint/2010/main" val="2370143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60A5F-F9AF-5430-A690-D3DEE9F3A57C}"/>
              </a:ext>
            </a:extLst>
          </p:cNvPr>
          <p:cNvSpPr>
            <a:spLocks noGrp="1"/>
          </p:cNvSpPr>
          <p:nvPr>
            <p:ph type="title"/>
          </p:nvPr>
        </p:nvSpPr>
        <p:spPr>
          <a:xfrm>
            <a:off x="1666568" y="-742950"/>
            <a:ext cx="9601200" cy="1485900"/>
          </a:xfrm>
        </p:spPr>
        <p:txBody>
          <a:bodyPr/>
          <a:lstStyle/>
          <a:p>
            <a:endParaRPr lang="ru-RU"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EECF314-C74C-B732-83D4-2FE32E954ECA}"/>
                  </a:ext>
                </a:extLst>
              </p:cNvPr>
              <p:cNvSpPr>
                <a:spLocks noGrp="1"/>
              </p:cNvSpPr>
              <p:nvPr>
                <p:ph idx="1"/>
              </p:nvPr>
            </p:nvSpPr>
            <p:spPr>
              <a:xfrm>
                <a:off x="1295400" y="870155"/>
                <a:ext cx="9601200" cy="3581400"/>
              </a:xfrm>
            </p:spPr>
            <p:txBody>
              <a:bodyPr>
                <a:normAutofit fontScale="25000" lnSpcReduction="20000"/>
              </a:bodyPr>
              <a:lstStyle/>
              <a:p>
                <a:pPr>
                  <a:spcAft>
                    <a:spcPts val="800"/>
                  </a:spcAft>
                  <a:buNone/>
                </a:pPr>
                <a14:m>
                  <m:oMath xmlns:m="http://schemas.openxmlformats.org/officeDocument/2006/math">
                    <m:r>
                      <a:rPr lang="uz-Latn-UZ" sz="9600" i="1" kern="100" smtClean="0">
                        <a:effectLst/>
                        <a:latin typeface="Cambria Math" panose="02040503050406030204" pitchFamily="18" charset="0"/>
                        <a:ea typeface="Times New Roman" panose="02020603050405020304" pitchFamily="18" charset="0"/>
                        <a:cs typeface="Times New Roman" panose="02020603050405020304" pitchFamily="18" charset="0"/>
                      </a:rPr>
                      <m:t>𝑡</m:t>
                    </m:r>
                    <m:r>
                      <a:rPr lang="uz-Latn-UZ" sz="9600" i="1" kern="100" smtClean="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uz-Latn-UZ" sz="96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vaqtda ko‘p sonli </a:t>
                </a:r>
                <a14:m>
                  <m:oMath xmlns:m="http://schemas.openxmlformats.org/officeDocument/2006/math">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𝑁</m:t>
                    </m:r>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ta radioaktiv yadro mavjud bo‘lsa va </a:t>
                </a:r>
                <a14:m>
                  <m:oMath xmlns:m="http://schemas.openxmlformats.org/officeDocument/2006/math">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𝑑𝑡</m:t>
                    </m:r>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vaqt ichida o‘rtacha </a:t>
                </a:r>
                <a14:m>
                  <m:oMath xmlns:m="http://schemas.openxmlformats.org/officeDocument/2006/math">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𝑑𝑁</m:t>
                    </m:r>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ta yadro parchalansa quyidagicha bo‘ladi</a:t>
                </a:r>
                <a:endParaRPr lang="ru-RU" sz="9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96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9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14:m>
                  <m:oMath xmlns:m="http://schemas.openxmlformats.org/officeDocument/2006/math">
                    <m:r>
                      <a:rPr lang="uz-Latn-UZ" sz="9600" i="1" kern="100">
                        <a:effectLst/>
                        <a:latin typeface="Cambria Math" panose="02040503050406030204" pitchFamily="18" charset="0"/>
                        <a:ea typeface="Calibri" panose="020F0502020204030204" pitchFamily="34" charset="0"/>
                        <a:cs typeface="Times New Roman" panose="02020603050405020304" pitchFamily="18" charset="0"/>
                      </a:rPr>
                      <m:t> </m:t>
                    </m:r>
                    <m:r>
                      <a:rPr lang="uz-Latn-UZ" sz="9600" b="0" i="1" kern="100" smtClean="0">
                        <a:effectLst/>
                        <a:latin typeface="Cambria Math" panose="02040503050406030204" pitchFamily="18" charset="0"/>
                        <a:ea typeface="Calibri" panose="020F0502020204030204" pitchFamily="34" charset="0"/>
                        <a:cs typeface="Times New Roman" panose="02020603050405020304" pitchFamily="18" charset="0"/>
                      </a:rPr>
                      <m:t>                                        </m:t>
                    </m:r>
                    <m:r>
                      <a:rPr lang="uz-Latn-UZ" sz="9600" i="1" kern="100">
                        <a:effectLst/>
                        <a:latin typeface="Cambria Math" panose="02040503050406030204" pitchFamily="18" charset="0"/>
                        <a:ea typeface="Calibri" panose="020F0502020204030204" pitchFamily="34" charset="0"/>
                        <a:cs typeface="Times New Roman" panose="02020603050405020304" pitchFamily="18" charset="0"/>
                      </a:rPr>
                      <m:t>𝑑𝑁</m:t>
                    </m:r>
                    <m:r>
                      <a:rPr lang="uz-Latn-UZ" sz="9600" i="1" kern="100">
                        <a:effectLst/>
                        <a:latin typeface="Cambria Math" panose="02040503050406030204" pitchFamily="18" charset="0"/>
                        <a:ea typeface="Calibri" panose="020F0502020204030204" pitchFamily="34" charset="0"/>
                        <a:cs typeface="Times New Roman" panose="02020603050405020304" pitchFamily="18" charset="0"/>
                      </a:rPr>
                      <m:t>=−</m:t>
                    </m:r>
                    <m:r>
                      <a:rPr lang="uz-Latn-UZ" sz="9600" i="1" kern="100">
                        <a:effectLst/>
                        <a:latin typeface="Cambria Math" panose="02040503050406030204" pitchFamily="18" charset="0"/>
                        <a:ea typeface="Calibri" panose="020F0502020204030204" pitchFamily="34" charset="0"/>
                        <a:cs typeface="Times New Roman" panose="02020603050405020304" pitchFamily="18" charset="0"/>
                      </a:rPr>
                      <m:t>𝜆</m:t>
                    </m:r>
                    <m:r>
                      <a:rPr lang="uz-Latn-UZ" sz="9600" i="1" kern="100">
                        <a:effectLst/>
                        <a:latin typeface="Cambria Math" panose="02040503050406030204" pitchFamily="18" charset="0"/>
                        <a:ea typeface="Calibri" panose="020F0502020204030204" pitchFamily="34" charset="0"/>
                        <a:cs typeface="Times New Roman" panose="02020603050405020304" pitchFamily="18" charset="0"/>
                      </a:rPr>
                      <m:t>𝑁</m:t>
                    </m:r>
                    <m:d>
                      <m:dPr>
                        <m:ctrlPr>
                          <a:rPr lang="ru-RU" sz="96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uz-Latn-UZ" sz="9600" i="1" kern="100">
                            <a:effectLst/>
                            <a:latin typeface="Cambria Math" panose="02040503050406030204" pitchFamily="18" charset="0"/>
                            <a:ea typeface="Calibri" panose="020F0502020204030204" pitchFamily="34" charset="0"/>
                            <a:cs typeface="Times New Roman" panose="02020603050405020304" pitchFamily="18" charset="0"/>
                          </a:rPr>
                          <m:t>𝑡</m:t>
                        </m:r>
                      </m:e>
                    </m:d>
                    <m:r>
                      <a:rPr lang="uz-Latn-UZ" sz="9600" i="1" kern="100">
                        <a:effectLst/>
                        <a:latin typeface="Cambria Math" panose="02040503050406030204" pitchFamily="18" charset="0"/>
                        <a:ea typeface="Calibri" panose="020F0502020204030204" pitchFamily="34" charset="0"/>
                        <a:cs typeface="Times New Roman" panose="02020603050405020304" pitchFamily="18" charset="0"/>
                      </a:rPr>
                      <m:t>𝑑𝑡</m:t>
                    </m:r>
                  </m:oMath>
                </a14:m>
                <a:r>
                  <a:rPr lang="uz-Latn-UZ" sz="9600" kern="100" dirty="0">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ru-RU" sz="9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bu yerda manfiy ishora radioaktiv yadrolarrning kamayishini ko‘rsatadi.</a:t>
                </a:r>
              </a:p>
              <a:p>
                <a:pPr>
                  <a:spcAft>
                    <a:spcPts val="800"/>
                  </a:spcAft>
                  <a:buNone/>
                </a:pPr>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t>
                </a:r>
                <a14:m>
                  <m:oMath xmlns:m="http://schemas.openxmlformats.org/officeDocument/2006/math">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𝑡</m:t>
                    </m:r>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𝑡</m:t>
                        </m:r>
                      </m:e>
                      <m:sub>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Sub>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da </a:t>
                </a:r>
                <a14:m>
                  <m:oMath xmlns:m="http://schemas.openxmlformats.org/officeDocument/2006/math">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𝑁</m:t>
                    </m:r>
                    <m:d>
                      <m:d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sSub>
                          <m:sSub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𝑡</m:t>
                            </m:r>
                          </m:e>
                          <m:sub>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Sub>
                      </m:e>
                    </m:d>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𝑁</m:t>
                        </m:r>
                      </m:e>
                      <m:sub>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Sub>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liggini hisobga olib integrallaymiz.</a:t>
                </a:r>
                <a:endParaRPr lang="ru-RU" sz="9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t>
                </a:r>
                <a14:m>
                  <m:oMath xmlns:m="http://schemas.openxmlformats.org/officeDocument/2006/math">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𝑁</m:t>
                    </m:r>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𝑁</m:t>
                        </m:r>
                      </m:e>
                      <m:sub>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Sub>
                    <m:sSup>
                      <m:sSup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𝑒</m:t>
                        </m:r>
                      </m:e>
                      <m:sup>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𝜆</m:t>
                        </m:r>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𝑡</m:t>
                        </m:r>
                      </m:sup>
                    </m:sSup>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(2)</a:t>
                </a:r>
                <a:endParaRPr lang="ru-RU" sz="9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t>
                </a:r>
                <a14:m>
                  <m:oMath xmlns:m="http://schemas.openxmlformats.org/officeDocument/2006/math">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𝑑𝑁</m:t>
                        </m:r>
                      </m:num>
                      <m:den>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𝑑𝑡</m:t>
                        </m:r>
                      </m:den>
                    </m:f>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(3)</a:t>
                </a:r>
                <a:endParaRPr lang="ru-RU" sz="9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Radioaktiv parchalanishlar hodisasida muhim bo'lgan yana bir kattaliuk bu yarim yemirilish yoki parchalanish davridir. </a:t>
                </a:r>
                <a:r>
                  <a:rPr lang="uz-Latn-UZ" sz="9600" b="1"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Yarim parchalanish davri</a:t>
                </a:r>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 radioaktiv yadrolarning yarimi parchalanishi uchun ketgan vaqtga aytiladi va </a:t>
                </a:r>
                <a14:m>
                  <m:oMath xmlns:m="http://schemas.openxmlformats.org/officeDocument/2006/math">
                    <m:sSub>
                      <m:sSub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𝑇</m:t>
                        </m:r>
                      </m:e>
                      <m:sub>
                        <m:f>
                          <m:fPr>
                            <m:type m:val="skw"/>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sub>
                    </m:sSub>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belgilanadi. Yarim parchalanish davridan so'ng radioaktiv yadrolar soni ikki baravar kamayganligidan, </a:t>
                </a:r>
                <a14:m>
                  <m:oMath xmlns:m="http://schemas.openxmlformats.org/officeDocument/2006/math">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𝜆</m:t>
                    </m:r>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va </a:t>
                </a:r>
                <a14:m>
                  <m:oMath xmlns:m="http://schemas.openxmlformats.org/officeDocument/2006/math">
                    <m:sSub>
                      <m:sSubPr>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𝑇</m:t>
                        </m:r>
                      </m:e>
                      <m:sub>
                        <m:f>
                          <m:fPr>
                            <m:type m:val="skw"/>
                            <m:ctrlPr>
                              <a:rPr lang="ru-RU" sz="96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uz-Latn-UZ" sz="96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sub>
                    </m:sSub>
                  </m:oMath>
                </a14:m>
                <a:r>
                  <a:rPr lang="uz-Latn-UZ" sz="96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orasidagi bog'lanish quyidagicha bo'ladi</a:t>
                </a:r>
                <a:endParaRPr lang="ru-RU" sz="9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ru-RU" dirty="0"/>
              </a:p>
            </p:txBody>
          </p:sp>
        </mc:Choice>
        <mc:Fallback xmlns="">
          <p:sp>
            <p:nvSpPr>
              <p:cNvPr id="3" name="Content Placeholder 2">
                <a:extLst>
                  <a:ext uri="{FF2B5EF4-FFF2-40B4-BE49-F238E27FC236}">
                    <a16:creationId xmlns:a16="http://schemas.microsoft.com/office/drawing/2014/main" id="{8EECF314-C74C-B732-83D4-2FE32E954ECA}"/>
                  </a:ext>
                </a:extLst>
              </p:cNvPr>
              <p:cNvSpPr>
                <a:spLocks noGrp="1" noRot="1" noChangeAspect="1" noMove="1" noResize="1" noEditPoints="1" noAdjustHandles="1" noChangeArrowheads="1" noChangeShapeType="1" noTextEdit="1"/>
              </p:cNvSpPr>
              <p:nvPr>
                <p:ph idx="1"/>
              </p:nvPr>
            </p:nvSpPr>
            <p:spPr>
              <a:xfrm>
                <a:off x="1295400" y="870155"/>
                <a:ext cx="9601200" cy="3581400"/>
              </a:xfrm>
              <a:blipFill>
                <a:blip r:embed="rId2"/>
                <a:stretch>
                  <a:fillRect l="-1016" t="-4259" b="-70187"/>
                </a:stretch>
              </a:blipFill>
            </p:spPr>
            <p:txBody>
              <a:bodyPr/>
              <a:lstStyle/>
              <a:p>
                <a:r>
                  <a:rPr lang="ru-RU">
                    <a:noFill/>
                  </a:rPr>
                  <a:t> </a:t>
                </a:r>
              </a:p>
            </p:txBody>
          </p:sp>
        </mc:Fallback>
      </mc:AlternateContent>
    </p:spTree>
    <p:extLst>
      <p:ext uri="{BB962C8B-B14F-4D97-AF65-F5344CB8AC3E}">
        <p14:creationId xmlns:p14="http://schemas.microsoft.com/office/powerpoint/2010/main" val="2062526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F71E2-3854-03E6-6618-33E58B84AAE3}"/>
              </a:ext>
            </a:extLst>
          </p:cNvPr>
          <p:cNvSpPr>
            <a:spLocks noGrp="1"/>
          </p:cNvSpPr>
          <p:nvPr>
            <p:ph type="title"/>
          </p:nvPr>
        </p:nvSpPr>
        <p:spPr>
          <a:xfrm>
            <a:off x="1799303" y="-1113503"/>
            <a:ext cx="9601200" cy="1485900"/>
          </a:xfrm>
        </p:spPr>
        <p:txBody>
          <a:bodyPr/>
          <a:lstStyle/>
          <a:p>
            <a:endParaRPr lang="ru-RU"/>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3792F90-D12A-5A20-9D6E-8DD622B4600F}"/>
                  </a:ext>
                </a:extLst>
              </p:cNvPr>
              <p:cNvSpPr>
                <a:spLocks noGrp="1"/>
              </p:cNvSpPr>
              <p:nvPr>
                <p:ph idx="1"/>
              </p:nvPr>
            </p:nvSpPr>
            <p:spPr>
              <a:xfrm>
                <a:off x="1295400" y="781664"/>
                <a:ext cx="9601200" cy="3581400"/>
              </a:xfrm>
            </p:spPr>
            <p:txBody>
              <a:bodyPr>
                <a:noAutofit/>
              </a:bodyPr>
              <a:lstStyle/>
              <a:p>
                <a:pPr>
                  <a:spcAft>
                    <a:spcPts val="800"/>
                  </a:spcAft>
                  <a:buNone/>
                </a:pPr>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t>
                </a:r>
                <a14:m>
                  <m:oMath xmlns:m="http://schemas.openxmlformats.org/officeDocument/2006/math">
                    <m:f>
                      <m:f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𝑁</m:t>
                            </m:r>
                          </m:e>
                          <m:sub>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Sub>
                      </m:num>
                      <m:den>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𝑁</m:t>
                        </m:r>
                      </m:e>
                      <m:sub>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Sub>
                    <m:sSup>
                      <m:sSup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𝑒</m:t>
                        </m:r>
                      </m:e>
                      <m:sup>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𝜆</m:t>
                        </m:r>
                        <m:sSub>
                          <m:sSub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𝑇</m:t>
                            </m:r>
                          </m:e>
                          <m:sub>
                            <m:f>
                              <m:fPr>
                                <m:type m:val="skw"/>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sub>
                        </m:sSub>
                      </m:sup>
                    </m:sSup>
                  </m:oMath>
                </a14:m>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(4)</a:t>
                </a:r>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𝑇</m:t>
                        </m:r>
                      </m:e>
                      <m:sub>
                        <m:f>
                          <m:fPr>
                            <m:type m:val="skw"/>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𝑙𝑛</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𝜆</m:t>
                            </m:r>
                          </m:den>
                        </m:f>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0.693</m:t>
                            </m:r>
                          </m:num>
                          <m:den>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𝜆</m:t>
                            </m:r>
                          </m:den>
                        </m:f>
                      </m:sub>
                    </m:sSub>
                  </m:oMath>
                </a14:m>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(5)</a:t>
                </a:r>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Yadroning o‘rtacha yashash vaqti</a:t>
                </a:r>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t>
                </a:r>
                <a14:m>
                  <m:oMath xmlns:m="http://schemas.openxmlformats.org/officeDocument/2006/math">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𝜏</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𝜆</m:t>
                    </m:r>
                    <m:nary>
                      <m:naryPr>
                        <m:limLoc m:val="undOv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up>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sup>
                      <m:e>
                        <m:sSup>
                          <m:sSup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𝑡𝑒</m:t>
                            </m:r>
                          </m:e>
                          <m:sup>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𝜆</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𝑡</m:t>
                            </m:r>
                          </m:sup>
                        </m:sSup>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𝑑𝑡</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𝜆</m:t>
                            </m:r>
                          </m:den>
                        </m:f>
                      </m:e>
                    </m:nary>
                  </m:oMath>
                </a14:m>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(6) </a:t>
                </a:r>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(3) formulaga (6) ni qo‘yamiz </a:t>
                </a:r>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t>
                </a:r>
                <a14:m>
                  <m:oMath xmlns:m="http://schemas.openxmlformats.org/officeDocument/2006/math">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𝑁</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𝑁</m:t>
                        </m:r>
                      </m:e>
                      <m:sub>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Sub>
                    <m:sSup>
                      <m:sSup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𝑒</m:t>
                        </m:r>
                      </m:e>
                      <m:sup>
                        <m:f>
                          <m:f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𝑡</m:t>
                            </m:r>
                          </m:num>
                          <m:den>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𝜏</m:t>
                            </m:r>
                          </m:den>
                        </m:f>
                      </m:sup>
                    </m:sSup>
                  </m:oMath>
                </a14:m>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Agar </a:t>
                </a:r>
                <a14:m>
                  <m:oMath xmlns:m="http://schemas.openxmlformats.org/officeDocument/2006/math">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𝑡</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𝜏</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bo‘lsa         </a:t>
                </a:r>
                <a14:m>
                  <m:oMath xmlns:m="http://schemas.openxmlformats.org/officeDocument/2006/math">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𝑁</m:t>
                    </m:r>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m:t>
                    </m:r>
                    <m:f>
                      <m:fPr>
                        <m:type m:val="skw"/>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ru-RU"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𝑁</m:t>
                            </m:r>
                          </m:e>
                          <m:sub>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0</m:t>
                            </m:r>
                          </m:sub>
                        </m:sSub>
                      </m:num>
                      <m:den>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𝑒</m:t>
                        </m:r>
                      </m:den>
                    </m:f>
                  </m:oMath>
                </a14:m>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t>
                </a:r>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buNone/>
                </a:pPr>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Demak, yadroning o‘tacha yashash vaqti  davomida, yadrolar soni </a:t>
                </a:r>
                <a14:m>
                  <m:oMath xmlns:m="http://schemas.openxmlformats.org/officeDocument/2006/math">
                    <m:r>
                      <a:rPr lang="uz-Latn-UZ" sz="2400" i="1" kern="100">
                        <a:effectLst/>
                        <a:latin typeface="Cambria Math" panose="02040503050406030204" pitchFamily="18" charset="0"/>
                        <a:ea typeface="Times New Roman" panose="02020603050405020304" pitchFamily="18" charset="0"/>
                        <a:cs typeface="Times New Roman" panose="02020603050405020304" pitchFamily="18" charset="0"/>
                      </a:rPr>
                      <m:t>𝑒</m:t>
                    </m:r>
                  </m:oMath>
                </a14:m>
                <a:r>
                  <a:rPr lang="uz-Latn-UZ" sz="2400" kern="1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marta kamayadi.     </a:t>
                </a:r>
                <a:endParaRPr lang="ru-RU" sz="2400" dirty="0"/>
              </a:p>
            </p:txBody>
          </p:sp>
        </mc:Choice>
        <mc:Fallback xmlns="">
          <p:sp>
            <p:nvSpPr>
              <p:cNvPr id="3" name="Content Placeholder 2">
                <a:extLst>
                  <a:ext uri="{FF2B5EF4-FFF2-40B4-BE49-F238E27FC236}">
                    <a16:creationId xmlns:a16="http://schemas.microsoft.com/office/drawing/2014/main" id="{83792F90-D12A-5A20-9D6E-8DD622B4600F}"/>
                  </a:ext>
                </a:extLst>
              </p:cNvPr>
              <p:cNvSpPr>
                <a:spLocks noGrp="1" noRot="1" noChangeAspect="1" noMove="1" noResize="1" noEditPoints="1" noAdjustHandles="1" noChangeArrowheads="1" noChangeShapeType="1" noTextEdit="1"/>
              </p:cNvSpPr>
              <p:nvPr>
                <p:ph idx="1"/>
              </p:nvPr>
            </p:nvSpPr>
            <p:spPr>
              <a:xfrm>
                <a:off x="1295400" y="781664"/>
                <a:ext cx="9601200" cy="3581400"/>
              </a:xfrm>
              <a:blipFill>
                <a:blip r:embed="rId2"/>
                <a:stretch>
                  <a:fillRect l="-1016" b="-55272"/>
                </a:stretch>
              </a:blipFill>
            </p:spPr>
            <p:txBody>
              <a:bodyPr/>
              <a:lstStyle/>
              <a:p>
                <a:r>
                  <a:rPr lang="ru-RU">
                    <a:noFill/>
                  </a:rPr>
                  <a:t> </a:t>
                </a:r>
              </a:p>
            </p:txBody>
          </p:sp>
        </mc:Fallback>
      </mc:AlternateContent>
    </p:spTree>
    <p:extLst>
      <p:ext uri="{BB962C8B-B14F-4D97-AF65-F5344CB8AC3E}">
        <p14:creationId xmlns:p14="http://schemas.microsoft.com/office/powerpoint/2010/main" val="1967518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2BBF-F106-13C7-449D-53431CE57245}"/>
              </a:ext>
            </a:extLst>
          </p:cNvPr>
          <p:cNvSpPr>
            <a:spLocks noGrp="1"/>
          </p:cNvSpPr>
          <p:nvPr>
            <p:ph type="title"/>
          </p:nvPr>
        </p:nvSpPr>
        <p:spPr>
          <a:xfrm>
            <a:off x="7359445" y="433847"/>
            <a:ext cx="4468761" cy="3415482"/>
          </a:xfrm>
        </p:spPr>
        <p:txBody>
          <a:bodyPr>
            <a:normAutofit/>
          </a:bodyPr>
          <a:lstStyle/>
          <a:p>
            <a:r>
              <a:rPr lang="uz-Latn-UZ" sz="2400" b="1" dirty="0">
                <a:latin typeface="Bahnschrift Light SemiCondensed" panose="020B0502040204020203" pitchFamily="34" charset="0"/>
              </a:rPr>
              <a:t>Radioaktiv parchalanishning eksponensial qonuni.Parchalanmagan yadrolar soni vaqt o‘tishi bilan eksponenta bo‘yicha kamayadi.</a:t>
            </a:r>
            <a:endParaRPr lang="ru-RU" sz="2400" b="1" dirty="0">
              <a:latin typeface="Bahnschrift Light SemiCondensed" panose="020B0502040204020203" pitchFamily="34" charset="0"/>
            </a:endParaRPr>
          </a:p>
        </p:txBody>
      </p:sp>
      <p:pic>
        <p:nvPicPr>
          <p:cNvPr id="5" name="Content Placeholder 4">
            <a:extLst>
              <a:ext uri="{FF2B5EF4-FFF2-40B4-BE49-F238E27FC236}">
                <a16:creationId xmlns:a16="http://schemas.microsoft.com/office/drawing/2014/main" id="{15A493EC-785D-9EEA-A642-E8769283DEC6}"/>
              </a:ext>
            </a:extLst>
          </p:cNvPr>
          <p:cNvPicPr>
            <a:picLocks noGrp="1" noChangeAspect="1"/>
          </p:cNvPicPr>
          <p:nvPr>
            <p:ph idx="1"/>
          </p:nvPr>
        </p:nvPicPr>
        <p:blipFill>
          <a:blip r:embed="rId2"/>
          <a:stretch>
            <a:fillRect/>
          </a:stretch>
        </p:blipFill>
        <p:spPr>
          <a:xfrm>
            <a:off x="1946787" y="324465"/>
            <a:ext cx="5090474" cy="4905070"/>
          </a:xfrm>
          <a:prstGeom prst="rect">
            <a:avLst/>
          </a:prstGeom>
        </p:spPr>
      </p:pic>
    </p:spTree>
    <p:extLst>
      <p:ext uri="{BB962C8B-B14F-4D97-AF65-F5344CB8AC3E}">
        <p14:creationId xmlns:p14="http://schemas.microsoft.com/office/powerpoint/2010/main" val="358358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186D9-2E52-4540-87C4-1642064E1257}"/>
              </a:ext>
            </a:extLst>
          </p:cNvPr>
          <p:cNvSpPr>
            <a:spLocks noGrp="1"/>
          </p:cNvSpPr>
          <p:nvPr>
            <p:ph type="title"/>
          </p:nvPr>
        </p:nvSpPr>
        <p:spPr/>
        <p:txBody>
          <a:bodyPr/>
          <a:lstStyle/>
          <a:p>
            <a:r>
              <a:rPr lang="en-US" dirty="0" err="1">
                <a:latin typeface="Bahnschrift SemiBold SemiConden" panose="020B0502040204020203" pitchFamily="34" charset="0"/>
              </a:rPr>
              <a:t>Xulosa</a:t>
            </a:r>
            <a:endParaRPr lang="ru-RU" dirty="0">
              <a:latin typeface="Bahnschrift SemiBold SemiConden" panose="020B0502040204020203" pitchFamily="34" charset="0"/>
            </a:endParaRPr>
          </a:p>
        </p:txBody>
      </p:sp>
      <p:sp>
        <p:nvSpPr>
          <p:cNvPr id="3" name="Объект 2">
            <a:extLst>
              <a:ext uri="{FF2B5EF4-FFF2-40B4-BE49-F238E27FC236}">
                <a16:creationId xmlns:a16="http://schemas.microsoft.com/office/drawing/2014/main" id="{670C3C0B-D617-4273-BEF3-98E1CF720616}"/>
              </a:ext>
            </a:extLst>
          </p:cNvPr>
          <p:cNvSpPr>
            <a:spLocks noGrp="1"/>
          </p:cNvSpPr>
          <p:nvPr>
            <p:ph idx="1"/>
          </p:nvPr>
        </p:nvSpPr>
        <p:spPr>
          <a:xfrm>
            <a:off x="1371600" y="1638300"/>
            <a:ext cx="9601200" cy="3581400"/>
          </a:xfrm>
        </p:spPr>
        <p:txBody>
          <a:bodyPr/>
          <a:lstStyle/>
          <a:p>
            <a:pPr marL="0" indent="0">
              <a:buNone/>
            </a:pPr>
            <a:r>
              <a:rPr lang="uz-Latn-UZ" dirty="0"/>
              <a:t>Ionlovchi nurlar va radioaktiv parchalanishlar tabiatdagi muhim fizik hodisalardan biri bo‘lib, ular moddaning ichki tuzilishi va yadroviy jarayonlar bilan chambarchas bog‘liqdir. Ionlovchi nurlar (alfa, beta va gamma nurlari) moddalardan o‘tish jarayonida ularni ionlashtirish xususiyatiga ega bo‘lib, bu esa turli fizik, kimyoviy va biologik o‘zgarishlarga olib keladi. Ionlovchi nurlar manbalari tabiiy (uran, radiy, radon kabi elementlar) va sun’iy manbalarga bo‘linadi. Ular tibbiyotda (diagnostika va davolash), sanoatda va ilmiy tadqiqotlarda keng qo‘llaniladi. Shu bilan birga, ionlovchi nurlar inson salomatligiga salbiy ta’sir ko‘rsatishi mumkinligi sababli, ulardan foydalanishda xavfsizlik qoidalariga qat’iy rioya qilish zarur.</a:t>
            </a:r>
            <a:endParaRPr lang="ru-RU" dirty="0"/>
          </a:p>
        </p:txBody>
      </p:sp>
    </p:spTree>
    <p:extLst>
      <p:ext uri="{BB962C8B-B14F-4D97-AF65-F5344CB8AC3E}">
        <p14:creationId xmlns:p14="http://schemas.microsoft.com/office/powerpoint/2010/main" val="3522446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0203B2-3AEF-41F2-8B6A-5B776C517ACC}"/>
              </a:ext>
            </a:extLst>
          </p:cNvPr>
          <p:cNvSpPr>
            <a:spLocks noGrp="1"/>
          </p:cNvSpPr>
          <p:nvPr>
            <p:ph type="title"/>
          </p:nvPr>
        </p:nvSpPr>
        <p:spPr>
          <a:xfrm>
            <a:off x="1487347" y="570054"/>
            <a:ext cx="9601200" cy="1485900"/>
          </a:xfrm>
        </p:spPr>
        <p:txBody>
          <a:bodyPr/>
          <a:lstStyle/>
          <a:p>
            <a:r>
              <a:rPr lang="en-US" dirty="0" err="1">
                <a:latin typeface="Bahnschrift SemiBold SemiConden" panose="020B0502040204020203" pitchFamily="34" charset="0"/>
              </a:rPr>
              <a:t>Foydalanilgan</a:t>
            </a:r>
            <a:r>
              <a:rPr lang="en-US" dirty="0">
                <a:latin typeface="Bahnschrift SemiBold SemiConden" panose="020B0502040204020203" pitchFamily="34" charset="0"/>
              </a:rPr>
              <a:t> </a:t>
            </a:r>
            <a:r>
              <a:rPr lang="en-US" dirty="0" err="1">
                <a:latin typeface="Bahnschrift SemiBold SemiConden" panose="020B0502040204020203" pitchFamily="34" charset="0"/>
              </a:rPr>
              <a:t>adabiyotlar</a:t>
            </a:r>
            <a:endParaRPr lang="ru-RU" dirty="0">
              <a:latin typeface="Bahnschrift SemiBold SemiConden" panose="020B0502040204020203" pitchFamily="34" charset="0"/>
            </a:endParaRPr>
          </a:p>
        </p:txBody>
      </p:sp>
      <p:sp>
        <p:nvSpPr>
          <p:cNvPr id="3" name="Объект 2">
            <a:extLst>
              <a:ext uri="{FF2B5EF4-FFF2-40B4-BE49-F238E27FC236}">
                <a16:creationId xmlns:a16="http://schemas.microsoft.com/office/drawing/2014/main" id="{4CB4B3EE-FF61-4573-B991-B4132BCCAAC2}"/>
              </a:ext>
            </a:extLst>
          </p:cNvPr>
          <p:cNvSpPr>
            <a:spLocks noGrp="1"/>
          </p:cNvSpPr>
          <p:nvPr>
            <p:ph idx="1"/>
          </p:nvPr>
        </p:nvSpPr>
        <p:spPr>
          <a:xfrm>
            <a:off x="1371600" y="1846162"/>
            <a:ext cx="9601200" cy="3581400"/>
          </a:xfrm>
        </p:spPr>
        <p:txBody>
          <a:bodyPr>
            <a:normAutofit lnSpcReduction="10000"/>
          </a:bodyPr>
          <a:lstStyle/>
          <a:p>
            <a:r>
              <a:rPr lang="en-US" dirty="0" err="1"/>
              <a:t>T.M.Mo‘minov,A.B.Xoliqulov,Sh.X.Xushmurodov</a:t>
            </a:r>
            <a:r>
              <a:rPr lang="en-US" dirty="0"/>
              <a:t> “Atom </a:t>
            </a:r>
            <a:r>
              <a:rPr lang="en-US" dirty="0" err="1"/>
              <a:t>yadrosi</a:t>
            </a:r>
            <a:r>
              <a:rPr lang="en-US" dirty="0"/>
              <a:t> </a:t>
            </a:r>
            <a:r>
              <a:rPr lang="en-US" dirty="0" err="1"/>
              <a:t>va</a:t>
            </a:r>
            <a:r>
              <a:rPr lang="en-US" dirty="0"/>
              <a:t> </a:t>
            </a:r>
            <a:r>
              <a:rPr lang="en-US" dirty="0" err="1"/>
              <a:t>elementar</a:t>
            </a:r>
            <a:r>
              <a:rPr lang="en-US" dirty="0"/>
              <a:t> </a:t>
            </a:r>
            <a:r>
              <a:rPr lang="en-US" dirty="0" err="1"/>
              <a:t>zarralar</a:t>
            </a:r>
            <a:r>
              <a:rPr lang="en-US" dirty="0"/>
              <a:t> </a:t>
            </a:r>
            <a:r>
              <a:rPr lang="en-US" dirty="0" err="1"/>
              <a:t>fizikasi</a:t>
            </a:r>
            <a:r>
              <a:rPr lang="en-US" dirty="0"/>
              <a:t> “ </a:t>
            </a:r>
            <a:r>
              <a:rPr lang="en-US" dirty="0" err="1"/>
              <a:t>O‘zbekiston</a:t>
            </a:r>
            <a:r>
              <a:rPr lang="en-US" dirty="0"/>
              <a:t> </a:t>
            </a:r>
            <a:r>
              <a:rPr lang="en-US" dirty="0" err="1"/>
              <a:t>faylasuflari</a:t>
            </a:r>
            <a:r>
              <a:rPr lang="en-US" dirty="0"/>
              <a:t> </a:t>
            </a:r>
            <a:r>
              <a:rPr lang="en-US" dirty="0" err="1"/>
              <a:t>milliy</a:t>
            </a:r>
            <a:r>
              <a:rPr lang="en-US" dirty="0"/>
              <a:t> jamiyoti,2009-yil.67-82</a:t>
            </a:r>
          </a:p>
          <a:p>
            <a:r>
              <a:rPr lang="en-US" dirty="0" err="1"/>
              <a:t>S.Polvonov,E.Bozorov,Z.Kanonov</a:t>
            </a:r>
            <a:r>
              <a:rPr lang="en-US" dirty="0"/>
              <a:t> “Atom </a:t>
            </a:r>
            <a:r>
              <a:rPr lang="en-US" dirty="0" err="1"/>
              <a:t>yadrosi</a:t>
            </a:r>
            <a:r>
              <a:rPr lang="en-US" dirty="0"/>
              <a:t> </a:t>
            </a:r>
            <a:r>
              <a:rPr lang="en-US" dirty="0" err="1"/>
              <a:t>va</a:t>
            </a:r>
            <a:r>
              <a:rPr lang="en-US" dirty="0"/>
              <a:t> </a:t>
            </a:r>
            <a:r>
              <a:rPr lang="en-US" dirty="0" err="1"/>
              <a:t>elementar</a:t>
            </a:r>
            <a:r>
              <a:rPr lang="en-US" dirty="0"/>
              <a:t> </a:t>
            </a:r>
            <a:r>
              <a:rPr lang="en-US" dirty="0" err="1"/>
              <a:t>zarralar</a:t>
            </a:r>
            <a:r>
              <a:rPr lang="en-US" dirty="0"/>
              <a:t> </a:t>
            </a:r>
            <a:r>
              <a:rPr lang="en-US" dirty="0" err="1"/>
              <a:t>fizikasi</a:t>
            </a:r>
            <a:r>
              <a:rPr lang="en-US" dirty="0"/>
              <a:t>” Fan </a:t>
            </a:r>
            <a:r>
              <a:rPr lang="en-US" dirty="0" err="1"/>
              <a:t>va</a:t>
            </a:r>
            <a:r>
              <a:rPr lang="en-US" dirty="0"/>
              <a:t> </a:t>
            </a:r>
            <a:r>
              <a:rPr lang="en-US" dirty="0" err="1"/>
              <a:t>texnologiya</a:t>
            </a:r>
            <a:r>
              <a:rPr lang="en-US" dirty="0"/>
              <a:t> nashriyoti,2019-yil.40-52</a:t>
            </a:r>
          </a:p>
          <a:p>
            <a:r>
              <a:rPr lang="en-US" dirty="0"/>
              <a:t> </a:t>
            </a:r>
            <a:r>
              <a:rPr lang="en-US" dirty="0">
                <a:hlinkClick r:id="rId2"/>
              </a:rPr>
              <a:t>https://share.google/hdoNgPIo6rrM21MTw</a:t>
            </a:r>
            <a:endParaRPr lang="en-US" dirty="0"/>
          </a:p>
          <a:p>
            <a:r>
              <a:rPr lang="en-US" dirty="0">
                <a:hlinkClick r:id="rId3"/>
              </a:rPr>
              <a:t>https://share.google/QpOboY1bGYUGlF6lp</a:t>
            </a:r>
            <a:endParaRPr lang="en-US" dirty="0"/>
          </a:p>
          <a:p>
            <a:r>
              <a:rPr lang="en-US" dirty="0">
                <a:hlinkClick r:id="rId4"/>
              </a:rPr>
              <a:t>https://share.google/5u9rNMzWDocDKgYlD</a:t>
            </a:r>
            <a:endParaRPr lang="uz-Latn-UZ" dirty="0"/>
          </a:p>
          <a:p>
            <a:r>
              <a:rPr lang="en-US" dirty="0">
                <a:hlinkClick r:id="rId5"/>
              </a:rPr>
              <a:t>https://share.google/MSOhhGeupUH0mJXuh</a:t>
            </a:r>
            <a:endParaRPr lang="en-US" dirty="0"/>
          </a:p>
          <a:p>
            <a:r>
              <a:rPr lang="en-US" dirty="0" err="1"/>
              <a:t>ChatGPT</a:t>
            </a:r>
            <a:endParaRPr lang="en-US" dirty="0"/>
          </a:p>
          <a:p>
            <a:endParaRPr lang="ru-RU" dirty="0"/>
          </a:p>
        </p:txBody>
      </p:sp>
    </p:spTree>
    <p:extLst>
      <p:ext uri="{BB962C8B-B14F-4D97-AF65-F5344CB8AC3E}">
        <p14:creationId xmlns:p14="http://schemas.microsoft.com/office/powerpoint/2010/main" val="2350762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34624-E648-BCBD-60C9-8499CBCA0B35}"/>
              </a:ext>
            </a:extLst>
          </p:cNvPr>
          <p:cNvSpPr>
            <a:spLocks noGrp="1"/>
          </p:cNvSpPr>
          <p:nvPr>
            <p:ph type="title"/>
          </p:nvPr>
        </p:nvSpPr>
        <p:spPr>
          <a:xfrm>
            <a:off x="1828800" y="774291"/>
            <a:ext cx="9601200" cy="1485900"/>
          </a:xfrm>
        </p:spPr>
        <p:txBody>
          <a:bodyPr/>
          <a:lstStyle/>
          <a:p>
            <a:r>
              <a:rPr lang="uz-Latn-UZ" b="1" dirty="0">
                <a:solidFill>
                  <a:srgbClr val="C00000"/>
                </a:solidFill>
                <a:latin typeface="Cascadia Code" panose="020B0609020000020004" pitchFamily="49" charset="0"/>
                <a:ea typeface="Cascadia Code" panose="020B0609020000020004" pitchFamily="49" charset="0"/>
                <a:cs typeface="Cascadia Code" panose="020B0609020000020004" pitchFamily="49" charset="0"/>
              </a:rPr>
              <a:t>E’tiboringiz uchun rahmat!</a:t>
            </a:r>
            <a:endParaRPr lang="ru-RU" b="1" dirty="0">
              <a:solidFill>
                <a:srgbClr val="C00000"/>
              </a:solidFill>
              <a:latin typeface="Cascadia Code" panose="020B0609020000020004" pitchFamily="49" charset="0"/>
              <a:ea typeface="Cascadia Code" panose="020B0609020000020004" pitchFamily="49" charset="0"/>
              <a:cs typeface="Cascadia Code" panose="020B0609020000020004" pitchFamily="49" charset="0"/>
            </a:endParaRPr>
          </a:p>
        </p:txBody>
      </p:sp>
      <p:pic>
        <p:nvPicPr>
          <p:cNvPr id="13" name="Content Placeholder 12">
            <a:extLst>
              <a:ext uri="{FF2B5EF4-FFF2-40B4-BE49-F238E27FC236}">
                <a16:creationId xmlns:a16="http://schemas.microsoft.com/office/drawing/2014/main" id="{A52FAB83-BA45-F130-C8E0-9D9DE98D12F4}"/>
              </a:ext>
            </a:extLst>
          </p:cNvPr>
          <p:cNvPicPr>
            <a:picLocks noGrp="1" noChangeAspect="1"/>
          </p:cNvPicPr>
          <p:nvPr>
            <p:ph idx="1"/>
          </p:nvPr>
        </p:nvPicPr>
        <p:blipFill>
          <a:blip r:embed="rId2"/>
          <a:stretch>
            <a:fillRect/>
          </a:stretch>
        </p:blipFill>
        <p:spPr>
          <a:xfrm>
            <a:off x="2123768" y="1445343"/>
            <a:ext cx="8239432" cy="5384738"/>
          </a:xfrm>
          <a:prstGeom prst="rect">
            <a:avLst/>
          </a:prstGeom>
        </p:spPr>
      </p:pic>
    </p:spTree>
    <p:extLst>
      <p:ext uri="{BB962C8B-B14F-4D97-AF65-F5344CB8AC3E}">
        <p14:creationId xmlns:p14="http://schemas.microsoft.com/office/powerpoint/2010/main" val="3599336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CEB2B5-985F-4992-943A-7660EEC2DF30}"/>
              </a:ext>
            </a:extLst>
          </p:cNvPr>
          <p:cNvSpPr>
            <a:spLocks noGrp="1"/>
          </p:cNvSpPr>
          <p:nvPr>
            <p:ph type="title"/>
          </p:nvPr>
        </p:nvSpPr>
        <p:spPr>
          <a:xfrm>
            <a:off x="1148080" y="472440"/>
            <a:ext cx="9601200" cy="1485900"/>
          </a:xfrm>
        </p:spPr>
        <p:txBody>
          <a:bodyPr/>
          <a:lstStyle/>
          <a:p>
            <a:r>
              <a:rPr lang="en-US" dirty="0">
                <a:latin typeface="Bahnschrift SemiBold SemiConden" panose="020B0502040204020203" pitchFamily="34" charset="0"/>
              </a:rPr>
              <a:t>REJA:</a:t>
            </a:r>
            <a:endParaRPr lang="ru-RU" dirty="0">
              <a:latin typeface="Bahnschrift SemiBold SemiConden" panose="020B0502040204020203" pitchFamily="34" charset="0"/>
            </a:endParaRPr>
          </a:p>
        </p:txBody>
      </p:sp>
      <p:sp>
        <p:nvSpPr>
          <p:cNvPr id="3" name="Объект 2">
            <a:extLst>
              <a:ext uri="{FF2B5EF4-FFF2-40B4-BE49-F238E27FC236}">
                <a16:creationId xmlns:a16="http://schemas.microsoft.com/office/drawing/2014/main" id="{D979511F-4B97-4F63-A830-4BA1330E3D23}"/>
              </a:ext>
            </a:extLst>
          </p:cNvPr>
          <p:cNvSpPr>
            <a:spLocks noGrp="1"/>
          </p:cNvSpPr>
          <p:nvPr>
            <p:ph idx="1"/>
          </p:nvPr>
        </p:nvSpPr>
        <p:spPr>
          <a:xfrm>
            <a:off x="1148080" y="1318261"/>
            <a:ext cx="9601200" cy="3581400"/>
          </a:xfrm>
        </p:spPr>
        <p:txBody>
          <a:bodyPr/>
          <a:lstStyle/>
          <a:p>
            <a:pPr marL="0" indent="0">
              <a:buNone/>
            </a:pPr>
            <a:endParaRPr lang="en-US" dirty="0"/>
          </a:p>
          <a:p>
            <a:r>
              <a:rPr lang="en-US" dirty="0" err="1"/>
              <a:t>Ionlovchi</a:t>
            </a:r>
            <a:r>
              <a:rPr lang="en-US" dirty="0"/>
              <a:t> </a:t>
            </a:r>
            <a:r>
              <a:rPr lang="en-US" dirty="0" err="1"/>
              <a:t>nurlarning</a:t>
            </a:r>
            <a:r>
              <a:rPr lang="en-US" dirty="0"/>
              <a:t> </a:t>
            </a:r>
            <a:r>
              <a:rPr lang="en-US" dirty="0" err="1"/>
              <a:t>manbalari</a:t>
            </a:r>
            <a:r>
              <a:rPr lang="en-US" dirty="0"/>
              <a:t> </a:t>
            </a:r>
            <a:r>
              <a:rPr lang="en-US" dirty="0" err="1"/>
              <a:t>va</a:t>
            </a:r>
            <a:r>
              <a:rPr lang="en-US" dirty="0"/>
              <a:t> </a:t>
            </a:r>
            <a:r>
              <a:rPr lang="en-US" dirty="0" err="1"/>
              <a:t>xossalari</a:t>
            </a:r>
            <a:endParaRPr lang="en-US" dirty="0"/>
          </a:p>
          <a:p>
            <a:r>
              <a:rPr lang="en-US" dirty="0" err="1"/>
              <a:t>Radioaktiv</a:t>
            </a:r>
            <a:r>
              <a:rPr lang="en-US" dirty="0"/>
              <a:t> </a:t>
            </a:r>
            <a:r>
              <a:rPr lang="en-US" dirty="0" err="1"/>
              <a:t>parchalanish</a:t>
            </a:r>
            <a:r>
              <a:rPr lang="en-US" dirty="0"/>
              <a:t> </a:t>
            </a:r>
            <a:r>
              <a:rPr lang="en-US" dirty="0" err="1"/>
              <a:t>va</a:t>
            </a:r>
            <a:r>
              <a:rPr lang="en-US" dirty="0"/>
              <a:t> (</a:t>
            </a:r>
            <a:r>
              <a:rPr lang="en-US" dirty="0" err="1"/>
              <a:t>alfa,betta</a:t>
            </a:r>
            <a:r>
              <a:rPr lang="en-US" dirty="0"/>
              <a:t>) </a:t>
            </a:r>
            <a:r>
              <a:rPr lang="en-US" dirty="0" err="1"/>
              <a:t>yemirilish</a:t>
            </a:r>
            <a:endParaRPr lang="en-US" dirty="0"/>
          </a:p>
          <a:p>
            <a:r>
              <a:rPr lang="en-US" dirty="0" err="1"/>
              <a:t>Radioaktiv</a:t>
            </a:r>
            <a:r>
              <a:rPr lang="en-US" dirty="0"/>
              <a:t> </a:t>
            </a:r>
            <a:r>
              <a:rPr lang="en-US" dirty="0" err="1"/>
              <a:t>yemirilish</a:t>
            </a:r>
            <a:r>
              <a:rPr lang="en-US" dirty="0"/>
              <a:t> </a:t>
            </a:r>
            <a:r>
              <a:rPr lang="en-US" dirty="0" err="1"/>
              <a:t>qonunlari</a:t>
            </a:r>
            <a:endParaRPr lang="en-US" dirty="0"/>
          </a:p>
          <a:p>
            <a:r>
              <a:rPr lang="en-US" dirty="0" err="1"/>
              <a:t>Xulosa</a:t>
            </a:r>
            <a:endParaRPr lang="en-US" dirty="0"/>
          </a:p>
          <a:p>
            <a:r>
              <a:rPr lang="en-US" dirty="0" err="1"/>
              <a:t>Foydalanilgan</a:t>
            </a:r>
            <a:r>
              <a:rPr lang="en-US" dirty="0"/>
              <a:t> </a:t>
            </a:r>
            <a:r>
              <a:rPr lang="en-US" dirty="0" err="1"/>
              <a:t>adabiyotlar</a:t>
            </a:r>
            <a:r>
              <a:rPr lang="en-US" dirty="0"/>
              <a:t> </a:t>
            </a:r>
            <a:r>
              <a:rPr lang="en-US" dirty="0" err="1"/>
              <a:t>ro‘yxati</a:t>
            </a:r>
            <a:endParaRPr lang="ru-RU" dirty="0"/>
          </a:p>
        </p:txBody>
      </p:sp>
    </p:spTree>
    <p:extLst>
      <p:ext uri="{BB962C8B-B14F-4D97-AF65-F5344CB8AC3E}">
        <p14:creationId xmlns:p14="http://schemas.microsoft.com/office/powerpoint/2010/main" val="152068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372717-BCDA-42B1-A871-6657D38D95D4}"/>
              </a:ext>
            </a:extLst>
          </p:cNvPr>
          <p:cNvSpPr>
            <a:spLocks noGrp="1"/>
          </p:cNvSpPr>
          <p:nvPr>
            <p:ph type="title"/>
          </p:nvPr>
        </p:nvSpPr>
        <p:spPr>
          <a:xfrm>
            <a:off x="1371600" y="330200"/>
            <a:ext cx="9601200" cy="1485900"/>
          </a:xfrm>
        </p:spPr>
        <p:txBody>
          <a:bodyPr/>
          <a:lstStyle/>
          <a:p>
            <a:r>
              <a:rPr lang="en-US" dirty="0" err="1">
                <a:latin typeface="Bahnschrift SemiBold SemiConden" panose="020B0502040204020203" pitchFamily="34" charset="0"/>
              </a:rPr>
              <a:t>Ionlovchi</a:t>
            </a:r>
            <a:r>
              <a:rPr lang="en-US" dirty="0">
                <a:latin typeface="Bahnschrift SemiBold SemiConden" panose="020B0502040204020203" pitchFamily="34" charset="0"/>
              </a:rPr>
              <a:t> </a:t>
            </a:r>
            <a:r>
              <a:rPr lang="en-US" dirty="0" err="1">
                <a:latin typeface="Bahnschrift SemiBold SemiConden" panose="020B0502040204020203" pitchFamily="34" charset="0"/>
              </a:rPr>
              <a:t>nurlarning</a:t>
            </a:r>
            <a:r>
              <a:rPr lang="en-US" dirty="0">
                <a:latin typeface="Bahnschrift SemiBold SemiConden" panose="020B0502040204020203" pitchFamily="34" charset="0"/>
              </a:rPr>
              <a:t> </a:t>
            </a:r>
            <a:r>
              <a:rPr lang="en-US" dirty="0" err="1">
                <a:latin typeface="Bahnschrift SemiBold SemiConden" panose="020B0502040204020203" pitchFamily="34" charset="0"/>
              </a:rPr>
              <a:t>manbalari</a:t>
            </a:r>
            <a:endParaRPr lang="ru-RU" dirty="0">
              <a:latin typeface="Bahnschrift SemiBold SemiConden" panose="020B0502040204020203" pitchFamily="34" charset="0"/>
            </a:endParaRPr>
          </a:p>
        </p:txBody>
      </p:sp>
      <p:sp>
        <p:nvSpPr>
          <p:cNvPr id="3" name="Объект 2">
            <a:extLst>
              <a:ext uri="{FF2B5EF4-FFF2-40B4-BE49-F238E27FC236}">
                <a16:creationId xmlns:a16="http://schemas.microsoft.com/office/drawing/2014/main" id="{7BA0FB19-B437-4BE1-AD14-D773A61922AD}"/>
              </a:ext>
            </a:extLst>
          </p:cNvPr>
          <p:cNvSpPr>
            <a:spLocks noGrp="1"/>
          </p:cNvSpPr>
          <p:nvPr>
            <p:ph idx="1"/>
          </p:nvPr>
        </p:nvSpPr>
        <p:spPr>
          <a:xfrm>
            <a:off x="1371600" y="1188720"/>
            <a:ext cx="9601200" cy="3581400"/>
          </a:xfrm>
        </p:spPr>
        <p:txBody>
          <a:bodyPr>
            <a:normAutofit fontScale="25000" lnSpcReduction="20000"/>
          </a:bodyPr>
          <a:lstStyle/>
          <a:p>
            <a:pPr marL="0" indent="0">
              <a:buNone/>
            </a:pP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Ionlovchi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nurlarning</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manbalari</a:t>
            </a:r>
            <a:r>
              <a:rPr lang="en-US" sz="8600" dirty="0">
                <a:latin typeface="Bahnschrift Light SemiCondensed" panose="020B0502040204020203" pitchFamily="34" charset="0"/>
              </a:rPr>
              <a:t> 2 </a:t>
            </a:r>
            <a:r>
              <a:rPr lang="en-US" sz="8600" dirty="0" err="1">
                <a:latin typeface="Bahnschrift Light SemiCondensed" panose="020B0502040204020203" pitchFamily="34" charset="0"/>
              </a:rPr>
              <a:t>guruxga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bo‘linadi</a:t>
            </a:r>
            <a:r>
              <a:rPr lang="en-US" sz="8600" dirty="0">
                <a:latin typeface="Bahnschrift Light SemiCondensed" panose="020B0502040204020203" pitchFamily="34" charset="0"/>
              </a:rPr>
              <a:t> – </a:t>
            </a:r>
            <a:r>
              <a:rPr lang="en-US" sz="8600" dirty="0" err="1">
                <a:latin typeface="Bahnschrift Light SemiCondensed" panose="020B0502040204020203" pitchFamily="34" charset="0"/>
              </a:rPr>
              <a:t>tabiiy</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va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su’niy</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manbalariga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bo‘lish</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mumkin</a:t>
            </a:r>
            <a:r>
              <a:rPr lang="en-US" sz="8600" dirty="0">
                <a:latin typeface="Bahnschrift Light SemiCondensed" panose="020B0502040204020203" pitchFamily="34" charset="0"/>
              </a:rPr>
              <a:t>.</a:t>
            </a:r>
          </a:p>
          <a:p>
            <a:pPr marL="0" indent="0">
              <a:buNone/>
            </a:pP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Tabiiy</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manbalardan</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tarqaluvchi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nurlar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hayot</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uchun</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zaruriy</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radioaktiv</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muxitni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hosil</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qiladi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M.Kyuri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o‘z</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vaqtida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aytganidek</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radioaktiv</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muxit</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odam</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xayvonlar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va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boshqa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tirik</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mavjudotlar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yashashi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uchun</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zarurdir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Tirik</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mavjudot</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shu</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xisobda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odamlar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evolyutsiya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jarayonida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bu</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muxitga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moslashgan</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va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radioaktiv</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muxit</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hayot</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uchun</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zararsiz</a:t>
            </a:r>
            <a:r>
              <a:rPr lang="en-US" sz="8600" dirty="0">
                <a:latin typeface="Bahnschrift Light SemiCondensed" panose="020B0502040204020203" pitchFamily="34" charset="0"/>
              </a:rPr>
              <a:t>.</a:t>
            </a:r>
          </a:p>
          <a:p>
            <a:pPr marL="0" indent="0">
              <a:buNone/>
            </a:pP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Ionlovchi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nurlarning</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sun’iy</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manbaları</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radioaktiv</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fonning</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ortishiga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olib</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keladi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turli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asoratlar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keltirib</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chiqarishi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mumkin</a:t>
            </a:r>
            <a:r>
              <a:rPr lang="en-US" sz="8600" dirty="0">
                <a:latin typeface="Bahnschrift Light SemiCondensed" panose="020B0502040204020203" pitchFamily="34" charset="0"/>
              </a:rPr>
              <a:t>. Bu </a:t>
            </a:r>
            <a:r>
              <a:rPr lang="en-US" sz="8600" dirty="0" err="1">
                <a:latin typeface="Bahnschrift Light SemiCondensed" panose="020B0502040204020203" pitchFamily="34" charset="0"/>
              </a:rPr>
              <a:t>manbalarga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inson</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faoliyati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tufayli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yuzaga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keluvchi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radioaktiv</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ifloslanishlar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chiqindilar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turli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nurlovchi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uskanalar</a:t>
            </a:r>
            <a:r>
              <a:rPr lang="en-US" sz="8600" dirty="0">
                <a:latin typeface="Bahnschrift Light SemiCondensed" panose="020B0502040204020203" pitchFamily="34" charset="0"/>
              </a:rPr>
              <a:t>, atom </a:t>
            </a:r>
            <a:r>
              <a:rPr lang="en-US" sz="8600" dirty="0" err="1">
                <a:latin typeface="Bahnschrift Light SemiCondensed" panose="020B0502040204020203" pitchFamily="34" charset="0"/>
              </a:rPr>
              <a:t>reaktorlari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energetik</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texnologik</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va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tadkqiqot</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reaktorlari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nurlovchi</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uskunalar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va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radioaktiv</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preparatlar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kiradi</a:t>
            </a:r>
            <a:r>
              <a:rPr lang="en-US" sz="8600" dirty="0">
                <a:latin typeface="Bahnschrift Light SemiCondensed" panose="020B0502040204020203" pitchFamily="34" charset="0"/>
              </a:rPr>
              <a:t>. Bu </a:t>
            </a:r>
            <a:r>
              <a:rPr lang="en-US" sz="8600" dirty="0" err="1">
                <a:latin typeface="Bahnschrift Light SemiCondensed" panose="020B0502040204020203" pitchFamily="34" charset="0"/>
              </a:rPr>
              <a:t>manbalarni</a:t>
            </a:r>
            <a:r>
              <a:rPr lang="en-US" sz="8600" dirty="0">
                <a:latin typeface="Bahnschrift Light SemiCondensed" panose="020B0502040204020203" pitchFamily="34" charset="0"/>
              </a:rPr>
              <a:t> ham </a:t>
            </a:r>
            <a:r>
              <a:rPr lang="en-US" sz="8600" dirty="0" err="1">
                <a:latin typeface="Bahnschrift Light SemiCondensed" panose="020B0502040204020203" pitchFamily="34" charset="0"/>
              </a:rPr>
              <a:t>bir</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necha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guruxga</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bulish</a:t>
            </a:r>
            <a:r>
              <a:rPr lang="en-US" sz="8600" dirty="0">
                <a:latin typeface="Bahnschrift Light SemiCondensed" panose="020B0502040204020203" pitchFamily="34" charset="0"/>
              </a:rPr>
              <a:t> </a:t>
            </a:r>
            <a:r>
              <a:rPr lang="en-US" sz="8600" dirty="0" err="1">
                <a:latin typeface="Bahnschrift Light SemiCondensed" panose="020B0502040204020203" pitchFamily="34" charset="0"/>
              </a:rPr>
              <a:t>mumkin</a:t>
            </a:r>
            <a:r>
              <a:rPr lang="en-US" sz="8600" dirty="0">
                <a:latin typeface="Bahnschrift Light SemiCondensed" panose="020B0502040204020203" pitchFamily="34" charset="0"/>
              </a:rPr>
              <a:t>.</a:t>
            </a:r>
            <a:endParaRPr lang="ru-RU" sz="8600" dirty="0">
              <a:latin typeface="Bahnschrift Light SemiCondensed" panose="020B0502040204020203" pitchFamily="34" charset="0"/>
            </a:endParaRPr>
          </a:p>
          <a:p>
            <a:pPr marL="0" indent="0">
              <a:buNone/>
            </a:pPr>
            <a:endParaRPr lang="ru-RU" dirty="0"/>
          </a:p>
        </p:txBody>
      </p:sp>
    </p:spTree>
    <p:extLst>
      <p:ext uri="{BB962C8B-B14F-4D97-AF65-F5344CB8AC3E}">
        <p14:creationId xmlns:p14="http://schemas.microsoft.com/office/powerpoint/2010/main" val="263687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A7108-0DC4-495A-A941-84B16CF8079F}"/>
              </a:ext>
            </a:extLst>
          </p:cNvPr>
          <p:cNvSpPr>
            <a:spLocks noGrp="1"/>
          </p:cNvSpPr>
          <p:nvPr>
            <p:ph type="title"/>
          </p:nvPr>
        </p:nvSpPr>
        <p:spPr>
          <a:xfrm>
            <a:off x="1099073" y="571051"/>
            <a:ext cx="9601200" cy="1485900"/>
          </a:xfrm>
        </p:spPr>
        <p:txBody>
          <a:bodyPr/>
          <a:lstStyle/>
          <a:p>
            <a:r>
              <a:rPr lang="en-US" dirty="0" err="1">
                <a:latin typeface="Bahnschrift SemiBold SemiConden" panose="020B0502040204020203" pitchFamily="34" charset="0"/>
              </a:rPr>
              <a:t>Tabiiy</a:t>
            </a:r>
            <a:r>
              <a:rPr lang="en-US" dirty="0">
                <a:latin typeface="Bahnschrift SemiBold SemiConden" panose="020B0502040204020203" pitchFamily="34" charset="0"/>
              </a:rPr>
              <a:t> </a:t>
            </a:r>
            <a:r>
              <a:rPr lang="en-US" dirty="0" err="1">
                <a:latin typeface="Bahnschrift SemiBold SemiConden" panose="020B0502040204020203" pitchFamily="34" charset="0"/>
              </a:rPr>
              <a:t>manbalarga</a:t>
            </a:r>
            <a:r>
              <a:rPr lang="en-US" dirty="0">
                <a:latin typeface="Bahnschrift SemiBold SemiConden" panose="020B0502040204020203" pitchFamily="34" charset="0"/>
              </a:rPr>
              <a:t> </a:t>
            </a:r>
            <a:r>
              <a:rPr lang="en-US" dirty="0" err="1">
                <a:latin typeface="Bahnschrift SemiBold SemiConden" panose="020B0502040204020203" pitchFamily="34" charset="0"/>
              </a:rPr>
              <a:t>quyidagilar</a:t>
            </a:r>
            <a:r>
              <a:rPr lang="en-US" dirty="0">
                <a:latin typeface="Bahnschrift SemiBold SemiConden" panose="020B0502040204020203" pitchFamily="34" charset="0"/>
              </a:rPr>
              <a:t> </a:t>
            </a:r>
            <a:r>
              <a:rPr lang="en-US" dirty="0" err="1">
                <a:latin typeface="Bahnschrift SemiBold SemiConden" panose="020B0502040204020203" pitchFamily="34" charset="0"/>
              </a:rPr>
              <a:t>kiradi</a:t>
            </a:r>
            <a:r>
              <a:rPr lang="en-US" dirty="0">
                <a:latin typeface="Bahnschrift SemiBold SemiConden" panose="020B0502040204020203" pitchFamily="34" charset="0"/>
              </a:rPr>
              <a:t>:</a:t>
            </a:r>
            <a:endParaRPr lang="ru-RU" dirty="0">
              <a:latin typeface="Bahnschrift SemiBold SemiConden" panose="020B0502040204020203" pitchFamily="34" charset="0"/>
            </a:endParaRPr>
          </a:p>
        </p:txBody>
      </p:sp>
      <p:sp>
        <p:nvSpPr>
          <p:cNvPr id="3" name="Объект 2">
            <a:extLst>
              <a:ext uri="{FF2B5EF4-FFF2-40B4-BE49-F238E27FC236}">
                <a16:creationId xmlns:a16="http://schemas.microsoft.com/office/drawing/2014/main" id="{CFCE30D5-1A2F-4D4B-8FDD-EA27E59D523F}"/>
              </a:ext>
            </a:extLst>
          </p:cNvPr>
          <p:cNvSpPr>
            <a:spLocks noGrp="1"/>
          </p:cNvSpPr>
          <p:nvPr>
            <p:ph idx="1"/>
          </p:nvPr>
        </p:nvSpPr>
        <p:spPr>
          <a:xfrm>
            <a:off x="1099073" y="1735343"/>
            <a:ext cx="3840480" cy="3740150"/>
          </a:xfrm>
        </p:spPr>
        <p:txBody>
          <a:bodyPr>
            <a:normAutofit lnSpcReduction="10000"/>
          </a:bodyPr>
          <a:lstStyle/>
          <a:p>
            <a:pPr marL="0" indent="0">
              <a:buNone/>
            </a:pPr>
            <a:r>
              <a:rPr lang="en-US" sz="2400" b="1" dirty="0">
                <a:latin typeface="Bahnschrift Light SemiCondensed" panose="020B0502040204020203" pitchFamily="34" charset="0"/>
              </a:rPr>
              <a:t>1.Kosmik </a:t>
            </a:r>
            <a:r>
              <a:rPr lang="en-US" sz="2400" b="1" dirty="0" err="1">
                <a:latin typeface="Bahnschrift Light SemiCondensed" panose="020B0502040204020203" pitchFamily="34" charset="0"/>
              </a:rPr>
              <a:t>nurlar</a:t>
            </a:r>
            <a:r>
              <a:rPr lang="en-US" sz="2400" b="1" dirty="0">
                <a:latin typeface="Bahnschrift Light SemiCondensed" panose="020B0502040204020203" pitchFamily="34" charset="0"/>
              </a:rPr>
              <a:t> </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Ular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tabiati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jixatdan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turli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korpuskulyar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yoki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kvant</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nurlar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oqimidan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iborat</a:t>
            </a:r>
            <a:r>
              <a:rPr lang="en-US" sz="2400" dirty="0">
                <a:latin typeface="Bahnschrift Light SemiCondensed" panose="020B0502040204020203" pitchFamily="34" charset="0"/>
              </a:rPr>
              <a:t>.</a:t>
            </a:r>
          </a:p>
          <a:p>
            <a:pPr marL="0" indent="0">
              <a:buNone/>
            </a:pPr>
            <a:r>
              <a:rPr lang="en-US" sz="2400" b="1" dirty="0">
                <a:latin typeface="Bahnschrift Light SemiCondensed" panose="020B0502040204020203" pitchFamily="34" charset="0"/>
              </a:rPr>
              <a:t>2.Geologik </a:t>
            </a:r>
            <a:r>
              <a:rPr lang="en-US" sz="2400" b="1" dirty="0" err="1">
                <a:latin typeface="Bahnschrift Light SemiCondensed" panose="020B0502040204020203" pitchFamily="34" charset="0"/>
              </a:rPr>
              <a:t>jinslardagi</a:t>
            </a:r>
            <a:r>
              <a:rPr lang="en-US" sz="2400" b="1" dirty="0">
                <a:latin typeface="Bahnschrift Light SemiCondensed" panose="020B0502040204020203" pitchFamily="34" charset="0"/>
              </a:rPr>
              <a:t> </a:t>
            </a:r>
            <a:r>
              <a:rPr lang="en-US" sz="2400" b="1" dirty="0" err="1">
                <a:latin typeface="Bahnschrift Light SemiCondensed" panose="020B0502040204020203" pitchFamily="34" charset="0"/>
              </a:rPr>
              <a:t>nurlar</a:t>
            </a:r>
            <a:r>
              <a:rPr lang="en-US" sz="2400" b="1" dirty="0">
                <a:latin typeface="Bahnschrift Light SemiCondensed" panose="020B0502040204020203" pitchFamily="34" charset="0"/>
              </a:rPr>
              <a:t> </a:t>
            </a:r>
            <a:r>
              <a:rPr lang="en-US" sz="2400" b="1" dirty="0" err="1">
                <a:latin typeface="Bahnschrift Light SemiCondensed" panose="020B0502040204020203" pitchFamily="34" charset="0"/>
              </a:rPr>
              <a:t>radioaktiv</a:t>
            </a:r>
            <a:r>
              <a:rPr lang="en-US" sz="2400" b="1" dirty="0">
                <a:latin typeface="Bahnschrift Light SemiCondensed" panose="020B0502040204020203" pitchFamily="34" charset="0"/>
              </a:rPr>
              <a:t> </a:t>
            </a:r>
            <a:r>
              <a:rPr lang="en-US" sz="2400" b="1" dirty="0" err="1">
                <a:latin typeface="Bahnschrift Light SemiCondensed" panose="020B0502040204020203" pitchFamily="34" charset="0"/>
              </a:rPr>
              <a:t>moddalar</a:t>
            </a:r>
            <a:r>
              <a:rPr lang="en-US" sz="2400" b="1" dirty="0">
                <a:latin typeface="Bahnschrift Light SemiCondensed" panose="020B0502040204020203" pitchFamily="34" charset="0"/>
              </a:rPr>
              <a:t> </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uran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radiy</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poloniy</a:t>
            </a:r>
            <a:r>
              <a:rPr lang="en-US" sz="2400" dirty="0">
                <a:latin typeface="Bahnschrift Light SemiCondensed" panose="020B0502040204020203" pitchFamily="34" charset="0"/>
              </a:rPr>
              <a:t>, radon </a:t>
            </a:r>
            <a:r>
              <a:rPr lang="en-US" sz="2400" dirty="0" err="1">
                <a:latin typeface="Bahnschrift Light SemiCondensed" panose="020B0502040204020203" pitchFamily="34" charset="0"/>
              </a:rPr>
              <a:t>va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boshqa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kimyoviy</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elementlar</a:t>
            </a:r>
            <a:r>
              <a:rPr lang="en-US" sz="2400" dirty="0">
                <a:latin typeface="Bahnschrift Light SemiCondensed" panose="020B0502040204020203" pitchFamily="34" charset="0"/>
              </a:rPr>
              <a:t>.</a:t>
            </a:r>
          </a:p>
          <a:p>
            <a:pPr marL="0" indent="0">
              <a:buNone/>
            </a:pPr>
            <a:r>
              <a:rPr lang="en-US" sz="2400" b="1" dirty="0">
                <a:latin typeface="Bahnschrift Light SemiCondensed" panose="020B0502040204020203" pitchFamily="34" charset="0"/>
              </a:rPr>
              <a:t>3.</a:t>
            </a:r>
            <a:r>
              <a:rPr lang="en-US" sz="2400" dirty="0">
                <a:latin typeface="Bahnschrift Light SemiCondensed" panose="020B0502040204020203" pitchFamily="34" charset="0"/>
              </a:rPr>
              <a:t>Suv.havo,odam </a:t>
            </a:r>
            <a:r>
              <a:rPr lang="en-US" sz="2400" dirty="0" err="1">
                <a:latin typeface="Bahnschrift Light SemiCondensed" panose="020B0502040204020203" pitchFamily="34" charset="0"/>
              </a:rPr>
              <a:t>tanasi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radioaktivligi</a:t>
            </a:r>
            <a:r>
              <a:rPr lang="en-US" dirty="0"/>
              <a:t>.</a:t>
            </a:r>
            <a:endParaRPr lang="ru-RU" dirty="0"/>
          </a:p>
        </p:txBody>
      </p:sp>
      <p:pic>
        <p:nvPicPr>
          <p:cNvPr id="5" name="Рисунок 4">
            <a:extLst>
              <a:ext uri="{FF2B5EF4-FFF2-40B4-BE49-F238E27FC236}">
                <a16:creationId xmlns:a16="http://schemas.microsoft.com/office/drawing/2014/main" id="{123F0820-ACE7-4127-9E8B-C15591B689B6}"/>
              </a:ext>
            </a:extLst>
          </p:cNvPr>
          <p:cNvPicPr>
            <a:picLocks noChangeAspect="1"/>
          </p:cNvPicPr>
          <p:nvPr/>
        </p:nvPicPr>
        <p:blipFill>
          <a:blip r:embed="rId2"/>
          <a:stretch>
            <a:fillRect/>
          </a:stretch>
        </p:blipFill>
        <p:spPr>
          <a:xfrm>
            <a:off x="5481151" y="1735343"/>
            <a:ext cx="6395357" cy="3581400"/>
          </a:xfrm>
          <a:prstGeom prst="rect">
            <a:avLst/>
          </a:prstGeom>
        </p:spPr>
      </p:pic>
    </p:spTree>
    <p:extLst>
      <p:ext uri="{BB962C8B-B14F-4D97-AF65-F5344CB8AC3E}">
        <p14:creationId xmlns:p14="http://schemas.microsoft.com/office/powerpoint/2010/main" val="3589873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952D95-6B03-4B22-90B0-0B2FAEA7A8E0}"/>
              </a:ext>
            </a:extLst>
          </p:cNvPr>
          <p:cNvSpPr>
            <a:spLocks noGrp="1"/>
          </p:cNvSpPr>
          <p:nvPr>
            <p:ph type="title"/>
          </p:nvPr>
        </p:nvSpPr>
        <p:spPr>
          <a:xfrm>
            <a:off x="923365" y="-1485900"/>
            <a:ext cx="9601200" cy="1485900"/>
          </a:xfrm>
        </p:spPr>
        <p:txBody>
          <a:bodyPr/>
          <a:lstStyle/>
          <a:p>
            <a:endParaRPr lang="ru-RU"/>
          </a:p>
        </p:txBody>
      </p:sp>
      <p:sp>
        <p:nvSpPr>
          <p:cNvPr id="3" name="Объект 2">
            <a:extLst>
              <a:ext uri="{FF2B5EF4-FFF2-40B4-BE49-F238E27FC236}">
                <a16:creationId xmlns:a16="http://schemas.microsoft.com/office/drawing/2014/main" id="{675F4FBB-240F-4333-93FD-325BB57BC790}"/>
              </a:ext>
            </a:extLst>
          </p:cNvPr>
          <p:cNvSpPr>
            <a:spLocks noGrp="1"/>
          </p:cNvSpPr>
          <p:nvPr>
            <p:ph idx="1"/>
          </p:nvPr>
        </p:nvSpPr>
        <p:spPr>
          <a:xfrm>
            <a:off x="1295400" y="609600"/>
            <a:ext cx="9601200" cy="3581400"/>
          </a:xfrm>
        </p:spPr>
        <p:txBody>
          <a:bodyPr>
            <a:noAutofit/>
          </a:bodyPr>
          <a:lstStyle/>
          <a:p>
            <a:pPr marL="0" indent="0">
              <a:buNone/>
            </a:pPr>
            <a:r>
              <a:rPr lang="en-US" sz="2400" b="1" dirty="0" err="1">
                <a:latin typeface="Bahnschrift Light SemiCondensed" panose="020B0502040204020203" pitchFamily="34" charset="0"/>
              </a:rPr>
              <a:t>Radioaktivlik</a:t>
            </a:r>
            <a:r>
              <a:rPr lang="en-US" sz="2400" b="1" dirty="0">
                <a:latin typeface="Bahnschrift Light SemiCondensed" panose="020B0502040204020203" pitchFamily="34" charset="0"/>
              </a:rPr>
              <a:t> -</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lotinchadan</a:t>
            </a:r>
            <a:r>
              <a:rPr lang="en-US" sz="2400" dirty="0">
                <a:latin typeface="Bahnschrift Light SemiCondensed" panose="020B0502040204020203" pitchFamily="34" charset="0"/>
              </a:rPr>
              <a:t> </a:t>
            </a:r>
            <a:r>
              <a:rPr lang="en-US" sz="2400" i="1" dirty="0">
                <a:latin typeface="Bahnschrift Light SemiCondensed" panose="020B0502040204020203" pitchFamily="34" charset="0"/>
              </a:rPr>
              <a:t>radio</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nurlanish</a:t>
            </a:r>
            <a:r>
              <a:rPr lang="en-US" sz="2400" dirty="0">
                <a:latin typeface="Bahnschrift Light SemiCondensed" panose="020B0502040204020203" pitchFamily="34" charset="0"/>
              </a:rPr>
              <a:t>, </a:t>
            </a:r>
            <a:r>
              <a:rPr lang="en-US" sz="2400" i="1" dirty="0">
                <a:latin typeface="Bahnschrift Light SemiCondensed" panose="020B0502040204020203" pitchFamily="34" charset="0"/>
              </a:rPr>
              <a:t>radius</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nur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va</a:t>
            </a:r>
            <a:r>
              <a:rPr lang="en-US" sz="2400" dirty="0">
                <a:latin typeface="Bahnschrift Light SemiCondensed" panose="020B0502040204020203" pitchFamily="34" charset="0"/>
              </a:rPr>
              <a:t> </a:t>
            </a:r>
            <a:r>
              <a:rPr lang="en-US" sz="2400" i="1" dirty="0" err="1">
                <a:latin typeface="Bahnschrift Light SemiCondensed" panose="020B0502040204020203" pitchFamily="34" charset="0"/>
              </a:rPr>
              <a:t>activus</a:t>
            </a:r>
            <a:r>
              <a:rPr lang="en-US" sz="2400" i="1" dirty="0">
                <a:latin typeface="Bahnschrift Light SemiCondensed" panose="020B0502040204020203" pitchFamily="34" charset="0"/>
              </a:rPr>
              <a:t>-</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ta'sirchan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degan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ma’noni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bildiradi</a:t>
            </a:r>
            <a:r>
              <a:rPr lang="en-US" sz="2400" dirty="0">
                <a:latin typeface="Bahnschrift Light SemiCondensed" panose="020B0502040204020203" pitchFamily="34" charset="0"/>
              </a:rPr>
              <a:t>. 1896-yilda </a:t>
            </a:r>
            <a:r>
              <a:rPr lang="en-US" sz="2400" dirty="0" err="1">
                <a:latin typeface="Bahnschrift Light SemiCondensed" panose="020B0502040204020203" pitchFamily="34" charset="0"/>
              </a:rPr>
              <a:t>fransuz</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olimi</a:t>
            </a:r>
            <a:r>
              <a:rPr lang="en-US" sz="2400" dirty="0">
                <a:latin typeface="Bahnschrift Light SemiCondensed" panose="020B0502040204020203" pitchFamily="34" charset="0"/>
              </a:rPr>
              <a:t> </a:t>
            </a:r>
            <a:r>
              <a:rPr lang="en-US" sz="2400" b="1" dirty="0" err="1">
                <a:latin typeface="Bahnschrift Light SemiCondensed" panose="020B0502040204020203" pitchFamily="34" charset="0"/>
              </a:rPr>
              <a:t>Anri</a:t>
            </a:r>
            <a:r>
              <a:rPr lang="en-US" sz="2400" b="1" dirty="0">
                <a:latin typeface="Bahnschrift Light SemiCondensed" panose="020B0502040204020203" pitchFamily="34" charset="0"/>
              </a:rPr>
              <a:t> </a:t>
            </a:r>
            <a:r>
              <a:rPr lang="en-US" sz="2400" b="1" dirty="0" err="1">
                <a:latin typeface="Bahnschrift Light SemiCondensed" panose="020B0502040204020203" pitchFamily="34" charset="0"/>
              </a:rPr>
              <a:t>Bekkerel</a:t>
            </a:r>
            <a:r>
              <a:rPr lang="en-US" sz="2400" b="1" dirty="0">
                <a:latin typeface="Bahnschrift Light SemiCondensed" panose="020B0502040204020203" pitchFamily="34" charset="0"/>
              </a:rPr>
              <a:t> </a:t>
            </a:r>
            <a:r>
              <a:rPr lang="en-US" sz="2400" dirty="0" err="1">
                <a:latin typeface="Bahnschrift Light SemiCondensed" panose="020B0502040204020203" pitchFamily="34" charset="0"/>
              </a:rPr>
              <a:t>kashf</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etdi</a:t>
            </a:r>
            <a:r>
              <a:rPr lang="en-US" sz="2400" dirty="0">
                <a:latin typeface="Bahnschrift Light SemiCondensed" panose="020B0502040204020203" pitchFamily="34" charset="0"/>
              </a:rPr>
              <a:t>. A. </a:t>
            </a:r>
            <a:r>
              <a:rPr lang="en-US" sz="2400" dirty="0" err="1">
                <a:latin typeface="Bahnschrift Light SemiCondensed" panose="020B0502040204020203" pitchFamily="34" charset="0"/>
              </a:rPr>
              <a:t>Bekkerel</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uran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metali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birikmalari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bo'lgan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ruda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ko'zga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ko'rinmaydigan</a:t>
            </a:r>
            <a:r>
              <a:rPr lang="en-US" sz="2400" dirty="0">
                <a:latin typeface="Bahnschrift Light SemiCondensed" panose="020B0502040204020203" pitchFamily="34" charset="0"/>
              </a:rPr>
              <a:t>, ammo </a:t>
            </a:r>
            <a:r>
              <a:rPr lang="en-US" sz="2400" dirty="0" err="1">
                <a:latin typeface="Bahnschrift Light SemiCondensed" panose="020B0502040204020203" pitchFamily="34" charset="0"/>
              </a:rPr>
              <a:t>fotoplastinkaga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ta'sir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qiladigan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maxsus</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nurlar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chiqarishini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payqadi</a:t>
            </a:r>
            <a:r>
              <a:rPr lang="en-US" sz="2400" dirty="0">
                <a:latin typeface="Bahnschrift Light SemiCondensed" panose="020B0502040204020203" pitchFamily="34" charset="0"/>
              </a:rPr>
              <a:t>. Agar </a:t>
            </a:r>
            <a:r>
              <a:rPr lang="en-US" sz="2400" dirty="0" err="1">
                <a:latin typeface="Bahnschrift Light SemiCondensed" panose="020B0502040204020203" pitchFamily="34" charset="0"/>
              </a:rPr>
              <a:t>qorong'i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uyda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bir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parcha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uran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rudasi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fotoplastinka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ustiga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bir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necha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kun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qo'yilib</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so'ngra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plastinka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ochilsa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unda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ruda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parchasining</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tasviri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tushib</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qoladi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Radioaktivlik</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hodisasini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Bekkerel</a:t>
            </a:r>
            <a:r>
              <a:rPr lang="en-US" sz="2400" dirty="0">
                <a:latin typeface="Bahnschrift Light SemiCondensed" panose="020B0502040204020203" pitchFamily="34" charset="0"/>
              </a:rPr>
              <a:t> ana </a:t>
            </a:r>
            <a:r>
              <a:rPr lang="en-US" sz="2400" dirty="0" err="1">
                <a:latin typeface="Bahnschrift Light SemiCondensed" panose="020B0502040204020203" pitchFamily="34" charset="0"/>
              </a:rPr>
              <a:t>shu</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yo'l</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bilan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topgan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Bekkerel</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kashfiyotidan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keyin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bunday</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ko'zga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ko'rinmas</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nurlarni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boshqa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moddalar</a:t>
            </a:r>
            <a:r>
              <a:rPr lang="en-US" sz="2400" dirty="0">
                <a:latin typeface="Bahnschrift Light SemiCondensed" panose="020B0502040204020203" pitchFamily="34" charset="0"/>
              </a:rPr>
              <a:t> ham </a:t>
            </a:r>
            <a:r>
              <a:rPr lang="en-US" sz="2400" dirty="0" err="1">
                <a:latin typeface="Bahnschrift Light SemiCondensed" panose="020B0502040204020203" pitchFamily="34" charset="0"/>
              </a:rPr>
              <a:t>chiqarishi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aniqlangan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Barcha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bunday</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moddalar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radioaktiv</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moddalar</a:t>
            </a:r>
            <a:r>
              <a:rPr lang="en-US" sz="2400" dirty="0">
                <a:latin typeface="Bahnschrift Light SemiCondensed" panose="020B0502040204020203" pitchFamily="34" charset="0"/>
              </a:rPr>
              <a:t> deb, </a:t>
            </a:r>
            <a:r>
              <a:rPr lang="en-US" sz="2400" dirty="0" err="1">
                <a:latin typeface="Bahnschrift Light SemiCondensed" panose="020B0502040204020203" pitchFamily="34" charset="0"/>
              </a:rPr>
              <a:t>moddalarning</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bunday</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nurlar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chiqarish</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xususiyati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esa</a:t>
            </a:r>
            <a:r>
              <a:rPr lang="en-US" sz="2400" dirty="0">
                <a:latin typeface="Bahnschrift Light SemiCondensed" panose="020B0502040204020203" pitchFamily="34" charset="0"/>
              </a:rPr>
              <a:t> </a:t>
            </a:r>
            <a:r>
              <a:rPr lang="en-US" sz="2400" b="1" dirty="0" err="1">
                <a:latin typeface="Bahnschrift Light SemiCondensed" panose="020B0502040204020203" pitchFamily="34" charset="0"/>
              </a:rPr>
              <a:t>radioaktivlik</a:t>
            </a:r>
            <a:r>
              <a:rPr lang="en-US" sz="2400" dirty="0">
                <a:latin typeface="Bahnschrift Light SemiCondensed" panose="020B0502040204020203" pitchFamily="34" charset="0"/>
              </a:rPr>
              <a:t> deb </a:t>
            </a:r>
            <a:r>
              <a:rPr lang="en-US" sz="2400" dirty="0" err="1">
                <a:latin typeface="Bahnschrift Light SemiCondensed" panose="020B0502040204020203" pitchFamily="34" charset="0"/>
              </a:rPr>
              <a:t>atala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boshlangan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Radioaktivlik</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hodisasini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o'rganish</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sohasida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fransuz</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olimlari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Mariya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Sklodovskaya-Kyuri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va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Pyer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Kyurilar</a:t>
            </a:r>
            <a:r>
              <a:rPr lang="en-US" sz="2400" dirty="0">
                <a:latin typeface="Bahnschrift Light SemiCondensed" panose="020B0502040204020203" pitchFamily="34" charset="0"/>
              </a:rPr>
              <a:t> ham </a:t>
            </a:r>
            <a:r>
              <a:rPr lang="en-US" sz="2400" dirty="0" err="1">
                <a:latin typeface="Bahnschrift Light SemiCondensed" panose="020B0502040204020203" pitchFamily="34" charset="0"/>
              </a:rPr>
              <a:t>ish</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olib</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borgan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Ular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bir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necha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tonna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uran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rudasini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qayta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ishlab</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ma'lum</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bo'lmagan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metalldan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bir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grammga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yaqin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miqdorda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topishgan</a:t>
            </a:r>
            <a:r>
              <a:rPr lang="en-US" sz="2400" dirty="0">
                <a:latin typeface="Bahnschrift Light SemiCondensed" panose="020B0502040204020203" pitchFamily="34" charset="0"/>
              </a:rPr>
              <a:t>. Bu </a:t>
            </a:r>
            <a:r>
              <a:rPr lang="en-US" sz="2400" dirty="0" err="1">
                <a:latin typeface="Bahnschrift Light SemiCondensed" panose="020B0502040204020203" pitchFamily="34" charset="0"/>
              </a:rPr>
              <a:t>metallning</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radioaktivligi</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uranning</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radioaktivligidan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bir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necha</a:t>
            </a:r>
            <a:r>
              <a:rPr lang="en-US" sz="2400" dirty="0">
                <a:latin typeface="Bahnschrift Light SemiCondensed" panose="020B0502040204020203" pitchFamily="34" charset="0"/>
              </a:rPr>
              <a:t> million </a:t>
            </a:r>
            <a:r>
              <a:rPr lang="en-US" sz="2400" dirty="0" err="1">
                <a:latin typeface="Bahnschrift Light SemiCondensed" panose="020B0502040204020203" pitchFamily="34" charset="0"/>
              </a:rPr>
              <a:t>marta</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ortiq</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bo'lgan</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Olimlar</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bu</a:t>
            </a:r>
            <a:r>
              <a:rPr lang="en-US" sz="2400" dirty="0">
                <a:latin typeface="Bahnschrift Light SemiCondensed" panose="020B0502040204020203" pitchFamily="34" charset="0"/>
              </a:rPr>
              <a:t> </a:t>
            </a:r>
            <a:r>
              <a:rPr lang="en-US" sz="2400" dirty="0" err="1">
                <a:latin typeface="Bahnschrift Light SemiCondensed" panose="020B0502040204020203" pitchFamily="34" charset="0"/>
              </a:rPr>
              <a:t>metallni</a:t>
            </a:r>
            <a:r>
              <a:rPr lang="en-US" sz="2400" dirty="0">
                <a:latin typeface="Bahnschrift Light SemiCondensed" panose="020B0502040204020203" pitchFamily="34" charset="0"/>
              </a:rPr>
              <a:t> </a:t>
            </a:r>
            <a:r>
              <a:rPr lang="en-US" sz="2400" b="1" dirty="0" err="1">
                <a:latin typeface="Bahnschrift Light SemiCondensed" panose="020B0502040204020203" pitchFamily="34" charset="0"/>
              </a:rPr>
              <a:t>radiy</a:t>
            </a:r>
            <a:r>
              <a:rPr lang="en-US" sz="2400" dirty="0">
                <a:latin typeface="Bahnschrift Light SemiCondensed" panose="020B0502040204020203" pitchFamily="34" charset="0"/>
              </a:rPr>
              <a:t> deb </a:t>
            </a:r>
            <a:r>
              <a:rPr lang="en-US" sz="2400" dirty="0" err="1">
                <a:latin typeface="Bahnschrift Light SemiCondensed" panose="020B0502040204020203" pitchFamily="34" charset="0"/>
              </a:rPr>
              <a:t>atashgan</a:t>
            </a:r>
            <a:r>
              <a:rPr lang="en-US" sz="2400" dirty="0">
                <a:latin typeface="Bahnschrift Light SemiCondensed" panose="020B0502040204020203" pitchFamily="34" charset="0"/>
              </a:rPr>
              <a:t>.</a:t>
            </a:r>
            <a:endParaRPr lang="ru-RU" sz="2400" dirty="0">
              <a:latin typeface="Bahnschrift Light SemiCondensed" panose="020B0502040204020203" pitchFamily="34" charset="0"/>
            </a:endParaRPr>
          </a:p>
        </p:txBody>
      </p:sp>
    </p:spTree>
    <p:extLst>
      <p:ext uri="{BB962C8B-B14F-4D97-AF65-F5344CB8AC3E}">
        <p14:creationId xmlns:p14="http://schemas.microsoft.com/office/powerpoint/2010/main" val="249829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9C169F-C262-4F53-AC04-DB8C0A0584DB}"/>
              </a:ext>
            </a:extLst>
          </p:cNvPr>
          <p:cNvSpPr>
            <a:spLocks noGrp="1"/>
          </p:cNvSpPr>
          <p:nvPr>
            <p:ph type="title"/>
          </p:nvPr>
        </p:nvSpPr>
        <p:spPr/>
        <p:txBody>
          <a:bodyPr>
            <a:normAutofit fontScale="90000"/>
          </a:bodyPr>
          <a:lstStyle/>
          <a:p>
            <a:r>
              <a:rPr lang="en-US" dirty="0" err="1">
                <a:latin typeface="Bahnschrift SemiBold SemiConden" panose="020B0502040204020203" pitchFamily="34" charset="0"/>
              </a:rPr>
              <a:t>Radioaktiv</a:t>
            </a:r>
            <a:r>
              <a:rPr lang="en-US" dirty="0">
                <a:latin typeface="Bahnschrift SemiBold SemiConden" panose="020B0502040204020203" pitchFamily="34" charset="0"/>
              </a:rPr>
              <a:t> </a:t>
            </a:r>
            <a:r>
              <a:rPr lang="en-US" dirty="0" err="1">
                <a:latin typeface="Bahnschrift SemiBold SemiConden" panose="020B0502040204020203" pitchFamily="34" charset="0"/>
              </a:rPr>
              <a:t>parchalanish</a:t>
            </a:r>
            <a:r>
              <a:rPr lang="en-US" dirty="0">
                <a:latin typeface="Bahnschrift SemiBold SemiConden" panose="020B0502040204020203" pitchFamily="34" charset="0"/>
              </a:rPr>
              <a:t> </a:t>
            </a:r>
            <a:r>
              <a:rPr lang="en-US" dirty="0" err="1">
                <a:latin typeface="Bahnschrift SemiBold SemiConden" panose="020B0502040204020203" pitchFamily="34" charset="0"/>
              </a:rPr>
              <a:t>va</a:t>
            </a:r>
            <a:r>
              <a:rPr lang="en-US" dirty="0">
                <a:latin typeface="Bahnschrift SemiBold SemiConden" panose="020B0502040204020203" pitchFamily="34" charset="0"/>
              </a:rPr>
              <a:t> (</a:t>
            </a:r>
            <a:r>
              <a:rPr lang="en-US" dirty="0" err="1">
                <a:latin typeface="Bahnschrift SemiBold SemiConden" panose="020B0502040204020203" pitchFamily="34" charset="0"/>
              </a:rPr>
              <a:t>alfa,betta</a:t>
            </a:r>
            <a:r>
              <a:rPr lang="en-US" dirty="0">
                <a:latin typeface="Bahnschrift SemiBold SemiConden" panose="020B0502040204020203" pitchFamily="34" charset="0"/>
              </a:rPr>
              <a:t>) </a:t>
            </a:r>
            <a:r>
              <a:rPr lang="en-US" dirty="0" err="1">
                <a:latin typeface="Bahnschrift SemiBold SemiConden" panose="020B0502040204020203" pitchFamily="34" charset="0"/>
              </a:rPr>
              <a:t>yemirilish</a:t>
            </a:r>
            <a:br>
              <a:rPr lang="en-US" dirty="0"/>
            </a:b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AAEE02EC-A8CD-4904-9D3D-D45D7E4F9EC9}"/>
                  </a:ext>
                </a:extLst>
              </p:cNvPr>
              <p:cNvSpPr>
                <a:spLocks noGrp="1"/>
              </p:cNvSpPr>
              <p:nvPr>
                <p:ph idx="1"/>
              </p:nvPr>
            </p:nvSpPr>
            <p:spPr>
              <a:xfrm>
                <a:off x="1371600" y="2070847"/>
                <a:ext cx="9601200" cy="3581400"/>
              </a:xfrm>
            </p:spPr>
            <p:txBody>
              <a:bodyPr>
                <a:normAutofit/>
              </a:bodyPr>
              <a:lstStyle/>
              <a:p>
                <a:pPr marL="0" indent="0">
                  <a:buNone/>
                </a:pPr>
                <a:r>
                  <a:rPr lang="uz-Latn-UZ" dirty="0">
                    <a:latin typeface="Bahnschrift Light SemiCondensed" panose="020B0502040204020203" pitchFamily="34" charset="0"/>
                  </a:rPr>
                  <a:t>   </a:t>
                </a:r>
                <a:r>
                  <a:rPr lang="en-US" dirty="0" err="1">
                    <a:latin typeface="Bahnschrift Light SemiCondensed" panose="020B0502040204020203" pitchFamily="34" charset="0"/>
                  </a:rPr>
                  <a:t>Radioaktivlik</a:t>
                </a:r>
                <a:r>
                  <a:rPr lang="en-US" dirty="0">
                    <a:latin typeface="Bahnschrift Light SemiCondensed" panose="020B0502040204020203" pitchFamily="34" charset="0"/>
                  </a:rPr>
                  <a:t> </a:t>
                </a:r>
                <a:r>
                  <a:rPr lang="en-US" dirty="0" err="1">
                    <a:latin typeface="Bahnschrift Light SemiCondensed" panose="020B0502040204020203" pitchFamily="34" charset="0"/>
                  </a:rPr>
                  <a:t>vaqtida</a:t>
                </a:r>
                <a:r>
                  <a:rPr lang="en-US" dirty="0">
                    <a:latin typeface="Bahnschrift Light SemiCondensed" panose="020B0502040204020203" pitchFamily="34" charset="0"/>
                  </a:rPr>
                  <a:t> </a:t>
                </a:r>
                <a:r>
                  <a:rPr lang="en-US" dirty="0" err="1">
                    <a:latin typeface="Bahnschrift Light SemiCondensed" panose="020B0502040204020203" pitchFamily="34" charset="0"/>
                  </a:rPr>
                  <a:t>yadro</a:t>
                </a:r>
                <a:r>
                  <a:rPr lang="en-US" dirty="0">
                    <a:latin typeface="Bahnschrift Light SemiCondensed" panose="020B0502040204020203" pitchFamily="34" charset="0"/>
                  </a:rPr>
                  <a:t> </a:t>
                </a:r>
                <a:r>
                  <a:rPr lang="en-US" dirty="0" err="1">
                    <a:latin typeface="Bahnschrift Light SemiCondensed" panose="020B0502040204020203" pitchFamily="34" charset="0"/>
                  </a:rPr>
                  <a:t>bir</a:t>
                </a:r>
                <a:r>
                  <a:rPr lang="en-US" dirty="0">
                    <a:latin typeface="Bahnschrift Light SemiCondensed" panose="020B0502040204020203" pitchFamily="34" charset="0"/>
                  </a:rPr>
                  <a:t> </a:t>
                </a:r>
                <a:r>
                  <a:rPr lang="en-US" dirty="0" err="1">
                    <a:latin typeface="Bahnschrift Light SemiCondensed" panose="020B0502040204020203" pitchFamily="34" charset="0"/>
                  </a:rPr>
                  <a:t>holatdan</a:t>
                </a:r>
                <a:r>
                  <a:rPr lang="en-US" dirty="0">
                    <a:latin typeface="Bahnschrift Light SemiCondensed" panose="020B0502040204020203" pitchFamily="34" charset="0"/>
                  </a:rPr>
                  <a:t> </a:t>
                </a:r>
                <a:r>
                  <a:rPr lang="en-US" dirty="0" err="1">
                    <a:latin typeface="Bahnschrift Light SemiCondensed" panose="020B0502040204020203" pitchFamily="34" charset="0"/>
                  </a:rPr>
                  <a:t>ikkichi</a:t>
                </a:r>
                <a:r>
                  <a:rPr lang="en-US" dirty="0">
                    <a:latin typeface="Bahnschrift Light SemiCondensed" panose="020B0502040204020203" pitchFamily="34" charset="0"/>
                  </a:rPr>
                  <a:t> </a:t>
                </a:r>
                <a:r>
                  <a:rPr lang="en-US" dirty="0" err="1">
                    <a:latin typeface="Bahnschrift Light SemiCondensed" panose="020B0502040204020203" pitchFamily="34" charset="0"/>
                  </a:rPr>
                  <a:t>holatga</a:t>
                </a:r>
                <a:r>
                  <a:rPr lang="en-US" dirty="0">
                    <a:latin typeface="Bahnschrift Light SemiCondensed" panose="020B0502040204020203" pitchFamily="34" charset="0"/>
                  </a:rPr>
                  <a:t> </a:t>
                </a:r>
                <a:r>
                  <a:rPr lang="en-US" dirty="0" err="1">
                    <a:latin typeface="Bahnschrift Light SemiCondensed" panose="020B0502040204020203" pitchFamily="34" charset="0"/>
                  </a:rPr>
                  <a:t>o‘tadi</a:t>
                </a:r>
                <a:r>
                  <a:rPr lang="en-US" dirty="0">
                    <a:latin typeface="Bahnschrift Light SemiCondensed" panose="020B0502040204020203" pitchFamily="34" charset="0"/>
                  </a:rPr>
                  <a:t>, </a:t>
                </a:r>
                <a:r>
                  <a:rPr lang="en-US" dirty="0" err="1">
                    <a:latin typeface="Bahnschrift Light SemiCondensed" panose="020B0502040204020203" pitchFamily="34" charset="0"/>
                  </a:rPr>
                  <a:t>bu</a:t>
                </a:r>
                <a:r>
                  <a:rPr lang="en-US" dirty="0">
                    <a:latin typeface="Bahnschrift Light SemiCondensed" panose="020B0502040204020203" pitchFamily="34" charset="0"/>
                  </a:rPr>
                  <a:t> </a:t>
                </a:r>
                <a:r>
                  <a:rPr lang="en-US" dirty="0" err="1">
                    <a:latin typeface="Bahnschrift Light SemiCondensed" panose="020B0502040204020203" pitchFamily="34" charset="0"/>
                  </a:rPr>
                  <a:t>bilan</a:t>
                </a:r>
                <a:r>
                  <a:rPr lang="en-US" dirty="0">
                    <a:latin typeface="Bahnschrift Light SemiCondensed" panose="020B0502040204020203" pitchFamily="34" charset="0"/>
                  </a:rPr>
                  <a:t> </a:t>
                </a:r>
                <a:r>
                  <a:rPr lang="en-US" dirty="0" err="1">
                    <a:latin typeface="Bahnschrift Light SemiCondensed" panose="020B0502040204020203" pitchFamily="34" charset="0"/>
                  </a:rPr>
                  <a:t>yadro</a:t>
                </a:r>
                <a:r>
                  <a:rPr lang="en-US" dirty="0">
                    <a:latin typeface="Bahnschrift Light SemiCondensed" panose="020B0502040204020203" pitchFamily="34" charset="0"/>
                  </a:rPr>
                  <a:t> </a:t>
                </a:r>
                <a:r>
                  <a:rPr lang="en-US" dirty="0" err="1">
                    <a:latin typeface="Bahnschrift Light SemiCondensed" panose="020B0502040204020203" pitchFamily="34" charset="0"/>
                  </a:rPr>
                  <a:t>o‘z</a:t>
                </a:r>
                <a:r>
                  <a:rPr lang="en-US" dirty="0">
                    <a:latin typeface="Bahnschrift Light SemiCondensed" panose="020B0502040204020203" pitchFamily="34" charset="0"/>
                  </a:rPr>
                  <a:t> </a:t>
                </a:r>
                <a:r>
                  <a:rPr lang="en-US" dirty="0" err="1">
                    <a:latin typeface="Bahnschrift Light SemiCondensed" panose="020B0502040204020203" pitchFamily="34" charset="0"/>
                  </a:rPr>
                  <a:t>tarkibida</a:t>
                </a:r>
                <a:r>
                  <a:rPr lang="en-US" dirty="0">
                    <a:latin typeface="Bahnschrift Light SemiCondensed" panose="020B0502040204020203" pitchFamily="34" charset="0"/>
                  </a:rPr>
                  <a:t> </a:t>
                </a:r>
                <a:r>
                  <a:rPr lang="en-US" dirty="0" err="1">
                    <a:latin typeface="Bahnschrift Light SemiCondensed" panose="020B0502040204020203" pitchFamily="34" charset="0"/>
                  </a:rPr>
                  <a:t>bo‘lgan</a:t>
                </a:r>
                <a:r>
                  <a:rPr lang="en-US" dirty="0">
                    <a:latin typeface="Bahnschrift Light SemiCondensed" panose="020B0502040204020203" pitchFamily="34" charset="0"/>
                  </a:rPr>
                  <a:t> </a:t>
                </a:r>
                <a:r>
                  <a:rPr lang="en-US" dirty="0" err="1">
                    <a:latin typeface="Bahnschrift Light SemiCondensed" panose="020B0502040204020203" pitchFamily="34" charset="0"/>
                  </a:rPr>
                  <a:t>va</a:t>
                </a:r>
                <a:r>
                  <a:rPr lang="en-US" dirty="0">
                    <a:latin typeface="Bahnschrift Light SemiCondensed" panose="020B0502040204020203" pitchFamily="34" charset="0"/>
                  </a:rPr>
                  <a:t> </a:t>
                </a:r>
                <a:r>
                  <a:rPr lang="en-US" dirty="0" err="1">
                    <a:latin typeface="Bahnschrift Light SemiCondensed" panose="020B0502040204020203" pitchFamily="34" charset="0"/>
                  </a:rPr>
                  <a:t>radioaktivlik</a:t>
                </a:r>
                <a:r>
                  <a:rPr lang="en-US" dirty="0">
                    <a:latin typeface="Bahnschrift Light SemiCondensed" panose="020B0502040204020203" pitchFamily="34" charset="0"/>
                  </a:rPr>
                  <a:t> </a:t>
                </a:r>
                <a:r>
                  <a:rPr lang="en-US" dirty="0" err="1">
                    <a:latin typeface="Bahnschrift Light SemiCondensed" panose="020B0502040204020203" pitchFamily="34" charset="0"/>
                  </a:rPr>
                  <a:t>vaqtida</a:t>
                </a:r>
                <a:r>
                  <a:rPr lang="en-US" dirty="0">
                    <a:latin typeface="Bahnschrift Light SemiCondensed" panose="020B0502040204020203" pitchFamily="34" charset="0"/>
                  </a:rPr>
                  <a:t> </a:t>
                </a:r>
                <a:r>
                  <a:rPr lang="en-US" dirty="0" err="1">
                    <a:latin typeface="Bahnschrift Light SemiCondensed" panose="020B0502040204020203" pitchFamily="34" charset="0"/>
                  </a:rPr>
                  <a:t>vujudga</a:t>
                </a:r>
                <a:r>
                  <a:rPr lang="en-US" dirty="0">
                    <a:latin typeface="Bahnschrift Light SemiCondensed" panose="020B0502040204020203" pitchFamily="34" charset="0"/>
                  </a:rPr>
                  <a:t> </a:t>
                </a:r>
                <a:r>
                  <a:rPr lang="en-US" dirty="0" err="1">
                    <a:latin typeface="Bahnschrift Light SemiCondensed" panose="020B0502040204020203" pitchFamily="34" charset="0"/>
                  </a:rPr>
                  <a:t>keluvchi</a:t>
                </a:r>
                <a:r>
                  <a:rPr lang="en-US" dirty="0">
                    <a:latin typeface="Bahnschrift Light SemiCondensed" panose="020B0502040204020203" pitchFamily="34" charset="0"/>
                  </a:rPr>
                  <a:t> </a:t>
                </a:r>
                <a:r>
                  <a:rPr lang="en-US" dirty="0" err="1">
                    <a:latin typeface="Bahnschrift Light SemiCondensed" panose="020B0502040204020203" pitchFamily="34" charset="0"/>
                  </a:rPr>
                  <a:t>zarralar</a:t>
                </a:r>
                <a:r>
                  <a:rPr lang="en-US" dirty="0">
                    <a:latin typeface="Bahnschrift Light SemiCondensed" panose="020B0502040204020203" pitchFamily="34" charset="0"/>
                  </a:rPr>
                  <a:t> (alfa, </a:t>
                </a:r>
                <a:r>
                  <a:rPr lang="en-US" dirty="0" err="1">
                    <a:latin typeface="Bahnschrift Light SemiCondensed" panose="020B0502040204020203" pitchFamily="34" charset="0"/>
                  </a:rPr>
                  <a:t>betta,proton</a:t>
                </a:r>
                <a:r>
                  <a:rPr lang="en-US" dirty="0">
                    <a:latin typeface="Bahnschrift Light SemiCondensed" panose="020B0502040204020203" pitchFamily="34" charset="0"/>
                  </a:rPr>
                  <a:t>…) </a:t>
                </a:r>
                <a:r>
                  <a:rPr lang="en-US" dirty="0" err="1">
                    <a:latin typeface="Bahnschrift Light SemiCondensed" panose="020B0502040204020203" pitchFamily="34" charset="0"/>
                  </a:rPr>
                  <a:t>yengil</a:t>
                </a:r>
                <a:r>
                  <a:rPr lang="en-US" dirty="0">
                    <a:latin typeface="Bahnschrift Light SemiCondensed" panose="020B0502040204020203" pitchFamily="34" charset="0"/>
                  </a:rPr>
                  <a:t> </a:t>
                </a:r>
                <a:r>
                  <a:rPr lang="en-US" dirty="0" err="1">
                    <a:latin typeface="Bahnschrift Light SemiCondensed" panose="020B0502040204020203" pitchFamily="34" charset="0"/>
                  </a:rPr>
                  <a:t>yadrolar</a:t>
                </a:r>
                <a:r>
                  <a:rPr lang="en-US" dirty="0">
                    <a:latin typeface="Bahnschrift Light SemiCondensed" panose="020B0502040204020203" pitchFamily="34" charset="0"/>
                  </a:rPr>
                  <a:t> </a:t>
                </a:r>
                <a:r>
                  <a:rPr lang="en-US" dirty="0" err="1">
                    <a:latin typeface="Bahnschrift Light SemiCondensed" panose="020B0502040204020203" pitchFamily="34" charset="0"/>
                  </a:rPr>
                  <a:t>hamda</a:t>
                </a:r>
                <a:r>
                  <a:rPr lang="en-US" dirty="0">
                    <a:latin typeface="Bahnschrift Light SemiCondensed" panose="020B0502040204020203" pitchFamily="34" charset="0"/>
                  </a:rPr>
                  <a:t> </a:t>
                </a:r>
                <a:r>
                  <a:rPr lang="en-US" dirty="0" err="1">
                    <a:latin typeface="Bahnschrift Light SemiCondensed" panose="020B0502040204020203" pitchFamily="34" charset="0"/>
                  </a:rPr>
                  <a:t>fotonlarni</a:t>
                </a:r>
                <a:r>
                  <a:rPr lang="en-US" dirty="0">
                    <a:latin typeface="Bahnschrift Light SemiCondensed" panose="020B0502040204020203" pitchFamily="34" charset="0"/>
                  </a:rPr>
                  <a:t> </a:t>
                </a:r>
                <a:r>
                  <a:rPr lang="en-US" dirty="0" err="1">
                    <a:latin typeface="Bahnschrift Light SemiCondensed" panose="020B0502040204020203" pitchFamily="34" charset="0"/>
                  </a:rPr>
                  <a:t>chiqarishi</a:t>
                </a:r>
                <a:r>
                  <a:rPr lang="en-US" dirty="0">
                    <a:latin typeface="Bahnschrift Light SemiCondensed" panose="020B0502040204020203" pitchFamily="34" charset="0"/>
                  </a:rPr>
                  <a:t> </a:t>
                </a:r>
                <a:r>
                  <a:rPr lang="en-US" dirty="0" err="1">
                    <a:latin typeface="Bahnschrift Light SemiCondensed" panose="020B0502040204020203" pitchFamily="34" charset="0"/>
                  </a:rPr>
                  <a:t>mumkin.Buning</a:t>
                </a:r>
                <a:r>
                  <a:rPr lang="en-US" dirty="0">
                    <a:latin typeface="Bahnschrift Light SemiCondensed" panose="020B0502040204020203" pitchFamily="34" charset="0"/>
                  </a:rPr>
                  <a:t> </a:t>
                </a:r>
                <a:r>
                  <a:rPr lang="en-US" dirty="0" err="1">
                    <a:latin typeface="Bahnschrift Light SemiCondensed" panose="020B0502040204020203" pitchFamily="34" charset="0"/>
                  </a:rPr>
                  <a:t>natijasida</a:t>
                </a:r>
                <a:r>
                  <a:rPr lang="en-US" dirty="0">
                    <a:latin typeface="Bahnschrift Light SemiCondensed" panose="020B0502040204020203" pitchFamily="34" charset="0"/>
                  </a:rPr>
                  <a:t> </a:t>
                </a:r>
                <a:r>
                  <a:rPr lang="en-US" dirty="0" err="1">
                    <a:latin typeface="Bahnschrift Light SemiCondensed" panose="020B0502040204020203" pitchFamily="34" charset="0"/>
                  </a:rPr>
                  <a:t>yemirilayotgan</a:t>
                </a:r>
                <a:r>
                  <a:rPr lang="en-US" dirty="0">
                    <a:latin typeface="Bahnschrift Light SemiCondensed" panose="020B0502040204020203" pitchFamily="34" charset="0"/>
                  </a:rPr>
                  <a:t> </a:t>
                </a:r>
                <a:r>
                  <a:rPr lang="en-US" dirty="0" err="1">
                    <a:latin typeface="Bahnschrift Light SemiCondensed" panose="020B0502040204020203" pitchFamily="34" charset="0"/>
                  </a:rPr>
                  <a:t>yadrolarning</a:t>
                </a:r>
                <a:r>
                  <a:rPr lang="en-US" dirty="0">
                    <a:latin typeface="Bahnschrift Light SemiCondensed" panose="020B0502040204020203" pitchFamily="34" charset="0"/>
                  </a:rPr>
                  <a:t> </a:t>
                </a:r>
                <a:r>
                  <a:rPr lang="en-US" dirty="0" err="1">
                    <a:latin typeface="Bahnschrift Light SemiCondensed" panose="020B0502040204020203" pitchFamily="34" charset="0"/>
                  </a:rPr>
                  <a:t>tarkibi</a:t>
                </a:r>
                <a:r>
                  <a:rPr lang="en-US" dirty="0">
                    <a:latin typeface="Bahnschrift Light SemiCondensed" panose="020B0502040204020203" pitchFamily="34" charset="0"/>
                  </a:rPr>
                  <a:t> </a:t>
                </a:r>
                <a:r>
                  <a:rPr lang="en-US" dirty="0" err="1">
                    <a:latin typeface="Bahnschrift Light SemiCondensed" panose="020B0502040204020203" pitchFamily="34" charset="0"/>
                  </a:rPr>
                  <a:t>yoki</a:t>
                </a:r>
                <a:r>
                  <a:rPr lang="en-US" dirty="0">
                    <a:latin typeface="Bahnschrift Light SemiCondensed" panose="020B0502040204020203" pitchFamily="34" charset="0"/>
                  </a:rPr>
                  <a:t> </a:t>
                </a:r>
                <a:r>
                  <a:rPr lang="en-US" dirty="0" err="1">
                    <a:latin typeface="Bahnschrift Light SemiCondensed" panose="020B0502040204020203" pitchFamily="34" charset="0"/>
                  </a:rPr>
                  <a:t>ichki</a:t>
                </a:r>
                <a:r>
                  <a:rPr lang="en-US" dirty="0">
                    <a:latin typeface="Bahnschrift Light SemiCondensed" panose="020B0502040204020203" pitchFamily="34" charset="0"/>
                  </a:rPr>
                  <a:t> </a:t>
                </a:r>
                <a:r>
                  <a:rPr lang="en-US" dirty="0" err="1">
                    <a:latin typeface="Bahnschrift Light SemiCondensed" panose="020B0502040204020203" pitchFamily="34" charset="0"/>
                  </a:rPr>
                  <a:t>energiyasi</a:t>
                </a:r>
                <a:r>
                  <a:rPr lang="en-US" dirty="0">
                    <a:latin typeface="Bahnschrift Light SemiCondensed" panose="020B0502040204020203" pitchFamily="34" charset="0"/>
                  </a:rPr>
                  <a:t> </a:t>
                </a:r>
                <a:r>
                  <a:rPr lang="en-US" dirty="0" err="1">
                    <a:latin typeface="Bahnschrift Light SemiCondensed" panose="020B0502040204020203" pitchFamily="34" charset="0"/>
                  </a:rPr>
                  <a:t>o‘zgaradi</a:t>
                </a:r>
                <a:r>
                  <a:rPr lang="en-US" dirty="0">
                    <a:latin typeface="Bahnschrift Light SemiCondensed" panose="020B0502040204020203" pitchFamily="34" charset="0"/>
                  </a:rPr>
                  <a:t>. </a:t>
                </a:r>
                <a:endParaRPr lang="uz-Latn-UZ" dirty="0">
                  <a:latin typeface="Bahnschrift Light SemiCondensed" panose="020B0502040204020203" pitchFamily="34" charset="0"/>
                </a:endParaRPr>
              </a:p>
              <a:p>
                <a:pPr>
                  <a:spcAft>
                    <a:spcPts val="800"/>
                  </a:spcAft>
                  <a:buNone/>
                </a:pPr>
                <a:r>
                  <a:rPr lang="uz-Latn-UZ" dirty="0">
                    <a:latin typeface="Bahnschrift Light SemiCondensed" panose="020B0502040204020203" pitchFamily="34" charset="0"/>
                  </a:rPr>
                  <a:t>   Og‘ir yadroning o’z-o‘zidan </a:t>
                </a:r>
                <a:r>
                  <a:rPr lang="en-US" dirty="0">
                    <a:latin typeface="Bahnschrift Light SemiCondensed" panose="020B0502040204020203" pitchFamily="34" charset="0"/>
                  </a:rPr>
                  <a:t> </a:t>
                </a:r>
                <a14:m>
                  <m:oMath xmlns:m="http://schemas.openxmlformats.org/officeDocument/2006/math">
                    <m:r>
                      <a:rPr lang="uz-Latn-UZ" sz="2000" b="0" i="1" kern="100" smtClean="0">
                        <a:effectLst/>
                        <a:latin typeface="Cambria Math" panose="02040503050406030204" pitchFamily="18" charset="0"/>
                        <a:ea typeface="Calibri" panose="020F0502020204030204" pitchFamily="34" charset="0"/>
                        <a:cs typeface="Times New Roman" panose="02020603050405020304" pitchFamily="18" charset="0"/>
                      </a:rPr>
                      <m:t>𝛼</m:t>
                    </m:r>
                  </m:oMath>
                </a14:m>
                <a:r>
                  <a:rPr lang="uz-Latn-UZ" kern="100" dirty="0">
                    <a:latin typeface="Bahnschrift Light SemiCondensed" panose="020B0502040204020203" pitchFamily="34" charset="0"/>
                    <a:ea typeface="Yu Gothic UI Semilight" panose="020B0400000000000000" pitchFamily="34" charset="-128"/>
                    <a:cs typeface="Times New Roman" panose="02020603050405020304" pitchFamily="18" charset="0"/>
                  </a:rPr>
                  <a:t>- zarralar chiqarib parchalanishiga Alfa-parchalanish deyiladi. </a:t>
                </a:r>
                <a:r>
                  <a:rPr lang="en-US" dirty="0">
                    <a:latin typeface="Bahnschrift Light SemiCondensed" panose="020B0502040204020203" pitchFamily="34" charset="0"/>
                  </a:rPr>
                  <a:t>Alfa-</a:t>
                </a:r>
                <a:r>
                  <a:rPr lang="en-US" dirty="0" err="1">
                    <a:latin typeface="Bahnschrift Light SemiCondensed" panose="020B0502040204020203" pitchFamily="34" charset="0"/>
                  </a:rPr>
                  <a:t>yemirilgan</a:t>
                </a:r>
                <a:r>
                  <a:rPr lang="en-US" dirty="0">
                    <a:latin typeface="Bahnschrift Light SemiCondensed" panose="020B0502040204020203" pitchFamily="34" charset="0"/>
                  </a:rPr>
                  <a:t> </a:t>
                </a:r>
                <a:r>
                  <a:rPr lang="en-US" dirty="0" err="1">
                    <a:latin typeface="Bahnschrift Light SemiCondensed" panose="020B0502040204020203" pitchFamily="34" charset="0"/>
                  </a:rPr>
                  <a:t>yadro</a:t>
                </a:r>
                <a:r>
                  <a:rPr lang="en-US" dirty="0">
                    <a:latin typeface="Bahnschrift Light SemiCondensed" panose="020B0502040204020203" pitchFamily="34" charset="0"/>
                  </a:rPr>
                  <a:t> </a:t>
                </a:r>
                <a:r>
                  <a:rPr lang="en-US" dirty="0" err="1">
                    <a:latin typeface="Bahnschrift Light SemiCondensed" panose="020B0502040204020203" pitchFamily="34" charset="0"/>
                  </a:rPr>
                  <a:t>zaryadi</a:t>
                </a:r>
                <a:r>
                  <a:rPr lang="en-US" dirty="0">
                    <a:latin typeface="Bahnschrift Light SemiCondensed" panose="020B0502040204020203" pitchFamily="34" charset="0"/>
                  </a:rPr>
                  <a:t> ∆Z=2, </a:t>
                </a:r>
                <a:r>
                  <a:rPr lang="en-US" dirty="0" err="1">
                    <a:latin typeface="Bahnschrift Light SemiCondensed" panose="020B0502040204020203" pitchFamily="34" charset="0"/>
                  </a:rPr>
                  <a:t>massa</a:t>
                </a:r>
                <a:r>
                  <a:rPr lang="en-US" dirty="0">
                    <a:latin typeface="Bahnschrift Light SemiCondensed" panose="020B0502040204020203" pitchFamily="34" charset="0"/>
                  </a:rPr>
                  <a:t> </a:t>
                </a:r>
                <a:r>
                  <a:rPr lang="en-US" dirty="0" err="1">
                    <a:latin typeface="Bahnschrift Light SemiCondensed" panose="020B0502040204020203" pitchFamily="34" charset="0"/>
                  </a:rPr>
                  <a:t>soni</a:t>
                </a:r>
                <a:r>
                  <a:rPr lang="en-US" dirty="0">
                    <a:latin typeface="Bahnschrift Light SemiCondensed" panose="020B0502040204020203" pitchFamily="34" charset="0"/>
                  </a:rPr>
                  <a:t> ∆</a:t>
                </a:r>
                <a:r>
                  <a:rPr lang="uz-Latn-UZ" dirty="0">
                    <a:latin typeface="Bahnschrift Light SemiCondensed" panose="020B0502040204020203" pitchFamily="34" charset="0"/>
                  </a:rPr>
                  <a:t>A</a:t>
                </a:r>
                <a:r>
                  <a:rPr lang="en-US" dirty="0">
                    <a:latin typeface="Bahnschrift Light SemiCondensed" panose="020B0502040204020203" pitchFamily="34" charset="0"/>
                  </a:rPr>
                  <a:t>=4</a:t>
                </a:r>
                <a:r>
                  <a:rPr lang="uz-Latn-UZ" dirty="0">
                    <a:latin typeface="Bahnschrift Light SemiCondensed" panose="020B0502040204020203" pitchFamily="34" charset="0"/>
                  </a:rPr>
                  <a:t> </a:t>
                </a:r>
                <a:r>
                  <a:rPr lang="en-US" dirty="0">
                    <a:latin typeface="Bahnschrift Light SemiCondensed" panose="020B0502040204020203" pitchFamily="34" charset="0"/>
                  </a:rPr>
                  <a:t>ga </a:t>
                </a:r>
                <a:r>
                  <a:rPr lang="en-US" dirty="0" err="1">
                    <a:latin typeface="Bahnschrift Light SemiCondensed" panose="020B0502040204020203" pitchFamily="34" charset="0"/>
                  </a:rPr>
                  <a:t>kamayad</a:t>
                </a:r>
                <a:r>
                  <a:rPr lang="en-US" dirty="0">
                    <a:latin typeface="Bahnschrift Light SemiCondensed" panose="020B0502040204020203" pitchFamily="34" charset="0"/>
                  </a:rPr>
                  <a:t>, </a:t>
                </a:r>
                <a:r>
                  <a:rPr lang="en-US" dirty="0" err="1">
                    <a:latin typeface="Bahnschrift Light SemiCondensed" panose="020B0502040204020203" pitchFamily="34" charset="0"/>
                  </a:rPr>
                  <a:t>davriy</a:t>
                </a:r>
                <a:r>
                  <a:rPr lang="uz-Latn-UZ" dirty="0">
                    <a:latin typeface="Bahnschrift Light SemiCondensed" panose="020B0502040204020203" pitchFamily="34" charset="0"/>
                  </a:rPr>
                  <a:t> </a:t>
                </a:r>
                <a:r>
                  <a:rPr lang="en-US" dirty="0" err="1">
                    <a:latin typeface="Bahnschrift Light SemiCondensed" panose="020B0502040204020203" pitchFamily="34" charset="0"/>
                  </a:rPr>
                  <a:t>sistemada</a:t>
                </a:r>
                <a:r>
                  <a:rPr lang="en-US" dirty="0">
                    <a:latin typeface="Bahnschrift Light SemiCondensed" panose="020B0502040204020203" pitchFamily="34" charset="0"/>
                  </a:rPr>
                  <a:t> </a:t>
                </a:r>
                <a:r>
                  <a:rPr lang="en-US" dirty="0" err="1">
                    <a:latin typeface="Bahnschrift Light SemiCondensed" panose="020B0502040204020203" pitchFamily="34" charset="0"/>
                  </a:rPr>
                  <a:t>ikki</a:t>
                </a:r>
                <a:r>
                  <a:rPr lang="en-US" dirty="0">
                    <a:latin typeface="Bahnschrift Light SemiCondensed" panose="020B0502040204020203" pitchFamily="34" charset="0"/>
                  </a:rPr>
                  <a:t> </a:t>
                </a:r>
                <a:r>
                  <a:rPr lang="en-US" dirty="0" err="1">
                    <a:latin typeface="Bahnschrift Light SemiCondensed" panose="020B0502040204020203" pitchFamily="34" charset="0"/>
                  </a:rPr>
                  <a:t>katak</a:t>
                </a:r>
                <a:r>
                  <a:rPr lang="en-US" dirty="0">
                    <a:latin typeface="Bahnschrift Light SemiCondensed" panose="020B0502040204020203" pitchFamily="34" charset="0"/>
                  </a:rPr>
                  <a:t> </a:t>
                </a:r>
                <a:r>
                  <a:rPr lang="en-US" dirty="0" err="1">
                    <a:latin typeface="Bahnschrift Light SemiCondensed" panose="020B0502040204020203" pitchFamily="34" charset="0"/>
                  </a:rPr>
                  <a:t>oldinga</a:t>
                </a:r>
                <a:r>
                  <a:rPr lang="en-US" dirty="0">
                    <a:latin typeface="Bahnschrift Light SemiCondensed" panose="020B0502040204020203" pitchFamily="34" charset="0"/>
                  </a:rPr>
                  <a:t> </a:t>
                </a:r>
                <a:r>
                  <a:rPr lang="en-US" dirty="0" err="1">
                    <a:latin typeface="Bahnschrift Light SemiCondensed" panose="020B0502040204020203" pitchFamily="34" charset="0"/>
                  </a:rPr>
                  <a:t>siljiydi</a:t>
                </a:r>
                <a:r>
                  <a:rPr lang="en-US" dirty="0">
                    <a:latin typeface="Bahnschrift Light SemiCondensed" panose="020B0502040204020203" pitchFamily="34" charset="0"/>
                  </a:rPr>
                  <a:t>:</a:t>
                </a:r>
              </a:p>
              <a:p>
                <a:pPr indent="450215" algn="just">
                  <a:spcAft>
                    <a:spcPts val="800"/>
                  </a:spcAft>
                  <a:buNone/>
                </a:pPr>
                <a:r>
                  <a:rPr lang="uz-Latn-UZ" dirty="0">
                    <a:latin typeface="Bahnschrift Light SemiCondensed" panose="020B0502040204020203" pitchFamily="34" charset="0"/>
                  </a:rPr>
                  <a:t>         </a:t>
                </a:r>
                <a14:m>
                  <m:oMath xmlns:m="http://schemas.openxmlformats.org/officeDocument/2006/math">
                    <m:sPre>
                      <m:sPrePr>
                        <m:ctrlPr>
                          <a:rPr lang="ru-RU" sz="2000" b="1" i="1" kern="100" smtClean="0">
                            <a:effectLst/>
                            <a:latin typeface="Cambria Math" panose="02040503050406030204" pitchFamily="18" charset="0"/>
                            <a:ea typeface="Calibri" panose="020F0502020204030204" pitchFamily="34" charset="0"/>
                            <a:cs typeface="Times New Roman" panose="02020603050405020304" pitchFamily="18" charset="0"/>
                          </a:rPr>
                        </m:ctrlPr>
                      </m:sPrePr>
                      <m:sub>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𝒁</m:t>
                        </m:r>
                      </m:sub>
                      <m:sup>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𝑨</m:t>
                        </m:r>
                      </m:sup>
                      <m:e>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𝑿</m:t>
                        </m:r>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m:t>
                        </m:r>
                        <m:sPre>
                          <m:sPrePr>
                            <m:ctrlPr>
                              <a:rPr lang="ru-RU" sz="2000" b="1" i="1" kern="100">
                                <a:effectLst/>
                                <a:latin typeface="Cambria Math" panose="02040503050406030204" pitchFamily="18" charset="0"/>
                                <a:ea typeface="Calibri" panose="020F0502020204030204" pitchFamily="34" charset="0"/>
                                <a:cs typeface="Times New Roman" panose="02020603050405020304" pitchFamily="18" charset="0"/>
                              </a:rPr>
                            </m:ctrlPr>
                          </m:sPrePr>
                          <m:sub>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𝒁</m:t>
                            </m:r>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m:t>
                            </m:r>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𝟐</m:t>
                            </m:r>
                          </m:sub>
                          <m:sup>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𝑨</m:t>
                            </m:r>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m:t>
                            </m:r>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𝟒</m:t>
                            </m:r>
                          </m:sup>
                          <m:e>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𝒀</m:t>
                            </m:r>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m:t>
                            </m:r>
                            <m:sPre>
                              <m:sPrePr>
                                <m:ctrlPr>
                                  <a:rPr lang="ru-RU" sz="2000" b="1" i="1" kern="100">
                                    <a:effectLst/>
                                    <a:latin typeface="Cambria Math" panose="02040503050406030204" pitchFamily="18" charset="0"/>
                                    <a:ea typeface="Calibri" panose="020F0502020204030204" pitchFamily="34" charset="0"/>
                                    <a:cs typeface="Times New Roman" panose="02020603050405020304" pitchFamily="18" charset="0"/>
                                  </a:rPr>
                                </m:ctrlPr>
                              </m:sPrePr>
                              <m:sub>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𝟐</m:t>
                                </m:r>
                              </m:sub>
                              <m:sup>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𝟒</m:t>
                                </m:r>
                              </m:sup>
                              <m:e>
                                <m:r>
                                  <a:rPr lang="uz-Latn-UZ" sz="2000" b="1" i="1" kern="100">
                                    <a:effectLst/>
                                    <a:latin typeface="Cambria Math" panose="02040503050406030204" pitchFamily="18" charset="0"/>
                                    <a:ea typeface="Calibri" panose="020F0502020204030204" pitchFamily="34" charset="0"/>
                                    <a:cs typeface="Times New Roman" panose="02020603050405020304" pitchFamily="18" charset="0"/>
                                  </a:rPr>
                                  <m:t>𝑯𝒆</m:t>
                                </m:r>
                              </m:e>
                            </m:sPre>
                          </m:e>
                        </m:sPre>
                      </m:e>
                    </m:sPre>
                  </m:oMath>
                </a14:m>
                <a:endParaRPr lang="uz-Latn-UZ" b="1" dirty="0">
                  <a:latin typeface="Bahnschrift Light SemiCondensed" panose="020B0502040204020203" pitchFamily="34" charset="0"/>
                </a:endParaRPr>
              </a:p>
              <a:p>
                <a:pPr indent="450215" algn="just">
                  <a:spcAft>
                    <a:spcPts val="800"/>
                  </a:spcAft>
                  <a:buNone/>
                </a:pPr>
                <a:endParaRPr lang="uz-Latn-UZ" b="1" dirty="0">
                  <a:latin typeface="Bahnschrift Light SemiCondensed" panose="020B0502040204020203" pitchFamily="34" charset="0"/>
                </a:endParaRPr>
              </a:p>
            </p:txBody>
          </p:sp>
        </mc:Choice>
        <mc:Fallback xmlns="">
          <p:sp>
            <p:nvSpPr>
              <p:cNvPr id="3" name="Объект 2">
                <a:extLst>
                  <a:ext uri="{FF2B5EF4-FFF2-40B4-BE49-F238E27FC236}">
                    <a16:creationId xmlns:a16="http://schemas.microsoft.com/office/drawing/2014/main" id="{AAEE02EC-A8CD-4904-9D3D-D45D7E4F9EC9}"/>
                  </a:ext>
                </a:extLst>
              </p:cNvPr>
              <p:cNvSpPr>
                <a:spLocks noGrp="1" noRot="1" noChangeAspect="1" noMove="1" noResize="1" noEditPoints="1" noAdjustHandles="1" noChangeArrowheads="1" noChangeShapeType="1" noTextEdit="1"/>
              </p:cNvSpPr>
              <p:nvPr>
                <p:ph idx="1"/>
              </p:nvPr>
            </p:nvSpPr>
            <p:spPr>
              <a:xfrm>
                <a:off x="1371600" y="2070847"/>
                <a:ext cx="9601200" cy="3581400"/>
              </a:xfrm>
              <a:blipFill>
                <a:blip r:embed="rId2"/>
                <a:stretch>
                  <a:fillRect l="-635" t="-1704" r="-317"/>
                </a:stretch>
              </a:blipFill>
            </p:spPr>
            <p:txBody>
              <a:bodyPr/>
              <a:lstStyle/>
              <a:p>
                <a:r>
                  <a:rPr lang="ru-RU">
                    <a:noFill/>
                  </a:rPr>
                  <a:t> </a:t>
                </a:r>
              </a:p>
            </p:txBody>
          </p:sp>
        </mc:Fallback>
      </mc:AlternateContent>
    </p:spTree>
    <p:extLst>
      <p:ext uri="{BB962C8B-B14F-4D97-AF65-F5344CB8AC3E}">
        <p14:creationId xmlns:p14="http://schemas.microsoft.com/office/powerpoint/2010/main" val="2676866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50CE59-99D8-4874-B0D6-D366C82211ED}"/>
              </a:ext>
            </a:extLst>
          </p:cNvPr>
          <p:cNvSpPr>
            <a:spLocks noGrp="1"/>
          </p:cNvSpPr>
          <p:nvPr>
            <p:ph type="title"/>
          </p:nvPr>
        </p:nvSpPr>
        <p:spPr>
          <a:xfrm>
            <a:off x="1425389" y="-1376082"/>
            <a:ext cx="9601200" cy="1485900"/>
          </a:xfrm>
        </p:spPr>
        <p:txBody>
          <a:bodyPr/>
          <a:lstStyle/>
          <a:p>
            <a:endParaRPr lang="ru-RU" dirty="0"/>
          </a:p>
        </p:txBody>
      </p:sp>
      <mc:AlternateContent xmlns:mc="http://schemas.openxmlformats.org/markup-compatibility/2006" xmlns:a14="http://schemas.microsoft.com/office/drawing/2010/main">
        <mc:Choice Requires="a14">
          <p:sp>
            <p:nvSpPr>
              <p:cNvPr id="5" name="Объект 4">
                <a:extLst>
                  <a:ext uri="{FF2B5EF4-FFF2-40B4-BE49-F238E27FC236}">
                    <a16:creationId xmlns:a16="http://schemas.microsoft.com/office/drawing/2014/main" id="{C2948C39-838B-427B-95E9-23CFD69482BD}"/>
                  </a:ext>
                </a:extLst>
              </p:cNvPr>
              <p:cNvSpPr>
                <a:spLocks noGrp="1"/>
              </p:cNvSpPr>
              <p:nvPr>
                <p:ph idx="1"/>
              </p:nvPr>
            </p:nvSpPr>
            <p:spPr>
              <a:xfrm>
                <a:off x="955430" y="457888"/>
                <a:ext cx="10919070" cy="5358712"/>
              </a:xfrm>
            </p:spPr>
            <p:txBody>
              <a:bodyPr>
                <a:noAutofit/>
              </a:bodyPr>
              <a:lstStyle/>
              <a:p>
                <a:pPr>
                  <a:spcAft>
                    <a:spcPts val="800"/>
                  </a:spcAft>
                  <a:buNone/>
                </a:pPr>
                <a:r>
                  <a:rPr lang="uz-Latn-UZ" dirty="0">
                    <a:latin typeface="Bahnschrift Light SemiCondensed" panose="020B0502040204020203" pitchFamily="34" charset="0"/>
                  </a:rPr>
                  <a:t>            Yadroning o‘z –o‘idan elektron(pozitron) va antineytrino (neytrino) chiqarib, parchalanish hodisasiga bea parchalanish deyiladi. </a:t>
                </a:r>
                <a:r>
                  <a:rPr lang="en-US" dirty="0" err="1">
                    <a:latin typeface="Bahnschrift Light SemiCondensed" panose="020B0502040204020203" pitchFamily="34" charset="0"/>
                  </a:rPr>
                  <a:t>Radioaktiv</a:t>
                </a:r>
                <a:r>
                  <a:rPr lang="uz-Latn-UZ" dirty="0">
                    <a:latin typeface="Bahnschrift Light SemiCondensed" panose="020B0502040204020203" pitchFamily="34" charset="0"/>
                  </a:rPr>
                  <a:t> </a:t>
                </a:r>
                <a:r>
                  <a:rPr lang="en-US" dirty="0" err="1">
                    <a:latin typeface="Bahnschrift Light SemiCondensed" panose="020B0502040204020203" pitchFamily="34" charset="0"/>
                  </a:rPr>
                  <a:t>yadro</a:t>
                </a:r>
                <a:r>
                  <a:rPr lang="en-US" dirty="0">
                    <a:latin typeface="Bahnschrift Light SemiCondensed" panose="020B0502040204020203" pitchFamily="34" charset="0"/>
                  </a:rPr>
                  <a:t> </a:t>
                </a:r>
                <a14:m>
                  <m:oMath xmlns:m="http://schemas.openxmlformats.org/officeDocument/2006/math">
                    <m:r>
                      <a:rPr lang="uz-Latn-UZ" i="1">
                        <a:latin typeface="Cambria Math" panose="02040503050406030204" pitchFamily="18" charset="0"/>
                      </a:rPr>
                      <m:t>𝛽</m:t>
                    </m:r>
                    <m:r>
                      <a:rPr lang="uz-Latn-UZ" b="0" i="0" smtClean="0">
                        <a:latin typeface="Cambria Math" panose="02040503050406030204" pitchFamily="18" charset="0"/>
                      </a:rPr>
                      <m:t> </m:t>
                    </m:r>
                  </m:oMath>
                </a14:m>
                <a:r>
                  <a:rPr lang="uz-Latn-UZ" dirty="0">
                    <a:latin typeface="Bahnschrift Light SemiCondensed" panose="020B0502040204020203" pitchFamily="34" charset="0"/>
                  </a:rPr>
                  <a:t>-</a:t>
                </a:r>
                <a:r>
                  <a:rPr lang="en-US" dirty="0" err="1">
                    <a:latin typeface="Bahnschrift Light SemiCondensed" panose="020B0502040204020203" pitchFamily="34" charset="0"/>
                  </a:rPr>
                  <a:t>emirilish</a:t>
                </a:r>
                <a:r>
                  <a:rPr lang="en-US" dirty="0">
                    <a:latin typeface="Bahnschrift Light SemiCondensed" panose="020B0502040204020203" pitchFamily="34" charset="0"/>
                  </a:rPr>
                  <a:t> </a:t>
                </a:r>
                <a:r>
                  <a:rPr lang="en-US" dirty="0" err="1">
                    <a:latin typeface="Bahnschrift Light SemiCondensed" panose="020B0502040204020203" pitchFamily="34" charset="0"/>
                  </a:rPr>
                  <a:t>tufayli</a:t>
                </a:r>
                <a:r>
                  <a:rPr lang="en-US" dirty="0">
                    <a:latin typeface="Bahnschrift Light SemiCondensed" panose="020B0502040204020203" pitchFamily="34" charset="0"/>
                  </a:rPr>
                  <a:t> </a:t>
                </a:r>
                <a:r>
                  <a:rPr lang="en-US" dirty="0" err="1">
                    <a:latin typeface="Bahnschrift Light SemiCondensed" panose="020B0502040204020203" pitchFamily="34" charset="0"/>
                  </a:rPr>
                  <a:t>qo'shni</a:t>
                </a:r>
                <a:r>
                  <a:rPr lang="en-US" dirty="0">
                    <a:latin typeface="Bahnschrift Light SemiCondensed" panose="020B0502040204020203" pitchFamily="34" charset="0"/>
                  </a:rPr>
                  <a:t> </a:t>
                </a:r>
                <a:r>
                  <a:rPr lang="en-US" dirty="0" err="1">
                    <a:latin typeface="Bahnschrift Light SemiCondensed" panose="020B0502040204020203" pitchFamily="34" charset="0"/>
                  </a:rPr>
                  <a:t>izobar</a:t>
                </a:r>
                <a:r>
                  <a:rPr lang="en-US" dirty="0">
                    <a:latin typeface="Bahnschrift Light SemiCondensed" panose="020B0502040204020203" pitchFamily="34" charset="0"/>
                  </a:rPr>
                  <a:t> </a:t>
                </a:r>
                <a:r>
                  <a:rPr lang="en-US" dirty="0" err="1">
                    <a:latin typeface="Bahnschrift Light SemiCondensed" panose="020B0502040204020203" pitchFamily="34" charset="0"/>
                  </a:rPr>
                  <a:t>yadroga</a:t>
                </a:r>
                <a:r>
                  <a:rPr lang="en-US" dirty="0">
                    <a:latin typeface="Bahnschrift Light SemiCondensed" panose="020B0502040204020203" pitchFamily="34" charset="0"/>
                  </a:rPr>
                  <a:t> </a:t>
                </a:r>
                <a:r>
                  <a:rPr lang="en-US" dirty="0" err="1">
                    <a:latin typeface="Bahnschrift Light SemiCondensed" panose="020B0502040204020203" pitchFamily="34" charset="0"/>
                  </a:rPr>
                  <a:t>oʻtadi</a:t>
                </a:r>
                <a14:m>
                  <m:oMath xmlns:m="http://schemas.openxmlformats.org/officeDocument/2006/math">
                    <m:r>
                      <a:rPr lang="uz-Latn-UZ" b="0" i="0" kern="100" smtClean="0">
                        <a:latin typeface="Cambria Math" panose="02040503050406030204" pitchFamily="18" charset="0"/>
                        <a:ea typeface="Calibri" panose="020F0502020204030204" pitchFamily="34" charset="0"/>
                        <a:cs typeface="Times New Roman" panose="02020603050405020304" pitchFamily="18" charset="0"/>
                      </a:rPr>
                      <m:t>.</m:t>
                    </m:r>
                  </m:oMath>
                </a14:m>
                <a:r>
                  <a:rPr lang="uz-Latn-UZ" dirty="0">
                    <a:latin typeface="Bahnschrift Light SemiCondensed" panose="020B0502040204020203" pitchFamily="34" charset="0"/>
                  </a:rPr>
                  <a:t>Beta-</a:t>
                </a:r>
                <a:r>
                  <a:rPr lang="en-US" dirty="0" err="1">
                    <a:latin typeface="Bahnschrift Light SemiCondensed" panose="020B0502040204020203" pitchFamily="34" charset="0"/>
                  </a:rPr>
                  <a:t>yemirilishda</a:t>
                </a:r>
                <a:r>
                  <a:rPr lang="en-US" dirty="0">
                    <a:latin typeface="Bahnschrift Light SemiCondensed" panose="020B0502040204020203" pitchFamily="34" charset="0"/>
                  </a:rPr>
                  <a:t> </a:t>
                </a:r>
                <a:r>
                  <a:rPr lang="en-US" dirty="0" err="1">
                    <a:latin typeface="Bahnschrift Light SemiCondensed" panose="020B0502040204020203" pitchFamily="34" charset="0"/>
                  </a:rPr>
                  <a:t>yadro</a:t>
                </a:r>
                <a:r>
                  <a:rPr lang="en-US" dirty="0">
                    <a:latin typeface="Bahnschrift Light SemiCondensed" panose="020B0502040204020203" pitchFamily="34" charset="0"/>
                  </a:rPr>
                  <a:t> </a:t>
                </a:r>
                <a:r>
                  <a:rPr lang="en-US" dirty="0" err="1">
                    <a:latin typeface="Bahnschrift Light SemiCondensed" panose="020B0502040204020203" pitchFamily="34" charset="0"/>
                  </a:rPr>
                  <a:t>zaryadi</a:t>
                </a:r>
                <a:r>
                  <a:rPr lang="en-US" dirty="0">
                    <a:latin typeface="Bahnschrift Light SemiCondensed" panose="020B0502040204020203" pitchFamily="34" charset="0"/>
                  </a:rPr>
                  <a:t> </a:t>
                </a:r>
                <a14:m>
                  <m:oMath xmlns:m="http://schemas.openxmlformats.org/officeDocument/2006/math">
                    <m:r>
                      <m:rPr>
                        <m:sty m:val="p"/>
                      </m:rPr>
                      <a:rPr lang="uz-Latn-UZ" kern="100" smtClean="0">
                        <a:effectLst/>
                        <a:latin typeface="Cambria Math" panose="02040503050406030204" pitchFamily="18" charset="0"/>
                        <a:ea typeface="Calibri" panose="020F0502020204030204" pitchFamily="34" charset="0"/>
                        <a:cs typeface="Times New Roman" panose="02020603050405020304" pitchFamily="18" charset="0"/>
                      </a:rPr>
                      <m:t>Δ</m:t>
                    </m:r>
                    <m:r>
                      <a:rPr lang="uz-Latn-UZ" i="1" kern="100">
                        <a:effectLst/>
                        <a:latin typeface="Cambria Math" panose="02040503050406030204" pitchFamily="18" charset="0"/>
                        <a:ea typeface="Calibri" panose="020F0502020204030204" pitchFamily="34" charset="0"/>
                        <a:cs typeface="Times New Roman" panose="02020603050405020304" pitchFamily="18" charset="0"/>
                      </a:rPr>
                      <m:t>𝑍</m:t>
                    </m:r>
                  </m:oMath>
                </a14:m>
                <a:r>
                  <a:rPr lang="en-US" dirty="0">
                    <a:latin typeface="Bahnschrift Light SemiCondensed" panose="020B0502040204020203" pitchFamily="34" charset="0"/>
                  </a:rPr>
                  <a:t>=</a:t>
                </a:r>
                <a14:m>
                  <m:oMath xmlns:m="http://schemas.openxmlformats.org/officeDocument/2006/math">
                    <m:r>
                      <a:rPr lang="uz-Latn-UZ" i="1" kern="100">
                        <a:latin typeface="Cambria Math" panose="02040503050406030204" pitchFamily="18" charset="0"/>
                        <a:ea typeface="Calibri" panose="020F0502020204030204" pitchFamily="34" charset="0"/>
                        <a:cs typeface="Times New Roman" panose="02020603050405020304" pitchFamily="18" charset="0"/>
                      </a:rPr>
                      <m:t>±</m:t>
                    </m:r>
                  </m:oMath>
                </a14:m>
                <a:r>
                  <a:rPr lang="en-US" dirty="0">
                    <a:latin typeface="Bahnschrift Light SemiCondensed" panose="020B0502040204020203" pitchFamily="34" charset="0"/>
                  </a:rPr>
                  <a:t> 1 ga </a:t>
                </a:r>
                <a:r>
                  <a:rPr lang="en-US" dirty="0" err="1">
                    <a:latin typeface="Bahnschrift Light SemiCondensed" panose="020B0502040204020203" pitchFamily="34" charset="0"/>
                  </a:rPr>
                  <a:t>oʻzgaradi</a:t>
                </a:r>
                <a:r>
                  <a:rPr lang="en-US" dirty="0">
                    <a:latin typeface="Bahnschrift Light SemiCondensed" panose="020B0502040204020203" pitchFamily="34" charset="0"/>
                  </a:rPr>
                  <a:t>, </a:t>
                </a:r>
                <a:r>
                  <a:rPr lang="en-US" dirty="0" err="1">
                    <a:latin typeface="Bahnschrift Light SemiCondensed" panose="020B0502040204020203" pitchFamily="34" charset="0"/>
                  </a:rPr>
                  <a:t>massa</a:t>
                </a:r>
                <a:r>
                  <a:rPr lang="en-US" dirty="0">
                    <a:latin typeface="Bahnschrift Light SemiCondensed" panose="020B0502040204020203" pitchFamily="34" charset="0"/>
                  </a:rPr>
                  <a:t> </a:t>
                </a:r>
                <a:r>
                  <a:rPr lang="en-US" dirty="0" err="1">
                    <a:latin typeface="Bahnschrift Light SemiCondensed" panose="020B0502040204020203" pitchFamily="34" charset="0"/>
                  </a:rPr>
                  <a:t>soni</a:t>
                </a:r>
                <a:r>
                  <a:rPr lang="en-US" dirty="0">
                    <a:latin typeface="Bahnschrift Light SemiCondensed" panose="020B0502040204020203" pitchFamily="34" charset="0"/>
                  </a:rPr>
                  <a:t> A </a:t>
                </a:r>
                <a:r>
                  <a:rPr lang="en-US" dirty="0" err="1">
                    <a:latin typeface="Bahnschrift Light SemiCondensed" panose="020B0502040204020203" pitchFamily="34" charset="0"/>
                  </a:rPr>
                  <a:t>o'zgarmaydi</a:t>
                </a:r>
                <a:r>
                  <a:rPr lang="en-US" dirty="0">
                    <a:latin typeface="Bahnschrift Light SemiCondensed" panose="020B0502040204020203" pitchFamily="34" charset="0"/>
                  </a:rPr>
                  <a:t>. Beta</a:t>
                </a:r>
                <a:r>
                  <a:rPr lang="uz-Latn-UZ" dirty="0">
                    <a:latin typeface="Bahnschrift Light SemiCondensed" panose="020B0502040204020203" pitchFamily="34" charset="0"/>
                  </a:rPr>
                  <a:t> </a:t>
                </a:r>
                <a:r>
                  <a:rPr lang="en-US" dirty="0" err="1">
                    <a:latin typeface="Bahnschrift Light SemiCondensed" panose="020B0502040204020203" pitchFamily="34" charset="0"/>
                  </a:rPr>
                  <a:t>yemirilish</a:t>
                </a:r>
                <a:r>
                  <a:rPr lang="en-US" dirty="0">
                    <a:latin typeface="Bahnschrift Light SemiCondensed" panose="020B0502040204020203" pitchFamily="34" charset="0"/>
                  </a:rPr>
                  <a:t> </a:t>
                </a:r>
                <a:r>
                  <a:rPr lang="en-US" dirty="0" err="1">
                    <a:latin typeface="Bahnschrift Light SemiCondensed" panose="020B0502040204020203" pitchFamily="34" charset="0"/>
                  </a:rPr>
                  <a:t>energiyasi</a:t>
                </a:r>
                <a:r>
                  <a:rPr lang="en-US" dirty="0">
                    <a:latin typeface="Bahnschrift Light SemiCondensed" panose="020B0502040204020203" pitchFamily="34" charset="0"/>
                  </a:rPr>
                  <a:t> 18 keV dan 16 MeV </a:t>
                </a:r>
                <a:r>
                  <a:rPr lang="en-US" dirty="0" err="1">
                    <a:latin typeface="Bahnschrift Light SemiCondensed" panose="020B0502040204020203" pitchFamily="34" charset="0"/>
                  </a:rPr>
                  <a:t>gacha</a:t>
                </a:r>
                <a:r>
                  <a:rPr lang="en-US" dirty="0">
                    <a:latin typeface="Bahnschrift Light SemiCondensed" panose="020B0502040204020203" pitchFamily="34" charset="0"/>
                  </a:rPr>
                  <a:t> </a:t>
                </a:r>
                <a:r>
                  <a:rPr lang="en-US" dirty="0" err="1">
                    <a:latin typeface="Bahnschrift Light SemiCondensed" panose="020B0502040204020203" pitchFamily="34" charset="0"/>
                  </a:rPr>
                  <a:t>bo'lib</a:t>
                </a:r>
                <a:r>
                  <a:rPr lang="en-US" dirty="0">
                    <a:latin typeface="Bahnschrift Light SemiCondensed" panose="020B0502040204020203" pitchFamily="34" charset="0"/>
                  </a:rPr>
                  <a:t>, </a:t>
                </a:r>
                <a:r>
                  <a:rPr lang="en-US" dirty="0" err="1">
                    <a:latin typeface="Bahnschrift Light SemiCondensed" panose="020B0502040204020203" pitchFamily="34" charset="0"/>
                  </a:rPr>
                  <a:t>barcha</a:t>
                </a:r>
                <a:r>
                  <a:rPr lang="en-US" dirty="0">
                    <a:latin typeface="Bahnschrift Light SemiCondensed" panose="020B0502040204020203" pitchFamily="34" charset="0"/>
                  </a:rPr>
                  <a:t> </a:t>
                </a:r>
                <a:r>
                  <a:rPr lang="en-US" dirty="0" err="1">
                    <a:latin typeface="Bahnschrift Light SemiCondensed" panose="020B0502040204020203" pitchFamily="34" charset="0"/>
                  </a:rPr>
                  <a:t>yadrolar</a:t>
                </a:r>
                <a:r>
                  <a:rPr lang="en-US" dirty="0">
                    <a:latin typeface="Bahnschrift Light SemiCondensed" panose="020B0502040204020203" pitchFamily="34" charset="0"/>
                  </a:rPr>
                  <a:t> </a:t>
                </a:r>
                <a:r>
                  <a:rPr lang="en-US" dirty="0" err="1">
                    <a:latin typeface="Bahnschrift Light SemiCondensed" panose="020B0502040204020203" pitchFamily="34" charset="0"/>
                  </a:rPr>
                  <a:t>sohasida</a:t>
                </a:r>
                <a:r>
                  <a:rPr lang="en-US" dirty="0">
                    <a:latin typeface="Bahnschrift Light SemiCondensed" panose="020B0502040204020203" pitchFamily="34" charset="0"/>
                  </a:rPr>
                  <a:t> </a:t>
                </a:r>
                <a:r>
                  <a:rPr lang="en-US" dirty="0" err="1">
                    <a:latin typeface="Bahnschrift Light SemiCondensed" panose="020B0502040204020203" pitchFamily="34" charset="0"/>
                  </a:rPr>
                  <a:t>kuzatiladi</a:t>
                </a:r>
                <a:r>
                  <a:rPr lang="en-US" dirty="0">
                    <a:latin typeface="Bahnschrift Light SemiCondensed" panose="020B0502040204020203" pitchFamily="34" charset="0"/>
                  </a:rPr>
                  <a:t>. Beta-</a:t>
                </a:r>
                <a:r>
                  <a:rPr lang="en-US" dirty="0" err="1">
                    <a:latin typeface="Bahnschrift Light SemiCondensed" panose="020B0502040204020203" pitchFamily="34" charset="0"/>
                  </a:rPr>
                  <a:t>yemirilishda</a:t>
                </a:r>
                <a:r>
                  <a:rPr lang="en-US" dirty="0">
                    <a:latin typeface="Bahnschrift Light SemiCondensed" panose="020B0502040204020203" pitchFamily="34" charset="0"/>
                  </a:rPr>
                  <a:t> </a:t>
                </a:r>
                <a:r>
                  <a:rPr lang="en-US" dirty="0" err="1">
                    <a:latin typeface="Bahnschrift Light SemiCondensed" panose="020B0502040204020203" pitchFamily="34" charset="0"/>
                  </a:rPr>
                  <a:t>vujudga</a:t>
                </a:r>
                <a:r>
                  <a:rPr lang="en-US" dirty="0">
                    <a:latin typeface="Bahnschrift Light SemiCondensed" panose="020B0502040204020203" pitchFamily="34" charset="0"/>
                  </a:rPr>
                  <a:t> </a:t>
                </a:r>
                <a:r>
                  <a:rPr lang="en-US" dirty="0" err="1">
                    <a:latin typeface="Bahnschrift Light SemiCondensed" panose="020B0502040204020203" pitchFamily="34" charset="0"/>
                  </a:rPr>
                  <a:t>kelgan</a:t>
                </a:r>
                <a:r>
                  <a:rPr lang="en-US" dirty="0">
                    <a:latin typeface="Bahnschrift Light SemiCondensed" panose="020B0502040204020203" pitchFamily="34" charset="0"/>
                  </a:rPr>
                  <a:t> </a:t>
                </a:r>
                <a:r>
                  <a:rPr lang="en-US" dirty="0" err="1">
                    <a:latin typeface="Bahnschrift Light SemiCondensed" panose="020B0502040204020203" pitchFamily="34" charset="0"/>
                  </a:rPr>
                  <a:t>zarra</a:t>
                </a:r>
                <a:r>
                  <a:rPr lang="en-US" dirty="0">
                    <a:latin typeface="Bahnschrift Light SemiCondensed" panose="020B0502040204020203" pitchFamily="34" charset="0"/>
                  </a:rPr>
                  <a:t> </a:t>
                </a:r>
                <a:r>
                  <a:rPr lang="en-US" dirty="0" err="1">
                    <a:latin typeface="Bahnschrift Light SemiCondensed" panose="020B0502040204020203" pitchFamily="34" charset="0"/>
                  </a:rPr>
                  <a:t>barcha</a:t>
                </a:r>
                <a:r>
                  <a:rPr lang="en-US" dirty="0">
                    <a:latin typeface="Bahnschrift Light SemiCondensed" panose="020B0502040204020203" pitchFamily="34" charset="0"/>
                  </a:rPr>
                  <a:t> </a:t>
                </a:r>
                <a:r>
                  <a:rPr lang="en-US" dirty="0" err="1">
                    <a:latin typeface="Bahnschrift Light SemiCondensed" panose="020B0502040204020203" pitchFamily="34" charset="0"/>
                  </a:rPr>
                  <a:t>xususiyati</a:t>
                </a:r>
                <a:r>
                  <a:rPr lang="en-US" dirty="0">
                    <a:latin typeface="Bahnschrift Light SemiCondensed" panose="020B0502040204020203" pitchFamily="34" charset="0"/>
                  </a:rPr>
                  <a:t> </a:t>
                </a:r>
                <a:r>
                  <a:rPr lang="en-US" dirty="0" err="1">
                    <a:latin typeface="Bahnschrift Light SemiCondensed" panose="020B0502040204020203" pitchFamily="34" charset="0"/>
                  </a:rPr>
                  <a:t>jihatidan</a:t>
                </a:r>
                <a:r>
                  <a:rPr lang="en-US" dirty="0">
                    <a:latin typeface="Bahnschrift Light SemiCondensed" panose="020B0502040204020203" pitchFamily="34" charset="0"/>
                  </a:rPr>
                  <a:t> </a:t>
                </a:r>
                <a:r>
                  <a:rPr lang="en-US" dirty="0" err="1">
                    <a:latin typeface="Bahnschrift Light SemiCondensed" panose="020B0502040204020203" pitchFamily="34" charset="0"/>
                  </a:rPr>
                  <a:t>elektronligini</a:t>
                </a:r>
                <a:r>
                  <a:rPr lang="en-US" dirty="0">
                    <a:latin typeface="Bahnschrift Light SemiCondensed" panose="020B0502040204020203" pitchFamily="34" charset="0"/>
                  </a:rPr>
                  <a:t> </a:t>
                </a:r>
                <a:r>
                  <a:rPr lang="en-US" dirty="0" err="1">
                    <a:latin typeface="Bahnschrift Light SemiCondensed" panose="020B0502040204020203" pitchFamily="34" charset="0"/>
                  </a:rPr>
                  <a:t>koʻrsatadi</a:t>
                </a:r>
                <a:r>
                  <a:rPr lang="en-US" dirty="0">
                    <a:latin typeface="Bahnschrift Light SemiCondensed" panose="020B0502040204020203" pitchFamily="34" charset="0"/>
                  </a:rPr>
                  <a:t>. Beta-</a:t>
                </a:r>
                <a:r>
                  <a:rPr lang="en-US" dirty="0" err="1">
                    <a:latin typeface="Bahnschrift Light SemiCondensed" panose="020B0502040204020203" pitchFamily="34" charset="0"/>
                  </a:rPr>
                  <a:t>zarraning</a:t>
                </a:r>
                <a:r>
                  <a:rPr lang="en-US" dirty="0">
                    <a:latin typeface="Bahnschrift Light SemiCondensed" panose="020B0502040204020203" pitchFamily="34" charset="0"/>
                  </a:rPr>
                  <a:t> </a:t>
                </a:r>
                <a:r>
                  <a:rPr lang="en-US" dirty="0" err="1">
                    <a:latin typeface="Bahnschrift Light SemiCondensed" panose="020B0502040204020203" pitchFamily="34" charset="0"/>
                  </a:rPr>
                  <a:t>aynan</a:t>
                </a:r>
                <a:r>
                  <a:rPr lang="en-US" dirty="0">
                    <a:latin typeface="Bahnschrift Light SemiCondensed" panose="020B0502040204020203" pitchFamily="34" charset="0"/>
                  </a:rPr>
                  <a:t> </a:t>
                </a:r>
                <a:r>
                  <a:rPr lang="en-US" dirty="0" err="1">
                    <a:latin typeface="Bahnschrift Light SemiCondensed" panose="020B0502040204020203" pitchFamily="34" charset="0"/>
                  </a:rPr>
                  <a:t>elektron</a:t>
                </a:r>
                <a:r>
                  <a:rPr lang="en-US" dirty="0">
                    <a:latin typeface="Bahnschrift Light SemiCondensed" panose="020B0502040204020203" pitchFamily="34" charset="0"/>
                  </a:rPr>
                  <a:t> </a:t>
                </a:r>
                <a:r>
                  <a:rPr lang="en-US" dirty="0" err="1">
                    <a:latin typeface="Bahnschrift Light SemiCondensed" panose="020B0502040204020203" pitchFamily="34" charset="0"/>
                  </a:rPr>
                  <a:t>ekanligiga</a:t>
                </a:r>
                <a:r>
                  <a:rPr lang="uz-Latn-UZ" dirty="0">
                    <a:latin typeface="Bahnschrift Light SemiCondensed" panose="020B0502040204020203" pitchFamily="34" charset="0"/>
                  </a:rPr>
                  <a:t> </a:t>
                </a:r>
                <a14:m>
                  <m:oMath xmlns:m="http://schemas.openxmlformats.org/officeDocument/2006/math">
                    <m:sSup>
                      <m:sSupPr>
                        <m:ctrlPr>
                          <a:rPr lang="ru-RU" i="1" kern="100">
                            <a:latin typeface="Cambria Math" panose="02040503050406030204" pitchFamily="18" charset="0"/>
                            <a:ea typeface="Calibri" panose="020F0502020204030204" pitchFamily="34" charset="0"/>
                            <a:cs typeface="Times New Roman" panose="02020603050405020304" pitchFamily="18" charset="0"/>
                          </a:rPr>
                        </m:ctrlPr>
                      </m:sSupPr>
                      <m:e>
                        <m:r>
                          <a:rPr lang="uz-Latn-UZ" i="1" kern="100">
                            <a:latin typeface="Cambria Math" panose="02040503050406030204" pitchFamily="18" charset="0"/>
                            <a:ea typeface="Calibri" panose="020F0502020204030204" pitchFamily="34" charset="0"/>
                            <a:cs typeface="Times New Roman" panose="02020603050405020304" pitchFamily="18" charset="0"/>
                          </a:rPr>
                          <m:t>𝑏</m:t>
                        </m:r>
                        <m:r>
                          <a:rPr lang="uz-Latn-UZ" i="1" kern="100">
                            <a:latin typeface="Cambria Math" panose="02040503050406030204" pitchFamily="18" charset="0"/>
                            <a:ea typeface="Calibri" panose="020F0502020204030204" pitchFamily="34" charset="0"/>
                            <a:cs typeface="Times New Roman" panose="02020603050405020304" pitchFamily="18" charset="0"/>
                          </a:rPr>
                          <m:t> </m:t>
                        </m:r>
                      </m:e>
                      <m:sup>
                        <m:r>
                          <a:rPr lang="uz-Latn-UZ" i="1" kern="100">
                            <a:latin typeface="Cambria Math" panose="02040503050406030204" pitchFamily="18" charset="0"/>
                            <a:ea typeface="Calibri" panose="020F0502020204030204" pitchFamily="34" charset="0"/>
                            <a:cs typeface="Times New Roman" panose="02020603050405020304" pitchFamily="18" charset="0"/>
                          </a:rPr>
                          <m:t>𝑜</m:t>
                        </m:r>
                      </m:sup>
                    </m:sSup>
                    <m:r>
                      <a:rPr lang="uz-Latn-UZ" i="1" kern="100">
                        <a:latin typeface="Cambria Math" panose="02040503050406030204" pitchFamily="18" charset="0"/>
                        <a:ea typeface="Calibri" panose="020F0502020204030204" pitchFamily="34" charset="0"/>
                        <a:cs typeface="Times New Roman" panose="02020603050405020304" pitchFamily="18" charset="0"/>
                      </a:rPr>
                      <m:t> </m:t>
                    </m:r>
                    <m:r>
                      <a:rPr lang="uz-Latn-UZ" i="1" kern="100">
                        <a:latin typeface="Cambria Math" panose="02040503050406030204" pitchFamily="18" charset="0"/>
                        <a:ea typeface="Calibri" panose="020F0502020204030204" pitchFamily="34" charset="0"/>
                        <a:cs typeface="Times New Roman" panose="02020603050405020304" pitchFamily="18" charset="0"/>
                      </a:rPr>
                      <m:t>𝑒</m:t>
                    </m:r>
                  </m:oMath>
                </a14:m>
                <a:r>
                  <a:rPr lang="uz-Latn-UZ" kern="100"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Bahnschrift Light SemiCondensed" panose="020B0502040204020203" pitchFamily="34" charset="0"/>
                  </a:rPr>
                  <a:t> </a:t>
                </a:r>
                <a:r>
                  <a:rPr lang="en-US" dirty="0" err="1">
                    <a:latin typeface="Bahnschrift Light SemiCondensed" panose="020B0502040204020203" pitchFamily="34" charset="0"/>
                  </a:rPr>
                  <a:t>quyidagi</a:t>
                </a:r>
                <a:r>
                  <a:rPr lang="en-US" dirty="0">
                    <a:latin typeface="Bahnschrift Light SemiCondensed" panose="020B0502040204020203" pitchFamily="34" charset="0"/>
                  </a:rPr>
                  <a:t>  </a:t>
                </a:r>
                <a:r>
                  <a:rPr lang="en-US" dirty="0" err="1">
                    <a:latin typeface="Bahnschrift Light SemiCondensed" panose="020B0502040204020203" pitchFamily="34" charset="0"/>
                  </a:rPr>
                  <a:t>ilmiy</a:t>
                </a:r>
                <a:r>
                  <a:rPr lang="en-US" dirty="0">
                    <a:latin typeface="Bahnschrift Light SemiCondensed" panose="020B0502040204020203" pitchFamily="34" charset="0"/>
                  </a:rPr>
                  <a:t> </a:t>
                </a:r>
                <a:r>
                  <a:rPr lang="en-US" dirty="0" err="1">
                    <a:latin typeface="Bahnschrift Light SemiCondensed" panose="020B0502040204020203" pitchFamily="34" charset="0"/>
                  </a:rPr>
                  <a:t>dalillarni</a:t>
                </a:r>
                <a:r>
                  <a:rPr lang="en-US" dirty="0">
                    <a:latin typeface="Bahnschrift Light SemiCondensed" panose="020B0502040204020203" pitchFamily="34" charset="0"/>
                  </a:rPr>
                  <a:t> </a:t>
                </a:r>
                <a:r>
                  <a:rPr lang="en-US" dirty="0" err="1">
                    <a:latin typeface="Bahnschrift Light SemiCondensed" panose="020B0502040204020203" pitchFamily="34" charset="0"/>
                  </a:rPr>
                  <a:t>keltirish</a:t>
                </a:r>
                <a:r>
                  <a:rPr lang="en-US" dirty="0">
                    <a:latin typeface="Bahnschrift Light SemiCondensed" panose="020B0502040204020203" pitchFamily="34" charset="0"/>
                  </a:rPr>
                  <a:t> </a:t>
                </a:r>
                <a:r>
                  <a:rPr lang="en-US" dirty="0" err="1">
                    <a:latin typeface="Bahnschrift Light SemiCondensed" panose="020B0502040204020203" pitchFamily="34" charset="0"/>
                  </a:rPr>
                  <a:t>mumkin</a:t>
                </a:r>
                <a:r>
                  <a:rPr lang="en-US" dirty="0">
                    <a:latin typeface="Bahnschrift Light SemiCondensed" panose="020B0502040204020203" pitchFamily="34" charset="0"/>
                  </a:rPr>
                  <a:t>:</a:t>
                </a:r>
              </a:p>
              <a:p>
                <a:pPr marL="0" indent="0">
                  <a:buNone/>
                </a:pPr>
                <a:r>
                  <a:rPr lang="uz-Latn-UZ" dirty="0">
                    <a:latin typeface="Bahnschrift Light SemiCondensed" panose="020B0502040204020203" pitchFamily="34" charset="0"/>
                  </a:rPr>
                  <a:t>     </a:t>
                </a:r>
                <a:r>
                  <a:rPr lang="en-US" dirty="0">
                    <a:latin typeface="Bahnschrift Light SemiCondensed" panose="020B0502040204020203" pitchFamily="34" charset="0"/>
                  </a:rPr>
                  <a:t>1) Beta-</a:t>
                </a:r>
                <a:r>
                  <a:rPr lang="en-US" dirty="0" err="1">
                    <a:latin typeface="Bahnschrift Light SemiCondensed" panose="020B0502040204020203" pitchFamily="34" charset="0"/>
                  </a:rPr>
                  <a:t>zarra</a:t>
                </a:r>
                <a:r>
                  <a:rPr lang="en-US" dirty="0">
                    <a:latin typeface="Bahnschrift Light SemiCondensed" panose="020B0502040204020203" pitchFamily="34" charset="0"/>
                  </a:rPr>
                  <a:t> - </a:t>
                </a:r>
                <a:r>
                  <a:rPr lang="en-US" dirty="0" err="1">
                    <a:latin typeface="Bahnschrift Light SemiCondensed" panose="020B0502040204020203" pitchFamily="34" charset="0"/>
                  </a:rPr>
                  <a:t>zaryadi</a:t>
                </a:r>
                <a:r>
                  <a:rPr lang="en-US" dirty="0">
                    <a:latin typeface="Bahnschrift Light SemiCondensed" panose="020B0502040204020203" pitchFamily="34" charset="0"/>
                  </a:rPr>
                  <a:t>, </a:t>
                </a:r>
                <a:r>
                  <a:rPr lang="en-US" dirty="0" err="1">
                    <a:latin typeface="Bahnschrift Light SemiCondensed" panose="020B0502040204020203" pitchFamily="34" charset="0"/>
                  </a:rPr>
                  <a:t>massasi</a:t>
                </a:r>
                <a:r>
                  <a:rPr lang="en-US" dirty="0">
                    <a:latin typeface="Bahnschrift Light SemiCondensed" panose="020B0502040204020203" pitchFamily="34" charset="0"/>
                  </a:rPr>
                  <a:t>, </a:t>
                </a:r>
                <a:r>
                  <a:rPr lang="en-US" dirty="0" err="1">
                    <a:latin typeface="Bahnschrift Light SemiCondensed" panose="020B0502040204020203" pitchFamily="34" charset="0"/>
                  </a:rPr>
                  <a:t>spini</a:t>
                </a:r>
                <a:r>
                  <a:rPr lang="en-US" dirty="0">
                    <a:latin typeface="Bahnschrift Light SemiCondensed" panose="020B0502040204020203" pitchFamily="34" charset="0"/>
                  </a:rPr>
                  <a:t>, </a:t>
                </a:r>
                <a:r>
                  <a:rPr lang="en-US" dirty="0" err="1">
                    <a:latin typeface="Bahnschrift Light SemiCondensed" panose="020B0502040204020203" pitchFamily="34" charset="0"/>
                  </a:rPr>
                  <a:t>magnit</a:t>
                </a:r>
                <a:r>
                  <a:rPr lang="en-US" dirty="0">
                    <a:latin typeface="Bahnschrift Light SemiCondensed" panose="020B0502040204020203" pitchFamily="34" charset="0"/>
                  </a:rPr>
                  <a:t> </a:t>
                </a:r>
                <a:r>
                  <a:rPr lang="en-US" dirty="0" err="1">
                    <a:latin typeface="Bahnschrift Light SemiCondensed" panose="020B0502040204020203" pitchFamily="34" charset="0"/>
                  </a:rPr>
                  <a:t>momenti</a:t>
                </a:r>
                <a:r>
                  <a:rPr lang="en-US" dirty="0">
                    <a:latin typeface="Bahnschrift Light SemiCondensed" panose="020B0502040204020203" pitchFamily="34" charset="0"/>
                  </a:rPr>
                  <a:t> </a:t>
                </a:r>
                <a:r>
                  <a:rPr lang="en-US" dirty="0" err="1">
                    <a:latin typeface="Bahnschrift Light SemiCondensed" panose="020B0502040204020203" pitchFamily="34" charset="0"/>
                  </a:rPr>
                  <a:t>elektronnikiga</a:t>
                </a:r>
                <a:r>
                  <a:rPr lang="en-US" dirty="0">
                    <a:latin typeface="Bahnschrift Light SemiCondensed" panose="020B0502040204020203" pitchFamily="34" charset="0"/>
                  </a:rPr>
                  <a:t> </a:t>
                </a:r>
                <a:r>
                  <a:rPr lang="en-US" dirty="0" err="1">
                    <a:latin typeface="Bahnschrift Light SemiCondensed" panose="020B0502040204020203" pitchFamily="34" charset="0"/>
                  </a:rPr>
                  <a:t>teng</a:t>
                </a:r>
                <a:r>
                  <a:rPr lang="en-US" dirty="0">
                    <a:latin typeface="Bahnschrift Light SemiCondensed" panose="020B0502040204020203" pitchFamily="34" charset="0"/>
                  </a:rPr>
                  <a:t>;</a:t>
                </a:r>
              </a:p>
              <a:p>
                <a:pPr>
                  <a:spcAft>
                    <a:spcPts val="800"/>
                  </a:spcAft>
                  <a:buNone/>
                </a:pPr>
                <a:r>
                  <a:rPr lang="uz-Latn-UZ" dirty="0">
                    <a:latin typeface="Bahnschrift Light SemiCondensed" panose="020B0502040204020203" pitchFamily="34" charset="0"/>
                  </a:rPr>
                  <a:t>     </a:t>
                </a:r>
                <a:r>
                  <a:rPr lang="en-US" dirty="0">
                    <a:latin typeface="Bahnschrift Light SemiCondensed" panose="020B0502040204020203" pitchFamily="34" charset="0"/>
                  </a:rPr>
                  <a:t>2) </a:t>
                </a:r>
                <a14:m>
                  <m:oMath xmlns:m="http://schemas.openxmlformats.org/officeDocument/2006/math">
                    <m:sSup>
                      <m:sSupPr>
                        <m:ctrlPr>
                          <a:rPr lang="ru-RU" i="1" kern="100" smtClean="0">
                            <a:effectLst/>
                            <a:latin typeface="Cambria Math" panose="02040503050406030204" pitchFamily="18" charset="0"/>
                            <a:ea typeface="Calibri" panose="020F0502020204030204" pitchFamily="34" charset="0"/>
                            <a:cs typeface="Times New Roman" panose="02020603050405020304" pitchFamily="18" charset="0"/>
                          </a:rPr>
                        </m:ctrlPr>
                      </m:sSupPr>
                      <m:e>
                        <m:r>
                          <a:rPr lang="uz-Latn-UZ" i="1" kern="100">
                            <a:effectLst/>
                            <a:latin typeface="Cambria Math" panose="02040503050406030204" pitchFamily="18" charset="0"/>
                            <a:ea typeface="Calibri" panose="020F0502020204030204" pitchFamily="34" charset="0"/>
                            <a:cs typeface="Times New Roman" panose="02020603050405020304" pitchFamily="18" charset="0"/>
                          </a:rPr>
                          <m:t>𝛽</m:t>
                        </m:r>
                      </m:e>
                      <m:sup>
                        <m:r>
                          <a:rPr lang="uz-Latn-UZ" i="1" kern="100">
                            <a:effectLst/>
                            <a:latin typeface="Cambria Math" panose="02040503050406030204" pitchFamily="18" charset="0"/>
                            <a:ea typeface="Calibri" panose="020F0502020204030204" pitchFamily="34" charset="0"/>
                            <a:cs typeface="Times New Roman" panose="02020603050405020304" pitchFamily="18" charset="0"/>
                          </a:rPr>
                          <m:t>+</m:t>
                        </m:r>
                      </m:sup>
                    </m:sSup>
                  </m:oMath>
                </a14:m>
                <a:r>
                  <a:rPr lang="en-US" dirty="0">
                    <a:latin typeface="Bahnschrift Light SemiCondensed" panose="020B0502040204020203" pitchFamily="34" charset="0"/>
                  </a:rPr>
                  <a:t>-</a:t>
                </a:r>
                <a:r>
                  <a:rPr lang="en-US" dirty="0" err="1">
                    <a:latin typeface="Bahnschrift Light SemiCondensed" panose="020B0502040204020203" pitchFamily="34" charset="0"/>
                  </a:rPr>
                  <a:t>zarra</a:t>
                </a:r>
                <a:r>
                  <a:rPr lang="en-US" dirty="0">
                    <a:latin typeface="Bahnschrift Light SemiCondensed" panose="020B0502040204020203" pitchFamily="34" charset="0"/>
                  </a:rPr>
                  <a:t> atom </a:t>
                </a:r>
                <a:r>
                  <a:rPr lang="en-US" dirty="0" err="1">
                    <a:latin typeface="Bahnschrift Light SemiCondensed" panose="020B0502040204020203" pitchFamily="34" charset="0"/>
                  </a:rPr>
                  <a:t>qobiq</a:t>
                </a:r>
                <a:r>
                  <a:rPr lang="en-US" dirty="0">
                    <a:latin typeface="Bahnschrift Light SemiCondensed" panose="020B0502040204020203" pitchFamily="34" charset="0"/>
                  </a:rPr>
                  <a:t> </a:t>
                </a:r>
                <a:r>
                  <a:rPr lang="en-US" dirty="0" err="1">
                    <a:latin typeface="Bahnschrift Light SemiCondensed" panose="020B0502040204020203" pitchFamily="34" charset="0"/>
                  </a:rPr>
                  <a:t>elektronlari</a:t>
                </a:r>
                <a:r>
                  <a:rPr lang="en-US" dirty="0">
                    <a:latin typeface="Bahnschrift Light SemiCondensed" panose="020B0502040204020203" pitchFamily="34" charset="0"/>
                  </a:rPr>
                  <a:t> </a:t>
                </a:r>
                <a:r>
                  <a:rPr lang="en-US" dirty="0" err="1">
                    <a:latin typeface="Bahnschrift Light SemiCondensed" panose="020B0502040204020203" pitchFamily="34" charset="0"/>
                  </a:rPr>
                  <a:t>bilan</a:t>
                </a:r>
                <a:r>
                  <a:rPr lang="en-US" dirty="0">
                    <a:latin typeface="Bahnschrift Light SemiCondensed" panose="020B0502040204020203" pitchFamily="34" charset="0"/>
                  </a:rPr>
                  <a:t> </a:t>
                </a:r>
                <a:r>
                  <a:rPr lang="en-US" dirty="0" err="1">
                    <a:latin typeface="Bahnschrift Light SemiCondensed" panose="020B0502040204020203" pitchFamily="34" charset="0"/>
                  </a:rPr>
                  <a:t>annigillyasiya</a:t>
                </a:r>
                <a:r>
                  <a:rPr lang="en-US" dirty="0">
                    <a:latin typeface="Bahnschrift Light SemiCondensed" panose="020B0502040204020203" pitchFamily="34" charset="0"/>
                  </a:rPr>
                  <a:t> </a:t>
                </a:r>
                <a:r>
                  <a:rPr lang="en-US" dirty="0" err="1">
                    <a:latin typeface="Bahnschrift Light SemiCondensed" panose="020B0502040204020203" pitchFamily="34" charset="0"/>
                  </a:rPr>
                  <a:t>beradi</a:t>
                </a:r>
                <a:r>
                  <a:rPr lang="uz-Latn-UZ" dirty="0">
                    <a:latin typeface="Bahnschrift Light SemiCondensed" panose="020B0502040204020203" pitchFamily="34" charset="0"/>
                  </a:rPr>
                  <a:t>         </a:t>
                </a:r>
                <a14:m>
                  <m:oMath xmlns:m="http://schemas.openxmlformats.org/officeDocument/2006/math">
                    <m:sSup>
                      <m:sSupPr>
                        <m:ctrlPr>
                          <a:rPr lang="ru-RU" i="1" kern="100">
                            <a:latin typeface="Cambria Math" panose="02040503050406030204" pitchFamily="18" charset="0"/>
                            <a:ea typeface="Calibri" panose="020F0502020204030204" pitchFamily="34" charset="0"/>
                            <a:cs typeface="Times New Roman" panose="02020603050405020304" pitchFamily="18" charset="0"/>
                          </a:rPr>
                        </m:ctrlPr>
                      </m:sSupPr>
                      <m:e>
                        <m:r>
                          <a:rPr lang="uz-Latn-UZ" i="1" kern="100">
                            <a:latin typeface="Cambria Math" panose="02040503050406030204" pitchFamily="18" charset="0"/>
                            <a:ea typeface="Calibri" panose="020F0502020204030204" pitchFamily="34" charset="0"/>
                            <a:cs typeface="Times New Roman" panose="02020603050405020304" pitchFamily="18" charset="0"/>
                          </a:rPr>
                          <m:t>𝛽</m:t>
                        </m:r>
                      </m:e>
                      <m:sup>
                        <m:r>
                          <a:rPr lang="uz-Latn-UZ" i="1" kern="100">
                            <a:latin typeface="Cambria Math" panose="02040503050406030204" pitchFamily="18" charset="0"/>
                            <a:ea typeface="Calibri" panose="020F0502020204030204" pitchFamily="34" charset="0"/>
                            <a:cs typeface="Times New Roman" panose="02020603050405020304" pitchFamily="18" charset="0"/>
                          </a:rPr>
                          <m:t>+</m:t>
                        </m:r>
                      </m:sup>
                    </m:sSup>
                    <m:sSup>
                      <m:sSupPr>
                        <m:ctrlPr>
                          <a:rPr lang="ru-RU" i="1" kern="100">
                            <a:latin typeface="Cambria Math" panose="02040503050406030204" pitchFamily="18" charset="0"/>
                            <a:ea typeface="Calibri" panose="020F0502020204030204" pitchFamily="34" charset="0"/>
                            <a:cs typeface="Times New Roman" panose="02020603050405020304" pitchFamily="18" charset="0"/>
                          </a:rPr>
                        </m:ctrlPr>
                      </m:sSupPr>
                      <m:e>
                        <m:r>
                          <a:rPr lang="uz-Latn-UZ" i="1" kern="100">
                            <a:latin typeface="Cambria Math" panose="02040503050406030204" pitchFamily="18" charset="0"/>
                            <a:ea typeface="Calibri" panose="020F0502020204030204" pitchFamily="34" charset="0"/>
                            <a:cs typeface="Times New Roman" panose="02020603050405020304" pitchFamily="18" charset="0"/>
                          </a:rPr>
                          <m:t>𝑒</m:t>
                        </m:r>
                      </m:e>
                      <m:sup>
                        <m:r>
                          <a:rPr lang="uz-Latn-UZ" i="1" kern="100">
                            <a:latin typeface="Cambria Math" panose="02040503050406030204" pitchFamily="18" charset="0"/>
                            <a:ea typeface="Calibri" panose="020F0502020204030204" pitchFamily="34" charset="0"/>
                            <a:cs typeface="Times New Roman" panose="02020603050405020304" pitchFamily="18" charset="0"/>
                          </a:rPr>
                          <m:t>−</m:t>
                        </m:r>
                      </m:sup>
                    </m:sSup>
                    <m:r>
                      <a:rPr lang="uz-Latn-UZ" i="1" kern="100">
                        <a:latin typeface="Cambria Math" panose="02040503050406030204" pitchFamily="18" charset="0"/>
                        <a:ea typeface="Calibri" panose="020F0502020204030204" pitchFamily="34" charset="0"/>
                        <a:cs typeface="Times New Roman" panose="02020603050405020304" pitchFamily="18" charset="0"/>
                      </a:rPr>
                      <m:t>→</m:t>
                    </m:r>
                    <m:r>
                      <a:rPr lang="uz-Latn-UZ" i="1" kern="100">
                        <a:latin typeface="Cambria Math" panose="02040503050406030204" pitchFamily="18" charset="0"/>
                        <a:ea typeface="Calibri" panose="020F0502020204030204" pitchFamily="34" charset="0"/>
                        <a:cs typeface="Times New Roman" panose="02020603050405020304" pitchFamily="18" charset="0"/>
                      </a:rPr>
                      <m:t>𝛾</m:t>
                    </m:r>
                    <m:r>
                      <a:rPr lang="uz-Latn-UZ" i="1" kern="100">
                        <a:latin typeface="Cambria Math" panose="02040503050406030204" pitchFamily="18" charset="0"/>
                        <a:ea typeface="Calibri" panose="020F0502020204030204" pitchFamily="34" charset="0"/>
                        <a:cs typeface="Times New Roman" panose="02020603050405020304" pitchFamily="18" charset="0"/>
                      </a:rPr>
                      <m:t>+</m:t>
                    </m:r>
                    <m:r>
                      <a:rPr lang="uz-Latn-UZ" i="1" kern="100">
                        <a:latin typeface="Cambria Math" panose="02040503050406030204" pitchFamily="18" charset="0"/>
                        <a:ea typeface="Calibri" panose="020F0502020204030204" pitchFamily="34" charset="0"/>
                        <a:cs typeface="Times New Roman" panose="02020603050405020304" pitchFamily="18" charset="0"/>
                      </a:rPr>
                      <m:t>𝛾</m:t>
                    </m:r>
                  </m:oMath>
                </a14:m>
                <a:r>
                  <a:rPr lang="en-US" dirty="0">
                    <a:latin typeface="Bahnschrift Light SemiCondensed" panose="020B0502040204020203" pitchFamily="34" charset="0"/>
                  </a:rPr>
                  <a:t> (</a:t>
                </a:r>
                <a:r>
                  <a:rPr lang="en-US" dirty="0" err="1">
                    <a:latin typeface="Bahnschrift Light SemiCondensed" panose="020B0502040204020203" pitchFamily="34" charset="0"/>
                  </a:rPr>
                  <a:t>annigillyasiyalashuvni</a:t>
                </a:r>
                <a:r>
                  <a:rPr lang="en-US" dirty="0">
                    <a:latin typeface="Bahnschrift Light SemiCondensed" panose="020B0502040204020203" pitchFamily="34" charset="0"/>
                  </a:rPr>
                  <a:t> </a:t>
                </a:r>
                <a:r>
                  <a:rPr lang="en-US" dirty="0" err="1">
                    <a:latin typeface="Bahnschrift Light SemiCondensed" panose="020B0502040204020203" pitchFamily="34" charset="0"/>
                  </a:rPr>
                  <a:t>faqat</a:t>
                </a:r>
                <a:r>
                  <a:rPr lang="en-US" dirty="0">
                    <a:latin typeface="Bahnschrift Light SemiCondensed" panose="020B0502040204020203" pitchFamily="34" charset="0"/>
                  </a:rPr>
                  <a:t> </a:t>
                </a:r>
                <a:r>
                  <a:rPr lang="en-US" dirty="0" err="1">
                    <a:latin typeface="Bahnschrift Light SemiCondensed" panose="020B0502040204020203" pitchFamily="34" charset="0"/>
                  </a:rPr>
                  <a:t>zarra</a:t>
                </a:r>
                <a:r>
                  <a:rPr lang="en-US" dirty="0">
                    <a:latin typeface="Bahnschrift Light SemiCondensed" panose="020B0502040204020203" pitchFamily="34" charset="0"/>
                  </a:rPr>
                  <a:t> </a:t>
                </a:r>
                <a:r>
                  <a:rPr lang="en-US" dirty="0" err="1">
                    <a:latin typeface="Bahnschrift Light SemiCondensed" panose="020B0502040204020203" pitchFamily="34" charset="0"/>
                  </a:rPr>
                  <a:t>va</a:t>
                </a:r>
                <a:r>
                  <a:rPr lang="en-US" dirty="0">
                    <a:latin typeface="Bahnschrift Light SemiCondensed" panose="020B0502040204020203" pitchFamily="34" charset="0"/>
                  </a:rPr>
                  <a:t> </a:t>
                </a:r>
                <a:r>
                  <a:rPr lang="en-US" dirty="0" err="1">
                    <a:latin typeface="Bahnschrift Light SemiCondensed" panose="020B0502040204020203" pitchFamily="34" charset="0"/>
                  </a:rPr>
                  <a:t>antizarralargina</a:t>
                </a:r>
                <a:r>
                  <a:rPr lang="en-US" dirty="0">
                    <a:latin typeface="Bahnschrift Light SemiCondensed" panose="020B0502040204020203" pitchFamily="34" charset="0"/>
                  </a:rPr>
                  <a:t> </a:t>
                </a:r>
                <a:r>
                  <a:rPr lang="en-US" dirty="0" err="1">
                    <a:latin typeface="Bahnschrift Light SemiCondensed" panose="020B0502040204020203" pitchFamily="34" charset="0"/>
                  </a:rPr>
                  <a:t>vujudga</a:t>
                </a:r>
                <a:r>
                  <a:rPr lang="en-US" dirty="0">
                    <a:latin typeface="Bahnschrift Light SemiCondensed" panose="020B0502040204020203" pitchFamily="34" charset="0"/>
                  </a:rPr>
                  <a:t> </a:t>
                </a:r>
                <a:r>
                  <a:rPr lang="en-US" dirty="0" err="1">
                    <a:latin typeface="Bahnschrift Light SemiCondensed" panose="020B0502040204020203" pitchFamily="34" charset="0"/>
                  </a:rPr>
                  <a:t>keltiradi</a:t>
                </a:r>
                <a:r>
                  <a:rPr lang="en-US" dirty="0">
                    <a:latin typeface="Bahnschrift Light SemiCondensed" panose="020B0502040204020203" pitchFamily="34" charset="0"/>
                  </a:rPr>
                  <a:t>)</a:t>
                </a:r>
                <a:r>
                  <a:rPr lang="uz-Latn-UZ" dirty="0">
                    <a:latin typeface="Bahnschrift Light SemiCondensed" panose="020B0502040204020203" pitchFamily="34" charset="0"/>
                  </a:rPr>
                  <a:t>.</a:t>
                </a:r>
              </a:p>
              <a:p>
                <a:pPr>
                  <a:spcAft>
                    <a:spcPts val="800"/>
                  </a:spcAft>
                  <a:buNone/>
                </a:pPr>
                <a:r>
                  <a:rPr lang="uz-Latn-UZ" dirty="0">
                    <a:latin typeface="Bahnschrift Light SemiCondensed" panose="020B0502040204020203" pitchFamily="34" charset="0"/>
                  </a:rPr>
                  <a:t>     </a:t>
                </a:r>
                <a:r>
                  <a:rPr lang="en-US" dirty="0">
                    <a:latin typeface="Bahnschrift Light SemiCondensed" panose="020B0502040204020203" pitchFamily="34" charset="0"/>
                  </a:rPr>
                  <a:t>3) Beta-</a:t>
                </a:r>
                <a:r>
                  <a:rPr lang="en-US" dirty="0" err="1">
                    <a:latin typeface="Bahnschrift Light SemiCondensed" panose="020B0502040204020203" pitchFamily="34" charset="0"/>
                  </a:rPr>
                  <a:t>yemirilish</a:t>
                </a:r>
                <a:r>
                  <a:rPr lang="en-US" dirty="0">
                    <a:latin typeface="Bahnschrift Light SemiCondensed" panose="020B0502040204020203" pitchFamily="34" charset="0"/>
                  </a:rPr>
                  <a:t> atom </a:t>
                </a:r>
                <a:r>
                  <a:rPr lang="en-US" dirty="0" err="1">
                    <a:latin typeface="Bahnschrift Light SemiCondensed" panose="020B0502040204020203" pitchFamily="34" charset="0"/>
                  </a:rPr>
                  <a:t>qobiq</a:t>
                </a:r>
                <a:r>
                  <a:rPr lang="en-US" dirty="0">
                    <a:latin typeface="Bahnschrift Light SemiCondensed" panose="020B0502040204020203" pitchFamily="34" charset="0"/>
                  </a:rPr>
                  <a:t> </a:t>
                </a:r>
                <a:r>
                  <a:rPr lang="en-US" dirty="0" err="1">
                    <a:latin typeface="Bahnschrift Light SemiCondensed" panose="020B0502040204020203" pitchFamily="34" charset="0"/>
                  </a:rPr>
                  <a:t>elektronlarini</a:t>
                </a:r>
                <a:r>
                  <a:rPr lang="en-US" dirty="0">
                    <a:latin typeface="Bahnschrift Light SemiCondensed" panose="020B0502040204020203" pitchFamily="34" charset="0"/>
                  </a:rPr>
                  <a:t> </a:t>
                </a:r>
                <a:r>
                  <a:rPr lang="en-US" dirty="0" err="1">
                    <a:latin typeface="Bahnschrift Light SemiCondensed" panose="020B0502040204020203" pitchFamily="34" charset="0"/>
                  </a:rPr>
                  <a:t>yadro</a:t>
                </a:r>
                <a:r>
                  <a:rPr lang="en-US" dirty="0">
                    <a:latin typeface="Bahnschrift Light SemiCondensed" panose="020B0502040204020203" pitchFamily="34" charset="0"/>
                  </a:rPr>
                  <a:t> </a:t>
                </a:r>
                <a:r>
                  <a:rPr lang="en-US" dirty="0" err="1">
                    <a:latin typeface="Bahnschrift Light SemiCondensed" panose="020B0502040204020203" pitchFamily="34" charset="0"/>
                  </a:rPr>
                  <a:t>tomonidan</a:t>
                </a:r>
                <a:r>
                  <a:rPr lang="en-US" dirty="0">
                    <a:latin typeface="Bahnschrift Light SemiCondensed" panose="020B0502040204020203" pitchFamily="34" charset="0"/>
                  </a:rPr>
                  <a:t> </a:t>
                </a:r>
                <a:r>
                  <a:rPr lang="en-US" dirty="0" err="1">
                    <a:latin typeface="Bahnschrift Light SemiCondensed" panose="020B0502040204020203" pitchFamily="34" charset="0"/>
                  </a:rPr>
                  <a:t>qamrab</a:t>
                </a:r>
                <a:r>
                  <a:rPr lang="en-US" dirty="0">
                    <a:latin typeface="Bahnschrift Light SemiCondensed" panose="020B0502040204020203" pitchFamily="34" charset="0"/>
                  </a:rPr>
                  <a:t> </a:t>
                </a:r>
                <a:r>
                  <a:rPr lang="en-US" dirty="0" err="1">
                    <a:latin typeface="Bahnschrift Light SemiCondensed" panose="020B0502040204020203" pitchFamily="34" charset="0"/>
                  </a:rPr>
                  <a:t>olish</a:t>
                </a:r>
                <a:r>
                  <a:rPr lang="en-US" dirty="0">
                    <a:latin typeface="Bahnschrift Light SemiCondensed" panose="020B0502040204020203" pitchFamily="34" charset="0"/>
                  </a:rPr>
                  <a:t> </a:t>
                </a:r>
                <a:r>
                  <a:rPr lang="en-US" dirty="0" err="1">
                    <a:latin typeface="Bahnschrift Light SemiCondensed" panose="020B0502040204020203" pitchFamily="34" charset="0"/>
                  </a:rPr>
                  <a:t>bilan</a:t>
                </a:r>
                <a:r>
                  <a:rPr lang="en-US" dirty="0">
                    <a:latin typeface="Bahnschrift Light SemiCondensed" panose="020B0502040204020203" pitchFamily="34" charset="0"/>
                  </a:rPr>
                  <a:t> ham </a:t>
                </a:r>
                <a:r>
                  <a:rPr lang="en-US" dirty="0" err="1">
                    <a:latin typeface="Bahnschrift Light SemiCondensed" panose="020B0502040204020203" pitchFamily="34" charset="0"/>
                  </a:rPr>
                  <a:t>bo'ladi</a:t>
                </a:r>
                <a:r>
                  <a:rPr lang="en-US" dirty="0">
                    <a:latin typeface="Bahnschrift Light SemiCondensed" panose="020B0502040204020203" pitchFamily="34" charset="0"/>
                  </a:rPr>
                  <a:t>.</a:t>
                </a:r>
              </a:p>
              <a:p>
                <a:pPr>
                  <a:spcAft>
                    <a:spcPts val="800"/>
                  </a:spcAft>
                  <a:buNone/>
                </a:pPr>
                <a:r>
                  <a:rPr lang="uz-Latn-UZ" dirty="0">
                    <a:latin typeface="Bahnschrift Light SemiCondensed" panose="020B0502040204020203" pitchFamily="34" charset="0"/>
                  </a:rPr>
                  <a:t>     </a:t>
                </a:r>
                <a:r>
                  <a:rPr lang="en-US" dirty="0">
                    <a:latin typeface="Bahnschrift Light SemiCondensed" panose="020B0502040204020203" pitchFamily="34" charset="0"/>
                  </a:rPr>
                  <a:t>4) Beta-</a:t>
                </a:r>
                <a:r>
                  <a:rPr lang="en-US" dirty="0" err="1">
                    <a:latin typeface="Bahnschrift Light SemiCondensed" panose="020B0502040204020203" pitchFamily="34" charset="0"/>
                  </a:rPr>
                  <a:t>zarra</a:t>
                </a:r>
                <a:r>
                  <a:rPr lang="en-US" dirty="0">
                    <a:latin typeface="Bahnschrift Light SemiCondensed" panose="020B0502040204020203" pitchFamily="34" charset="0"/>
                  </a:rPr>
                  <a:t> </a:t>
                </a:r>
                <a:r>
                  <a:rPr lang="en-US" dirty="0" err="1">
                    <a:latin typeface="Bahnschrift Light SemiCondensed" panose="020B0502040204020203" pitchFamily="34" charset="0"/>
                  </a:rPr>
                  <a:t>elektron</a:t>
                </a:r>
                <a:r>
                  <a:rPr lang="en-US" dirty="0">
                    <a:latin typeface="Bahnschrift Light SemiCondensed" panose="020B0502040204020203" pitchFamily="34" charset="0"/>
                  </a:rPr>
                  <a:t> </a:t>
                </a:r>
                <a:r>
                  <a:rPr lang="en-US" dirty="0" err="1">
                    <a:latin typeface="Bahnschrift Light SemiCondensed" panose="020B0502040204020203" pitchFamily="34" charset="0"/>
                  </a:rPr>
                  <a:t>kabi</a:t>
                </a:r>
                <a:r>
                  <a:rPr lang="en-US" dirty="0">
                    <a:latin typeface="Bahnschrift Light SemiCondensed" panose="020B0502040204020203" pitchFamily="34" charset="0"/>
                  </a:rPr>
                  <a:t> Pauli </a:t>
                </a:r>
                <a:r>
                  <a:rPr lang="en-US" dirty="0" err="1">
                    <a:latin typeface="Bahnschrift Light SemiCondensed" panose="020B0502040204020203" pitchFamily="34" charset="0"/>
                  </a:rPr>
                  <a:t>tamoyiliga</a:t>
                </a:r>
                <a:r>
                  <a:rPr lang="en-US" dirty="0">
                    <a:latin typeface="Bahnschrift Light SemiCondensed" panose="020B0502040204020203" pitchFamily="34" charset="0"/>
                  </a:rPr>
                  <a:t> </a:t>
                </a:r>
                <a:r>
                  <a:rPr lang="en-US" dirty="0" err="1">
                    <a:latin typeface="Bahnschrift Light SemiCondensed" panose="020B0502040204020203" pitchFamily="34" charset="0"/>
                  </a:rPr>
                  <a:t>bo'ysunadi</a:t>
                </a:r>
                <a:r>
                  <a:rPr lang="en-US" dirty="0">
                    <a:latin typeface="Bahnschrift Light SemiCondensed" panose="020B0502040204020203" pitchFamily="34" charset="0"/>
                  </a:rPr>
                  <a:t>, </a:t>
                </a:r>
                <a:r>
                  <a:rPr lang="en-US" dirty="0" err="1">
                    <a:latin typeface="Bahnschrift Light SemiCondensed" panose="020B0502040204020203" pitchFamily="34" charset="0"/>
                  </a:rPr>
                  <a:t>yadrodan</a:t>
                </a:r>
                <a:r>
                  <a:rPr lang="en-US" dirty="0">
                    <a:latin typeface="Bahnschrift Light SemiCondensed" panose="020B0502040204020203" pitchFamily="34" charset="0"/>
                  </a:rPr>
                  <a:t> </a:t>
                </a:r>
                <a:r>
                  <a:rPr lang="en-US" dirty="0" err="1">
                    <a:latin typeface="Bahnschrift Light SemiCondensed" panose="020B0502040204020203" pitchFamily="34" charset="0"/>
                  </a:rPr>
                  <a:t>chiquvchi</a:t>
                </a:r>
                <a:r>
                  <a:rPr lang="en-US" dirty="0">
                    <a:latin typeface="Bahnschrift Light SemiCondensed" panose="020B0502040204020203" pitchFamily="34" charset="0"/>
                  </a:rPr>
                  <a:t> </a:t>
                </a:r>
                <a14:m>
                  <m:oMath xmlns:m="http://schemas.openxmlformats.org/officeDocument/2006/math">
                    <m:r>
                      <a:rPr lang="uz-Latn-UZ" i="1" kern="100" smtClean="0">
                        <a:effectLst/>
                        <a:latin typeface="Cambria Math" panose="02040503050406030204" pitchFamily="18" charset="0"/>
                        <a:ea typeface="Calibri" panose="020F0502020204030204" pitchFamily="34" charset="0"/>
                        <a:cs typeface="Times New Roman" panose="02020603050405020304" pitchFamily="18" charset="0"/>
                      </a:rPr>
                      <m:t>𝛽</m:t>
                    </m:r>
                  </m:oMath>
                </a14:m>
                <a:r>
                  <a:rPr lang="en-US" dirty="0">
                    <a:latin typeface="Bahnschrift Light SemiCondensed" panose="020B0502040204020203" pitchFamily="34" charset="0"/>
                  </a:rPr>
                  <a:t>-</a:t>
                </a:r>
                <a:r>
                  <a:rPr lang="en-US" dirty="0" err="1">
                    <a:latin typeface="Bahnschrift Light SemiCondensed" panose="020B0502040204020203" pitchFamily="34" charset="0"/>
                  </a:rPr>
                  <a:t>zarra</a:t>
                </a:r>
                <a:r>
                  <a:rPr lang="en-US" dirty="0">
                    <a:latin typeface="Bahnschrift Light SemiCondensed" panose="020B0502040204020203" pitchFamily="34" charset="0"/>
                  </a:rPr>
                  <a:t> atom </a:t>
                </a:r>
                <a:r>
                  <a:rPr lang="en-US" dirty="0" err="1">
                    <a:latin typeface="Bahnschrift Light SemiCondensed" panose="020B0502040204020203" pitchFamily="34" charset="0"/>
                  </a:rPr>
                  <a:t>qobig'ida</a:t>
                </a:r>
                <a:r>
                  <a:rPr lang="en-US" dirty="0">
                    <a:latin typeface="Bahnschrift Light SemiCondensed" panose="020B0502040204020203" pitchFamily="34" charset="0"/>
                  </a:rPr>
                  <a:t> </a:t>
                </a:r>
                <a:r>
                  <a:rPr lang="en-US" dirty="0" err="1">
                    <a:latin typeface="Bahnschrift Light SemiCondensed" panose="020B0502040204020203" pitchFamily="34" charset="0"/>
                  </a:rPr>
                  <a:t>to'xtab</a:t>
                </a:r>
                <a:r>
                  <a:rPr lang="en-US" dirty="0">
                    <a:latin typeface="Bahnschrift Light SemiCondensed" panose="020B0502040204020203" pitchFamily="34" charset="0"/>
                  </a:rPr>
                  <a:t> </a:t>
                </a:r>
                <a:r>
                  <a:rPr lang="en-US" dirty="0" err="1">
                    <a:latin typeface="Bahnschrift Light SemiCondensed" panose="020B0502040204020203" pitchFamily="34" charset="0"/>
                  </a:rPr>
                  <a:t>qolmaydi</a:t>
                </a:r>
                <a:r>
                  <a:rPr lang="en-US" dirty="0">
                    <a:latin typeface="Bahnschrift Light SemiCondensed" panose="020B0502040204020203" pitchFamily="34" charset="0"/>
                  </a:rPr>
                  <a:t>, </a:t>
                </a:r>
                <a:r>
                  <a:rPr lang="en-US" dirty="0" err="1">
                    <a:latin typeface="Bahnschrift Light SemiCondensed" panose="020B0502040204020203" pitchFamily="34" charset="0"/>
                  </a:rPr>
                  <a:t>albatta</a:t>
                </a:r>
                <a:r>
                  <a:rPr lang="en-US" dirty="0">
                    <a:latin typeface="Bahnschrift Light SemiCondensed" panose="020B0502040204020203" pitchFamily="34" charset="0"/>
                  </a:rPr>
                  <a:t>, </a:t>
                </a:r>
                <a:r>
                  <a:rPr lang="en-US" dirty="0" err="1">
                    <a:latin typeface="Bahnschrift Light SemiCondensed" panose="020B0502040204020203" pitchFamily="34" charset="0"/>
                  </a:rPr>
                  <a:t>atomdan</a:t>
                </a:r>
                <a:r>
                  <a:rPr lang="en-US" dirty="0">
                    <a:latin typeface="Bahnschrift Light SemiCondensed" panose="020B0502040204020203" pitchFamily="34" charset="0"/>
                  </a:rPr>
                  <a:t> </a:t>
                </a:r>
                <a:r>
                  <a:rPr lang="en-US" dirty="0" err="1">
                    <a:latin typeface="Bahnschrift Light SemiCondensed" panose="020B0502040204020203" pitchFamily="34" charset="0"/>
                  </a:rPr>
                  <a:t>tashqariga</a:t>
                </a:r>
                <a:r>
                  <a:rPr lang="en-US" dirty="0">
                    <a:latin typeface="Bahnschrift Light SemiCondensed" panose="020B0502040204020203" pitchFamily="34" charset="0"/>
                  </a:rPr>
                  <a:t> </a:t>
                </a:r>
                <a:r>
                  <a:rPr lang="en-US" dirty="0" err="1">
                    <a:latin typeface="Bahnschrift Light SemiCondensed" panose="020B0502040204020203" pitchFamily="34" charset="0"/>
                  </a:rPr>
                  <a:t>chiqib</a:t>
                </a:r>
                <a:r>
                  <a:rPr lang="en-US" dirty="0">
                    <a:latin typeface="Bahnschrift Light SemiCondensed" panose="020B0502040204020203" pitchFamily="34" charset="0"/>
                  </a:rPr>
                  <a:t> </a:t>
                </a:r>
                <a:r>
                  <a:rPr lang="en-US" dirty="0" err="1">
                    <a:latin typeface="Bahnschrift Light SemiCondensed" panose="020B0502040204020203" pitchFamily="34" charset="0"/>
                  </a:rPr>
                  <a:t>ketadi</a:t>
                </a:r>
                <a:endParaRPr lang="ru-RU" dirty="0">
                  <a:latin typeface="Bahnschrift Light SemiCondensed" panose="020B0502040204020203" pitchFamily="34" charset="0"/>
                </a:endParaRPr>
              </a:p>
            </p:txBody>
          </p:sp>
        </mc:Choice>
        <mc:Fallback xmlns="">
          <p:sp>
            <p:nvSpPr>
              <p:cNvPr id="5" name="Объект 4">
                <a:extLst>
                  <a:ext uri="{FF2B5EF4-FFF2-40B4-BE49-F238E27FC236}">
                    <a16:creationId xmlns:a16="http://schemas.microsoft.com/office/drawing/2014/main" id="{C2948C39-838B-427B-95E9-23CFD69482BD}"/>
                  </a:ext>
                </a:extLst>
              </p:cNvPr>
              <p:cNvSpPr>
                <a:spLocks noGrp="1" noRot="1" noChangeAspect="1" noMove="1" noResize="1" noEditPoints="1" noAdjustHandles="1" noChangeArrowheads="1" noChangeShapeType="1" noTextEdit="1"/>
              </p:cNvSpPr>
              <p:nvPr>
                <p:ph idx="1"/>
              </p:nvPr>
            </p:nvSpPr>
            <p:spPr>
              <a:xfrm>
                <a:off x="955430" y="457888"/>
                <a:ext cx="10919070" cy="5358712"/>
              </a:xfrm>
              <a:blipFill>
                <a:blip r:embed="rId2"/>
                <a:stretch>
                  <a:fillRect l="-614" t="-1024" r="-168"/>
                </a:stretch>
              </a:blipFill>
            </p:spPr>
            <p:txBody>
              <a:bodyPr/>
              <a:lstStyle/>
              <a:p>
                <a:r>
                  <a:rPr lang="ru-RU">
                    <a:noFill/>
                  </a:rPr>
                  <a:t> </a:t>
                </a:r>
              </a:p>
            </p:txBody>
          </p:sp>
        </mc:Fallback>
      </mc:AlternateContent>
    </p:spTree>
    <p:extLst>
      <p:ext uri="{BB962C8B-B14F-4D97-AF65-F5344CB8AC3E}">
        <p14:creationId xmlns:p14="http://schemas.microsoft.com/office/powerpoint/2010/main" val="3087691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434812-A0A0-4464-ADE6-CFA2B5F5F8EA}"/>
              </a:ext>
            </a:extLst>
          </p:cNvPr>
          <p:cNvSpPr>
            <a:spLocks noGrp="1"/>
          </p:cNvSpPr>
          <p:nvPr>
            <p:ph type="title"/>
          </p:nvPr>
        </p:nvSpPr>
        <p:spPr>
          <a:xfrm>
            <a:off x="6265765" y="1382890"/>
            <a:ext cx="5657297" cy="1383459"/>
          </a:xfrm>
        </p:spPr>
        <p:txBody>
          <a:bodyPr>
            <a:normAutofit fontScale="90000"/>
          </a:bodyPr>
          <a:lstStyle/>
          <a:p>
            <a:r>
              <a:rPr lang="en-US" dirty="0"/>
              <a:t>Alfa-</a:t>
            </a:r>
            <a:r>
              <a:rPr lang="en-US" dirty="0" err="1"/>
              <a:t>yemirilish</a:t>
            </a:r>
            <a:br>
              <a:rPr lang="en-US" dirty="0"/>
            </a:br>
            <a:br>
              <a:rPr lang="en-US" dirty="0"/>
            </a:br>
            <a:br>
              <a:rPr lang="en-US" dirty="0"/>
            </a:br>
            <a:br>
              <a:rPr lang="en-US" dirty="0"/>
            </a:br>
            <a:br>
              <a:rPr lang="en-US" dirty="0"/>
            </a:br>
            <a:br>
              <a:rPr lang="en-US" dirty="0"/>
            </a:br>
            <a:r>
              <a:rPr lang="en-US" dirty="0"/>
              <a:t>Betta-</a:t>
            </a:r>
            <a:r>
              <a:rPr lang="en-US" dirty="0" err="1"/>
              <a:t>yemirilish</a:t>
            </a:r>
            <a:br>
              <a:rPr lang="en-US" dirty="0"/>
            </a:br>
            <a:br>
              <a:rPr lang="en-US" dirty="0"/>
            </a:br>
            <a:br>
              <a:rPr lang="en-US" dirty="0"/>
            </a:br>
            <a:br>
              <a:rPr lang="en-US" dirty="0"/>
            </a:br>
            <a:endParaRPr lang="ru-RU" dirty="0"/>
          </a:p>
        </p:txBody>
      </p:sp>
      <p:pic>
        <p:nvPicPr>
          <p:cNvPr id="4" name="Объект 3">
            <a:extLst>
              <a:ext uri="{FF2B5EF4-FFF2-40B4-BE49-F238E27FC236}">
                <a16:creationId xmlns:a16="http://schemas.microsoft.com/office/drawing/2014/main" id="{EFDD918C-5DD4-4221-8151-AD00EE79BE56}"/>
              </a:ext>
            </a:extLst>
          </p:cNvPr>
          <p:cNvPicPr>
            <a:picLocks noGrp="1" noChangeAspect="1"/>
          </p:cNvPicPr>
          <p:nvPr>
            <p:ph idx="1"/>
          </p:nvPr>
        </p:nvPicPr>
        <p:blipFill>
          <a:blip r:embed="rId2"/>
          <a:stretch>
            <a:fillRect/>
          </a:stretch>
        </p:blipFill>
        <p:spPr>
          <a:xfrm>
            <a:off x="1207624" y="291385"/>
            <a:ext cx="4718613" cy="3370917"/>
          </a:xfrm>
          <a:prstGeom prst="rect">
            <a:avLst/>
          </a:prstGeom>
        </p:spPr>
      </p:pic>
      <p:pic>
        <p:nvPicPr>
          <p:cNvPr id="5" name="Рисунок 4">
            <a:extLst>
              <a:ext uri="{FF2B5EF4-FFF2-40B4-BE49-F238E27FC236}">
                <a16:creationId xmlns:a16="http://schemas.microsoft.com/office/drawing/2014/main" id="{98264A67-A546-47A5-87D0-A833491CD40C}"/>
              </a:ext>
            </a:extLst>
          </p:cNvPr>
          <p:cNvPicPr>
            <a:picLocks noChangeAspect="1"/>
          </p:cNvPicPr>
          <p:nvPr/>
        </p:nvPicPr>
        <p:blipFill>
          <a:blip r:embed="rId3"/>
          <a:stretch>
            <a:fillRect/>
          </a:stretch>
        </p:blipFill>
        <p:spPr>
          <a:xfrm>
            <a:off x="1207625" y="3735943"/>
            <a:ext cx="4718613" cy="2607268"/>
          </a:xfrm>
          <a:prstGeom prst="rect">
            <a:avLst/>
          </a:prstGeom>
        </p:spPr>
      </p:pic>
    </p:spTree>
    <p:extLst>
      <p:ext uri="{BB962C8B-B14F-4D97-AF65-F5344CB8AC3E}">
        <p14:creationId xmlns:p14="http://schemas.microsoft.com/office/powerpoint/2010/main" val="11306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62510F-8E78-47AB-8E14-53D35E8B6A48}"/>
              </a:ext>
            </a:extLst>
          </p:cNvPr>
          <p:cNvSpPr>
            <a:spLocks noGrp="1"/>
          </p:cNvSpPr>
          <p:nvPr>
            <p:ph type="title"/>
          </p:nvPr>
        </p:nvSpPr>
        <p:spPr>
          <a:xfrm>
            <a:off x="1295400" y="222813"/>
            <a:ext cx="9601200" cy="1485900"/>
          </a:xfrm>
        </p:spPr>
        <p:txBody>
          <a:bodyPr/>
          <a:lstStyle/>
          <a:p>
            <a:r>
              <a:rPr lang="en-US" dirty="0" err="1">
                <a:latin typeface="Bahnschrift SemiBold SemiConden" panose="020B0502040204020203" pitchFamily="34" charset="0"/>
              </a:rPr>
              <a:t>Radioaktiv</a:t>
            </a:r>
            <a:r>
              <a:rPr lang="en-US" dirty="0">
                <a:latin typeface="Bahnschrift SemiBold SemiConden" panose="020B0502040204020203" pitchFamily="34" charset="0"/>
              </a:rPr>
              <a:t> </a:t>
            </a:r>
            <a:r>
              <a:rPr lang="en-US" dirty="0" err="1">
                <a:latin typeface="Bahnschrift SemiBold SemiConden" panose="020B0502040204020203" pitchFamily="34" charset="0"/>
              </a:rPr>
              <a:t>yemirilish</a:t>
            </a:r>
            <a:r>
              <a:rPr lang="en-US" dirty="0">
                <a:latin typeface="Bahnschrift SemiBold SemiConden" panose="020B0502040204020203" pitchFamily="34" charset="0"/>
              </a:rPr>
              <a:t> </a:t>
            </a:r>
            <a:r>
              <a:rPr lang="en-US" dirty="0" err="1">
                <a:latin typeface="Bahnschrift SemiBold SemiConden" panose="020B0502040204020203" pitchFamily="34" charset="0"/>
              </a:rPr>
              <a:t>qonunlari</a:t>
            </a:r>
            <a:br>
              <a:rPr lang="en-US" dirty="0">
                <a:latin typeface="Bahnschrift SemiBold SemiConden" panose="020B0502040204020203" pitchFamily="34" charset="0"/>
              </a:rPr>
            </a:br>
            <a:endParaRPr lang="ru-RU" dirty="0">
              <a:latin typeface="Bahnschrift SemiBold SemiConden" panose="020B0502040204020203" pitchFamily="34" charset="0"/>
            </a:endParaRPr>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A3912E70-8E2F-4A6D-BD2F-5F5D7452CB2A}"/>
                  </a:ext>
                </a:extLst>
              </p:cNvPr>
              <p:cNvSpPr>
                <a:spLocks noGrp="1"/>
              </p:cNvSpPr>
              <p:nvPr>
                <p:ph idx="1"/>
              </p:nvPr>
            </p:nvSpPr>
            <p:spPr>
              <a:xfrm>
                <a:off x="1295400" y="1209554"/>
                <a:ext cx="9601200" cy="3581400"/>
              </a:xfrm>
            </p:spPr>
            <p:txBody>
              <a:bodyPr>
                <a:noAutofit/>
              </a:bodyPr>
              <a:lstStyle/>
              <a:p>
                <a:pPr marL="0" indent="0">
                  <a:buNone/>
                </a:pPr>
                <a:r>
                  <a:rPr lang="uz-Latn-UZ" dirty="0">
                    <a:latin typeface="Bahnschrift Light SemiCondensed" panose="020B0502040204020203" pitchFamily="34" charset="0"/>
                  </a:rPr>
                  <a:t>          </a:t>
                </a:r>
                <a:r>
                  <a:rPr lang="en-US" dirty="0" err="1">
                    <a:latin typeface="Bahnschrift Light SemiCondensed" panose="020B0502040204020203" pitchFamily="34" charset="0"/>
                  </a:rPr>
                  <a:t>Radioaktiv</a:t>
                </a:r>
                <a:r>
                  <a:rPr lang="en-US" dirty="0">
                    <a:latin typeface="Bahnschrift Light SemiCondensed" panose="020B0502040204020203" pitchFamily="34" charset="0"/>
                  </a:rPr>
                  <a:t> </a:t>
                </a:r>
                <a:r>
                  <a:rPr lang="en-US" dirty="0" err="1">
                    <a:latin typeface="Bahnschrift Light SemiCondensed" panose="020B0502040204020203" pitchFamily="34" charset="0"/>
                  </a:rPr>
                  <a:t>parchalanishlar</a:t>
                </a:r>
                <a:r>
                  <a:rPr lang="en-US" dirty="0">
                    <a:latin typeface="Bahnschrift Light SemiCondensed" panose="020B0502040204020203" pitchFamily="34" charset="0"/>
                  </a:rPr>
                  <a:t> </a:t>
                </a:r>
                <a:r>
                  <a:rPr lang="en-US" dirty="0" err="1">
                    <a:latin typeface="Bahnschrift Light SemiCondensed" panose="020B0502040204020203" pitchFamily="34" charset="0"/>
                  </a:rPr>
                  <a:t>statistik</a:t>
                </a:r>
                <a:r>
                  <a:rPr lang="en-US" dirty="0">
                    <a:latin typeface="Bahnschrift Light SemiCondensed" panose="020B0502040204020203" pitchFamily="34" charset="0"/>
                  </a:rPr>
                  <a:t> </a:t>
                </a:r>
                <a:r>
                  <a:rPr lang="en-US" dirty="0" err="1">
                    <a:latin typeface="Bahnschrift Light SemiCondensed" panose="020B0502040204020203" pitchFamily="34" charset="0"/>
                  </a:rPr>
                  <a:t>hodisa</a:t>
                </a:r>
                <a:r>
                  <a:rPr lang="en-US" dirty="0">
                    <a:latin typeface="Bahnschrift Light SemiCondensed" panose="020B0502040204020203" pitchFamily="34" charset="0"/>
                  </a:rPr>
                  <a:t> </a:t>
                </a:r>
                <a:r>
                  <a:rPr lang="en-US" dirty="0" err="1">
                    <a:latin typeface="Bahnschrift Light SemiCondensed" panose="020B0502040204020203" pitchFamily="34" charset="0"/>
                  </a:rPr>
                  <a:t>hisoblanadi</a:t>
                </a:r>
                <a:r>
                  <a:rPr lang="en-US" dirty="0">
                    <a:latin typeface="Bahnschrift Light SemiCondensed" panose="020B0502040204020203" pitchFamily="34" charset="0"/>
                  </a:rPr>
                  <a:t>. </a:t>
                </a:r>
                <a:r>
                  <a:rPr lang="en-US" dirty="0" err="1">
                    <a:latin typeface="Bahnschrift Light SemiCondensed" panose="020B0502040204020203" pitchFamily="34" charset="0"/>
                  </a:rPr>
                  <a:t>Muayyan</a:t>
                </a:r>
                <a:r>
                  <a:rPr lang="en-US" dirty="0">
                    <a:latin typeface="Bahnschrift Light SemiCondensed" panose="020B0502040204020203" pitchFamily="34" charset="0"/>
                  </a:rPr>
                  <a:t> </a:t>
                </a:r>
                <a:r>
                  <a:rPr lang="en-US" dirty="0" err="1">
                    <a:latin typeface="Bahnschrift Light SemiCondensed" panose="020B0502040204020203" pitchFamily="34" charset="0"/>
                  </a:rPr>
                  <a:t>radioaktiv</a:t>
                </a:r>
                <a:r>
                  <a:rPr lang="en-US" dirty="0">
                    <a:latin typeface="Bahnschrift Light SemiCondensed" panose="020B0502040204020203" pitchFamily="34" charset="0"/>
                  </a:rPr>
                  <a:t> </a:t>
                </a:r>
                <a:r>
                  <a:rPr lang="en-US" dirty="0" err="1">
                    <a:latin typeface="Bahnschrift Light SemiCondensed" panose="020B0502040204020203" pitchFamily="34" charset="0"/>
                  </a:rPr>
                  <a:t>moddadagi</a:t>
                </a:r>
                <a:r>
                  <a:rPr lang="en-US" dirty="0">
                    <a:latin typeface="Bahnschrift Light SemiCondensed" panose="020B0502040204020203" pitchFamily="34" charset="0"/>
                  </a:rPr>
                  <a:t> </a:t>
                </a:r>
                <a:r>
                  <a:rPr lang="uz-Latn-UZ" dirty="0">
                    <a:latin typeface="Bahnschrift Light SemiCondensed" panose="020B0502040204020203" pitchFamily="34" charset="0"/>
                  </a:rPr>
                  <a:t>             b</a:t>
                </a:r>
                <a:r>
                  <a:rPr lang="en-US" dirty="0" err="1">
                    <a:latin typeface="Bahnschrift Light SemiCondensed" panose="020B0502040204020203" pitchFamily="34" charset="0"/>
                  </a:rPr>
                  <a:t>archa</a:t>
                </a:r>
                <a:r>
                  <a:rPr lang="en-US" dirty="0">
                    <a:latin typeface="Bahnschrift Light SemiCondensed" panose="020B0502040204020203" pitchFamily="34" charset="0"/>
                  </a:rPr>
                  <a:t> </a:t>
                </a:r>
                <a:r>
                  <a:rPr lang="en-US" dirty="0" err="1">
                    <a:latin typeface="Bahnschrift Light SemiCondensed" panose="020B0502040204020203" pitchFamily="34" charset="0"/>
                  </a:rPr>
                  <a:t>atomlar</a:t>
                </a:r>
                <a:r>
                  <a:rPr lang="en-US" dirty="0">
                    <a:latin typeface="Bahnschrift Light SemiCondensed" panose="020B0502040204020203" pitchFamily="34" charset="0"/>
                  </a:rPr>
                  <a:t> </a:t>
                </a:r>
                <a:r>
                  <a:rPr lang="en-US" dirty="0" err="1">
                    <a:latin typeface="Bahnschrift Light SemiCondensed" panose="020B0502040204020203" pitchFamily="34" charset="0"/>
                  </a:rPr>
                  <a:t>ayni</a:t>
                </a:r>
                <a:r>
                  <a:rPr lang="en-US" dirty="0">
                    <a:latin typeface="Bahnschrift Light SemiCondensed" panose="020B0502040204020203" pitchFamily="34" charset="0"/>
                  </a:rPr>
                  <a:t> </a:t>
                </a:r>
                <a:r>
                  <a:rPr lang="en-US" dirty="0" err="1">
                    <a:latin typeface="Bahnschrift Light SemiCondensed" panose="020B0502040204020203" pitchFamily="34" charset="0"/>
                  </a:rPr>
                  <a:t>bir</a:t>
                </a:r>
                <a:r>
                  <a:rPr lang="en-US" dirty="0">
                    <a:latin typeface="Bahnschrift Light SemiCondensed" panose="020B0502040204020203" pitchFamily="34" charset="0"/>
                  </a:rPr>
                  <a:t> </a:t>
                </a:r>
                <a:r>
                  <a:rPr lang="en-US" dirty="0" err="1">
                    <a:latin typeface="Bahnschrift Light SemiCondensed" panose="020B0502040204020203" pitchFamily="34" charset="0"/>
                  </a:rPr>
                  <a:t>vaqtda</a:t>
                </a:r>
                <a:r>
                  <a:rPr lang="en-US" dirty="0">
                    <a:latin typeface="Bahnschrift Light SemiCondensed" panose="020B0502040204020203" pitchFamily="34" charset="0"/>
                  </a:rPr>
                  <a:t> </a:t>
                </a:r>
                <a:r>
                  <a:rPr lang="en-US" dirty="0" err="1">
                    <a:latin typeface="Bahnschrift Light SemiCondensed" panose="020B0502040204020203" pitchFamily="34" charset="0"/>
                  </a:rPr>
                  <a:t>parchalanmaydi</a:t>
                </a:r>
                <a:r>
                  <a:rPr lang="en-US" dirty="0">
                    <a:latin typeface="Bahnschrift Light SemiCondensed" panose="020B0502040204020203" pitchFamily="34" charset="0"/>
                  </a:rPr>
                  <a:t>. </a:t>
                </a:r>
                <a:r>
                  <a:rPr lang="en-US" dirty="0" err="1">
                    <a:latin typeface="Bahnschrift Light SemiCondensed" panose="020B0502040204020203" pitchFamily="34" charset="0"/>
                  </a:rPr>
                  <a:t>Ularning</a:t>
                </a:r>
                <a:r>
                  <a:rPr lang="en-US" dirty="0">
                    <a:latin typeface="Bahnschrift Light SemiCondensed" panose="020B0502040204020203" pitchFamily="34" charset="0"/>
                  </a:rPr>
                  <a:t> </a:t>
                </a:r>
                <a:r>
                  <a:rPr lang="en-US" dirty="0" err="1">
                    <a:latin typeface="Bahnschrift Light SemiCondensed" panose="020B0502040204020203" pitchFamily="34" charset="0"/>
                  </a:rPr>
                  <a:t>ba'zilarida</a:t>
                </a:r>
                <a:r>
                  <a:rPr lang="en-US" dirty="0">
                    <a:latin typeface="Bahnschrift Light SemiCondensed" panose="020B0502040204020203" pitchFamily="34" charset="0"/>
                  </a:rPr>
                  <a:t> </a:t>
                </a:r>
                <a:r>
                  <a:rPr lang="en-US" dirty="0" err="1">
                    <a:latin typeface="Bahnschrift Light SemiCondensed" panose="020B0502040204020203" pitchFamily="34" charset="0"/>
                  </a:rPr>
                  <a:t>bu</a:t>
                </a:r>
                <a:r>
                  <a:rPr lang="en-US" dirty="0">
                    <a:latin typeface="Bahnschrift Light SemiCondensed" panose="020B0502040204020203" pitchFamily="34" charset="0"/>
                  </a:rPr>
                  <a:t> </a:t>
                </a:r>
                <a:r>
                  <a:rPr lang="en-US" dirty="0" err="1">
                    <a:latin typeface="Bahnschrift Light SemiCondensed" panose="020B0502040204020203" pitchFamily="34" charset="0"/>
                  </a:rPr>
                  <a:t>jarayon</a:t>
                </a:r>
                <a:r>
                  <a:rPr lang="en-US" dirty="0">
                    <a:latin typeface="Bahnschrift Light SemiCondensed" panose="020B0502040204020203" pitchFamily="34" charset="0"/>
                  </a:rPr>
                  <a:t> </a:t>
                </a:r>
                <a:r>
                  <a:rPr lang="en-US" dirty="0" err="1">
                    <a:latin typeface="Bahnschrift Light SemiCondensed" panose="020B0502040204020203" pitchFamily="34" charset="0"/>
                  </a:rPr>
                  <a:t>juda</a:t>
                </a:r>
                <a:r>
                  <a:rPr lang="en-US" dirty="0">
                    <a:latin typeface="Bahnschrift Light SemiCondensed" panose="020B0502040204020203" pitchFamily="34" charset="0"/>
                  </a:rPr>
                  <a:t> </a:t>
                </a:r>
                <a:r>
                  <a:rPr lang="en-US" dirty="0" err="1">
                    <a:latin typeface="Bahnschrift Light SemiCondensed" panose="020B0502040204020203" pitchFamily="34" charset="0"/>
                  </a:rPr>
                  <a:t>qisqa</a:t>
                </a:r>
                <a:r>
                  <a:rPr lang="en-US" dirty="0">
                    <a:latin typeface="Bahnschrift Light SemiCondensed" panose="020B0502040204020203" pitchFamily="34" charset="0"/>
                  </a:rPr>
                  <a:t> </a:t>
                </a:r>
                <a:r>
                  <a:rPr lang="uz-Latn-UZ" dirty="0">
                    <a:latin typeface="Bahnschrift Light SemiCondensed" panose="020B0502040204020203" pitchFamily="34" charset="0"/>
                  </a:rPr>
                  <a:t>  </a:t>
                </a:r>
                <a:r>
                  <a:rPr lang="en-US" dirty="0" err="1">
                    <a:latin typeface="Bahnschrift Light SemiCondensed" panose="020B0502040204020203" pitchFamily="34" charset="0"/>
                  </a:rPr>
                  <a:t>vaqtda</a:t>
                </a:r>
                <a:r>
                  <a:rPr lang="en-US" dirty="0">
                    <a:latin typeface="Bahnschrift Light SemiCondensed" panose="020B0502040204020203" pitchFamily="34" charset="0"/>
                  </a:rPr>
                  <a:t> </a:t>
                </a:r>
                <a:r>
                  <a:rPr lang="en-US" dirty="0" err="1">
                    <a:latin typeface="Bahnschrift Light SemiCondensed" panose="020B0502040204020203" pitchFamily="34" charset="0"/>
                  </a:rPr>
                  <a:t>bo'lsa</a:t>
                </a:r>
                <a:r>
                  <a:rPr lang="en-US" dirty="0">
                    <a:latin typeface="Bahnschrift Light SemiCondensed" panose="020B0502040204020203" pitchFamily="34" charset="0"/>
                  </a:rPr>
                  <a:t>, </a:t>
                </a:r>
                <a:r>
                  <a:rPr lang="en-US" dirty="0" err="1">
                    <a:latin typeface="Bahnschrift Light SemiCondensed" panose="020B0502040204020203" pitchFamily="34" charset="0"/>
                  </a:rPr>
                  <a:t>boshqalarida</a:t>
                </a:r>
                <a:r>
                  <a:rPr lang="en-US" dirty="0">
                    <a:latin typeface="Bahnschrift Light SemiCondensed" panose="020B0502040204020203" pitchFamily="34" charset="0"/>
                  </a:rPr>
                  <a:t> </a:t>
                </a:r>
                <a:r>
                  <a:rPr lang="en-US" dirty="0" err="1">
                    <a:latin typeface="Bahnschrift Light SemiCondensed" panose="020B0502040204020203" pitchFamily="34" charset="0"/>
                  </a:rPr>
                  <a:t>esa</a:t>
                </a:r>
                <a:r>
                  <a:rPr lang="en-US" dirty="0">
                    <a:latin typeface="Bahnschrift Light SemiCondensed" panose="020B0502040204020203" pitchFamily="34" charset="0"/>
                  </a:rPr>
                  <a:t> </a:t>
                </a:r>
                <a:r>
                  <a:rPr lang="en-US" dirty="0" err="1">
                    <a:latin typeface="Bahnschrift Light SemiCondensed" panose="020B0502040204020203" pitchFamily="34" charset="0"/>
                  </a:rPr>
                  <a:t>juda</a:t>
                </a:r>
                <a:r>
                  <a:rPr lang="en-US" dirty="0">
                    <a:latin typeface="Bahnschrift Light SemiCondensed" panose="020B0502040204020203" pitchFamily="34" charset="0"/>
                  </a:rPr>
                  <a:t> </a:t>
                </a:r>
                <a:r>
                  <a:rPr lang="en-US" dirty="0" err="1">
                    <a:latin typeface="Bahnschrift Light SemiCondensed" panose="020B0502040204020203" pitchFamily="34" charset="0"/>
                  </a:rPr>
                  <a:t>uzoq</a:t>
                </a:r>
                <a:r>
                  <a:rPr lang="en-US" dirty="0">
                    <a:latin typeface="Bahnschrift Light SemiCondensed" panose="020B0502040204020203" pitchFamily="34" charset="0"/>
                  </a:rPr>
                  <a:t> </a:t>
                </a:r>
                <a:r>
                  <a:rPr lang="en-US" dirty="0" err="1">
                    <a:latin typeface="Bahnschrift Light SemiCondensed" panose="020B0502040204020203" pitchFamily="34" charset="0"/>
                  </a:rPr>
                  <a:t>vaqt</a:t>
                </a:r>
                <a:r>
                  <a:rPr lang="en-US" dirty="0">
                    <a:latin typeface="Bahnschrift Light SemiCondensed" panose="020B0502040204020203" pitchFamily="34" charset="0"/>
                  </a:rPr>
                  <a:t> </a:t>
                </a:r>
                <a:r>
                  <a:rPr lang="en-US" dirty="0" err="1">
                    <a:latin typeface="Bahnschrift Light SemiCondensed" panose="020B0502040204020203" pitchFamily="34" charset="0"/>
                  </a:rPr>
                  <a:t>davomida</a:t>
                </a:r>
                <a:r>
                  <a:rPr lang="en-US" dirty="0">
                    <a:latin typeface="Bahnschrift Light SemiCondensed" panose="020B0502040204020203" pitchFamily="34" charset="0"/>
                  </a:rPr>
                  <a:t> </a:t>
                </a:r>
                <a:r>
                  <a:rPr lang="en-US" dirty="0" err="1">
                    <a:latin typeface="Bahnschrift Light SemiCondensed" panose="020B0502040204020203" pitchFamily="34" charset="0"/>
                  </a:rPr>
                  <a:t>sodir</a:t>
                </a:r>
                <a:r>
                  <a:rPr lang="en-US" dirty="0">
                    <a:latin typeface="Bahnschrift Light SemiCondensed" panose="020B0502040204020203" pitchFamily="34" charset="0"/>
                  </a:rPr>
                  <a:t> </a:t>
                </a:r>
                <a:r>
                  <a:rPr lang="en-US" dirty="0" err="1">
                    <a:latin typeface="Bahnschrift Light SemiCondensed" panose="020B0502040204020203" pitchFamily="34" charset="0"/>
                  </a:rPr>
                  <a:t>bo'ladi</a:t>
                </a:r>
                <a:r>
                  <a:rPr lang="en-US" dirty="0">
                    <a:latin typeface="Bahnschrift Light SemiCondensed" panose="020B0502040204020203" pitchFamily="34" charset="0"/>
                  </a:rPr>
                  <a:t>.</a:t>
                </a:r>
              </a:p>
              <a:p>
                <a:pPr>
                  <a:spcAft>
                    <a:spcPts val="800"/>
                  </a:spcAft>
                  <a:buNone/>
                </a:pPr>
                <a:r>
                  <a:rPr lang="en-US" dirty="0">
                    <a:latin typeface="Bahnschrift Light SemiCondensed" panose="020B0502040204020203" pitchFamily="34" charset="0"/>
                  </a:rPr>
                  <a:t>  </a:t>
                </a:r>
                <a:r>
                  <a:rPr lang="uz-Latn-UZ" dirty="0">
                    <a:latin typeface="Bahnschrift Light SemiCondensed" panose="020B0502040204020203" pitchFamily="34" charset="0"/>
                  </a:rPr>
                  <a:t>        </a:t>
                </a:r>
                <a:r>
                  <a:rPr lang="en-US" dirty="0">
                    <a:latin typeface="Bahnschrift Light SemiCondensed" panose="020B0502040204020203" pitchFamily="34" charset="0"/>
                  </a:rPr>
                  <a:t> </a:t>
                </a:r>
                <a:r>
                  <a:rPr lang="en-US" dirty="0" err="1">
                    <a:latin typeface="Bahnschrift Light SemiCondensed" panose="020B0502040204020203" pitchFamily="34" charset="0"/>
                  </a:rPr>
                  <a:t>Bundan</a:t>
                </a:r>
                <a:r>
                  <a:rPr lang="en-US" dirty="0">
                    <a:latin typeface="Bahnschrift Light SemiCondensed" panose="020B0502040204020203" pitchFamily="34" charset="0"/>
                  </a:rPr>
                  <a:t> </a:t>
                </a:r>
                <a:r>
                  <a:rPr lang="en-US" dirty="0" err="1">
                    <a:latin typeface="Bahnschrift Light SemiCondensed" panose="020B0502040204020203" pitchFamily="34" charset="0"/>
                  </a:rPr>
                  <a:t>radioaktiv</a:t>
                </a:r>
                <a:r>
                  <a:rPr lang="en-US" dirty="0">
                    <a:latin typeface="Bahnschrift Light SemiCondensed" panose="020B0502040204020203" pitchFamily="34" charset="0"/>
                  </a:rPr>
                  <a:t> </a:t>
                </a:r>
                <a:r>
                  <a:rPr lang="en-US" dirty="0" err="1">
                    <a:latin typeface="Bahnschrift Light SemiCondensed" panose="020B0502040204020203" pitchFamily="34" charset="0"/>
                  </a:rPr>
                  <a:t>parchalanish</a:t>
                </a:r>
                <a:r>
                  <a:rPr lang="en-US" dirty="0">
                    <a:latin typeface="Bahnschrift Light SemiCondensed" panose="020B0502040204020203" pitchFamily="34" charset="0"/>
                  </a:rPr>
                  <a:t> </a:t>
                </a:r>
                <a:r>
                  <a:rPr lang="en-US" dirty="0" err="1">
                    <a:latin typeface="Bahnschrift Light SemiCondensed" panose="020B0502040204020203" pitchFamily="34" charset="0"/>
                  </a:rPr>
                  <a:t>hodisasi</a:t>
                </a:r>
                <a:r>
                  <a:rPr lang="en-US" dirty="0">
                    <a:latin typeface="Bahnschrift Light SemiCondensed" panose="020B0502040204020203" pitchFamily="34" charset="0"/>
                  </a:rPr>
                  <a:t> </a:t>
                </a:r>
                <a:r>
                  <a:rPr lang="en-US" dirty="0" err="1">
                    <a:latin typeface="Bahnschrift Light SemiCondensed" panose="020B0502040204020203" pitchFamily="34" charset="0"/>
                  </a:rPr>
                  <a:t>statistik</a:t>
                </a:r>
                <a:r>
                  <a:rPr lang="en-US" dirty="0">
                    <a:latin typeface="Bahnschrift Light SemiCondensed" panose="020B0502040204020203" pitchFamily="34" charset="0"/>
                  </a:rPr>
                  <a:t> </a:t>
                </a:r>
                <a:r>
                  <a:rPr lang="en-US" dirty="0" err="1">
                    <a:latin typeface="Bahnschrift Light SemiCondensed" panose="020B0502040204020203" pitchFamily="34" charset="0"/>
                  </a:rPr>
                  <a:t>hodisa</a:t>
                </a:r>
                <a:r>
                  <a:rPr lang="en-US" dirty="0">
                    <a:latin typeface="Bahnschrift Light SemiCondensed" panose="020B0502040204020203" pitchFamily="34" charset="0"/>
                  </a:rPr>
                  <a:t> </a:t>
                </a:r>
                <a:r>
                  <a:rPr lang="en-US" dirty="0" err="1">
                    <a:latin typeface="Bahnschrift Light SemiCondensed" panose="020B0502040204020203" pitchFamily="34" charset="0"/>
                  </a:rPr>
                  <a:t>ekanligi</a:t>
                </a:r>
                <a:r>
                  <a:rPr lang="en-US" dirty="0">
                    <a:latin typeface="Bahnschrift Light SemiCondensed" panose="020B0502040204020203" pitchFamily="34" charset="0"/>
                  </a:rPr>
                  <a:t>, </a:t>
                </a:r>
                <a:r>
                  <a:rPr lang="en-US" dirty="0" err="1">
                    <a:latin typeface="Bahnschrift Light SemiCondensed" panose="020B0502040204020203" pitchFamily="34" charset="0"/>
                  </a:rPr>
                  <a:t>ya'ni</a:t>
                </a:r>
                <a:r>
                  <a:rPr lang="en-US" dirty="0">
                    <a:latin typeface="Bahnschrift Light SemiCondensed" panose="020B0502040204020203" pitchFamily="34" charset="0"/>
                  </a:rPr>
                  <a:t> </a:t>
                </a:r>
                <a:r>
                  <a:rPr lang="en-US" dirty="0" err="1">
                    <a:latin typeface="Bahnschrift Light SemiCondensed" panose="020B0502040204020203" pitchFamily="34" charset="0"/>
                  </a:rPr>
                  <a:t>noturg'un</a:t>
                </a:r>
                <a:r>
                  <a:rPr lang="en-US" dirty="0">
                    <a:latin typeface="Bahnschrift Light SemiCondensed" panose="020B0502040204020203" pitchFamily="34" charset="0"/>
                  </a:rPr>
                  <a:t> </a:t>
                </a:r>
                <a:r>
                  <a:rPr lang="en-US" dirty="0" err="1">
                    <a:latin typeface="Bahnschrift Light SemiCondensed" panose="020B0502040204020203" pitchFamily="34" charset="0"/>
                  </a:rPr>
                  <a:t>yadroni</a:t>
                </a:r>
                <a:r>
                  <a:rPr lang="uz-Latn-UZ" dirty="0">
                    <a:latin typeface="Bahnschrift Light SemiCondensed" panose="020B0502040204020203" pitchFamily="34" charset="0"/>
                  </a:rPr>
                  <a:t> </a:t>
                </a:r>
                <a:r>
                  <a:rPr lang="en-US" dirty="0" err="1">
                    <a:latin typeface="Bahnschrift Light SemiCondensed" panose="020B0502040204020203" pitchFamily="34" charset="0"/>
                  </a:rPr>
                  <a:t>qachon</a:t>
                </a:r>
                <a:r>
                  <a:rPr lang="en-US" dirty="0">
                    <a:latin typeface="Bahnschrift Light SemiCondensed" panose="020B0502040204020203" pitchFamily="34" charset="0"/>
                  </a:rPr>
                  <a:t> </a:t>
                </a:r>
                <a:r>
                  <a:rPr lang="en-US" dirty="0" err="1">
                    <a:latin typeface="Bahnschrift Light SemiCondensed" panose="020B0502040204020203" pitchFamily="34" charset="0"/>
                  </a:rPr>
                  <a:t>parchalanishni</a:t>
                </a:r>
                <a:r>
                  <a:rPr lang="en-US" dirty="0">
                    <a:latin typeface="Bahnschrift Light SemiCondensed" panose="020B0502040204020203" pitchFamily="34" charset="0"/>
                  </a:rPr>
                  <a:t> </a:t>
                </a:r>
                <a:r>
                  <a:rPr lang="en-US" dirty="0" err="1">
                    <a:latin typeface="Bahnschrift Light SemiCondensed" panose="020B0502040204020203" pitchFamily="34" charset="0"/>
                  </a:rPr>
                  <a:t>oldindan</a:t>
                </a:r>
                <a:r>
                  <a:rPr lang="en-US" dirty="0">
                    <a:latin typeface="Bahnschrift Light SemiCondensed" panose="020B0502040204020203" pitchFamily="34" charset="0"/>
                  </a:rPr>
                  <a:t> </a:t>
                </a:r>
                <a:r>
                  <a:rPr lang="en-US" dirty="0" err="1">
                    <a:latin typeface="Bahnschrift Light SemiCondensed" panose="020B0502040204020203" pitchFamily="34" charset="0"/>
                  </a:rPr>
                  <a:t>aytish</a:t>
                </a:r>
                <a:r>
                  <a:rPr lang="en-US" dirty="0">
                    <a:latin typeface="Bahnschrift Light SemiCondensed" panose="020B0502040204020203" pitchFamily="34" charset="0"/>
                  </a:rPr>
                  <a:t> </a:t>
                </a:r>
                <a:r>
                  <a:rPr lang="en-US" dirty="0" err="1">
                    <a:latin typeface="Bahnschrift Light SemiCondensed" panose="020B0502040204020203" pitchFamily="34" charset="0"/>
                  </a:rPr>
                  <a:t>mumkin</a:t>
                </a:r>
                <a:r>
                  <a:rPr lang="en-US" dirty="0">
                    <a:latin typeface="Bahnschrift Light SemiCondensed" panose="020B0502040204020203" pitchFamily="34" charset="0"/>
                  </a:rPr>
                  <a:t> </a:t>
                </a:r>
                <a:r>
                  <a:rPr lang="en-US" dirty="0" err="1">
                    <a:latin typeface="Bahnschrift Light SemiCondensed" panose="020B0502040204020203" pitchFamily="34" charset="0"/>
                  </a:rPr>
                  <a:t>emasligi</a:t>
                </a:r>
                <a:r>
                  <a:rPr lang="en-US" dirty="0">
                    <a:latin typeface="Bahnschrift Light SemiCondensed" panose="020B0502040204020203" pitchFamily="34" charset="0"/>
                  </a:rPr>
                  <a:t> </a:t>
                </a:r>
                <a:r>
                  <a:rPr lang="en-US" dirty="0" err="1">
                    <a:latin typeface="Bahnschrift Light SemiCondensed" panose="020B0502040204020203" pitchFamily="34" charset="0"/>
                  </a:rPr>
                  <a:t>va</a:t>
                </a:r>
                <a:r>
                  <a:rPr lang="en-US" dirty="0">
                    <a:latin typeface="Bahnschrift Light SemiCondensed" panose="020B0502040204020203" pitchFamily="34" charset="0"/>
                  </a:rPr>
                  <a:t> </a:t>
                </a:r>
                <a:r>
                  <a:rPr lang="en-US" dirty="0" err="1">
                    <a:latin typeface="Bahnschrift Light SemiCondensed" panose="020B0502040204020203" pitchFamily="34" charset="0"/>
                  </a:rPr>
                  <a:t>bu</a:t>
                </a:r>
                <a:r>
                  <a:rPr lang="en-US" dirty="0">
                    <a:latin typeface="Bahnschrift Light SemiCondensed" panose="020B0502040204020203" pitchFamily="34" charset="0"/>
                  </a:rPr>
                  <a:t> </a:t>
                </a:r>
                <a:r>
                  <a:rPr lang="en-US" dirty="0" err="1">
                    <a:latin typeface="Bahnschrift Light SemiCondensed" panose="020B0502040204020203" pitchFamily="34" charset="0"/>
                  </a:rPr>
                  <a:t>jarayon</a:t>
                </a:r>
                <a:r>
                  <a:rPr lang="en-US" dirty="0">
                    <a:latin typeface="Bahnschrift Light SemiCondensed" panose="020B0502040204020203" pitchFamily="34" charset="0"/>
                  </a:rPr>
                  <a:t> </a:t>
                </a:r>
                <a:r>
                  <a:rPr lang="en-US" dirty="0" err="1">
                    <a:latin typeface="Bahnschrift Light SemiCondensed" panose="020B0502040204020203" pitchFamily="34" charset="0"/>
                  </a:rPr>
                  <a:t>ehtimollik</a:t>
                </a:r>
                <a:r>
                  <a:rPr lang="en-US" dirty="0">
                    <a:latin typeface="Bahnschrift Light SemiCondensed" panose="020B0502040204020203" pitchFamily="34" charset="0"/>
                  </a:rPr>
                  <a:t> </a:t>
                </a:r>
                <a:r>
                  <a:rPr lang="en-US" dirty="0" err="1">
                    <a:latin typeface="Bahnschrift Light SemiCondensed" panose="020B0502040204020203" pitchFamily="34" charset="0"/>
                  </a:rPr>
                  <a:t>qonunilari</a:t>
                </a:r>
                <a:r>
                  <a:rPr lang="en-US" dirty="0">
                    <a:latin typeface="Bahnschrift Light SemiCondensed" panose="020B0502040204020203" pitchFamily="34" charset="0"/>
                  </a:rPr>
                  <a:t> </a:t>
                </a:r>
                <a:r>
                  <a:rPr lang="en-US" dirty="0" err="1">
                    <a:latin typeface="Bahnschrift Light SemiCondensed" panose="020B0502040204020203" pitchFamily="34" charset="0"/>
                  </a:rPr>
                  <a:t>asosida</a:t>
                </a:r>
                <a:r>
                  <a:rPr lang="en-US" dirty="0">
                    <a:latin typeface="Bahnschrift Light SemiCondensed" panose="020B0502040204020203" pitchFamily="34" charset="0"/>
                  </a:rPr>
                  <a:t> </a:t>
                </a:r>
                <a:r>
                  <a:rPr lang="en-US" dirty="0" err="1">
                    <a:latin typeface="Bahnschrift Light SemiCondensed" panose="020B0502040204020203" pitchFamily="34" charset="0"/>
                  </a:rPr>
                  <a:t>o'tishi</a:t>
                </a:r>
                <a:r>
                  <a:rPr lang="en-US" dirty="0">
                    <a:latin typeface="Bahnschrift Light SemiCondensed" panose="020B0502040204020203" pitchFamily="34" charset="0"/>
                  </a:rPr>
                  <a:t> </a:t>
                </a:r>
                <a:r>
                  <a:rPr lang="en-US" dirty="0" err="1">
                    <a:latin typeface="Bahnschrift Light SemiCondensed" panose="020B0502040204020203" pitchFamily="34" charset="0"/>
                  </a:rPr>
                  <a:t>kelib</a:t>
                </a:r>
                <a:r>
                  <a:rPr lang="en-US" dirty="0">
                    <a:latin typeface="Bahnschrift Light SemiCondensed" panose="020B0502040204020203" pitchFamily="34" charset="0"/>
                  </a:rPr>
                  <a:t> </a:t>
                </a:r>
                <a:r>
                  <a:rPr lang="en-US" dirty="0" err="1">
                    <a:latin typeface="Bahnschrift Light SemiCondensed" panose="020B0502040204020203" pitchFamily="34" charset="0"/>
                  </a:rPr>
                  <a:t>chiqadi</a:t>
                </a:r>
                <a:r>
                  <a:rPr lang="en-US" dirty="0">
                    <a:latin typeface="Bahnschrift Light SemiCondensed" panose="020B0502040204020203" pitchFamily="34" charset="0"/>
                  </a:rPr>
                  <a:t>. </a:t>
                </a:r>
                <a:r>
                  <a:rPr lang="en-US" dirty="0" err="1">
                    <a:latin typeface="Bahnschrift Light SemiCondensed" panose="020B0502040204020203" pitchFamily="34" charset="0"/>
                  </a:rPr>
                  <a:t>Ushbu</a:t>
                </a:r>
                <a:r>
                  <a:rPr lang="en-US" dirty="0">
                    <a:latin typeface="Bahnschrift Light SemiCondensed" panose="020B0502040204020203" pitchFamily="34" charset="0"/>
                  </a:rPr>
                  <a:t> </a:t>
                </a:r>
                <a:r>
                  <a:rPr lang="en-US" dirty="0" err="1">
                    <a:latin typeface="Bahnschrift Light SemiCondensed" panose="020B0502040204020203" pitchFamily="34" charset="0"/>
                  </a:rPr>
                  <a:t>jarayonni</a:t>
                </a:r>
                <a:r>
                  <a:rPr lang="en-US" dirty="0">
                    <a:latin typeface="Bahnschrift Light SemiCondensed" panose="020B0502040204020203" pitchFamily="34" charset="0"/>
                  </a:rPr>
                  <a:t> </a:t>
                </a:r>
                <a:r>
                  <a:rPr lang="en-US" dirty="0" err="1">
                    <a:latin typeface="Bahnschrift Light SemiCondensed" panose="020B0502040204020203" pitchFamily="34" charset="0"/>
                  </a:rPr>
                  <a:t>tavsiflovchi</a:t>
                </a:r>
                <a:r>
                  <a:rPr lang="en-US" dirty="0">
                    <a:latin typeface="Bahnschrift Light SemiCondensed" panose="020B0502040204020203" pitchFamily="34" charset="0"/>
                  </a:rPr>
                  <a:t> </a:t>
                </a:r>
                <a:r>
                  <a:rPr lang="en-US" dirty="0" err="1">
                    <a:latin typeface="Bahnschrift Light SemiCondensed" panose="020B0502040204020203" pitchFamily="34" charset="0"/>
                  </a:rPr>
                  <a:t>kattaliklarda</a:t>
                </a:r>
                <a:r>
                  <a:rPr lang="en-US" dirty="0">
                    <a:latin typeface="Bahnschrift Light SemiCondensed" panose="020B0502040204020203" pitchFamily="34" charset="0"/>
                  </a:rPr>
                  <a:t> </a:t>
                </a:r>
                <a:r>
                  <a:rPr lang="en-US" dirty="0" err="1">
                    <a:latin typeface="Bahnschrift Light SemiCondensed" panose="020B0502040204020203" pitchFamily="34" charset="0"/>
                  </a:rPr>
                  <a:t>eng</a:t>
                </a:r>
                <a:r>
                  <a:rPr lang="en-US" dirty="0">
                    <a:latin typeface="Bahnschrift Light SemiCondensed" panose="020B0502040204020203" pitchFamily="34" charset="0"/>
                  </a:rPr>
                  <a:t> </a:t>
                </a:r>
                <a:r>
                  <a:rPr lang="en-US" dirty="0" err="1">
                    <a:latin typeface="Bahnschrift Light SemiCondensed" panose="020B0502040204020203" pitchFamily="34" charset="0"/>
                  </a:rPr>
                  <a:t>muhimi</a:t>
                </a:r>
                <a:r>
                  <a:rPr lang="en-US" dirty="0">
                    <a:latin typeface="Bahnschrift Light SemiCondensed" panose="020B0502040204020203" pitchFamily="34" charset="0"/>
                  </a:rPr>
                  <a:t> </a:t>
                </a:r>
                <a:r>
                  <a:rPr lang="en-US" dirty="0" err="1">
                    <a:latin typeface="Bahnschrift Light SemiCondensed" panose="020B0502040204020203" pitchFamily="34" charset="0"/>
                  </a:rPr>
                  <a:t>bu</a:t>
                </a:r>
                <a:r>
                  <a:rPr lang="en-US" dirty="0">
                    <a:latin typeface="Bahnschrift Light SemiCondensed" panose="020B0502040204020203" pitchFamily="34" charset="0"/>
                  </a:rPr>
                  <a:t> </a:t>
                </a:r>
                <a:r>
                  <a:rPr lang="en-US" dirty="0" err="1">
                    <a:latin typeface="Bahnschrift Light SemiCondensed" panose="020B0502040204020203" pitchFamily="34" charset="0"/>
                  </a:rPr>
                  <a:t>vaqt</a:t>
                </a:r>
                <a:r>
                  <a:rPr lang="en-US" dirty="0">
                    <a:latin typeface="Bahnschrift Light SemiCondensed" panose="020B0502040204020203" pitchFamily="34" charset="0"/>
                  </a:rPr>
                  <a:t> </a:t>
                </a:r>
                <a:r>
                  <a:rPr lang="en-US" dirty="0" err="1">
                    <a:latin typeface="Bahnschrift Light SemiCondensed" panose="020B0502040204020203" pitchFamily="34" charset="0"/>
                  </a:rPr>
                  <a:t>biriligi</a:t>
                </a:r>
                <a:r>
                  <a:rPr lang="en-US" dirty="0">
                    <a:latin typeface="Bahnschrift Light SemiCondensed" panose="020B0502040204020203" pitchFamily="34" charset="0"/>
                  </a:rPr>
                  <a:t> </a:t>
                </a:r>
                <a:r>
                  <a:rPr lang="en-US" dirty="0" err="1">
                    <a:latin typeface="Bahnschrift Light SemiCondensed" panose="020B0502040204020203" pitchFamily="34" charset="0"/>
                  </a:rPr>
                  <a:t>ichida</a:t>
                </a:r>
                <a:r>
                  <a:rPr lang="en-US" dirty="0">
                    <a:latin typeface="Bahnschrift Light SemiCondensed" panose="020B0502040204020203" pitchFamily="34" charset="0"/>
                  </a:rPr>
                  <a:t> </a:t>
                </a:r>
                <a:r>
                  <a:rPr lang="en-US" dirty="0" err="1">
                    <a:latin typeface="Bahnschrift Light SemiCondensed" panose="020B0502040204020203" pitchFamily="34" charset="0"/>
                  </a:rPr>
                  <a:t>parchalanish</a:t>
                </a:r>
                <a:r>
                  <a:rPr lang="en-US" dirty="0">
                    <a:latin typeface="Bahnschrift Light SemiCondensed" panose="020B0502040204020203" pitchFamily="34" charset="0"/>
                  </a:rPr>
                  <a:t> </a:t>
                </a:r>
                <a:r>
                  <a:rPr lang="en-US" dirty="0" err="1">
                    <a:latin typeface="Bahnschrift Light SemiCondensed" panose="020B0502040204020203" pitchFamily="34" charset="0"/>
                  </a:rPr>
                  <a:t>ehtimolligi</a:t>
                </a:r>
                <a:r>
                  <a:rPr lang="en-US" dirty="0">
                    <a:latin typeface="Bahnschrift Light SemiCondensed" panose="020B0502040204020203" pitchFamily="34" charset="0"/>
                  </a:rPr>
                  <a:t>, </a:t>
                </a:r>
                <a:r>
                  <a:rPr lang="en-US" dirty="0" err="1">
                    <a:latin typeface="Bahnschrift Light SemiCondensed" panose="020B0502040204020203" pitchFamily="34" charset="0"/>
                  </a:rPr>
                  <a:t>ya'ni</a:t>
                </a:r>
                <a:r>
                  <a:rPr lang="en-US" dirty="0">
                    <a:latin typeface="Bahnschrift Light SemiCondensed" panose="020B0502040204020203" pitchFamily="34" charset="0"/>
                  </a:rPr>
                  <a:t> </a:t>
                </a:r>
                <a:r>
                  <a:rPr lang="en-US" dirty="0" err="1">
                    <a:latin typeface="Bahnschrift Light SemiCondensed" panose="020B0502040204020203" pitchFamily="34" charset="0"/>
                  </a:rPr>
                  <a:t>parchalanish</a:t>
                </a:r>
                <a:r>
                  <a:rPr lang="en-US" dirty="0">
                    <a:latin typeface="Bahnschrift Light SemiCondensed" panose="020B0502040204020203" pitchFamily="34" charset="0"/>
                  </a:rPr>
                  <a:t> </a:t>
                </a:r>
                <a:r>
                  <a:rPr lang="en-US" dirty="0" err="1">
                    <a:latin typeface="Bahnschrift Light SemiCondensed" panose="020B0502040204020203" pitchFamily="34" charset="0"/>
                  </a:rPr>
                  <a:t>doimiysi</a:t>
                </a:r>
                <a:r>
                  <a:rPr lang="en-US" dirty="0">
                    <a:latin typeface="Bahnschrift Light SemiCondensed" panose="020B0502040204020203" pitchFamily="34" charset="0"/>
                  </a:rPr>
                  <a:t> </a:t>
                </a:r>
                <a:r>
                  <a:rPr lang="en-US" dirty="0" err="1">
                    <a:latin typeface="Bahnschrift Light SemiCondensed" panose="020B0502040204020203" pitchFamily="34" charset="0"/>
                  </a:rPr>
                  <a:t>hisoblaniladi</a:t>
                </a:r>
                <a:r>
                  <a:rPr lang="en-US" dirty="0">
                    <a:latin typeface="Bahnschrift Light SemiCondensed" panose="020B0502040204020203" pitchFamily="34" charset="0"/>
                  </a:rPr>
                  <a:t> </a:t>
                </a:r>
                <a:r>
                  <a:rPr lang="en-US" dirty="0" err="1">
                    <a:latin typeface="Bahnschrift Light SemiCondensed" panose="020B0502040204020203" pitchFamily="34" charset="0"/>
                  </a:rPr>
                  <a:t>Agarda</a:t>
                </a:r>
                <a:r>
                  <a:rPr lang="en-US" dirty="0">
                    <a:latin typeface="Bahnschrift Light SemiCondensed" panose="020B0502040204020203" pitchFamily="34" charset="0"/>
                  </a:rPr>
                  <a:t> N ta </a:t>
                </a:r>
                <a:r>
                  <a:rPr lang="en-US" dirty="0" err="1">
                    <a:latin typeface="Bahnschrift Light SemiCondensed" panose="020B0502040204020203" pitchFamily="34" charset="0"/>
                  </a:rPr>
                  <a:t>bir</a:t>
                </a:r>
                <a:r>
                  <a:rPr lang="en-US" dirty="0">
                    <a:latin typeface="Bahnschrift Light SemiCondensed" panose="020B0502040204020203" pitchFamily="34" charset="0"/>
                  </a:rPr>
                  <a:t> </a:t>
                </a:r>
                <a:r>
                  <a:rPr lang="en-US" dirty="0" err="1">
                    <a:latin typeface="Bahnschrift Light SemiCondensed" panose="020B0502040204020203" pitchFamily="34" charset="0"/>
                  </a:rPr>
                  <a:t>xil</a:t>
                </a:r>
                <a:r>
                  <a:rPr lang="en-US" dirty="0">
                    <a:latin typeface="Bahnschrift Light SemiCondensed" panose="020B0502040204020203" pitchFamily="34" charset="0"/>
                  </a:rPr>
                  <a:t> </a:t>
                </a:r>
                <a:r>
                  <a:rPr lang="en-US" dirty="0" err="1">
                    <a:latin typeface="Bahnschrift Light SemiCondensed" panose="020B0502040204020203" pitchFamily="34" charset="0"/>
                  </a:rPr>
                  <a:t>turg'un</a:t>
                </a:r>
                <a:r>
                  <a:rPr lang="en-US" dirty="0">
                    <a:latin typeface="Bahnschrift Light SemiCondensed" panose="020B0502040204020203" pitchFamily="34" charset="0"/>
                  </a:rPr>
                  <a:t> </a:t>
                </a:r>
                <a:r>
                  <a:rPr lang="en-US" dirty="0" err="1">
                    <a:latin typeface="Bahnschrift Light SemiCondensed" panose="020B0502040204020203" pitchFamily="34" charset="0"/>
                  </a:rPr>
                  <a:t>bo'lmagan</a:t>
                </a:r>
                <a:r>
                  <a:rPr lang="en-US" dirty="0">
                    <a:latin typeface="Bahnschrift Light SemiCondensed" panose="020B0502040204020203" pitchFamily="34" charset="0"/>
                  </a:rPr>
                  <a:t> </a:t>
                </a:r>
                <a:r>
                  <a:rPr lang="en-US" dirty="0" err="1">
                    <a:latin typeface="Bahnschrift Light SemiCondensed" panose="020B0502040204020203" pitchFamily="34" charset="0"/>
                  </a:rPr>
                  <a:t>yadrolarni</a:t>
                </a:r>
                <a:r>
                  <a:rPr lang="en-US" dirty="0">
                    <a:latin typeface="Bahnschrift Light SemiCondensed" panose="020B0502040204020203" pitchFamily="34" charset="0"/>
                  </a:rPr>
                  <a:t> </a:t>
                </a:r>
                <a:r>
                  <a:rPr lang="en-US" dirty="0" err="1">
                    <a:latin typeface="Bahnschrift Light SemiCondensed" panose="020B0502040204020203" pitchFamily="34" charset="0"/>
                  </a:rPr>
                  <a:t>olsak</a:t>
                </a:r>
                <a:r>
                  <a:rPr lang="en-US" dirty="0">
                    <a:latin typeface="Bahnschrift Light SemiCondensed" panose="020B0502040204020203" pitchFamily="34" charset="0"/>
                  </a:rPr>
                  <a:t>, u </a:t>
                </a:r>
                <a:r>
                  <a:rPr lang="en-US" dirty="0" err="1">
                    <a:latin typeface="Bahnschrift Light SemiCondensed" panose="020B0502040204020203" pitchFamily="34" charset="0"/>
                  </a:rPr>
                  <a:t>holda</a:t>
                </a:r>
                <a:r>
                  <a:rPr lang="en-US" dirty="0">
                    <a:latin typeface="Bahnschrift Light SemiCondensed" panose="020B0502040204020203" pitchFamily="34" charset="0"/>
                  </a:rPr>
                  <a:t> </a:t>
                </a:r>
                <a:r>
                  <a:rPr lang="en-US" dirty="0" err="1">
                    <a:latin typeface="Bahnschrift Light SemiCondensed" panose="020B0502040204020203" pitchFamily="34" charset="0"/>
                  </a:rPr>
                  <a:t>birlik</a:t>
                </a:r>
                <a:r>
                  <a:rPr lang="en-US" dirty="0">
                    <a:latin typeface="Bahnschrift Light SemiCondensed" panose="020B0502040204020203" pitchFamily="34" charset="0"/>
                  </a:rPr>
                  <a:t> </a:t>
                </a:r>
                <a:r>
                  <a:rPr lang="en-US" dirty="0" err="1">
                    <a:latin typeface="Bahnschrift Light SemiCondensed" panose="020B0502040204020203" pitchFamily="34" charset="0"/>
                  </a:rPr>
                  <a:t>vaqt</a:t>
                </a:r>
                <a:r>
                  <a:rPr lang="en-US" dirty="0">
                    <a:latin typeface="Bahnschrift Light SemiCondensed" panose="020B0502040204020203" pitchFamily="34" charset="0"/>
                  </a:rPr>
                  <a:t> </a:t>
                </a:r>
                <a:r>
                  <a:rPr lang="en-US" dirty="0" err="1">
                    <a:latin typeface="Bahnschrift Light SemiCondensed" panose="020B0502040204020203" pitchFamily="34" charset="0"/>
                  </a:rPr>
                  <a:t>ichida</a:t>
                </a:r>
                <a:r>
                  <a:rPr lang="en-US" dirty="0">
                    <a:latin typeface="Bahnschrift Light SemiCondensed" panose="020B0502040204020203" pitchFamily="34" charset="0"/>
                  </a:rPr>
                  <a:t> </a:t>
                </a:r>
                <a:r>
                  <a:rPr lang="en-US" dirty="0" err="1">
                    <a:latin typeface="Bahnschrift Light SemiCondensed" panose="020B0502040204020203" pitchFamily="34" charset="0"/>
                  </a:rPr>
                  <a:t>o'rtacha</a:t>
                </a:r>
                <a:r>
                  <a:rPr lang="en-US" dirty="0">
                    <a:latin typeface="Bahnschrift Light SemiCondensed" panose="020B0502040204020203" pitchFamily="34" charset="0"/>
                  </a:rPr>
                  <a:t> </a:t>
                </a:r>
                <a:r>
                  <a:rPr lang="uz-Latn-UZ" dirty="0">
                    <a:latin typeface="Bahnschrift Light SemiCondensed" panose="020B0502040204020203" pitchFamily="34" charset="0"/>
                  </a:rPr>
                  <a:t> </a:t>
                </a:r>
                <a14:m>
                  <m:oMath xmlns:m="http://schemas.openxmlformats.org/officeDocument/2006/math">
                    <m:r>
                      <a:rPr lang="uz-Latn-UZ" sz="2000" i="1" kern="100" smtClean="0">
                        <a:effectLst/>
                        <a:latin typeface="Cambria Math" panose="02040503050406030204" pitchFamily="18" charset="0"/>
                        <a:ea typeface="Calibri" panose="020F0502020204030204" pitchFamily="34" charset="0"/>
                        <a:cs typeface="Times New Roman" panose="02020603050405020304" pitchFamily="18" charset="0"/>
                      </a:rPr>
                      <m:t>𝜆</m:t>
                    </m:r>
                  </m:oMath>
                </a14:m>
                <a:r>
                  <a:rPr lang="en-US" dirty="0">
                    <a:latin typeface="Bahnschrift Light SemiCondensed" panose="020B0502040204020203" pitchFamily="34" charset="0"/>
                  </a:rPr>
                  <a:t>N ta </a:t>
                </a:r>
                <a:r>
                  <a:rPr lang="en-US" dirty="0" err="1">
                    <a:latin typeface="Bahnschrift Light SemiCondensed" panose="020B0502040204020203" pitchFamily="34" charset="0"/>
                  </a:rPr>
                  <a:t>parchalaniladi</a:t>
                </a:r>
                <a:r>
                  <a:rPr lang="en-US" dirty="0">
                    <a:latin typeface="Bahnschrift Light SemiCondensed" panose="020B0502040204020203" pitchFamily="34" charset="0"/>
                  </a:rPr>
                  <a:t>. Bu </a:t>
                </a:r>
                <a:r>
                  <a:rPr lang="en-US" dirty="0" err="1">
                    <a:latin typeface="Bahnschrift Light SemiCondensed" panose="020B0502040204020203" pitchFamily="34" charset="0"/>
                  </a:rPr>
                  <a:t>kattalik</a:t>
                </a:r>
                <a:r>
                  <a:rPr lang="en-US" dirty="0">
                    <a:latin typeface="Bahnschrift Light SemiCondensed" panose="020B0502040204020203" pitchFamily="34" charset="0"/>
                  </a:rPr>
                  <a:t> </a:t>
                </a:r>
                <a:r>
                  <a:rPr lang="en-US" b="1" dirty="0" err="1">
                    <a:latin typeface="Bahnschrift Light SemiCondensed" panose="020B0502040204020203" pitchFamily="34" charset="0"/>
                  </a:rPr>
                  <a:t>aktivlik</a:t>
                </a:r>
                <a:r>
                  <a:rPr lang="en-US" dirty="0">
                    <a:latin typeface="Bahnschrift Light SemiCondensed" panose="020B0502040204020203" pitchFamily="34" charset="0"/>
                  </a:rPr>
                  <a:t> </a:t>
                </a:r>
                <a:r>
                  <a:rPr lang="en-US" dirty="0" err="1">
                    <a:latin typeface="Bahnschrift Light SemiCondensed" panose="020B0502040204020203" pitchFamily="34" charset="0"/>
                  </a:rPr>
                  <a:t>deyiladi</a:t>
                </a:r>
                <a:r>
                  <a:rPr lang="en-US" dirty="0">
                    <a:latin typeface="Bahnschrift Light SemiCondensed" panose="020B0502040204020203" pitchFamily="34" charset="0"/>
                  </a:rPr>
                  <a:t>. </a:t>
                </a:r>
                <a:r>
                  <a:rPr lang="en-US" dirty="0" err="1">
                    <a:latin typeface="Bahnschrift Light SemiCondensed" panose="020B0502040204020203" pitchFamily="34" charset="0"/>
                  </a:rPr>
                  <a:t>Aktivlik</a:t>
                </a:r>
                <a:r>
                  <a:rPr lang="en-US" dirty="0">
                    <a:latin typeface="Bahnschrift Light SemiCondensed" panose="020B0502040204020203" pitchFamily="34" charset="0"/>
                  </a:rPr>
                  <a:t> </a:t>
                </a:r>
                <a:r>
                  <a:rPr lang="en-US" dirty="0" err="1">
                    <a:latin typeface="Bahnschrift Light SemiCondensed" panose="020B0502040204020203" pitchFamily="34" charset="0"/>
                  </a:rPr>
                  <a:t>shu</a:t>
                </a:r>
                <a:r>
                  <a:rPr lang="en-US" dirty="0">
                    <a:latin typeface="Bahnschrift Light SemiCondensed" panose="020B0502040204020203" pitchFamily="34" charset="0"/>
                  </a:rPr>
                  <a:t> </a:t>
                </a:r>
                <a:r>
                  <a:rPr lang="en-US" dirty="0" err="1">
                    <a:latin typeface="Bahnschrift Light SemiCondensed" panose="020B0502040204020203" pitchFamily="34" charset="0"/>
                  </a:rPr>
                  <a:t>radioaktiv</a:t>
                </a:r>
                <a:r>
                  <a:rPr lang="en-US" dirty="0">
                    <a:latin typeface="Bahnschrift Light SemiCondensed" panose="020B0502040204020203" pitchFamily="34" charset="0"/>
                  </a:rPr>
                  <a:t> </a:t>
                </a:r>
                <a:r>
                  <a:rPr lang="en-US" dirty="0" err="1">
                    <a:latin typeface="Bahnschrift Light SemiCondensed" panose="020B0502040204020203" pitchFamily="34" charset="0"/>
                  </a:rPr>
                  <a:t>yadrolardan</a:t>
                </a:r>
                <a:r>
                  <a:rPr lang="en-US" dirty="0">
                    <a:latin typeface="Bahnschrift Light SemiCondensed" panose="020B0502040204020203" pitchFamily="34" charset="0"/>
                  </a:rPr>
                  <a:t> </a:t>
                </a:r>
                <a:r>
                  <a:rPr lang="en-US" dirty="0" err="1">
                    <a:latin typeface="Bahnschrift Light SemiCondensed" panose="020B0502040204020203" pitchFamily="34" charset="0"/>
                  </a:rPr>
                  <a:t>iborat</a:t>
                </a:r>
                <a:r>
                  <a:rPr lang="en-US" dirty="0">
                    <a:latin typeface="Bahnschrift Light SemiCondensed" panose="020B0502040204020203" pitchFamily="34" charset="0"/>
                  </a:rPr>
                  <a:t> </a:t>
                </a:r>
                <a:r>
                  <a:rPr lang="en-US" dirty="0" err="1">
                    <a:latin typeface="Bahnschrift Light SemiCondensed" panose="020B0502040204020203" pitchFamily="34" charset="0"/>
                  </a:rPr>
                  <a:t>preparatning</a:t>
                </a:r>
                <a:r>
                  <a:rPr lang="en-US" dirty="0">
                    <a:latin typeface="Bahnschrift Light SemiCondensed" panose="020B0502040204020203" pitchFamily="34" charset="0"/>
                  </a:rPr>
                  <a:t> </a:t>
                </a:r>
                <a:r>
                  <a:rPr lang="en-US" dirty="0" err="1">
                    <a:latin typeface="Bahnschrift Light SemiCondensed" panose="020B0502040204020203" pitchFamily="34" charset="0"/>
                  </a:rPr>
                  <a:t>nurlanish</a:t>
                </a:r>
                <a:r>
                  <a:rPr lang="en-US" dirty="0">
                    <a:latin typeface="Bahnschrift Light SemiCondensed" panose="020B0502040204020203" pitchFamily="34" charset="0"/>
                  </a:rPr>
                  <a:t> </a:t>
                </a:r>
                <a:r>
                  <a:rPr lang="en-US" dirty="0" err="1">
                    <a:latin typeface="Bahnschrift Light SemiCondensed" panose="020B0502040204020203" pitchFamily="34" charset="0"/>
                  </a:rPr>
                  <a:t>intensivligini</a:t>
                </a:r>
                <a:r>
                  <a:rPr lang="en-US" dirty="0">
                    <a:latin typeface="Bahnschrift Light SemiCondensed" panose="020B0502040204020203" pitchFamily="34" charset="0"/>
                  </a:rPr>
                  <a:t> </a:t>
                </a:r>
                <a:r>
                  <a:rPr lang="en-US" dirty="0" err="1">
                    <a:latin typeface="Bahnschrift Light SemiCondensed" panose="020B0502040204020203" pitchFamily="34" charset="0"/>
                  </a:rPr>
                  <a:t>ko'rsatadi</a:t>
                </a:r>
                <a:r>
                  <a:rPr lang="en-US" dirty="0">
                    <a:latin typeface="Bahnschrift Light SemiCondensed" panose="020B0502040204020203" pitchFamily="34" charset="0"/>
                  </a:rPr>
                  <a:t>. </a:t>
                </a:r>
                <a:r>
                  <a:rPr lang="en-US" dirty="0" err="1">
                    <a:latin typeface="Bahnschrift Light SemiCondensed" panose="020B0502040204020203" pitchFamily="34" charset="0"/>
                  </a:rPr>
                  <a:t>Aktivlik</a:t>
                </a:r>
                <a:r>
                  <a:rPr lang="en-US" dirty="0">
                    <a:latin typeface="Bahnschrift Light SemiCondensed" panose="020B0502040204020203" pitchFamily="34" charset="0"/>
                  </a:rPr>
                  <a:t> </a:t>
                </a:r>
                <a:r>
                  <a:rPr lang="en-US" dirty="0" err="1">
                    <a:latin typeface="Bahnschrift Light SemiCondensed" panose="020B0502040204020203" pitchFamily="34" charset="0"/>
                  </a:rPr>
                  <a:t>bu</a:t>
                </a:r>
                <a:r>
                  <a:rPr lang="en-US" dirty="0">
                    <a:latin typeface="Bahnschrift Light SemiCondensed" panose="020B0502040204020203" pitchFamily="34" charset="0"/>
                  </a:rPr>
                  <a:t> </a:t>
                </a:r>
                <a:r>
                  <a:rPr lang="en-US" dirty="0" err="1">
                    <a:latin typeface="Bahnschrift Light SemiCondensed" panose="020B0502040204020203" pitchFamily="34" charset="0"/>
                  </a:rPr>
                  <a:t>radioaktiv</a:t>
                </a:r>
                <a:r>
                  <a:rPr lang="en-US" dirty="0">
                    <a:latin typeface="Bahnschrift Light SemiCondensed" panose="020B0502040204020203" pitchFamily="34" charset="0"/>
                  </a:rPr>
                  <a:t> </a:t>
                </a:r>
                <a:r>
                  <a:rPr lang="en-US" dirty="0" err="1">
                    <a:latin typeface="Bahnschrift Light SemiCondensed" panose="020B0502040204020203" pitchFamily="34" charset="0"/>
                  </a:rPr>
                  <a:t>yadrolarning</a:t>
                </a:r>
                <a:r>
                  <a:rPr lang="en-US" dirty="0">
                    <a:latin typeface="Bahnschrift Light SemiCondensed" panose="020B0502040204020203" pitchFamily="34" charset="0"/>
                  </a:rPr>
                  <a:t> </a:t>
                </a:r>
                <a:r>
                  <a:rPr lang="en-US" dirty="0" err="1">
                    <a:latin typeface="Bahnschrift Light SemiCondensed" panose="020B0502040204020203" pitchFamily="34" charset="0"/>
                  </a:rPr>
                  <a:t>parchalanish</a:t>
                </a:r>
                <a:r>
                  <a:rPr lang="en-US" dirty="0">
                    <a:latin typeface="Bahnschrift Light SemiCondensed" panose="020B0502040204020203" pitchFamily="34" charset="0"/>
                  </a:rPr>
                  <a:t> </a:t>
                </a:r>
                <a:r>
                  <a:rPr lang="en-US" dirty="0" err="1">
                    <a:latin typeface="Bahnschrift Light SemiCondensed" panose="020B0502040204020203" pitchFamily="34" charset="0"/>
                  </a:rPr>
                  <a:t>tezligi</a:t>
                </a:r>
                <a:r>
                  <a:rPr lang="uz-Latn-UZ" dirty="0">
                    <a:latin typeface="Bahnschrift Light SemiCondensed" panose="020B0502040204020203" pitchFamily="34" charset="0"/>
                  </a:rPr>
                  <a:t>. </a:t>
                </a:r>
                <a:r>
                  <a:rPr lang="en-US" dirty="0" err="1">
                    <a:latin typeface="Bahnschrift Light SemiCondensed" panose="020B0502040204020203" pitchFamily="34" charset="0"/>
                  </a:rPr>
                  <a:t>Xalqoro</a:t>
                </a:r>
                <a:r>
                  <a:rPr lang="en-US" dirty="0">
                    <a:latin typeface="Bahnschrift Light SemiCondensed" panose="020B0502040204020203" pitchFamily="34" charset="0"/>
                  </a:rPr>
                  <a:t> SI </a:t>
                </a:r>
                <a:r>
                  <a:rPr lang="en-US" dirty="0" err="1">
                    <a:latin typeface="Bahnschrift Light SemiCondensed" panose="020B0502040204020203" pitchFamily="34" charset="0"/>
                  </a:rPr>
                  <a:t>sistemasida</a:t>
                </a:r>
                <a:r>
                  <a:rPr lang="en-US" dirty="0">
                    <a:latin typeface="Bahnschrift Light SemiCondensed" panose="020B0502040204020203" pitchFamily="34" charset="0"/>
                  </a:rPr>
                  <a:t> </a:t>
                </a:r>
                <a:r>
                  <a:rPr lang="en-US" dirty="0" err="1">
                    <a:latin typeface="Bahnschrift Light SemiCondensed" panose="020B0502040204020203" pitchFamily="34" charset="0"/>
                  </a:rPr>
                  <a:t>aktivlik</a:t>
                </a:r>
                <a:r>
                  <a:rPr lang="en-US" dirty="0">
                    <a:latin typeface="Bahnschrift Light SemiCondensed" panose="020B0502040204020203" pitchFamily="34" charset="0"/>
                  </a:rPr>
                  <a:t> </a:t>
                </a:r>
                <a:r>
                  <a:rPr lang="en-US" dirty="0" err="1">
                    <a:latin typeface="Bahnschrift Light SemiCondensed" panose="020B0502040204020203" pitchFamily="34" charset="0"/>
                  </a:rPr>
                  <a:t>biriligi</a:t>
                </a:r>
                <a:r>
                  <a:rPr lang="en-US" dirty="0">
                    <a:latin typeface="Bahnschrift Light SemiCondensed" panose="020B0502040204020203" pitchFamily="34" charset="0"/>
                  </a:rPr>
                  <a:t> </a:t>
                </a:r>
                <a:r>
                  <a:rPr lang="en-US" dirty="0" err="1">
                    <a:latin typeface="Bahnschrift Light SemiCondensed" panose="020B0502040204020203" pitchFamily="34" charset="0"/>
                  </a:rPr>
                  <a:t>qlib</a:t>
                </a:r>
                <a:r>
                  <a:rPr lang="en-US" dirty="0">
                    <a:latin typeface="Bahnschrift Light SemiCondensed" panose="020B0502040204020203" pitchFamily="34" charset="0"/>
                  </a:rPr>
                  <a:t>, 1 </a:t>
                </a:r>
                <a:r>
                  <a:rPr lang="en-US" dirty="0" err="1">
                    <a:latin typeface="Bahnschrift Light SemiCondensed" panose="020B0502040204020203" pitchFamily="34" charset="0"/>
                  </a:rPr>
                  <a:t>sekunddagi</a:t>
                </a:r>
                <a:r>
                  <a:rPr lang="en-US" dirty="0">
                    <a:latin typeface="Bahnschrift Light SemiCondensed" panose="020B0502040204020203" pitchFamily="34" charset="0"/>
                  </a:rPr>
                  <a:t> </a:t>
                </a:r>
                <a:r>
                  <a:rPr lang="en-US" dirty="0" err="1">
                    <a:latin typeface="Bahnschrift Light SemiCondensed" panose="020B0502040204020203" pitchFamily="34" charset="0"/>
                  </a:rPr>
                  <a:t>parchalanishlar</a:t>
                </a:r>
                <a:r>
                  <a:rPr lang="en-US" dirty="0">
                    <a:latin typeface="Bahnschrift Light SemiCondensed" panose="020B0502040204020203" pitchFamily="34" charset="0"/>
                  </a:rPr>
                  <a:t> </a:t>
                </a:r>
                <a:r>
                  <a:rPr lang="en-US" dirty="0" err="1">
                    <a:latin typeface="Bahnschrift Light SemiCondensed" panose="020B0502040204020203" pitchFamily="34" charset="0"/>
                  </a:rPr>
                  <a:t>soni</a:t>
                </a:r>
                <a:r>
                  <a:rPr lang="en-US" dirty="0">
                    <a:latin typeface="Bahnschrift Light SemiCondensed" panose="020B0502040204020203" pitchFamily="34" charset="0"/>
                  </a:rPr>
                  <a:t> </a:t>
                </a:r>
                <a:r>
                  <a:rPr lang="en-US" dirty="0" err="1">
                    <a:latin typeface="Bahnschrift Light SemiCondensed" panose="020B0502040204020203" pitchFamily="34" charset="0"/>
                  </a:rPr>
                  <a:t>qabul</a:t>
                </a:r>
                <a:r>
                  <a:rPr lang="en-US" dirty="0">
                    <a:latin typeface="Bahnschrift Light SemiCondensed" panose="020B0502040204020203" pitchFamily="34" charset="0"/>
                  </a:rPr>
                  <a:t> </a:t>
                </a:r>
                <a:r>
                  <a:rPr lang="en-US" dirty="0" err="1">
                    <a:latin typeface="Bahnschrift Light SemiCondensed" panose="020B0502040204020203" pitchFamily="34" charset="0"/>
                  </a:rPr>
                  <a:t>qilingan</a:t>
                </a:r>
                <a:r>
                  <a:rPr lang="en-US" dirty="0">
                    <a:latin typeface="Bahnschrift Light SemiCondensed" panose="020B0502040204020203" pitchFamily="34" charset="0"/>
                  </a:rPr>
                  <a:t>, </a:t>
                </a:r>
                <a:r>
                  <a:rPr lang="en-US" dirty="0" err="1">
                    <a:latin typeface="Bahnschrift Light SemiCondensed" panose="020B0502040204020203" pitchFamily="34" charset="0"/>
                  </a:rPr>
                  <a:t>ya'ni</a:t>
                </a:r>
                <a:r>
                  <a:rPr lang="en-US" dirty="0">
                    <a:latin typeface="Bahnschrift Light SemiCondensed" panose="020B0502040204020203" pitchFamily="34" charset="0"/>
                  </a:rPr>
                  <a:t> 1 </a:t>
                </a:r>
                <a:r>
                  <a:rPr lang="en-US" dirty="0" err="1">
                    <a:latin typeface="Bahnschrift Light SemiCondensed" panose="020B0502040204020203" pitchFamily="34" charset="0"/>
                  </a:rPr>
                  <a:t>parchalanish</a:t>
                </a:r>
                <a:r>
                  <a:rPr lang="en-US" dirty="0">
                    <a:latin typeface="Bahnschrift Light SemiCondensed" panose="020B0502040204020203" pitchFamily="34" charset="0"/>
                  </a:rPr>
                  <a:t>/c. Bu </a:t>
                </a:r>
                <a:r>
                  <a:rPr lang="en-US" dirty="0" err="1">
                    <a:latin typeface="Bahnschrift Light SemiCondensed" panose="020B0502040204020203" pitchFamily="34" charset="0"/>
                  </a:rPr>
                  <a:t>birlik</a:t>
                </a:r>
                <a:r>
                  <a:rPr lang="en-US" dirty="0">
                    <a:latin typeface="Bahnschrift Light SemiCondensed" panose="020B0502040204020203" pitchFamily="34" charset="0"/>
                  </a:rPr>
                  <a:t> </a:t>
                </a:r>
                <a:r>
                  <a:rPr lang="en-US" dirty="0" err="1">
                    <a:latin typeface="Bahnschrift Light SemiCondensed" panose="020B0502040204020203" pitchFamily="34" charset="0"/>
                  </a:rPr>
                  <a:t>Bekkerel</a:t>
                </a:r>
                <a:r>
                  <a:rPr lang="en-US" dirty="0">
                    <a:latin typeface="Bahnschrift Light SemiCondensed" panose="020B0502040204020203" pitchFamily="34" charset="0"/>
                  </a:rPr>
                  <a:t> (Bk) deb ham </a:t>
                </a:r>
                <a:r>
                  <a:rPr lang="en-US" dirty="0" err="1">
                    <a:latin typeface="Bahnschrift Light SemiCondensed" panose="020B0502040204020203" pitchFamily="34" charset="0"/>
                  </a:rPr>
                  <a:t>aytiladi</a:t>
                </a:r>
                <a:r>
                  <a:rPr lang="en-US" dirty="0">
                    <a:latin typeface="Bahnschrift Light SemiCondensed" panose="020B0502040204020203" pitchFamily="34" charset="0"/>
                  </a:rPr>
                  <a:t>. 1 Bk-1 parch./c. </a:t>
                </a:r>
                <a:endParaRPr lang="ru-RU" dirty="0">
                  <a:latin typeface="Bahnschrift Light SemiCondensed" panose="020B0502040204020203" pitchFamily="34" charset="0"/>
                </a:endParaRPr>
              </a:p>
            </p:txBody>
          </p:sp>
        </mc:Choice>
        <mc:Fallback xmlns="">
          <p:sp>
            <p:nvSpPr>
              <p:cNvPr id="3" name="Объект 2">
                <a:extLst>
                  <a:ext uri="{FF2B5EF4-FFF2-40B4-BE49-F238E27FC236}">
                    <a16:creationId xmlns:a16="http://schemas.microsoft.com/office/drawing/2014/main" id="{A3912E70-8E2F-4A6D-BD2F-5F5D7452CB2A}"/>
                  </a:ext>
                </a:extLst>
              </p:cNvPr>
              <p:cNvSpPr>
                <a:spLocks noGrp="1" noRot="1" noChangeAspect="1" noMove="1" noResize="1" noEditPoints="1" noAdjustHandles="1" noChangeArrowheads="1" noChangeShapeType="1" noTextEdit="1"/>
              </p:cNvSpPr>
              <p:nvPr>
                <p:ph idx="1"/>
              </p:nvPr>
            </p:nvSpPr>
            <p:spPr>
              <a:xfrm>
                <a:off x="1295400" y="1209554"/>
                <a:ext cx="9601200" cy="3581400"/>
              </a:xfrm>
              <a:blipFill>
                <a:blip r:embed="rId2"/>
                <a:stretch>
                  <a:fillRect l="-698" t="-1531" r="-6794" b="-13605"/>
                </a:stretch>
              </a:blipFill>
            </p:spPr>
            <p:txBody>
              <a:bodyPr/>
              <a:lstStyle/>
              <a:p>
                <a:r>
                  <a:rPr lang="ru-RU">
                    <a:noFill/>
                  </a:rPr>
                  <a:t> </a:t>
                </a:r>
              </a:p>
            </p:txBody>
          </p:sp>
        </mc:Fallback>
      </mc:AlternateContent>
    </p:spTree>
    <p:extLst>
      <p:ext uri="{BB962C8B-B14F-4D97-AF65-F5344CB8AC3E}">
        <p14:creationId xmlns:p14="http://schemas.microsoft.com/office/powerpoint/2010/main" val="3576254171"/>
      </p:ext>
    </p:extLst>
  </p:cSld>
  <p:clrMapOvr>
    <a:masterClrMapping/>
  </p:clrMapOvr>
</p:sld>
</file>

<file path=ppt/theme/theme1.xml><?xml version="1.0" encoding="utf-8"?>
<a:theme xmlns:a="http://schemas.openxmlformats.org/drawingml/2006/main" name="Уголки">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{F83DF2C6-AA15-4E4F-AE78-26739DE943ED}TFc3084226-2d0c-440f-9f46-6b48c7a7f6704bbe0077-9f3b6c2d6720</Template>
  <TotalTime>342</TotalTime>
  <Words>1298</Words>
  <Application>Microsoft Office PowerPoint</Application>
  <PresentationFormat>Widescreen</PresentationFormat>
  <Paragraphs>61</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Bahnschrift Light SemiCondensed</vt:lpstr>
      <vt:lpstr>Bahnschrift SemiBold SemiConden</vt:lpstr>
      <vt:lpstr>Cambria Math</vt:lpstr>
      <vt:lpstr>Cascadia Code</vt:lpstr>
      <vt:lpstr>Franklin Gothic Book</vt:lpstr>
      <vt:lpstr>Times New Roman</vt:lpstr>
      <vt:lpstr>Уголки</vt:lpstr>
      <vt:lpstr>IONlovchi nurlanishlar manbalari.Radioaktiv parchalanishlar.</vt:lpstr>
      <vt:lpstr>REJA:</vt:lpstr>
      <vt:lpstr>Ionlovchi nurlarning manbalari</vt:lpstr>
      <vt:lpstr>Tabiiy manbalarga quyidagilar kiradi:</vt:lpstr>
      <vt:lpstr>PowerPoint Presentation</vt:lpstr>
      <vt:lpstr>Radioaktiv parchalanish va (alfa,betta) yemirilish </vt:lpstr>
      <vt:lpstr>PowerPoint Presentation</vt:lpstr>
      <vt:lpstr>Alfa-yemirilish      Betta-yemirilish    </vt:lpstr>
      <vt:lpstr>Radioaktiv yemirilish qonunlari </vt:lpstr>
      <vt:lpstr>PowerPoint Presentation</vt:lpstr>
      <vt:lpstr>PowerPoint Presentation</vt:lpstr>
      <vt:lpstr>Radioaktiv parchalanishning eksponensial qonuni.Parchalanmagan yadrolar soni vaqt o‘tishi bilan eksponenta bo‘yicha kamayadi.</vt:lpstr>
      <vt:lpstr>Xulosa</vt:lpstr>
      <vt:lpstr>Foydalanilgan adabiyotlar</vt:lpstr>
      <vt:lpstr>E’tiboringiz uchun rahmat!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IONlovchi nurlanishlar manbalari.Radioaktiv parchalanishlar.</dc:title>
  <dc:creator>User</dc:creator>
  <cp:lastModifiedBy>ruxshona baxodirova</cp:lastModifiedBy>
  <cp:revision>5</cp:revision>
  <dcterms:created xsi:type="dcterms:W3CDTF">2026-03-24T17:45:48Z</dcterms:created>
  <dcterms:modified xsi:type="dcterms:W3CDTF">2026-03-25T20:34:15Z</dcterms:modified>
</cp:coreProperties>
</file>