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73" r:id="rId8"/>
    <p:sldId id="262" r:id="rId9"/>
    <p:sldId id="268" r:id="rId10"/>
    <p:sldId id="269" r:id="rId11"/>
    <p:sldId id="271" r:id="rId12"/>
    <p:sldId id="270" r:id="rId13"/>
    <p:sldId id="263" r:id="rId14"/>
    <p:sldId id="264" r:id="rId15"/>
    <p:sldId id="265" r:id="rId16"/>
    <p:sldId id="272" r:id="rId17"/>
    <p:sldId id="266" r:id="rId18"/>
    <p:sldId id="267" r:id="rId19"/>
  </p:sldIdLst>
  <p:sldSz cx="18288000" cy="10287000"/>
  <p:notesSz cx="6858000" cy="9144000"/>
  <p:embeddedFontLst>
    <p:embeddedFont>
      <p:font typeface="Calibri" panose="020F050202020403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6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ECFF"/>
    <a:srgbClr val="9EE9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1" d="100"/>
          <a:sy n="41" d="100"/>
        </p:scale>
        <p:origin x="748" y="56"/>
      </p:cViewPr>
      <p:guideLst>
        <p:guide orient="horz" pos="2160"/>
        <p:guide pos="286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t>12/23/2025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t>12/23/2025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5.pn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10" Type="http://schemas.openxmlformats.org/officeDocument/2006/relationships/image" Target="../media/image18.png"/><Relationship Id="rId4" Type="http://schemas.openxmlformats.org/officeDocument/2006/relationships/image" Target="../media/image25.svg"/><Relationship Id="rId9"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5.pn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5.svg"/><Relationship Id="rId9"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6.pn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0.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1.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svg"/><Relationship Id="rId7"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6.svg"/></Relationships>
</file>

<file path=ppt/slides/_rels/slide1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4.png"/><Relationship Id="rId7" Type="http://schemas.openxmlformats.org/officeDocument/2006/relationships/image" Target="../media/image9.png"/><Relationship Id="rId12"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0.svg"/><Relationship Id="rId11" Type="http://schemas.openxmlformats.org/officeDocument/2006/relationships/oleObject" Target="../embeddings/oleObject2.bin"/><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6.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svg"/><Relationship Id="rId7"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8.png"/><Relationship Id="rId4" Type="http://schemas.openxmlformats.org/officeDocument/2006/relationships/image" Target="../media/image18.sv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svg"/><Relationship Id="rId7"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sv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6.svg"/></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12"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 Id="rId11" Type="http://schemas.openxmlformats.org/officeDocument/2006/relationships/image" Target="../media/image4.png"/><Relationship Id="rId6" Type="http://schemas.openxmlformats.org/officeDocument/2006/relationships/image" Target="../media/image10.svg"/><Relationship Id="rId10" Type="http://schemas.openxmlformats.org/officeDocument/2006/relationships/image" Target="../media/image14.svg"/><Relationship Id="rId9" Type="http://schemas.openxmlformats.org/officeDocument/2006/relationships/image" Target="../media/image8.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5.svg"/><Relationship Id="rId10"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5.pn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25.svg"/><Relationship Id="rId9"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a:off x="-195445" y="7511695"/>
            <a:ext cx="18678890" cy="3364120"/>
          </a:xfrm>
          <a:custGeom>
            <a:avLst/>
            <a:gdLst/>
            <a:ahLst/>
            <a:cxnLst/>
            <a:rect l="l" t="t" r="r" b="b"/>
            <a:pathLst>
              <a:path w="18678890" h="3364120">
                <a:moveTo>
                  <a:pt x="0" y="0"/>
                </a:moveTo>
                <a:lnTo>
                  <a:pt x="18678890" y="0"/>
                </a:lnTo>
                <a:lnTo>
                  <a:pt x="18678890" y="3364121"/>
                </a:lnTo>
                <a:lnTo>
                  <a:pt x="0" y="3364121"/>
                </a:lnTo>
                <a:lnTo>
                  <a:pt x="0" y="0"/>
                </a:lnTo>
                <a:close/>
              </a:path>
            </a:pathLst>
          </a:custGeom>
          <a:blipFill>
            <a:blip r:embed="rId2"/>
            <a:stretch>
              <a:fillRect b="-112000"/>
            </a:stretch>
          </a:blipFill>
        </p:spPr>
      </p:sp>
      <p:grpSp>
        <p:nvGrpSpPr>
          <p:cNvPr id="3" name="Group 3"/>
          <p:cNvGrpSpPr/>
          <p:nvPr/>
        </p:nvGrpSpPr>
        <p:grpSpPr>
          <a:xfrm>
            <a:off x="7831807" y="2555787"/>
            <a:ext cx="7480148" cy="773219"/>
            <a:chOff x="0" y="0"/>
            <a:chExt cx="1193610" cy="123383"/>
          </a:xfrm>
        </p:grpSpPr>
        <p:sp>
          <p:nvSpPr>
            <p:cNvPr id="4" name="Freeform 4"/>
            <p:cNvSpPr/>
            <p:nvPr/>
          </p:nvSpPr>
          <p:spPr>
            <a:xfrm>
              <a:off x="0" y="0"/>
              <a:ext cx="1193610" cy="123383"/>
            </a:xfrm>
            <a:custGeom>
              <a:avLst/>
              <a:gdLst/>
              <a:ahLst/>
              <a:cxnLst/>
              <a:rect l="l" t="t" r="r" b="b"/>
              <a:pathLst>
                <a:path w="1193610" h="123383">
                  <a:moveTo>
                    <a:pt x="0" y="0"/>
                  </a:moveTo>
                  <a:lnTo>
                    <a:pt x="1193610" y="0"/>
                  </a:lnTo>
                  <a:lnTo>
                    <a:pt x="1193610" y="123383"/>
                  </a:lnTo>
                  <a:lnTo>
                    <a:pt x="0" y="123383"/>
                  </a:lnTo>
                  <a:close/>
                </a:path>
              </a:pathLst>
            </a:custGeom>
            <a:gradFill rotWithShape="1">
              <a:gsLst>
                <a:gs pos="0">
                  <a:srgbClr val="20C3FF">
                    <a:alpha val="100000"/>
                  </a:srgbClr>
                </a:gs>
                <a:gs pos="100000">
                  <a:srgbClr val="226EFF">
                    <a:alpha val="100000"/>
                  </a:srgbClr>
                </a:gs>
              </a:gsLst>
              <a:lin ang="0"/>
            </a:gradFill>
          </p:spPr>
        </p:sp>
        <p:sp>
          <p:nvSpPr>
            <p:cNvPr id="5" name="TextBox 5"/>
            <p:cNvSpPr txBox="1"/>
            <p:nvPr/>
          </p:nvSpPr>
          <p:spPr>
            <a:xfrm>
              <a:off x="0" y="-38100"/>
              <a:ext cx="1193610" cy="161483"/>
            </a:xfrm>
            <a:prstGeom prst="rect">
              <a:avLst/>
            </a:prstGeom>
          </p:spPr>
          <p:txBody>
            <a:bodyPr lIns="50800" tIns="50800" rIns="50800" bIns="50800" rtlCol="0" anchor="ctr"/>
            <a:lstStyle/>
            <a:p>
              <a:pPr algn="ctr">
                <a:lnSpc>
                  <a:spcPts val="2660"/>
                </a:lnSpc>
                <a:spcBef>
                  <a:spcPct val="0"/>
                </a:spcBef>
              </a:pPr>
              <a:endParaRPr/>
            </a:p>
          </p:txBody>
        </p:sp>
      </p:grpSp>
      <p:sp>
        <p:nvSpPr>
          <p:cNvPr id="6" name="Freeform 6"/>
          <p:cNvSpPr/>
          <p:nvPr/>
        </p:nvSpPr>
        <p:spPr>
          <a:xfrm>
            <a:off x="1242499" y="2358020"/>
            <a:ext cx="6589308" cy="5570961"/>
          </a:xfrm>
          <a:custGeom>
            <a:avLst/>
            <a:gdLst/>
            <a:ahLst/>
            <a:cxnLst/>
            <a:rect l="l" t="t" r="r" b="b"/>
            <a:pathLst>
              <a:path w="6589308" h="5570961">
                <a:moveTo>
                  <a:pt x="0" y="0"/>
                </a:moveTo>
                <a:lnTo>
                  <a:pt x="6589308" y="0"/>
                </a:lnTo>
                <a:lnTo>
                  <a:pt x="6589308" y="5570960"/>
                </a:lnTo>
                <a:lnTo>
                  <a:pt x="0" y="557096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13853432" y="-519655"/>
            <a:ext cx="9650917" cy="8229600"/>
          </a:xfrm>
          <a:custGeom>
            <a:avLst/>
            <a:gdLst/>
            <a:ahLst/>
            <a:cxnLst/>
            <a:rect l="l" t="t" r="r" b="b"/>
            <a:pathLst>
              <a:path w="9650917" h="8229600">
                <a:moveTo>
                  <a:pt x="0" y="0"/>
                </a:moveTo>
                <a:lnTo>
                  <a:pt x="9650917" y="0"/>
                </a:lnTo>
                <a:lnTo>
                  <a:pt x="9650917" y="8229600"/>
                </a:lnTo>
                <a:lnTo>
                  <a:pt x="0" y="8229600"/>
                </a:lnTo>
                <a:lnTo>
                  <a:pt x="0" y="0"/>
                </a:lnTo>
                <a:close/>
              </a:path>
            </a:pathLst>
          </a:custGeom>
          <a:blipFill>
            <a:blip r:embed="rId5"/>
            <a:stretch>
              <a:fillRect/>
            </a:stretch>
          </a:blipFill>
        </p:spPr>
      </p:sp>
      <p:sp>
        <p:nvSpPr>
          <p:cNvPr id="8" name="Freeform 8"/>
          <p:cNvSpPr/>
          <p:nvPr/>
        </p:nvSpPr>
        <p:spPr>
          <a:xfrm rot="-1480100">
            <a:off x="14791911" y="-494390"/>
            <a:ext cx="4428092" cy="4259019"/>
          </a:xfrm>
          <a:custGeom>
            <a:avLst/>
            <a:gdLst/>
            <a:ahLst/>
            <a:cxnLst/>
            <a:rect l="l" t="t" r="r" b="b"/>
            <a:pathLst>
              <a:path w="4428092" h="4259019">
                <a:moveTo>
                  <a:pt x="0" y="0"/>
                </a:moveTo>
                <a:lnTo>
                  <a:pt x="4428092" y="0"/>
                </a:lnTo>
                <a:lnTo>
                  <a:pt x="4428092" y="4259019"/>
                </a:lnTo>
                <a:lnTo>
                  <a:pt x="0" y="4259019"/>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9" name="Group 9"/>
          <p:cNvGrpSpPr/>
          <p:nvPr/>
        </p:nvGrpSpPr>
        <p:grpSpPr>
          <a:xfrm>
            <a:off x="7832090" y="6231890"/>
            <a:ext cx="7480300" cy="987425"/>
            <a:chOff x="0" y="0"/>
            <a:chExt cx="1193610" cy="123383"/>
          </a:xfrm>
        </p:grpSpPr>
        <p:sp>
          <p:nvSpPr>
            <p:cNvPr id="10" name="Freeform 10"/>
            <p:cNvSpPr/>
            <p:nvPr/>
          </p:nvSpPr>
          <p:spPr>
            <a:xfrm>
              <a:off x="0" y="0"/>
              <a:ext cx="1193610" cy="123383"/>
            </a:xfrm>
            <a:custGeom>
              <a:avLst/>
              <a:gdLst/>
              <a:ahLst/>
              <a:cxnLst/>
              <a:rect l="l" t="t" r="r" b="b"/>
              <a:pathLst>
                <a:path w="1193610" h="123383">
                  <a:moveTo>
                    <a:pt x="0" y="0"/>
                  </a:moveTo>
                  <a:lnTo>
                    <a:pt x="1193610" y="0"/>
                  </a:lnTo>
                  <a:lnTo>
                    <a:pt x="1193610" y="123383"/>
                  </a:lnTo>
                  <a:lnTo>
                    <a:pt x="0" y="123383"/>
                  </a:lnTo>
                  <a:close/>
                </a:path>
              </a:pathLst>
            </a:custGeom>
            <a:gradFill rotWithShape="1">
              <a:gsLst>
                <a:gs pos="0">
                  <a:srgbClr val="20C3FF">
                    <a:alpha val="100000"/>
                  </a:srgbClr>
                </a:gs>
                <a:gs pos="100000">
                  <a:srgbClr val="226EFF">
                    <a:alpha val="100000"/>
                  </a:srgbClr>
                </a:gs>
              </a:gsLst>
              <a:lin ang="0"/>
            </a:gradFill>
          </p:spPr>
        </p:sp>
        <p:sp>
          <p:nvSpPr>
            <p:cNvPr id="11" name="TextBox 11"/>
            <p:cNvSpPr txBox="1"/>
            <p:nvPr/>
          </p:nvSpPr>
          <p:spPr>
            <a:xfrm>
              <a:off x="0" y="-38100"/>
              <a:ext cx="1193610" cy="161483"/>
            </a:xfrm>
            <a:prstGeom prst="rect">
              <a:avLst/>
            </a:prstGeom>
          </p:spPr>
          <p:txBody>
            <a:bodyPr lIns="50800" tIns="50800" rIns="50800" bIns="50800" rtlCol="0" anchor="ctr"/>
            <a:lstStyle/>
            <a:p>
              <a:pPr algn="ctr">
                <a:lnSpc>
                  <a:spcPts val="2660"/>
                </a:lnSpc>
                <a:spcBef>
                  <a:spcPct val="0"/>
                </a:spcBef>
              </a:pPr>
              <a:endParaRPr/>
            </a:p>
          </p:txBody>
        </p:sp>
      </p:grpSp>
      <p:sp>
        <p:nvSpPr>
          <p:cNvPr id="12" name="TextBox 12"/>
          <p:cNvSpPr txBox="1"/>
          <p:nvPr/>
        </p:nvSpPr>
        <p:spPr>
          <a:xfrm>
            <a:off x="8331835" y="3630930"/>
            <a:ext cx="8927465" cy="2453005"/>
          </a:xfrm>
          <a:prstGeom prst="rect">
            <a:avLst/>
          </a:prstGeom>
        </p:spPr>
        <p:txBody>
          <a:bodyPr lIns="0" tIns="0" rIns="0" bIns="0" rtlCol="0" anchor="t">
            <a:noAutofit/>
          </a:bodyPr>
          <a:lstStyle/>
          <a:p>
            <a:pPr algn="l">
              <a:lnSpc>
                <a:spcPts val="8050"/>
              </a:lnSpc>
            </a:pPr>
            <a:r>
              <a:rPr lang="en-US" altLang="ru-RU" sz="4800" b="1">
                <a:solidFill>
                  <a:srgbClr val="000000"/>
                </a:solidFill>
                <a:latin typeface="ITC Franklin Gothic LT Semi-Bold" panose="020B0704030502020204"/>
                <a:ea typeface="ITC Franklin Gothic LT Semi-Bold" panose="020B0704030502020204"/>
                <a:cs typeface="ITC Franklin Gothic LT Semi-Bold" panose="020B0704030502020204"/>
                <a:sym typeface="ITC Franklin Gothic LT Semi-Bold" panose="020B0704030502020204"/>
              </a:rPr>
              <a:t>Yadro reaktori ionlashtiruvchi nurlanish manbai sifatida.</a:t>
            </a:r>
          </a:p>
        </p:txBody>
      </p:sp>
      <p:sp>
        <p:nvSpPr>
          <p:cNvPr id="13" name="TextBox 13"/>
          <p:cNvSpPr txBox="1"/>
          <p:nvPr/>
        </p:nvSpPr>
        <p:spPr>
          <a:xfrm>
            <a:off x="8381365" y="2618105"/>
            <a:ext cx="6567170" cy="641350"/>
          </a:xfrm>
          <a:prstGeom prst="rect">
            <a:avLst/>
          </a:prstGeom>
        </p:spPr>
        <p:txBody>
          <a:bodyPr wrap="square" lIns="0" tIns="0" rIns="0" bIns="0" rtlCol="0" anchor="t">
            <a:noAutofit/>
          </a:bodyPr>
          <a:lstStyle/>
          <a:p>
            <a:pPr algn="ctr">
              <a:lnSpc>
                <a:spcPts val="3810"/>
              </a:lnSpc>
            </a:pPr>
            <a:r>
              <a:rPr lang="en-US" sz="3770" b="1" i="1">
                <a:solidFill>
                  <a:srgbClr val="000000"/>
                </a:solidFill>
                <a:latin typeface="Agrandir Wide Italics" panose="00000505000000000000"/>
                <a:ea typeface="Agrandir Wide Italics" panose="00000505000000000000"/>
                <a:cs typeface="Agrandir Wide Italics" panose="00000505000000000000"/>
                <a:sym typeface="Agrandir Wide Italics" panose="00000505000000000000"/>
              </a:rPr>
              <a:t>RADIATSION FIZIKA</a:t>
            </a:r>
          </a:p>
        </p:txBody>
      </p:sp>
      <p:sp>
        <p:nvSpPr>
          <p:cNvPr id="14" name="TextBox 14"/>
          <p:cNvSpPr txBox="1"/>
          <p:nvPr/>
        </p:nvSpPr>
        <p:spPr>
          <a:xfrm>
            <a:off x="8433435" y="6285865"/>
            <a:ext cx="6203315" cy="628015"/>
          </a:xfrm>
          <a:prstGeom prst="rect">
            <a:avLst/>
          </a:prstGeom>
        </p:spPr>
        <p:txBody>
          <a:bodyPr wrap="square" lIns="0" tIns="0" rIns="0" bIns="0" rtlCol="0" anchor="t">
            <a:noAutofit/>
          </a:bodyPr>
          <a:lstStyle/>
          <a:p>
            <a:pPr algn="ctr">
              <a:lnSpc>
                <a:spcPts val="3915"/>
              </a:lnSpc>
            </a:pPr>
            <a:r>
              <a:rPr lang="en-US" sz="3875" b="1" i="1">
                <a:solidFill>
                  <a:srgbClr val="000000"/>
                </a:solidFill>
                <a:latin typeface="Agrandir Wide Bold Italics" panose="00000805000000000000"/>
                <a:ea typeface="Agrandir Wide Bold Italics" panose="00000805000000000000"/>
                <a:cs typeface="Agrandir Wide Bold Italics" panose="00000805000000000000"/>
                <a:sym typeface="Agrandir Wide Bold Italics" panose="00000805000000000000"/>
              </a:rPr>
              <a:t>Yo’ldosheva Shoira </a:t>
            </a:r>
          </a:p>
          <a:p>
            <a:pPr algn="ctr">
              <a:lnSpc>
                <a:spcPts val="3915"/>
              </a:lnSpc>
            </a:pPr>
            <a:r>
              <a:rPr lang="en-US" sz="3875" b="1" i="1">
                <a:solidFill>
                  <a:srgbClr val="000000"/>
                </a:solidFill>
                <a:latin typeface="Agrandir Wide Bold Italics" panose="00000805000000000000"/>
                <a:ea typeface="Agrandir Wide Bold Italics" panose="00000805000000000000"/>
                <a:cs typeface="Agrandir Wide Bold Italics" panose="00000805000000000000"/>
                <a:sym typeface="Agrandir Wide Bold Italics" panose="00000805000000000000"/>
              </a:rPr>
              <a:t>Xolmurotova Sevara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flipH="1">
            <a:off x="-195445" y="7460895"/>
            <a:ext cx="18678890" cy="3364120"/>
          </a:xfrm>
          <a:custGeom>
            <a:avLst/>
            <a:gdLst/>
            <a:ahLst/>
            <a:cxnLst/>
            <a:rect l="l" t="t" r="r" b="b"/>
            <a:pathLst>
              <a:path w="18678890" h="3364120">
                <a:moveTo>
                  <a:pt x="18678890" y="0"/>
                </a:moveTo>
                <a:lnTo>
                  <a:pt x="0" y="0"/>
                </a:lnTo>
                <a:lnTo>
                  <a:pt x="0" y="3364121"/>
                </a:lnTo>
                <a:lnTo>
                  <a:pt x="18678890" y="3364121"/>
                </a:lnTo>
                <a:lnTo>
                  <a:pt x="18678890" y="0"/>
                </a:lnTo>
                <a:close/>
              </a:path>
            </a:pathLst>
          </a:custGeom>
          <a:blipFill>
            <a:blip r:embed="rId2"/>
            <a:stretch>
              <a:fillRect b="-112000"/>
            </a:stretch>
          </a:blipFill>
        </p:spPr>
      </p:sp>
      <p:sp>
        <p:nvSpPr>
          <p:cNvPr id="10" name="Freeform 10"/>
          <p:cNvSpPr/>
          <p:nvPr/>
        </p:nvSpPr>
        <p:spPr>
          <a:xfrm>
            <a:off x="-849630" y="222250"/>
            <a:ext cx="9447530" cy="10066020"/>
          </a:xfrm>
          <a:custGeom>
            <a:avLst/>
            <a:gdLst/>
            <a:ahLst/>
            <a:cxnLst/>
            <a:rect l="l" t="t" r="r" b="b"/>
            <a:pathLst>
              <a:path w="8409165" h="6360387">
                <a:moveTo>
                  <a:pt x="0" y="0"/>
                </a:moveTo>
                <a:lnTo>
                  <a:pt x="8409165" y="0"/>
                </a:lnTo>
                <a:lnTo>
                  <a:pt x="8409165" y="6360387"/>
                </a:lnTo>
                <a:lnTo>
                  <a:pt x="0" y="636038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Текстовое поле 3"/>
          <p:cNvSpPr txBox="1"/>
          <p:nvPr/>
        </p:nvSpPr>
        <p:spPr>
          <a:xfrm>
            <a:off x="4876800" y="419100"/>
            <a:ext cx="9144000" cy="768350"/>
          </a:xfrm>
          <a:prstGeom prst="rect">
            <a:avLst/>
          </a:prstGeom>
          <a:noFill/>
        </p:spPr>
        <p:txBody>
          <a:bodyPr wrap="square" rtlCol="0" anchor="t">
            <a:spAutoFit/>
          </a:bodyPr>
          <a:lstStyle/>
          <a:p>
            <a:pPr algn="ctr"/>
            <a:r>
              <a:rPr lang="en-US" altLang="ru-RU" sz="4400" b="1">
                <a:sym typeface="+mn-ea"/>
              </a:rPr>
              <a:t>Gamma nurlanish</a:t>
            </a:r>
          </a:p>
        </p:txBody>
      </p:sp>
      <p:sp>
        <p:nvSpPr>
          <p:cNvPr id="7" name="Текстовое поле 6"/>
          <p:cNvSpPr txBox="1"/>
          <p:nvPr/>
        </p:nvSpPr>
        <p:spPr>
          <a:xfrm>
            <a:off x="3352800" y="2095183"/>
            <a:ext cx="5080000" cy="7847330"/>
          </a:xfrm>
          <a:prstGeom prst="rect">
            <a:avLst/>
          </a:prstGeom>
        </p:spPr>
        <p:txBody>
          <a:bodyPr>
            <a:spAutoFit/>
          </a:bodyPr>
          <a:lstStyle/>
          <a:p>
            <a:pPr marL="0" indent="0" algn="just"/>
            <a:r>
              <a:rPr sz="2800" b="0" i="0" dirty="0" err="1">
                <a:solidFill>
                  <a:schemeClr val="bg1"/>
                </a:solidFill>
                <a:latin typeface="Calibri" panose="020F0502020204030204" charset="0"/>
                <a:ea typeface="Roboto"/>
                <a:cs typeface="Calibri" panose="020F0502020204030204" charset="0"/>
              </a:rPr>
              <a:t>Saratonni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davolash</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kabi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turli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xil</a:t>
            </a:r>
            <a:r>
              <a:rPr sz="2800" b="0" i="0" dirty="0">
                <a:solidFill>
                  <a:schemeClr val="bg1"/>
                </a:solidFill>
                <a:latin typeface="Calibri" panose="020F0502020204030204" charset="0"/>
                <a:ea typeface="Roboto"/>
                <a:cs typeface="Calibri" panose="020F0502020204030204" charset="0"/>
              </a:rPr>
              <a:t> </a:t>
            </a:r>
            <a:r>
              <a:rPr lang="en-US" sz="2800" dirty="0" err="1" smtClean="0">
                <a:solidFill>
                  <a:schemeClr val="bg1"/>
                </a:solidFill>
                <a:latin typeface="Calibri" panose="020F0502020204030204" charset="0"/>
                <a:ea typeface="Roboto"/>
                <a:cs typeface="Calibri" panose="020F0502020204030204" charset="0"/>
              </a:rPr>
              <a:t>imkoniyat</a:t>
            </a:r>
            <a:r>
              <a:rPr sz="2800" b="0" i="0" dirty="0" err="1" smtClean="0">
                <a:solidFill>
                  <a:schemeClr val="bg1"/>
                </a:solidFill>
                <a:latin typeface="Calibri" panose="020F0502020204030204" charset="0"/>
                <a:ea typeface="Roboto"/>
                <a:cs typeface="Calibri" panose="020F0502020204030204" charset="0"/>
              </a:rPr>
              <a:t>larga</a:t>
            </a:r>
            <a:r>
              <a:rPr sz="2800" b="0" i="0" dirty="0" smtClean="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ega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bo'lgan</a:t>
            </a:r>
            <a:r>
              <a:rPr sz="2800" b="0" i="0" dirty="0">
                <a:solidFill>
                  <a:schemeClr val="bg1"/>
                </a:solidFill>
                <a:latin typeface="Calibri" panose="020F0502020204030204" charset="0"/>
                <a:ea typeface="Roboto"/>
                <a:cs typeface="Calibri" panose="020F0502020204030204" charset="0"/>
              </a:rPr>
              <a:t> gamma </a:t>
            </a:r>
            <a:r>
              <a:rPr sz="2800" b="0" i="0" dirty="0" err="1">
                <a:solidFill>
                  <a:schemeClr val="bg1"/>
                </a:solidFill>
                <a:latin typeface="Calibri" panose="020F0502020204030204" charset="0"/>
                <a:ea typeface="Roboto"/>
                <a:cs typeface="Calibri" panose="020F0502020204030204" charset="0"/>
              </a:rPr>
              <a:t>nurlari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rentgen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nurlariga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o'xshash</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elektromagnit</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nurlanishdir</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Ba'zi</a:t>
            </a:r>
            <a:r>
              <a:rPr sz="2800" b="0" i="0" dirty="0">
                <a:solidFill>
                  <a:schemeClr val="bg1"/>
                </a:solidFill>
                <a:latin typeface="Calibri" panose="020F0502020204030204" charset="0"/>
                <a:ea typeface="Roboto"/>
                <a:cs typeface="Calibri" panose="020F0502020204030204" charset="0"/>
              </a:rPr>
              <a:t> gamma </a:t>
            </a:r>
            <a:r>
              <a:rPr sz="2800" b="0" i="0" dirty="0" err="1">
                <a:solidFill>
                  <a:schemeClr val="bg1"/>
                </a:solidFill>
                <a:latin typeface="Calibri" panose="020F0502020204030204" charset="0"/>
                <a:ea typeface="Roboto"/>
                <a:cs typeface="Calibri" panose="020F0502020204030204" charset="0"/>
              </a:rPr>
              <a:t>nurlari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inson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tanasi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orqali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to'g'ridan-to'g'ri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zarar</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etkazmasdan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o'tadi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boshqalari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esa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organizm</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tomonidan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so'riladi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va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zarar</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etkazishi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mumkin</a:t>
            </a:r>
            <a:r>
              <a:rPr sz="2800" b="0" i="0" dirty="0">
                <a:solidFill>
                  <a:schemeClr val="bg1"/>
                </a:solidFill>
                <a:latin typeface="Calibri" panose="020F0502020204030204" charset="0"/>
                <a:ea typeface="Roboto"/>
                <a:cs typeface="Calibri" panose="020F0502020204030204" charset="0"/>
              </a:rPr>
              <a:t>. Gamma </a:t>
            </a:r>
            <a:r>
              <a:rPr sz="2800" b="0" i="0" dirty="0" err="1">
                <a:solidFill>
                  <a:schemeClr val="bg1"/>
                </a:solidFill>
                <a:latin typeface="Calibri" panose="020F0502020204030204" charset="0"/>
                <a:ea typeface="Roboto"/>
                <a:cs typeface="Calibri" panose="020F0502020204030204" charset="0"/>
              </a:rPr>
              <a:t>nurlarining</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intensivligi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beton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yoki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qo'rg'oshinning</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qalin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devorlari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bilan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kamroq</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xavf</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tug'diradigan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darajalarga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tushirilishi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mumkin</a:t>
            </a:r>
            <a:r>
              <a:rPr sz="2800" b="0" i="0" dirty="0">
                <a:solidFill>
                  <a:schemeClr val="bg1"/>
                </a:solidFill>
                <a:latin typeface="Calibri" panose="020F0502020204030204" charset="0"/>
                <a:ea typeface="Roboto"/>
                <a:cs typeface="Calibri" panose="020F0502020204030204" charset="0"/>
              </a:rPr>
              <a:t>. Shu </a:t>
            </a:r>
            <a:r>
              <a:rPr sz="2800" b="0" i="0" dirty="0" err="1">
                <a:solidFill>
                  <a:schemeClr val="bg1"/>
                </a:solidFill>
                <a:latin typeface="Calibri" panose="020F0502020204030204" charset="0"/>
                <a:ea typeface="Roboto"/>
                <a:cs typeface="Calibri" panose="020F0502020204030204" charset="0"/>
              </a:rPr>
              <a:t>sababli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saraton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kasalligiga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chalingan</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kasalxonalardagi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radiatsiya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davolash</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xonalarining</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devorlari</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juda</a:t>
            </a:r>
            <a:r>
              <a:rPr sz="2800" b="0" i="0" dirty="0">
                <a:solidFill>
                  <a:schemeClr val="bg1"/>
                </a:solidFill>
                <a:latin typeface="Calibri" panose="020F0502020204030204" charset="0"/>
                <a:ea typeface="Roboto"/>
                <a:cs typeface="Calibri" panose="020F0502020204030204" charset="0"/>
              </a:rPr>
              <a:t> </a:t>
            </a:r>
            <a:r>
              <a:rPr sz="2800" b="0" i="0" dirty="0" err="1">
                <a:solidFill>
                  <a:schemeClr val="bg1"/>
                </a:solidFill>
                <a:latin typeface="Calibri" panose="020F0502020204030204" charset="0"/>
                <a:ea typeface="Roboto"/>
                <a:cs typeface="Calibri" panose="020F0502020204030204" charset="0"/>
              </a:rPr>
              <a:t>qalin</a:t>
            </a:r>
            <a:r>
              <a:rPr sz="2800" b="0" i="0" dirty="0">
                <a:solidFill>
                  <a:schemeClr val="bg1"/>
                </a:solidFill>
                <a:latin typeface="Calibri" panose="020F0502020204030204" charset="0"/>
                <a:ea typeface="Roboto"/>
                <a:cs typeface="Calibri" panose="020F0502020204030204" charset="0"/>
              </a:rPr>
              <a:t>.</a:t>
            </a:r>
            <a:r>
              <a:rPr lang="en-US" sz="2800" b="0" i="0" dirty="0">
                <a:solidFill>
                  <a:schemeClr val="bg1"/>
                </a:solidFill>
                <a:latin typeface="Calibri" panose="020F0502020204030204" charset="0"/>
                <a:ea typeface="Roboto"/>
                <a:cs typeface="Calibri" panose="020F0502020204030204" charset="0"/>
              </a:rPr>
              <a:t>[2]</a:t>
            </a:r>
          </a:p>
        </p:txBody>
      </p:sp>
      <p:sp>
        <p:nvSpPr>
          <p:cNvPr id="19" name="Freeform 13"/>
          <p:cNvSpPr/>
          <p:nvPr/>
        </p:nvSpPr>
        <p:spPr>
          <a:xfrm rot="997481">
            <a:off x="16665575" y="-403225"/>
            <a:ext cx="953135" cy="2112645"/>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5">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3581650" y="26668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pic>
        <p:nvPicPr>
          <p:cNvPr id="3" name="Рисунок 2"/>
          <p:cNvPicPr>
            <a:picLocks noChangeAspect="1"/>
          </p:cNvPicPr>
          <p:nvPr/>
        </p:nvPicPr>
        <p:blipFill>
          <a:blip r:embed="rId10"/>
          <a:stretch>
            <a:fillRect/>
          </a:stretch>
        </p:blipFill>
        <p:spPr>
          <a:xfrm>
            <a:off x="9144000" y="2210832"/>
            <a:ext cx="8791575" cy="68294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flipH="1">
            <a:off x="-195445" y="7460895"/>
            <a:ext cx="18678890" cy="3364120"/>
          </a:xfrm>
          <a:custGeom>
            <a:avLst/>
            <a:gdLst/>
            <a:ahLst/>
            <a:cxnLst/>
            <a:rect l="l" t="t" r="r" b="b"/>
            <a:pathLst>
              <a:path w="18678890" h="3364120">
                <a:moveTo>
                  <a:pt x="18678890" y="0"/>
                </a:moveTo>
                <a:lnTo>
                  <a:pt x="0" y="0"/>
                </a:lnTo>
                <a:lnTo>
                  <a:pt x="0" y="3364121"/>
                </a:lnTo>
                <a:lnTo>
                  <a:pt x="18678890" y="3364121"/>
                </a:lnTo>
                <a:lnTo>
                  <a:pt x="18678890" y="0"/>
                </a:lnTo>
                <a:close/>
              </a:path>
            </a:pathLst>
          </a:custGeom>
          <a:blipFill>
            <a:blip r:embed="rId2"/>
            <a:stretch>
              <a:fillRect b="-112000"/>
            </a:stretch>
          </a:blipFill>
        </p:spPr>
      </p:sp>
      <p:sp>
        <p:nvSpPr>
          <p:cNvPr id="10" name="Freeform 10"/>
          <p:cNvSpPr/>
          <p:nvPr/>
        </p:nvSpPr>
        <p:spPr>
          <a:xfrm>
            <a:off x="-849630" y="222250"/>
            <a:ext cx="9447530" cy="10066020"/>
          </a:xfrm>
          <a:custGeom>
            <a:avLst/>
            <a:gdLst/>
            <a:ahLst/>
            <a:cxnLst/>
            <a:rect l="l" t="t" r="r" b="b"/>
            <a:pathLst>
              <a:path w="8409165" h="6360387">
                <a:moveTo>
                  <a:pt x="0" y="0"/>
                </a:moveTo>
                <a:lnTo>
                  <a:pt x="8409165" y="0"/>
                </a:lnTo>
                <a:lnTo>
                  <a:pt x="8409165" y="6360387"/>
                </a:lnTo>
                <a:lnTo>
                  <a:pt x="0" y="636038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3" name="Изображение 2"/>
          <p:cNvPicPr>
            <a:picLocks noChangeAspect="1"/>
          </p:cNvPicPr>
          <p:nvPr/>
        </p:nvPicPr>
        <p:blipFill>
          <a:blip r:embed="rId5"/>
          <a:stretch>
            <a:fillRect/>
          </a:stretch>
        </p:blipFill>
        <p:spPr>
          <a:xfrm>
            <a:off x="8978265" y="1791970"/>
            <a:ext cx="8867140" cy="7684770"/>
          </a:xfrm>
          <a:prstGeom prst="rect">
            <a:avLst/>
          </a:prstGeom>
        </p:spPr>
      </p:pic>
      <p:sp>
        <p:nvSpPr>
          <p:cNvPr id="4" name="Текстовое поле 3"/>
          <p:cNvSpPr txBox="1"/>
          <p:nvPr/>
        </p:nvSpPr>
        <p:spPr>
          <a:xfrm>
            <a:off x="4800600" y="495300"/>
            <a:ext cx="9144000" cy="768350"/>
          </a:xfrm>
          <a:prstGeom prst="rect">
            <a:avLst/>
          </a:prstGeom>
          <a:noFill/>
        </p:spPr>
        <p:txBody>
          <a:bodyPr wrap="square" rtlCol="0" anchor="t">
            <a:spAutoFit/>
          </a:bodyPr>
          <a:lstStyle/>
          <a:p>
            <a:pPr algn="ctr"/>
            <a:r>
              <a:rPr lang="en-US" altLang="ru-RU" sz="4400" b="1">
                <a:sym typeface="+mn-ea"/>
              </a:rPr>
              <a:t>Neytronlar oqimi</a:t>
            </a:r>
          </a:p>
        </p:txBody>
      </p:sp>
      <p:sp>
        <p:nvSpPr>
          <p:cNvPr id="5" name="Текстовое поле 4"/>
          <p:cNvSpPr txBox="1"/>
          <p:nvPr/>
        </p:nvSpPr>
        <p:spPr>
          <a:xfrm>
            <a:off x="3352800" y="2095183"/>
            <a:ext cx="5080000" cy="7657465"/>
          </a:xfrm>
          <a:prstGeom prst="rect">
            <a:avLst/>
          </a:prstGeom>
        </p:spPr>
        <p:txBody>
          <a:bodyPr>
            <a:spAutoFit/>
          </a:bodyPr>
          <a:lstStyle/>
          <a:p>
            <a:pPr marL="0" indent="0">
              <a:spcBef>
                <a:spcPct val="0"/>
              </a:spcBef>
              <a:spcAft>
                <a:spcPts val="1400"/>
              </a:spcAft>
            </a:pPr>
            <a:r>
              <a:rPr sz="2400" b="0" i="0">
                <a:solidFill>
                  <a:schemeClr val="bg1"/>
                </a:solidFill>
                <a:latin typeface="Calibri" panose="020F0502020204030204" charset="0"/>
                <a:ea typeface="Roboto"/>
                <a:cs typeface="Calibri" panose="020F0502020204030204" charset="0"/>
              </a:rPr>
              <a:t>Neytronlar yadroning asosiy tarkibiy qismlaridan biri bo'lgan nisbatan massiv zarralardir. Ular zaryadsiz va shuning uchun bevosita ionlanish hosil qilmaydi. Ammo ularning moddaning atomlari bilan o'zaro ta'siri alfa-, beta-, gamma- yoki rentgen nurlarini keltirib chiqarishi mumkin, bu esa keyinchalik ionlanishga olib keladi. Neytronlar kirib boradi va faqat qalin beton, suv yoki kerosin massalari bilan to'xtatilishi mumkin.</a:t>
            </a:r>
          </a:p>
          <a:p>
            <a:pPr marL="0" indent="0">
              <a:spcBef>
                <a:spcPct val="0"/>
              </a:spcBef>
              <a:spcAft>
                <a:spcPts val="1000"/>
              </a:spcAft>
            </a:pPr>
            <a:r>
              <a:rPr sz="2400" b="0" i="0">
                <a:solidFill>
                  <a:schemeClr val="bg1"/>
                </a:solidFill>
                <a:latin typeface="Calibri" panose="020F0502020204030204" charset="0"/>
                <a:ea typeface="Roboto"/>
                <a:cs typeface="Calibri" panose="020F0502020204030204" charset="0"/>
              </a:rPr>
              <a:t>Neytronlar turli yo'llar bilan ishlab chiqarilishi mumkin, masalan, yadroviy reaktorlarda yoki tezlatgich nurlaridagi yuqori energiyali zarrachalar tomonidan boshlangan yadro reaktsiyalarida. Neytronlar bilvosita ionlashtiruvchi nurlanishning muhim manbai bo'lishi mumkin.</a:t>
            </a:r>
            <a:r>
              <a:rPr lang="en-US" sz="2400" b="0" i="0">
                <a:solidFill>
                  <a:schemeClr val="bg1"/>
                </a:solidFill>
                <a:latin typeface="Calibri" panose="020F0502020204030204" charset="0"/>
                <a:ea typeface="Roboto"/>
                <a:cs typeface="Calibri" panose="020F0502020204030204" charset="0"/>
              </a:rPr>
              <a:t>[2]</a:t>
            </a:r>
          </a:p>
        </p:txBody>
      </p:sp>
      <p:sp>
        <p:nvSpPr>
          <p:cNvPr id="19" name="Freeform 13"/>
          <p:cNvSpPr/>
          <p:nvPr/>
        </p:nvSpPr>
        <p:spPr>
          <a:xfrm rot="997481">
            <a:off x="16665575" y="-403225"/>
            <a:ext cx="953135" cy="2112645"/>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3657850" y="19048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12" name="Freeform 12"/>
          <p:cNvSpPr/>
          <p:nvPr/>
        </p:nvSpPr>
        <p:spPr>
          <a:xfrm>
            <a:off x="-195445" y="7553792"/>
            <a:ext cx="18678890" cy="3364120"/>
          </a:xfrm>
          <a:custGeom>
            <a:avLst/>
            <a:gdLst/>
            <a:ahLst/>
            <a:cxnLst/>
            <a:rect l="l" t="t" r="r" b="b"/>
            <a:pathLst>
              <a:path w="18678890" h="3364120">
                <a:moveTo>
                  <a:pt x="0" y="0"/>
                </a:moveTo>
                <a:lnTo>
                  <a:pt x="18678890" y="0"/>
                </a:lnTo>
                <a:lnTo>
                  <a:pt x="18678890" y="3364120"/>
                </a:lnTo>
                <a:lnTo>
                  <a:pt x="0" y="3364120"/>
                </a:lnTo>
                <a:lnTo>
                  <a:pt x="0" y="0"/>
                </a:lnTo>
                <a:close/>
              </a:path>
            </a:pathLst>
          </a:custGeom>
          <a:blipFill>
            <a:blip r:embed="rId2"/>
            <a:stretch>
              <a:fillRect b="-112000"/>
            </a:stretch>
          </a:blipFill>
        </p:spPr>
      </p:sp>
      <p:sp>
        <p:nvSpPr>
          <p:cNvPr id="20" name="Freeform 14"/>
          <p:cNvSpPr/>
          <p:nvPr/>
        </p:nvSpPr>
        <p:spPr>
          <a:xfrm>
            <a:off x="686050" y="49528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9" name="Freeform 13"/>
          <p:cNvSpPr/>
          <p:nvPr/>
        </p:nvSpPr>
        <p:spPr>
          <a:xfrm rot="997481">
            <a:off x="16970375" y="-22225"/>
            <a:ext cx="953135" cy="2112645"/>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 name="Freeform 2"/>
          <p:cNvSpPr/>
          <p:nvPr/>
        </p:nvSpPr>
        <p:spPr>
          <a:xfrm>
            <a:off x="13513481" y="2369598"/>
            <a:ext cx="7491638" cy="7407018"/>
          </a:xfrm>
          <a:custGeom>
            <a:avLst/>
            <a:gdLst/>
            <a:ahLst/>
            <a:cxnLst/>
            <a:rect l="l" t="t" r="r" b="b"/>
            <a:pathLst>
              <a:path w="7491638" h="7407018">
                <a:moveTo>
                  <a:pt x="0" y="0"/>
                </a:moveTo>
                <a:lnTo>
                  <a:pt x="7491638" y="0"/>
                </a:lnTo>
                <a:lnTo>
                  <a:pt x="7491638" y="7407017"/>
                </a:lnTo>
                <a:lnTo>
                  <a:pt x="0" y="7407017"/>
                </a:lnTo>
                <a:lnTo>
                  <a:pt x="0" y="0"/>
                </a:lnTo>
                <a:close/>
              </a:path>
            </a:pathLst>
          </a:custGeom>
          <a:blipFill>
            <a:blip r:embed="rId7"/>
            <a:stretch>
              <a:fillRect r="-15946"/>
            </a:stretch>
          </a:blipFill>
        </p:spPr>
      </p:sp>
      <p:sp>
        <p:nvSpPr>
          <p:cNvPr id="3" name="Freeform 3"/>
          <p:cNvSpPr/>
          <p:nvPr/>
        </p:nvSpPr>
        <p:spPr>
          <a:xfrm>
            <a:off x="-1471091" y="2648831"/>
            <a:ext cx="7491638" cy="7407018"/>
          </a:xfrm>
          <a:custGeom>
            <a:avLst/>
            <a:gdLst/>
            <a:ahLst/>
            <a:cxnLst/>
            <a:rect l="l" t="t" r="r" b="b"/>
            <a:pathLst>
              <a:path w="7491638" h="7407018">
                <a:moveTo>
                  <a:pt x="0" y="0"/>
                </a:moveTo>
                <a:lnTo>
                  <a:pt x="7491638" y="0"/>
                </a:lnTo>
                <a:lnTo>
                  <a:pt x="7491638" y="7407018"/>
                </a:lnTo>
                <a:lnTo>
                  <a:pt x="0" y="7407018"/>
                </a:lnTo>
                <a:lnTo>
                  <a:pt x="0" y="0"/>
                </a:lnTo>
                <a:close/>
              </a:path>
            </a:pathLst>
          </a:custGeom>
          <a:blipFill>
            <a:blip r:embed="rId7"/>
            <a:stretch>
              <a:fillRect l="-28822" b="-11105"/>
            </a:stretch>
          </a:blipFill>
        </p:spPr>
      </p:sp>
      <p:sp>
        <p:nvSpPr>
          <p:cNvPr id="4" name="Текстовое поле 3"/>
          <p:cNvSpPr txBox="1"/>
          <p:nvPr/>
        </p:nvSpPr>
        <p:spPr>
          <a:xfrm>
            <a:off x="1905000" y="723900"/>
            <a:ext cx="14949170" cy="9009380"/>
          </a:xfrm>
          <a:prstGeom prst="rect">
            <a:avLst/>
          </a:prstGeom>
        </p:spPr>
        <p:txBody>
          <a:bodyPr>
            <a:noAutofit/>
          </a:bodyPr>
          <a:lstStyle/>
          <a:p>
            <a:pPr algn="ctr"/>
            <a:r>
              <a:rPr sz="5400"/>
              <a:t>Energiya reaktorlar</a:t>
            </a:r>
          </a:p>
          <a:p>
            <a:endParaRPr sz="1600"/>
          </a:p>
          <a:p>
            <a:pPr algn="just">
              <a:lnSpc>
                <a:spcPct val="150000"/>
              </a:lnSpc>
            </a:pPr>
            <a:r>
              <a:rPr sz="2600"/>
              <a:t>Yengil suvli reaktorlar (LWRs) — bu oddiy suv bilan sovutiladigan va moderatorlangan energetik reaktorlar. Ularning ikki asosiy turi mavjud: bosimli suvli reaktor (PWR) va qaynaydigan suvli reaktor (BWR).</a:t>
            </a:r>
          </a:p>
          <a:p>
            <a:pPr algn="just">
              <a:lnSpc>
                <a:spcPct val="150000"/>
              </a:lnSpc>
            </a:pPr>
            <a:r>
              <a:rPr sz="2600"/>
              <a:t>PWR reaktorida yuqori bosim va haroratdagi suv yadroviy yadrodandagi issiqlikni oladi va bug‘ generatoriga uzatiladi. Bu yerda birlamchi siklning issiqligi past bosimli ikkilamchi siklga, u ham suvni o‘z ichiga olgan siklga uzatiladi. Ikkilamchi sikldagi suv bug‘lanishni boshlash uchun zarur bo‘lgan bosim va haroratdan biroz past holatda bug‘ generatoriga kiradi. Ammo birlamchi sikldan issiqlikni qabul qilgach, u to‘yingan holga keladi va oxir-oqibat biroz ortiqcha qizadi. Shu tarzda hosil bo‘lgan bug‘ oxir-oqibat bug‘ turbina siklida ishchi suyuqlik sifatida xizmat qiladi.</a:t>
            </a:r>
          </a:p>
          <a:p>
            <a:pPr algn="just">
              <a:lnSpc>
                <a:spcPct val="150000"/>
              </a:lnSpc>
            </a:pPr>
            <a:r>
              <a:rPr lang="en-US" altLang="ru-RU" sz="2600"/>
              <a:t>BWR (qaynaydigan suvli reaktor) to‘g‘ridan-to‘g‘ri quvvat sikli printsipi bo‘yicha ishlaydi. Yadrodan o‘tgan suv oraliq bosim darajasida qaynashiga ruxsat beriladi. Yadro hududidan chiqadigan to‘yingan bug‘ reaktor idishi ichidagi bir qator ajratuvchi va quritgichlardan o‘tadi, bu esa bug‘ni ortiqcha qizdirilgan holatga keltirishga yordam beradi. Shu tarzda hosil bo‘lgan ortiqcha qizdirilgan bug‘ ishchi suyuqlik sifatida bug‘ turbinasini aylantirishda ishlatiladi.[1]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a:off x="13513481" y="2369598"/>
            <a:ext cx="7491638" cy="7407018"/>
          </a:xfrm>
          <a:custGeom>
            <a:avLst/>
            <a:gdLst/>
            <a:ahLst/>
            <a:cxnLst/>
            <a:rect l="l" t="t" r="r" b="b"/>
            <a:pathLst>
              <a:path w="7491638" h="7407018">
                <a:moveTo>
                  <a:pt x="0" y="0"/>
                </a:moveTo>
                <a:lnTo>
                  <a:pt x="7491638" y="0"/>
                </a:lnTo>
                <a:lnTo>
                  <a:pt x="7491638" y="7407017"/>
                </a:lnTo>
                <a:lnTo>
                  <a:pt x="0" y="7407017"/>
                </a:lnTo>
                <a:lnTo>
                  <a:pt x="0" y="0"/>
                </a:lnTo>
                <a:close/>
              </a:path>
            </a:pathLst>
          </a:custGeom>
          <a:blipFill>
            <a:blip r:embed="rId3"/>
            <a:stretch>
              <a:fillRect r="-15946"/>
            </a:stretch>
          </a:blipFill>
        </p:spPr>
      </p:sp>
      <p:grpSp>
        <p:nvGrpSpPr>
          <p:cNvPr id="3" name="Group 3"/>
          <p:cNvGrpSpPr/>
          <p:nvPr/>
        </p:nvGrpSpPr>
        <p:grpSpPr>
          <a:xfrm rot="-1635473">
            <a:off x="2289990" y="3903699"/>
            <a:ext cx="229349" cy="122255"/>
            <a:chOff x="0" y="0"/>
            <a:chExt cx="468481" cy="249724"/>
          </a:xfrm>
        </p:grpSpPr>
        <p:sp>
          <p:nvSpPr>
            <p:cNvPr id="4" name="Freeform 4"/>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5" name="TextBox 5"/>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rot="-1635473">
            <a:off x="2548995" y="3800208"/>
            <a:ext cx="216322" cy="115311"/>
            <a:chOff x="0" y="0"/>
            <a:chExt cx="468481" cy="249724"/>
          </a:xfrm>
        </p:grpSpPr>
        <p:sp>
          <p:nvSpPr>
            <p:cNvPr id="7" name="Freeform 7"/>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8" name="TextBox 8"/>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sp>
        <p:nvSpPr>
          <p:cNvPr id="12" name="Freeform 12"/>
          <p:cNvSpPr/>
          <p:nvPr/>
        </p:nvSpPr>
        <p:spPr>
          <a:xfrm>
            <a:off x="-195445" y="7553792"/>
            <a:ext cx="18678890" cy="3364120"/>
          </a:xfrm>
          <a:custGeom>
            <a:avLst/>
            <a:gdLst/>
            <a:ahLst/>
            <a:cxnLst/>
            <a:rect l="l" t="t" r="r" b="b"/>
            <a:pathLst>
              <a:path w="18678890" h="3364120">
                <a:moveTo>
                  <a:pt x="0" y="0"/>
                </a:moveTo>
                <a:lnTo>
                  <a:pt x="18678890" y="0"/>
                </a:lnTo>
                <a:lnTo>
                  <a:pt x="18678890" y="3364120"/>
                </a:lnTo>
                <a:lnTo>
                  <a:pt x="0" y="3364120"/>
                </a:lnTo>
                <a:lnTo>
                  <a:pt x="0" y="0"/>
                </a:lnTo>
                <a:close/>
              </a:path>
            </a:pathLst>
          </a:custGeom>
          <a:blipFill>
            <a:blip r:embed="rId4"/>
            <a:stretch>
              <a:fillRect b="-112000"/>
            </a:stretch>
          </a:blipFill>
        </p:spPr>
      </p:sp>
      <p:pic>
        <p:nvPicPr>
          <p:cNvPr id="13" name="Изображение 12"/>
          <p:cNvPicPr>
            <a:picLocks noChangeAspect="1"/>
          </p:cNvPicPr>
          <p:nvPr/>
        </p:nvPicPr>
        <p:blipFill>
          <a:blip r:embed="rId5"/>
          <a:stretch>
            <a:fillRect/>
          </a:stretch>
        </p:blipFill>
        <p:spPr>
          <a:xfrm>
            <a:off x="1155065" y="1063625"/>
            <a:ext cx="6900545" cy="7830820"/>
          </a:xfrm>
          <a:prstGeom prst="rect">
            <a:avLst/>
          </a:prstGeom>
        </p:spPr>
      </p:pic>
      <p:sp>
        <p:nvSpPr>
          <p:cNvPr id="14" name="Текстовое поле 13"/>
          <p:cNvSpPr txBox="1"/>
          <p:nvPr/>
        </p:nvSpPr>
        <p:spPr>
          <a:xfrm>
            <a:off x="1285875" y="419100"/>
            <a:ext cx="6408420" cy="554355"/>
          </a:xfrm>
          <a:prstGeom prst="rect">
            <a:avLst/>
          </a:prstGeom>
          <a:noFill/>
        </p:spPr>
        <p:txBody>
          <a:bodyPr wrap="square" rtlCol="0" anchor="t">
            <a:noAutofit/>
          </a:bodyPr>
          <a:lstStyle/>
          <a:p>
            <a:r>
              <a:rPr lang="en-US" sz="3600" b="1">
                <a:sym typeface="+mn-ea"/>
              </a:rPr>
              <a:t>B</a:t>
            </a:r>
            <a:r>
              <a:rPr sz="3600" b="1">
                <a:sym typeface="+mn-ea"/>
              </a:rPr>
              <a:t>osimli suvli reaktor (PWR) </a:t>
            </a:r>
            <a:endParaRPr lang="ru-RU" altLang="en-US" sz="3600" b="1">
              <a:sym typeface="+mn-ea"/>
            </a:endParaRPr>
          </a:p>
        </p:txBody>
      </p:sp>
      <p:graphicFrame>
        <p:nvGraphicFramePr>
          <p:cNvPr id="15" name="Объект 14"/>
          <p:cNvGraphicFramePr/>
          <p:nvPr/>
        </p:nvGraphicFramePr>
        <p:xfrm>
          <a:off x="8534400" y="973455"/>
          <a:ext cx="8641715" cy="7921625"/>
        </p:xfrm>
        <a:graphic>
          <a:graphicData uri="http://schemas.openxmlformats.org/presentationml/2006/ole">
            <mc:AlternateContent xmlns:mc="http://schemas.openxmlformats.org/markup-compatibility/2006">
              <mc:Choice xmlns:v="urn:schemas-microsoft-com:vml" Requires="v">
                <p:oleObj spid="_x0000_s1029" r:id="rId6" imgW="9150350" imgH="6584950" progId="Paint.Picture">
                  <p:embed/>
                </p:oleObj>
              </mc:Choice>
              <mc:Fallback>
                <p:oleObj r:id="rId6" imgW="9150350" imgH="6584950" progId="Paint.Picture">
                  <p:embed/>
                  <p:pic>
                    <p:nvPicPr>
                      <p:cNvPr id="0" name="Изображение 15"/>
                      <p:cNvPicPr/>
                      <p:nvPr/>
                    </p:nvPicPr>
                    <p:blipFill>
                      <a:blip r:embed="rId7"/>
                      <a:stretch>
                        <a:fillRect/>
                      </a:stretch>
                    </p:blipFill>
                    <p:spPr>
                      <a:xfrm>
                        <a:off x="8534400" y="973455"/>
                        <a:ext cx="8641715" cy="7921625"/>
                      </a:xfrm>
                      <a:prstGeom prst="rect">
                        <a:avLst/>
                      </a:prstGeom>
                    </p:spPr>
                  </p:pic>
                </p:oleObj>
              </mc:Fallback>
            </mc:AlternateContent>
          </a:graphicData>
        </a:graphic>
      </p:graphicFrame>
      <p:sp>
        <p:nvSpPr>
          <p:cNvPr id="17" name="Текстовое поле 16"/>
          <p:cNvSpPr txBox="1"/>
          <p:nvPr/>
        </p:nvSpPr>
        <p:spPr>
          <a:xfrm>
            <a:off x="8458200" y="342900"/>
            <a:ext cx="9144000" cy="645160"/>
          </a:xfrm>
          <a:prstGeom prst="rect">
            <a:avLst/>
          </a:prstGeom>
          <a:noFill/>
        </p:spPr>
        <p:txBody>
          <a:bodyPr wrap="square" rtlCol="0" anchor="t">
            <a:spAutoFit/>
          </a:bodyPr>
          <a:lstStyle/>
          <a:p>
            <a:pPr algn="ctr"/>
            <a:r>
              <a:rPr lang="en-US" sz="3600" b="1">
                <a:sym typeface="+mn-ea"/>
              </a:rPr>
              <a:t>Q</a:t>
            </a:r>
            <a:r>
              <a:rPr sz="3600" b="1">
                <a:sym typeface="+mn-ea"/>
              </a:rPr>
              <a:t>aynaydigan suvli reaktor (BWR)</a:t>
            </a:r>
            <a:endParaRPr lang="ru-RU" altLang="en-US" sz="3600" b="1">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flipH="1">
            <a:off x="-195445" y="7576240"/>
            <a:ext cx="18678890" cy="3364120"/>
          </a:xfrm>
          <a:custGeom>
            <a:avLst/>
            <a:gdLst/>
            <a:ahLst/>
            <a:cxnLst/>
            <a:rect l="l" t="t" r="r" b="b"/>
            <a:pathLst>
              <a:path w="18678890" h="3364120">
                <a:moveTo>
                  <a:pt x="18678890" y="0"/>
                </a:moveTo>
                <a:lnTo>
                  <a:pt x="0" y="0"/>
                </a:lnTo>
                <a:lnTo>
                  <a:pt x="0" y="3364120"/>
                </a:lnTo>
                <a:lnTo>
                  <a:pt x="18678890" y="3364120"/>
                </a:lnTo>
                <a:lnTo>
                  <a:pt x="18678890" y="0"/>
                </a:lnTo>
                <a:close/>
              </a:path>
            </a:pathLst>
          </a:custGeom>
          <a:blipFill>
            <a:blip r:embed="rId2"/>
            <a:stretch>
              <a:fillRect b="-112000"/>
            </a:stretch>
          </a:blipFill>
        </p:spPr>
      </p:sp>
      <p:sp>
        <p:nvSpPr>
          <p:cNvPr id="3" name="Freeform 3"/>
          <p:cNvSpPr/>
          <p:nvPr/>
        </p:nvSpPr>
        <p:spPr>
          <a:xfrm>
            <a:off x="-1471091" y="2648831"/>
            <a:ext cx="7491638" cy="7407018"/>
          </a:xfrm>
          <a:custGeom>
            <a:avLst/>
            <a:gdLst/>
            <a:ahLst/>
            <a:cxnLst/>
            <a:rect l="l" t="t" r="r" b="b"/>
            <a:pathLst>
              <a:path w="7491638" h="7407018">
                <a:moveTo>
                  <a:pt x="0" y="0"/>
                </a:moveTo>
                <a:lnTo>
                  <a:pt x="7491638" y="0"/>
                </a:lnTo>
                <a:lnTo>
                  <a:pt x="7491638" y="7407018"/>
                </a:lnTo>
                <a:lnTo>
                  <a:pt x="0" y="7407018"/>
                </a:lnTo>
                <a:lnTo>
                  <a:pt x="0" y="0"/>
                </a:lnTo>
                <a:close/>
              </a:path>
            </a:pathLst>
          </a:custGeom>
          <a:blipFill>
            <a:blip r:embed="rId3"/>
            <a:stretch>
              <a:fillRect l="-28822" b="-11105"/>
            </a:stretch>
          </a:blipFill>
        </p:spPr>
      </p:sp>
      <p:grpSp>
        <p:nvGrpSpPr>
          <p:cNvPr id="4" name="Group 4"/>
          <p:cNvGrpSpPr/>
          <p:nvPr/>
        </p:nvGrpSpPr>
        <p:grpSpPr>
          <a:xfrm rot="-1635473">
            <a:off x="2289990" y="3903699"/>
            <a:ext cx="229349" cy="122255"/>
            <a:chOff x="0" y="0"/>
            <a:chExt cx="468481" cy="249724"/>
          </a:xfrm>
        </p:grpSpPr>
        <p:sp>
          <p:nvSpPr>
            <p:cNvPr id="5" name="Freeform 5"/>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6" name="TextBox 6"/>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rot="-1635473">
            <a:off x="2548995" y="3800208"/>
            <a:ext cx="216322" cy="115311"/>
            <a:chOff x="0" y="0"/>
            <a:chExt cx="468481" cy="249724"/>
          </a:xfrm>
        </p:grpSpPr>
        <p:sp>
          <p:nvSpPr>
            <p:cNvPr id="8" name="Freeform 8"/>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9" name="TextBox 9"/>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sp>
        <p:nvSpPr>
          <p:cNvPr id="10" name="Текстовое поле 9"/>
          <p:cNvSpPr txBox="1"/>
          <p:nvPr/>
        </p:nvSpPr>
        <p:spPr>
          <a:xfrm>
            <a:off x="9309735" y="570865"/>
            <a:ext cx="8396605" cy="8525510"/>
          </a:xfrm>
          <a:prstGeom prst="rect">
            <a:avLst/>
          </a:prstGeom>
        </p:spPr>
        <p:txBody>
          <a:bodyPr>
            <a:noAutofit/>
          </a:bodyPr>
          <a:lstStyle/>
          <a:p>
            <a:pPr algn="just">
              <a:lnSpc>
                <a:spcPct val="90000"/>
              </a:lnSpc>
            </a:pPr>
            <a:r>
              <a:rPr sz="3200" dirty="0"/>
              <a:t>Canada Deuterium Uranium (CANDU) </a:t>
            </a:r>
            <a:r>
              <a:rPr sz="3200" dirty="0" err="1"/>
              <a:t>reaktori</a:t>
            </a:r>
            <a:r>
              <a:rPr sz="3200" dirty="0"/>
              <a:t> — </a:t>
            </a:r>
            <a:r>
              <a:rPr sz="3200" dirty="0" err="1"/>
              <a:t>tabiiy</a:t>
            </a:r>
            <a:r>
              <a:rPr sz="3200" dirty="0"/>
              <a:t> </a:t>
            </a:r>
            <a:r>
              <a:rPr sz="3200" dirty="0" err="1"/>
              <a:t>uran</a:t>
            </a:r>
            <a:r>
              <a:rPr sz="3200" dirty="0"/>
              <a:t> </a:t>
            </a:r>
            <a:r>
              <a:rPr sz="3200" dirty="0" err="1"/>
              <a:t>yoqilg‘isi</a:t>
            </a:r>
            <a:r>
              <a:rPr sz="3200" dirty="0"/>
              <a:t> </a:t>
            </a:r>
            <a:r>
              <a:rPr sz="3200" dirty="0" err="1"/>
              <a:t>bilan</a:t>
            </a:r>
            <a:r>
              <a:rPr sz="3200" dirty="0"/>
              <a:t> </a:t>
            </a:r>
            <a:r>
              <a:rPr sz="3200" dirty="0" err="1"/>
              <a:t>ishlaydigan</a:t>
            </a:r>
            <a:r>
              <a:rPr sz="3200" dirty="0"/>
              <a:t>, </a:t>
            </a:r>
            <a:r>
              <a:rPr sz="3200" dirty="0" err="1"/>
              <a:t>og‘ir</a:t>
            </a:r>
            <a:r>
              <a:rPr sz="3200" dirty="0"/>
              <a:t> </a:t>
            </a:r>
            <a:r>
              <a:rPr sz="3200" dirty="0" err="1"/>
              <a:t>suv</a:t>
            </a:r>
            <a:r>
              <a:rPr sz="3200" dirty="0"/>
              <a:t> </a:t>
            </a:r>
            <a:r>
              <a:rPr sz="3200" dirty="0" err="1"/>
              <a:t>bilan</a:t>
            </a:r>
            <a:r>
              <a:rPr sz="3200" dirty="0"/>
              <a:t> </a:t>
            </a:r>
            <a:r>
              <a:rPr sz="3200" dirty="0" err="1" smtClean="0"/>
              <a:t>moderat</a:t>
            </a:r>
            <a:r>
              <a:rPr lang="en-US" sz="3200" dirty="0" err="1" smtClean="0"/>
              <a:t>siya</a:t>
            </a:r>
            <a:r>
              <a:rPr lang="en-US" sz="3200" dirty="0" smtClean="0"/>
              <a:t> </a:t>
            </a:r>
            <a:r>
              <a:rPr lang="en-US" sz="3200" dirty="0" err="1" smtClean="0"/>
              <a:t>qilingan</a:t>
            </a:r>
            <a:r>
              <a:rPr sz="3200" dirty="0" smtClean="0"/>
              <a:t> </a:t>
            </a:r>
            <a:r>
              <a:rPr sz="3200" dirty="0" err="1"/>
              <a:t>va</a:t>
            </a:r>
            <a:r>
              <a:rPr sz="3200" dirty="0"/>
              <a:t> </a:t>
            </a:r>
            <a:r>
              <a:rPr sz="3200" dirty="0" err="1"/>
              <a:t>sovutiladigan</a:t>
            </a:r>
            <a:r>
              <a:rPr sz="3200" dirty="0"/>
              <a:t> </a:t>
            </a:r>
            <a:r>
              <a:rPr sz="3200" dirty="0" err="1"/>
              <a:t>reaktorlar</a:t>
            </a:r>
            <a:r>
              <a:rPr sz="3200" dirty="0"/>
              <a:t> </a:t>
            </a:r>
            <a:r>
              <a:rPr sz="3200" dirty="0" err="1"/>
              <a:t>liniyasi</a:t>
            </a:r>
            <a:r>
              <a:rPr lang="en-US" sz="3200" dirty="0"/>
              <a:t>.</a:t>
            </a:r>
            <a:endParaRPr sz="3200" dirty="0"/>
          </a:p>
          <a:p>
            <a:pPr algn="just">
              <a:lnSpc>
                <a:spcPct val="90000"/>
              </a:lnSpc>
            </a:pPr>
            <a:r>
              <a:rPr sz="3200" dirty="0" err="1"/>
              <a:t>Bunday</a:t>
            </a:r>
            <a:r>
              <a:rPr sz="3200" dirty="0"/>
              <a:t> </a:t>
            </a:r>
            <a:r>
              <a:rPr sz="3200" dirty="0" err="1"/>
              <a:t>turdagi</a:t>
            </a:r>
            <a:r>
              <a:rPr sz="3200" dirty="0"/>
              <a:t> </a:t>
            </a:r>
            <a:r>
              <a:rPr sz="3200" dirty="0" err="1"/>
              <a:t>reaktor</a:t>
            </a:r>
            <a:r>
              <a:rPr sz="3200" dirty="0"/>
              <a:t> </a:t>
            </a:r>
            <a:r>
              <a:rPr sz="3200" dirty="0" err="1"/>
              <a:t>atmosfera</a:t>
            </a:r>
            <a:r>
              <a:rPr sz="3200" dirty="0"/>
              <a:t> </a:t>
            </a:r>
            <a:r>
              <a:rPr sz="3200" dirty="0" err="1"/>
              <a:t>bosimida</a:t>
            </a:r>
            <a:r>
              <a:rPr sz="3200" dirty="0"/>
              <a:t> </a:t>
            </a:r>
            <a:r>
              <a:rPr sz="3200" dirty="0" err="1"/>
              <a:t>sovuq</a:t>
            </a:r>
            <a:r>
              <a:rPr sz="3200" dirty="0"/>
              <a:t> </a:t>
            </a:r>
            <a:r>
              <a:rPr sz="3200" dirty="0" err="1"/>
              <a:t>og‘ir</a:t>
            </a:r>
            <a:r>
              <a:rPr sz="3200" dirty="0"/>
              <a:t> </a:t>
            </a:r>
            <a:r>
              <a:rPr sz="3200" dirty="0" err="1"/>
              <a:t>suv</a:t>
            </a:r>
            <a:r>
              <a:rPr sz="3200" dirty="0"/>
              <a:t> </a:t>
            </a:r>
            <a:r>
              <a:rPr sz="3200" dirty="0" err="1"/>
              <a:t>moderatorini</a:t>
            </a:r>
            <a:r>
              <a:rPr sz="3200" dirty="0"/>
              <a:t> </a:t>
            </a:r>
            <a:r>
              <a:rPr sz="3200" dirty="0" err="1"/>
              <a:t>o‘z</a:t>
            </a:r>
            <a:r>
              <a:rPr sz="3200" dirty="0"/>
              <a:t> </a:t>
            </a:r>
            <a:r>
              <a:rPr sz="3200" dirty="0" err="1"/>
              <a:t>ichiga</a:t>
            </a:r>
            <a:r>
              <a:rPr sz="3200" dirty="0"/>
              <a:t> </a:t>
            </a:r>
            <a:r>
              <a:rPr sz="3200" dirty="0" err="1"/>
              <a:t>olgan</a:t>
            </a:r>
            <a:r>
              <a:rPr sz="3200" dirty="0"/>
              <a:t> tank </a:t>
            </a:r>
            <a:r>
              <a:rPr sz="3200" dirty="0" err="1"/>
              <a:t>yoki</a:t>
            </a:r>
            <a:r>
              <a:rPr sz="3200" dirty="0"/>
              <a:t> </a:t>
            </a:r>
            <a:r>
              <a:rPr sz="3200" dirty="0" err="1"/>
              <a:t>kalandriya</a:t>
            </a:r>
            <a:r>
              <a:rPr sz="3200" dirty="0"/>
              <a:t> </a:t>
            </a:r>
            <a:r>
              <a:rPr sz="3200" dirty="0" err="1"/>
              <a:t>idishidan</a:t>
            </a:r>
            <a:r>
              <a:rPr sz="3200" dirty="0"/>
              <a:t> </a:t>
            </a:r>
            <a:r>
              <a:rPr sz="3200" dirty="0" err="1"/>
              <a:t>iborat</a:t>
            </a:r>
            <a:r>
              <a:rPr sz="3200" dirty="0"/>
              <a:t>. </a:t>
            </a:r>
            <a:r>
              <a:rPr sz="3200" dirty="0" err="1"/>
              <a:t>Kalandriya</a:t>
            </a:r>
            <a:r>
              <a:rPr sz="3200" dirty="0"/>
              <a:t> </a:t>
            </a:r>
            <a:r>
              <a:rPr sz="3200" dirty="0" err="1"/>
              <a:t>zirkoniy</a:t>
            </a:r>
            <a:r>
              <a:rPr sz="3200" dirty="0"/>
              <a:t> </a:t>
            </a:r>
            <a:r>
              <a:rPr sz="3200" dirty="0" err="1"/>
              <a:t>qotishmasidan</a:t>
            </a:r>
            <a:r>
              <a:rPr sz="3200" dirty="0"/>
              <a:t> </a:t>
            </a:r>
            <a:r>
              <a:rPr sz="3200" dirty="0" err="1"/>
              <a:t>yasalgan</a:t>
            </a:r>
            <a:r>
              <a:rPr sz="3200" dirty="0"/>
              <a:t> </a:t>
            </a:r>
            <a:r>
              <a:rPr sz="3200" dirty="0" err="1"/>
              <a:t>bosim</a:t>
            </a:r>
            <a:r>
              <a:rPr sz="3200" dirty="0"/>
              <a:t> </a:t>
            </a:r>
            <a:r>
              <a:rPr sz="3200" dirty="0" err="1"/>
              <a:t>quvurlari</a:t>
            </a:r>
            <a:r>
              <a:rPr sz="3200" dirty="0"/>
              <a:t> </a:t>
            </a:r>
            <a:r>
              <a:rPr sz="3200" dirty="0" err="1"/>
              <a:t>bilan</a:t>
            </a:r>
            <a:r>
              <a:rPr sz="3200" dirty="0"/>
              <a:t> </a:t>
            </a:r>
            <a:r>
              <a:rPr sz="3200" dirty="0" err="1"/>
              <a:t>tes</a:t>
            </a:r>
            <a:r>
              <a:rPr lang="en-US" sz="3200" dirty="0" err="1"/>
              <a:t>h</a:t>
            </a:r>
            <a:r>
              <a:rPr sz="3200" dirty="0" err="1"/>
              <a:t>ilgan</a:t>
            </a:r>
            <a:r>
              <a:rPr sz="3200" dirty="0"/>
              <a:t> </a:t>
            </a:r>
            <a:r>
              <a:rPr sz="3200" dirty="0" err="1"/>
              <a:t>bo‘lib</a:t>
            </a:r>
            <a:r>
              <a:rPr sz="3200" dirty="0"/>
              <a:t>, </a:t>
            </a:r>
            <a:r>
              <a:rPr sz="3200" dirty="0" err="1"/>
              <a:t>ularning</a:t>
            </a:r>
            <a:r>
              <a:rPr sz="3200" dirty="0"/>
              <a:t> </a:t>
            </a:r>
            <a:r>
              <a:rPr sz="3200" dirty="0" err="1"/>
              <a:t>ichiga</a:t>
            </a:r>
            <a:r>
              <a:rPr sz="3200" dirty="0"/>
              <a:t> </a:t>
            </a:r>
            <a:r>
              <a:rPr sz="3200" dirty="0" err="1"/>
              <a:t>tabiiy</a:t>
            </a:r>
            <a:r>
              <a:rPr sz="3200" dirty="0"/>
              <a:t> </a:t>
            </a:r>
            <a:r>
              <a:rPr sz="3200" dirty="0" err="1"/>
              <a:t>uran</a:t>
            </a:r>
            <a:r>
              <a:rPr sz="3200" dirty="0"/>
              <a:t> </a:t>
            </a:r>
            <a:r>
              <a:rPr sz="3200" dirty="0" err="1"/>
              <a:t>yoqilg‘isi</a:t>
            </a:r>
            <a:r>
              <a:rPr sz="3200" dirty="0"/>
              <a:t> </a:t>
            </a:r>
            <a:r>
              <a:rPr sz="3200" dirty="0" err="1"/>
              <a:t>joylashtiriladi</a:t>
            </a:r>
            <a:r>
              <a:rPr sz="3200" dirty="0"/>
              <a:t> </a:t>
            </a:r>
            <a:r>
              <a:rPr sz="3200" dirty="0" err="1"/>
              <a:t>va</a:t>
            </a:r>
            <a:r>
              <a:rPr sz="3200" dirty="0"/>
              <a:t> </a:t>
            </a:r>
            <a:r>
              <a:rPr sz="3200" dirty="0" err="1"/>
              <a:t>ular</a:t>
            </a:r>
            <a:r>
              <a:rPr sz="3200" dirty="0"/>
              <a:t> </a:t>
            </a:r>
            <a:r>
              <a:rPr sz="3200" dirty="0" err="1"/>
              <a:t>orqali</a:t>
            </a:r>
            <a:r>
              <a:rPr sz="3200" dirty="0"/>
              <a:t> </a:t>
            </a:r>
            <a:r>
              <a:rPr sz="3200" dirty="0" err="1"/>
              <a:t>og‘ir</a:t>
            </a:r>
            <a:r>
              <a:rPr sz="3200" dirty="0"/>
              <a:t> </a:t>
            </a:r>
            <a:r>
              <a:rPr sz="3200" dirty="0" err="1"/>
              <a:t>suv</a:t>
            </a:r>
            <a:r>
              <a:rPr sz="3200" dirty="0"/>
              <a:t> </a:t>
            </a:r>
            <a:r>
              <a:rPr sz="3200" dirty="0" err="1"/>
              <a:t>sovutgichi</a:t>
            </a:r>
            <a:r>
              <a:rPr sz="3200" dirty="0"/>
              <a:t> </a:t>
            </a:r>
            <a:r>
              <a:rPr sz="3200" dirty="0" err="1"/>
              <a:t>aylanadi</a:t>
            </a:r>
            <a:r>
              <a:rPr sz="3200" dirty="0"/>
              <a:t>.</a:t>
            </a:r>
          </a:p>
          <a:p>
            <a:pPr algn="just">
              <a:lnSpc>
                <a:spcPct val="90000"/>
              </a:lnSpc>
            </a:pPr>
            <a:r>
              <a:rPr sz="3200" dirty="0" err="1"/>
              <a:t>Ko‘p</a:t>
            </a:r>
            <a:r>
              <a:rPr sz="3200" dirty="0"/>
              <a:t> </a:t>
            </a:r>
            <a:r>
              <a:rPr sz="3200" dirty="0" err="1"/>
              <a:t>uchraydigan</a:t>
            </a:r>
            <a:r>
              <a:rPr lang="en-US" sz="3200" dirty="0"/>
              <a:t> </a:t>
            </a:r>
            <a:r>
              <a:rPr lang="en-US" altLang="ru-RU" sz="3200" dirty="0" err="1"/>
              <a:t>yengil</a:t>
            </a:r>
            <a:r>
              <a:rPr lang="en-US" altLang="ru-RU" sz="3200" dirty="0"/>
              <a:t> </a:t>
            </a:r>
            <a:r>
              <a:rPr lang="en-US" altLang="ru-RU" sz="3200" dirty="0" err="1"/>
              <a:t>suvli</a:t>
            </a:r>
            <a:r>
              <a:rPr lang="en-US" altLang="ru-RU" sz="3200" dirty="0"/>
              <a:t> </a:t>
            </a:r>
            <a:r>
              <a:rPr lang="en-US" altLang="ru-RU" sz="3200" dirty="0" err="1"/>
              <a:t>reaktor</a:t>
            </a:r>
            <a:r>
              <a:rPr sz="3200" dirty="0"/>
              <a:t> </a:t>
            </a:r>
            <a:r>
              <a:rPr lang="en-US" sz="3200" dirty="0"/>
              <a:t>(</a:t>
            </a:r>
            <a:r>
              <a:rPr sz="3200" dirty="0"/>
              <a:t>LWR</a:t>
            </a:r>
            <a:r>
              <a:rPr lang="en-US" sz="3200" dirty="0"/>
              <a:t>)</a:t>
            </a:r>
            <a:r>
              <a:rPr sz="3200" dirty="0"/>
              <a:t> </a:t>
            </a:r>
            <a:r>
              <a:rPr sz="3200" dirty="0" err="1"/>
              <a:t>reaktor</a:t>
            </a:r>
            <a:r>
              <a:rPr sz="3200" dirty="0"/>
              <a:t> </a:t>
            </a:r>
            <a:r>
              <a:rPr sz="3200" dirty="0" err="1"/>
              <a:t>idishidan</a:t>
            </a:r>
            <a:r>
              <a:rPr sz="3200" dirty="0"/>
              <a:t> </a:t>
            </a:r>
            <a:r>
              <a:rPr sz="3200" dirty="0" err="1"/>
              <a:t>farqli</a:t>
            </a:r>
            <a:r>
              <a:rPr sz="3200" dirty="0"/>
              <a:t> </a:t>
            </a:r>
            <a:r>
              <a:rPr sz="3200" dirty="0" err="1"/>
              <a:t>o‘laroq</a:t>
            </a:r>
            <a:r>
              <a:rPr sz="3200" dirty="0"/>
              <a:t>, u </a:t>
            </a:r>
            <a:r>
              <a:rPr sz="3200" dirty="0" err="1"/>
              <a:t>vertikal</a:t>
            </a:r>
            <a:r>
              <a:rPr sz="3200" dirty="0"/>
              <a:t> </a:t>
            </a:r>
            <a:r>
              <a:rPr sz="3200" dirty="0" err="1"/>
              <a:t>konfiguratsiyada</a:t>
            </a:r>
            <a:r>
              <a:rPr sz="3200" dirty="0"/>
              <a:t> </a:t>
            </a:r>
            <a:r>
              <a:rPr sz="3200" dirty="0" err="1"/>
              <a:t>joylashgan</a:t>
            </a:r>
            <a:r>
              <a:rPr sz="3200" dirty="0"/>
              <a:t> </a:t>
            </a:r>
            <a:r>
              <a:rPr sz="3200" dirty="0" err="1"/>
              <a:t>bo‘lsa</a:t>
            </a:r>
            <a:r>
              <a:rPr sz="3200" dirty="0"/>
              <a:t>, CANDU </a:t>
            </a:r>
            <a:r>
              <a:rPr sz="3200" dirty="0" err="1"/>
              <a:t>reaktori</a:t>
            </a:r>
            <a:r>
              <a:rPr sz="3200" dirty="0"/>
              <a:t> </a:t>
            </a:r>
            <a:r>
              <a:rPr sz="3200" dirty="0" err="1"/>
              <a:t>idishi</a:t>
            </a:r>
            <a:r>
              <a:rPr sz="3200" dirty="0"/>
              <a:t> </a:t>
            </a:r>
            <a:r>
              <a:rPr sz="3200" dirty="0" err="1"/>
              <a:t>gorizontal</a:t>
            </a:r>
            <a:r>
              <a:rPr sz="3200" dirty="0"/>
              <a:t> </a:t>
            </a:r>
            <a:r>
              <a:rPr sz="3200" dirty="0" err="1"/>
              <a:t>tarzda</a:t>
            </a:r>
            <a:r>
              <a:rPr sz="3200" dirty="0"/>
              <a:t> </a:t>
            </a:r>
            <a:r>
              <a:rPr sz="3200" dirty="0" err="1"/>
              <a:t>joylashtiriladi</a:t>
            </a:r>
            <a:r>
              <a:rPr sz="3200" dirty="0"/>
              <a:t>. </a:t>
            </a:r>
            <a:r>
              <a:rPr sz="3200" dirty="0" err="1"/>
              <a:t>Elektr</a:t>
            </a:r>
            <a:r>
              <a:rPr sz="3200" dirty="0"/>
              <a:t> </a:t>
            </a:r>
            <a:r>
              <a:rPr sz="3200" dirty="0" err="1"/>
              <a:t>quvvatini</a:t>
            </a:r>
            <a:r>
              <a:rPr sz="3200" dirty="0"/>
              <a:t> </a:t>
            </a:r>
            <a:r>
              <a:rPr sz="3200" dirty="0" err="1"/>
              <a:t>ishlab</a:t>
            </a:r>
            <a:r>
              <a:rPr sz="3200" dirty="0"/>
              <a:t> </a:t>
            </a:r>
            <a:r>
              <a:rPr sz="3200" dirty="0" err="1"/>
              <a:t>chiqarish</a:t>
            </a:r>
            <a:r>
              <a:rPr sz="3200" dirty="0"/>
              <a:t> </a:t>
            </a:r>
            <a:r>
              <a:rPr sz="3200" dirty="0" err="1"/>
              <a:t>yadro</a:t>
            </a:r>
            <a:r>
              <a:rPr sz="3200" dirty="0"/>
              <a:t> </a:t>
            </a:r>
            <a:r>
              <a:rPr sz="3200" dirty="0" err="1"/>
              <a:t>parchalanishining</a:t>
            </a:r>
            <a:r>
              <a:rPr sz="3200" dirty="0"/>
              <a:t> </a:t>
            </a:r>
            <a:r>
              <a:rPr sz="3200" dirty="0" err="1"/>
              <a:t>issiqligi</a:t>
            </a:r>
            <a:r>
              <a:rPr sz="3200" dirty="0"/>
              <a:t> </a:t>
            </a:r>
            <a:r>
              <a:rPr sz="3200" dirty="0" err="1"/>
              <a:t>og‘ir</a:t>
            </a:r>
            <a:r>
              <a:rPr sz="3200" dirty="0"/>
              <a:t> </a:t>
            </a:r>
            <a:r>
              <a:rPr sz="3200" dirty="0" err="1"/>
              <a:t>suv</a:t>
            </a:r>
            <a:r>
              <a:rPr sz="3200" dirty="0"/>
              <a:t> </a:t>
            </a:r>
            <a:r>
              <a:rPr sz="3200" dirty="0" err="1"/>
              <a:t>sovutgichiga</a:t>
            </a:r>
            <a:r>
              <a:rPr sz="3200" dirty="0"/>
              <a:t> </a:t>
            </a:r>
            <a:r>
              <a:rPr sz="3200" dirty="0" err="1"/>
              <a:t>uzatilishi</a:t>
            </a:r>
            <a:r>
              <a:rPr sz="3200" dirty="0"/>
              <a:t> </a:t>
            </a:r>
            <a:r>
              <a:rPr sz="3200" dirty="0" err="1"/>
              <a:t>orqali</a:t>
            </a:r>
            <a:r>
              <a:rPr sz="3200" dirty="0"/>
              <a:t> </a:t>
            </a:r>
            <a:r>
              <a:rPr sz="3200" dirty="0" err="1"/>
              <a:t>amalga</a:t>
            </a:r>
            <a:r>
              <a:rPr sz="3200" dirty="0"/>
              <a:t> </a:t>
            </a:r>
            <a:r>
              <a:rPr sz="3200" dirty="0" err="1"/>
              <a:t>oshiriladi</a:t>
            </a:r>
            <a:r>
              <a:rPr sz="3200" dirty="0"/>
              <a:t>, </a:t>
            </a:r>
            <a:r>
              <a:rPr sz="3200" dirty="0" err="1"/>
              <a:t>bu</a:t>
            </a:r>
            <a:r>
              <a:rPr sz="3200" dirty="0"/>
              <a:t> </a:t>
            </a:r>
            <a:r>
              <a:rPr sz="3200" dirty="0" err="1"/>
              <a:t>sovutgich</a:t>
            </a:r>
            <a:r>
              <a:rPr sz="3200" dirty="0"/>
              <a:t> </a:t>
            </a:r>
            <a:r>
              <a:rPr sz="3200" dirty="0" err="1"/>
              <a:t>esa</a:t>
            </a:r>
            <a:r>
              <a:rPr sz="3200" dirty="0"/>
              <a:t> bug‘ </a:t>
            </a:r>
            <a:r>
              <a:rPr sz="3200" dirty="0" err="1"/>
              <a:t>generatoriga</a:t>
            </a:r>
            <a:r>
              <a:rPr sz="3200" dirty="0"/>
              <a:t> </a:t>
            </a:r>
            <a:r>
              <a:rPr sz="3200" dirty="0" err="1"/>
              <a:t>aylanadi</a:t>
            </a:r>
            <a:r>
              <a:rPr sz="3200" dirty="0"/>
              <a:t>. </a:t>
            </a:r>
            <a:r>
              <a:rPr sz="3200" dirty="0" err="1"/>
              <a:t>Ikkilamchi</a:t>
            </a:r>
            <a:r>
              <a:rPr sz="3200" dirty="0"/>
              <a:t> </a:t>
            </a:r>
            <a:r>
              <a:rPr sz="3200" dirty="0" err="1"/>
              <a:t>siklda</a:t>
            </a:r>
            <a:r>
              <a:rPr sz="3200" dirty="0"/>
              <a:t> bug‘ </a:t>
            </a:r>
            <a:r>
              <a:rPr sz="3200" dirty="0" err="1"/>
              <a:t>generatoridan</a:t>
            </a:r>
            <a:r>
              <a:rPr sz="3200" dirty="0"/>
              <a:t> </a:t>
            </a:r>
            <a:r>
              <a:rPr sz="3200" dirty="0" err="1"/>
              <a:t>chiqqan</a:t>
            </a:r>
            <a:r>
              <a:rPr sz="3200" dirty="0"/>
              <a:t> </a:t>
            </a:r>
            <a:r>
              <a:rPr sz="3200" dirty="0" err="1"/>
              <a:t>yengil</a:t>
            </a:r>
            <a:r>
              <a:rPr sz="3200" dirty="0"/>
              <a:t> </a:t>
            </a:r>
            <a:r>
              <a:rPr sz="3200" dirty="0" err="1"/>
              <a:t>suv</a:t>
            </a:r>
            <a:r>
              <a:rPr sz="3200" dirty="0"/>
              <a:t> </a:t>
            </a:r>
            <a:r>
              <a:rPr sz="3200" dirty="0" err="1"/>
              <a:t>bug‘i</a:t>
            </a:r>
            <a:r>
              <a:rPr sz="3200" dirty="0"/>
              <a:t> </a:t>
            </a:r>
            <a:r>
              <a:rPr sz="3200" dirty="0" err="1"/>
              <a:t>esa</a:t>
            </a:r>
            <a:r>
              <a:rPr sz="3200" dirty="0"/>
              <a:t> </a:t>
            </a:r>
            <a:r>
              <a:rPr sz="3200" dirty="0" err="1"/>
              <a:t>an’anaviy</a:t>
            </a:r>
            <a:r>
              <a:rPr sz="3200" dirty="0"/>
              <a:t> </a:t>
            </a:r>
            <a:r>
              <a:rPr sz="3200" dirty="0" err="1"/>
              <a:t>turbina</a:t>
            </a:r>
            <a:r>
              <a:rPr sz="3200" dirty="0"/>
              <a:t> </a:t>
            </a:r>
            <a:r>
              <a:rPr sz="3200" dirty="0" err="1"/>
              <a:t>sikli</a:t>
            </a:r>
            <a:r>
              <a:rPr sz="3200" dirty="0"/>
              <a:t> </a:t>
            </a:r>
            <a:r>
              <a:rPr sz="3200" dirty="0" err="1"/>
              <a:t>orqali</a:t>
            </a:r>
            <a:r>
              <a:rPr sz="3200" dirty="0"/>
              <a:t> </a:t>
            </a:r>
            <a:r>
              <a:rPr sz="3200" dirty="0" err="1"/>
              <a:t>uzatiladi</a:t>
            </a:r>
            <a:r>
              <a:rPr sz="3200" dirty="0"/>
              <a:t>.</a:t>
            </a:r>
            <a:r>
              <a:rPr lang="en-US" sz="3200" dirty="0"/>
              <a:t>[1]</a:t>
            </a:r>
          </a:p>
        </p:txBody>
      </p:sp>
      <p:pic>
        <p:nvPicPr>
          <p:cNvPr id="11" name="Изображение 10"/>
          <p:cNvPicPr>
            <a:picLocks noChangeAspect="1"/>
          </p:cNvPicPr>
          <p:nvPr/>
        </p:nvPicPr>
        <p:blipFill>
          <a:blip r:embed="rId4"/>
          <a:stretch>
            <a:fillRect/>
          </a:stretch>
        </p:blipFill>
        <p:spPr>
          <a:xfrm>
            <a:off x="577215" y="1318895"/>
            <a:ext cx="8541385" cy="736409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grpSp>
        <p:nvGrpSpPr>
          <p:cNvPr id="2" name="Group 2"/>
          <p:cNvGrpSpPr/>
          <p:nvPr/>
        </p:nvGrpSpPr>
        <p:grpSpPr>
          <a:xfrm>
            <a:off x="1694815" y="1428750"/>
            <a:ext cx="15229205" cy="8422640"/>
            <a:chOff x="0" y="0"/>
            <a:chExt cx="922251" cy="146541"/>
          </a:xfrm>
        </p:grpSpPr>
        <p:sp>
          <p:nvSpPr>
            <p:cNvPr id="3" name="Freeform 3"/>
            <p:cNvSpPr/>
            <p:nvPr/>
          </p:nvSpPr>
          <p:spPr>
            <a:xfrm>
              <a:off x="0" y="0"/>
              <a:ext cx="922251" cy="146541"/>
            </a:xfrm>
            <a:custGeom>
              <a:avLst/>
              <a:gdLst/>
              <a:ahLst/>
              <a:cxnLst/>
              <a:rect l="l" t="t" r="r" b="b"/>
              <a:pathLst>
                <a:path w="922251" h="146541">
                  <a:moveTo>
                    <a:pt x="26423" y="0"/>
                  </a:moveTo>
                  <a:lnTo>
                    <a:pt x="895828" y="0"/>
                  </a:lnTo>
                  <a:cubicBezTo>
                    <a:pt x="910421" y="0"/>
                    <a:pt x="922251" y="11830"/>
                    <a:pt x="922251" y="26423"/>
                  </a:cubicBezTo>
                  <a:lnTo>
                    <a:pt x="922251" y="120118"/>
                  </a:lnTo>
                  <a:cubicBezTo>
                    <a:pt x="922251" y="134711"/>
                    <a:pt x="910421" y="146541"/>
                    <a:pt x="895828" y="146541"/>
                  </a:cubicBezTo>
                  <a:lnTo>
                    <a:pt x="26423" y="146541"/>
                  </a:lnTo>
                  <a:cubicBezTo>
                    <a:pt x="19415" y="146541"/>
                    <a:pt x="12695" y="143757"/>
                    <a:pt x="7739" y="138802"/>
                  </a:cubicBezTo>
                  <a:cubicBezTo>
                    <a:pt x="2784" y="133847"/>
                    <a:pt x="0" y="127126"/>
                    <a:pt x="0" y="120118"/>
                  </a:cubicBezTo>
                  <a:lnTo>
                    <a:pt x="0" y="26423"/>
                  </a:lnTo>
                  <a:cubicBezTo>
                    <a:pt x="0" y="11830"/>
                    <a:pt x="11830" y="0"/>
                    <a:pt x="26423" y="0"/>
                  </a:cubicBezTo>
                  <a:close/>
                </a:path>
              </a:pathLst>
            </a:custGeom>
            <a:gradFill rotWithShape="1">
              <a:gsLst>
                <a:gs pos="0">
                  <a:srgbClr val="20C3FF">
                    <a:alpha val="100000"/>
                  </a:srgbClr>
                </a:gs>
                <a:gs pos="100000">
                  <a:srgbClr val="226EFF">
                    <a:alpha val="100000"/>
                  </a:srgbClr>
                </a:gs>
              </a:gsLst>
              <a:lin ang="0"/>
            </a:gradFill>
          </p:spPr>
        </p:sp>
        <p:sp>
          <p:nvSpPr>
            <p:cNvPr id="4" name="TextBox 4"/>
            <p:cNvSpPr txBox="1"/>
            <p:nvPr/>
          </p:nvSpPr>
          <p:spPr>
            <a:xfrm>
              <a:off x="0" y="-38100"/>
              <a:ext cx="922251" cy="184641"/>
            </a:xfrm>
            <a:prstGeom prst="rect">
              <a:avLst/>
            </a:prstGeom>
          </p:spPr>
          <p:txBody>
            <a:bodyPr lIns="50800" tIns="50800" rIns="50800" bIns="50800" rtlCol="0" anchor="ctr"/>
            <a:lstStyle/>
            <a:p>
              <a:pPr algn="ctr">
                <a:lnSpc>
                  <a:spcPts val="2660"/>
                </a:lnSpc>
                <a:spcBef>
                  <a:spcPct val="0"/>
                </a:spcBef>
              </a:pPr>
              <a:endParaRPr/>
            </a:p>
          </p:txBody>
        </p:sp>
      </p:grpSp>
      <p:sp>
        <p:nvSpPr>
          <p:cNvPr id="11" name="Freeform 11"/>
          <p:cNvSpPr/>
          <p:nvPr/>
        </p:nvSpPr>
        <p:spPr>
          <a:xfrm rot="-1305461">
            <a:off x="16542440" y="7420397"/>
            <a:ext cx="2075157" cy="2492001"/>
          </a:xfrm>
          <a:custGeom>
            <a:avLst/>
            <a:gdLst/>
            <a:ahLst/>
            <a:cxnLst/>
            <a:rect l="l" t="t" r="r" b="b"/>
            <a:pathLst>
              <a:path w="2075157" h="2492001">
                <a:moveTo>
                  <a:pt x="0" y="0"/>
                </a:moveTo>
                <a:lnTo>
                  <a:pt x="2075157" y="0"/>
                </a:lnTo>
                <a:lnTo>
                  <a:pt x="2075157" y="2492002"/>
                </a:lnTo>
                <a:lnTo>
                  <a:pt x="0" y="249200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2" name="Freeform 12"/>
          <p:cNvSpPr/>
          <p:nvPr/>
        </p:nvSpPr>
        <p:spPr>
          <a:xfrm>
            <a:off x="0" y="434962"/>
            <a:ext cx="2401418" cy="2309727"/>
          </a:xfrm>
          <a:custGeom>
            <a:avLst/>
            <a:gdLst/>
            <a:ahLst/>
            <a:cxnLst/>
            <a:rect l="l" t="t" r="r" b="b"/>
            <a:pathLst>
              <a:path w="2401418" h="2309727">
                <a:moveTo>
                  <a:pt x="0" y="0"/>
                </a:moveTo>
                <a:lnTo>
                  <a:pt x="2401418" y="0"/>
                </a:lnTo>
                <a:lnTo>
                  <a:pt x="2401418" y="2309727"/>
                </a:lnTo>
                <a:lnTo>
                  <a:pt x="0" y="230972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Freeform 13"/>
          <p:cNvSpPr/>
          <p:nvPr/>
        </p:nvSpPr>
        <p:spPr>
          <a:xfrm rot="997481">
            <a:off x="514481" y="6883695"/>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16028920" y="434962"/>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6" name="TextBox 16"/>
          <p:cNvSpPr txBox="1"/>
          <p:nvPr/>
        </p:nvSpPr>
        <p:spPr>
          <a:xfrm>
            <a:off x="4543425" y="190500"/>
            <a:ext cx="9342755" cy="1120140"/>
          </a:xfrm>
          <a:prstGeom prst="rect">
            <a:avLst/>
          </a:prstGeom>
        </p:spPr>
        <p:txBody>
          <a:bodyPr lIns="0" tIns="0" rIns="0" bIns="0" rtlCol="0" anchor="t">
            <a:noAutofit/>
          </a:bodyPr>
          <a:lstStyle/>
          <a:p>
            <a:pPr algn="ctr">
              <a:lnSpc>
                <a:spcPts val="7700"/>
              </a:lnSpc>
              <a:spcBef>
                <a:spcPct val="0"/>
              </a:spcBef>
            </a:pPr>
            <a:r>
              <a:rPr sz="5500">
                <a:sym typeface="+mn-ea"/>
              </a:rPr>
              <a:t>Tadqiqot reaktorlari</a:t>
            </a:r>
            <a:endParaRPr sz="5500"/>
          </a:p>
          <a:p>
            <a:pPr algn="ctr">
              <a:lnSpc>
                <a:spcPts val="7700"/>
              </a:lnSpc>
              <a:spcBef>
                <a:spcPct val="0"/>
              </a:spcBef>
            </a:pPr>
            <a:endParaRPr lang="en-US" sz="55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endParaRPr>
          </a:p>
        </p:txBody>
      </p:sp>
      <p:sp>
        <p:nvSpPr>
          <p:cNvPr id="19" name="Текстовое поле 18"/>
          <p:cNvSpPr txBox="1"/>
          <p:nvPr/>
        </p:nvSpPr>
        <p:spPr>
          <a:xfrm>
            <a:off x="2024380" y="1527810"/>
            <a:ext cx="14593570" cy="7941310"/>
          </a:xfrm>
          <a:prstGeom prst="rect">
            <a:avLst/>
          </a:prstGeom>
        </p:spPr>
        <p:txBody>
          <a:bodyPr>
            <a:noAutofit/>
          </a:bodyPr>
          <a:lstStyle/>
          <a:p>
            <a:pPr algn="just"/>
            <a:r>
              <a:rPr sz="2400" dirty="0" err="1"/>
              <a:t>Suv</a:t>
            </a:r>
            <a:r>
              <a:rPr sz="2400" dirty="0"/>
              <a:t> </a:t>
            </a:r>
            <a:r>
              <a:rPr sz="2400" dirty="0" err="1"/>
              <a:t>bilan</a:t>
            </a:r>
            <a:r>
              <a:rPr sz="2400" dirty="0"/>
              <a:t> </a:t>
            </a:r>
            <a:r>
              <a:rPr sz="2400" dirty="0" err="1"/>
              <a:t>sovutiladigan</a:t>
            </a:r>
            <a:r>
              <a:rPr sz="2400" dirty="0"/>
              <a:t>, </a:t>
            </a:r>
            <a:r>
              <a:rPr sz="2400" dirty="0" err="1"/>
              <a:t>plastina</a:t>
            </a:r>
            <a:r>
              <a:rPr sz="2400" dirty="0"/>
              <a:t> </a:t>
            </a:r>
            <a:r>
              <a:rPr sz="2400" dirty="0" err="1"/>
              <a:t>yoqilg‘ili</a:t>
            </a:r>
            <a:r>
              <a:rPr sz="2400" dirty="0"/>
              <a:t> </a:t>
            </a:r>
            <a:r>
              <a:rPr sz="2400" dirty="0" err="1"/>
              <a:t>reaktorlar</a:t>
            </a:r>
            <a:endParaRPr sz="2400" dirty="0"/>
          </a:p>
          <a:p>
            <a:pPr algn="just"/>
            <a:r>
              <a:rPr sz="2400" dirty="0"/>
              <a:t>Bu </a:t>
            </a:r>
            <a:r>
              <a:rPr sz="2400" dirty="0" err="1"/>
              <a:t>eng</a:t>
            </a:r>
            <a:r>
              <a:rPr sz="2400" dirty="0"/>
              <a:t> </a:t>
            </a:r>
            <a:r>
              <a:rPr sz="2400" dirty="0" err="1"/>
              <a:t>keng</a:t>
            </a:r>
            <a:r>
              <a:rPr sz="2400" dirty="0"/>
              <a:t> </a:t>
            </a:r>
            <a:r>
              <a:rPr sz="2400" dirty="0" err="1"/>
              <a:t>tarqalgan</a:t>
            </a:r>
            <a:r>
              <a:rPr sz="2400" dirty="0"/>
              <a:t> </a:t>
            </a:r>
            <a:r>
              <a:rPr sz="2400" dirty="0" err="1"/>
              <a:t>tadqiqot</a:t>
            </a:r>
            <a:r>
              <a:rPr sz="2400" dirty="0"/>
              <a:t> </a:t>
            </a:r>
            <a:r>
              <a:rPr sz="2400" dirty="0" err="1"/>
              <a:t>reaktori</a:t>
            </a:r>
            <a:r>
              <a:rPr sz="2400" dirty="0"/>
              <a:t> </a:t>
            </a:r>
            <a:r>
              <a:rPr sz="2400" dirty="0" err="1"/>
              <a:t>turi</a:t>
            </a:r>
            <a:r>
              <a:rPr sz="2400" dirty="0"/>
              <a:t> </a:t>
            </a:r>
            <a:r>
              <a:rPr sz="2400" dirty="0" err="1"/>
              <a:t>hisoblanadi</a:t>
            </a:r>
            <a:r>
              <a:rPr sz="2400" dirty="0"/>
              <a:t>. </a:t>
            </a:r>
            <a:r>
              <a:rPr sz="2400" dirty="0" err="1"/>
              <a:t>Suv</a:t>
            </a:r>
            <a:r>
              <a:rPr sz="2400" dirty="0"/>
              <a:t> </a:t>
            </a:r>
            <a:r>
              <a:rPr sz="2400" dirty="0" err="1"/>
              <a:t>bilan</a:t>
            </a:r>
            <a:r>
              <a:rPr sz="2400" dirty="0"/>
              <a:t> </a:t>
            </a:r>
            <a:r>
              <a:rPr sz="2400" dirty="0" err="1"/>
              <a:t>sovutiladigan</a:t>
            </a:r>
            <a:r>
              <a:rPr sz="2400" dirty="0"/>
              <a:t>, </a:t>
            </a:r>
            <a:r>
              <a:rPr sz="2400" dirty="0" err="1"/>
              <a:t>plastina</a:t>
            </a:r>
            <a:r>
              <a:rPr sz="2400" dirty="0"/>
              <a:t> </a:t>
            </a:r>
            <a:r>
              <a:rPr sz="2400" dirty="0" err="1"/>
              <a:t>yoqilg‘ili</a:t>
            </a:r>
            <a:r>
              <a:rPr sz="2400" dirty="0"/>
              <a:t> </a:t>
            </a:r>
            <a:r>
              <a:rPr sz="2400" dirty="0" err="1"/>
              <a:t>reaktorlar</a:t>
            </a:r>
            <a:r>
              <a:rPr sz="2400" dirty="0"/>
              <a:t> </a:t>
            </a:r>
            <a:r>
              <a:rPr sz="2400" dirty="0" err="1"/>
              <a:t>plastina</a:t>
            </a:r>
            <a:r>
              <a:rPr sz="2400" dirty="0"/>
              <a:t> </a:t>
            </a:r>
            <a:r>
              <a:rPr sz="2400" dirty="0" err="1"/>
              <a:t>shaklidagi</a:t>
            </a:r>
            <a:r>
              <a:rPr sz="2400" dirty="0"/>
              <a:t> </a:t>
            </a:r>
            <a:r>
              <a:rPr sz="2400" dirty="0" err="1"/>
              <a:t>boyitilgan</a:t>
            </a:r>
            <a:r>
              <a:rPr sz="2400" dirty="0"/>
              <a:t> </a:t>
            </a:r>
            <a:r>
              <a:rPr sz="2400" dirty="0" err="1"/>
              <a:t>uran</a:t>
            </a:r>
            <a:r>
              <a:rPr sz="2400" dirty="0"/>
              <a:t> </a:t>
            </a:r>
            <a:r>
              <a:rPr sz="2400" dirty="0" err="1"/>
              <a:t>yoqilg‘isini</a:t>
            </a:r>
            <a:r>
              <a:rPr sz="2400" dirty="0"/>
              <a:t> </a:t>
            </a:r>
            <a:r>
              <a:rPr sz="2400" dirty="0" err="1"/>
              <a:t>ishlatadi</a:t>
            </a:r>
            <a:r>
              <a:rPr sz="2400" dirty="0"/>
              <a:t> </a:t>
            </a:r>
            <a:r>
              <a:rPr sz="2400" dirty="0" err="1"/>
              <a:t>va</a:t>
            </a:r>
            <a:r>
              <a:rPr sz="2400" dirty="0"/>
              <a:t> </a:t>
            </a:r>
            <a:r>
              <a:rPr sz="2400" dirty="0" err="1"/>
              <a:t>suv</a:t>
            </a:r>
            <a:r>
              <a:rPr sz="2400" dirty="0"/>
              <a:t> </a:t>
            </a:r>
            <a:r>
              <a:rPr sz="2400" dirty="0" err="1"/>
              <a:t>bilan</a:t>
            </a:r>
            <a:r>
              <a:rPr sz="2400" dirty="0"/>
              <a:t> </a:t>
            </a:r>
            <a:r>
              <a:rPr sz="2400" dirty="0" err="1"/>
              <a:t>sovutiladi</a:t>
            </a:r>
            <a:r>
              <a:rPr sz="2400" dirty="0"/>
              <a:t> </a:t>
            </a:r>
            <a:r>
              <a:rPr sz="2400" dirty="0" err="1"/>
              <a:t>hamda</a:t>
            </a:r>
            <a:r>
              <a:rPr sz="2400" dirty="0"/>
              <a:t> moderator </a:t>
            </a:r>
            <a:r>
              <a:rPr sz="2400" dirty="0" err="1"/>
              <a:t>sifatida</a:t>
            </a:r>
            <a:r>
              <a:rPr sz="2400" dirty="0"/>
              <a:t> </a:t>
            </a:r>
            <a:r>
              <a:rPr sz="2400" dirty="0" err="1"/>
              <a:t>ishlatiladi</a:t>
            </a:r>
            <a:r>
              <a:rPr sz="2400" dirty="0"/>
              <a:t>. </a:t>
            </a:r>
            <a:r>
              <a:rPr sz="2400" dirty="0" err="1"/>
              <a:t>Ular</a:t>
            </a:r>
            <a:r>
              <a:rPr sz="2400" dirty="0"/>
              <a:t> </a:t>
            </a:r>
            <a:r>
              <a:rPr sz="2400" dirty="0" err="1"/>
              <a:t>bir</a:t>
            </a:r>
            <a:r>
              <a:rPr sz="2400" dirty="0"/>
              <a:t> </a:t>
            </a:r>
            <a:r>
              <a:rPr sz="2400" dirty="0" err="1"/>
              <a:t>nechta</a:t>
            </a:r>
            <a:r>
              <a:rPr sz="2400" dirty="0"/>
              <a:t> </a:t>
            </a:r>
            <a:r>
              <a:rPr sz="2400" dirty="0" err="1"/>
              <a:t>kilovattdan</a:t>
            </a:r>
            <a:r>
              <a:rPr sz="2400" dirty="0"/>
              <a:t> </a:t>
            </a:r>
            <a:r>
              <a:rPr sz="2400" dirty="0" err="1"/>
              <a:t>yuzlab</a:t>
            </a:r>
            <a:r>
              <a:rPr sz="2400" dirty="0"/>
              <a:t> </a:t>
            </a:r>
            <a:r>
              <a:rPr sz="2400" dirty="0" err="1"/>
              <a:t>megavattlargacha</a:t>
            </a:r>
            <a:r>
              <a:rPr sz="2400" dirty="0"/>
              <a:t> </a:t>
            </a:r>
            <a:r>
              <a:rPr sz="2400" dirty="0" err="1"/>
              <a:t>bo‘lgan</a:t>
            </a:r>
            <a:r>
              <a:rPr sz="2400" dirty="0"/>
              <a:t> </a:t>
            </a:r>
            <a:r>
              <a:rPr sz="2400" dirty="0" err="1"/>
              <a:t>issiqlik</a:t>
            </a:r>
            <a:r>
              <a:rPr sz="2400" dirty="0"/>
              <a:t> </a:t>
            </a:r>
            <a:r>
              <a:rPr sz="2400" dirty="0" err="1"/>
              <a:t>quvvatida</a:t>
            </a:r>
            <a:r>
              <a:rPr sz="2400" dirty="0"/>
              <a:t> </a:t>
            </a:r>
            <a:r>
              <a:rPr sz="2400" dirty="0" err="1"/>
              <a:t>ishlay</a:t>
            </a:r>
            <a:r>
              <a:rPr sz="2400" dirty="0"/>
              <a:t> </a:t>
            </a:r>
            <a:r>
              <a:rPr sz="2400" dirty="0" err="1"/>
              <a:t>oladi</a:t>
            </a:r>
            <a:r>
              <a:rPr sz="2400" dirty="0"/>
              <a:t>.</a:t>
            </a:r>
          </a:p>
          <a:p>
            <a:pPr algn="just"/>
            <a:r>
              <a:rPr sz="2400" dirty="0" err="1"/>
              <a:t>Tadqiqot</a:t>
            </a:r>
            <a:r>
              <a:rPr sz="2400" dirty="0"/>
              <a:t> </a:t>
            </a:r>
            <a:r>
              <a:rPr sz="2400" dirty="0" err="1"/>
              <a:t>reaktorlarining</a:t>
            </a:r>
            <a:r>
              <a:rPr sz="2400" dirty="0"/>
              <a:t> </a:t>
            </a:r>
            <a:r>
              <a:rPr sz="2400" dirty="0" err="1"/>
              <a:t>asosiy</a:t>
            </a:r>
            <a:r>
              <a:rPr sz="2400" dirty="0"/>
              <a:t> </a:t>
            </a:r>
            <a:r>
              <a:rPr sz="2400" dirty="0" err="1"/>
              <a:t>vazifasi</a:t>
            </a:r>
            <a:r>
              <a:rPr sz="2400" dirty="0"/>
              <a:t> </a:t>
            </a:r>
            <a:r>
              <a:rPr sz="2400" dirty="0" err="1"/>
              <a:t>elektr</a:t>
            </a:r>
            <a:r>
              <a:rPr sz="2400" dirty="0"/>
              <a:t> </a:t>
            </a:r>
            <a:r>
              <a:rPr sz="2400" dirty="0" err="1"/>
              <a:t>energiyasi</a:t>
            </a:r>
            <a:r>
              <a:rPr sz="2400" dirty="0"/>
              <a:t> </a:t>
            </a:r>
            <a:r>
              <a:rPr sz="2400" dirty="0" err="1"/>
              <a:t>ishlab</a:t>
            </a:r>
            <a:r>
              <a:rPr sz="2400" dirty="0"/>
              <a:t> </a:t>
            </a:r>
            <a:r>
              <a:rPr sz="2400" dirty="0" err="1"/>
              <a:t>chiqarish</a:t>
            </a:r>
            <a:r>
              <a:rPr sz="2400" dirty="0"/>
              <a:t> </a:t>
            </a:r>
            <a:r>
              <a:rPr sz="2400" dirty="0" err="1"/>
              <a:t>emas</a:t>
            </a:r>
            <a:r>
              <a:rPr sz="2400" dirty="0"/>
              <a:t>, </a:t>
            </a:r>
            <a:r>
              <a:rPr sz="2400" dirty="0" err="1"/>
              <a:t>shuning</a:t>
            </a:r>
            <a:r>
              <a:rPr sz="2400" dirty="0"/>
              <a:t> </a:t>
            </a:r>
            <a:r>
              <a:rPr sz="2400" dirty="0" err="1"/>
              <a:t>uchun</a:t>
            </a:r>
            <a:r>
              <a:rPr sz="2400" dirty="0"/>
              <a:t> </a:t>
            </a:r>
            <a:r>
              <a:rPr sz="2400" dirty="0" err="1"/>
              <a:t>ularning</a:t>
            </a:r>
            <a:r>
              <a:rPr sz="2400" dirty="0"/>
              <a:t> </a:t>
            </a:r>
            <a:r>
              <a:rPr sz="2400" dirty="0" err="1"/>
              <a:t>xususiyati</a:t>
            </a:r>
            <a:r>
              <a:rPr sz="2400" dirty="0"/>
              <a:t> </a:t>
            </a:r>
            <a:r>
              <a:rPr sz="2400" dirty="0" err="1"/>
              <a:t>ishlab</a:t>
            </a:r>
            <a:r>
              <a:rPr sz="2400" dirty="0"/>
              <a:t> </a:t>
            </a:r>
            <a:r>
              <a:rPr sz="2400" dirty="0" err="1"/>
              <a:t>chiqaradigan</a:t>
            </a:r>
            <a:r>
              <a:rPr sz="2400" dirty="0"/>
              <a:t> </a:t>
            </a:r>
            <a:r>
              <a:rPr sz="2400" dirty="0" err="1"/>
              <a:t>elektr</a:t>
            </a:r>
            <a:r>
              <a:rPr sz="2400" dirty="0"/>
              <a:t> </a:t>
            </a:r>
            <a:r>
              <a:rPr sz="2400" dirty="0" err="1"/>
              <a:t>quvvat</a:t>
            </a:r>
            <a:r>
              <a:rPr sz="2400" dirty="0"/>
              <a:t> </a:t>
            </a:r>
            <a:r>
              <a:rPr sz="2400" dirty="0" err="1"/>
              <a:t>miqdori</a:t>
            </a:r>
            <a:r>
              <a:rPr sz="2400" dirty="0"/>
              <a:t> </a:t>
            </a:r>
            <a:r>
              <a:rPr sz="2400" dirty="0" err="1"/>
              <a:t>bilan</a:t>
            </a:r>
            <a:r>
              <a:rPr sz="2400" dirty="0"/>
              <a:t> </a:t>
            </a:r>
            <a:r>
              <a:rPr sz="2400" dirty="0" err="1"/>
              <a:t>emas</a:t>
            </a:r>
            <a:r>
              <a:rPr sz="2400" dirty="0"/>
              <a:t>, </a:t>
            </a:r>
            <a:r>
              <a:rPr sz="2400" dirty="0" err="1"/>
              <a:t>balki</a:t>
            </a:r>
            <a:r>
              <a:rPr sz="2400" dirty="0"/>
              <a:t> </a:t>
            </a:r>
            <a:r>
              <a:rPr sz="2400" dirty="0" err="1"/>
              <a:t>issiqlik</a:t>
            </a:r>
            <a:r>
              <a:rPr sz="2400" dirty="0"/>
              <a:t> </a:t>
            </a:r>
            <a:r>
              <a:rPr sz="2400" dirty="0" err="1"/>
              <a:t>quvvati</a:t>
            </a:r>
            <a:r>
              <a:rPr sz="2400" dirty="0"/>
              <a:t>, </a:t>
            </a:r>
            <a:r>
              <a:rPr sz="2400" dirty="0" err="1"/>
              <a:t>neytron</a:t>
            </a:r>
            <a:r>
              <a:rPr sz="2400" dirty="0"/>
              <a:t> </a:t>
            </a:r>
            <a:r>
              <a:rPr sz="2400" dirty="0" err="1"/>
              <a:t>zichligi</a:t>
            </a:r>
            <a:r>
              <a:rPr sz="2400" dirty="0"/>
              <a:t> </a:t>
            </a:r>
            <a:r>
              <a:rPr sz="2400" dirty="0" err="1"/>
              <a:t>va</a:t>
            </a:r>
            <a:r>
              <a:rPr sz="2400" dirty="0"/>
              <a:t> </a:t>
            </a:r>
            <a:r>
              <a:rPr sz="2400" dirty="0" err="1"/>
              <a:t>yadrodagi</a:t>
            </a:r>
            <a:r>
              <a:rPr sz="2400" dirty="0"/>
              <a:t> </a:t>
            </a:r>
            <a:r>
              <a:rPr sz="2400" dirty="0" err="1"/>
              <a:t>neytronlarning</a:t>
            </a:r>
            <a:r>
              <a:rPr sz="2400" dirty="0"/>
              <a:t> </a:t>
            </a:r>
            <a:r>
              <a:rPr lang="en-US" sz="2400" dirty="0" err="1"/>
              <a:t>o’rtacha</a:t>
            </a:r>
            <a:r>
              <a:rPr sz="2400" dirty="0"/>
              <a:t> </a:t>
            </a:r>
            <a:r>
              <a:rPr sz="2400" dirty="0" err="1"/>
              <a:t>energiyasi</a:t>
            </a:r>
            <a:r>
              <a:rPr sz="2400" dirty="0"/>
              <a:t> </a:t>
            </a:r>
            <a:r>
              <a:rPr sz="2400" dirty="0" err="1"/>
              <a:t>bilan</a:t>
            </a:r>
            <a:r>
              <a:rPr sz="2400" dirty="0"/>
              <a:t> </a:t>
            </a:r>
            <a:r>
              <a:rPr sz="2400" dirty="0" err="1"/>
              <a:t>belgilanadi</a:t>
            </a:r>
            <a:r>
              <a:rPr sz="2400" dirty="0"/>
              <a:t>. </a:t>
            </a:r>
            <a:r>
              <a:rPr sz="2400" dirty="0" err="1"/>
              <a:t>Aynan</a:t>
            </a:r>
            <a:r>
              <a:rPr sz="2400" dirty="0"/>
              <a:t> </a:t>
            </a:r>
            <a:r>
              <a:rPr sz="2400" dirty="0" err="1"/>
              <a:t>shu</a:t>
            </a:r>
            <a:r>
              <a:rPr sz="2400" dirty="0"/>
              <a:t> </a:t>
            </a:r>
            <a:r>
              <a:rPr sz="2400" dirty="0" err="1"/>
              <a:t>parametrlar</a:t>
            </a:r>
            <a:r>
              <a:rPr sz="2400" dirty="0"/>
              <a:t> </a:t>
            </a:r>
            <a:r>
              <a:rPr sz="2400" dirty="0" err="1"/>
              <a:t>tadqiqot</a:t>
            </a:r>
            <a:r>
              <a:rPr sz="2400" dirty="0"/>
              <a:t> </a:t>
            </a:r>
            <a:r>
              <a:rPr sz="2400" dirty="0" err="1"/>
              <a:t>reaktorining</a:t>
            </a:r>
            <a:r>
              <a:rPr sz="2400" dirty="0"/>
              <a:t> </a:t>
            </a:r>
            <a:r>
              <a:rPr sz="2400" dirty="0" err="1"/>
              <a:t>ma’lum</a:t>
            </a:r>
            <a:r>
              <a:rPr sz="2400" dirty="0"/>
              <a:t> </a:t>
            </a:r>
            <a:r>
              <a:rPr sz="2400" dirty="0" err="1"/>
              <a:t>bir</a:t>
            </a:r>
            <a:r>
              <a:rPr sz="2400" dirty="0"/>
              <a:t> </a:t>
            </a:r>
            <a:r>
              <a:rPr sz="2400" dirty="0" err="1"/>
              <a:t>tadqiqotni</a:t>
            </a:r>
            <a:r>
              <a:rPr sz="2400" dirty="0"/>
              <a:t> </a:t>
            </a:r>
            <a:r>
              <a:rPr sz="2400" dirty="0" err="1"/>
              <a:t>bajarish</a:t>
            </a:r>
            <a:r>
              <a:rPr sz="2400" dirty="0"/>
              <a:t> </a:t>
            </a:r>
            <a:r>
              <a:rPr sz="2400" dirty="0" err="1"/>
              <a:t>qobiliyatini</a:t>
            </a:r>
            <a:r>
              <a:rPr sz="2400" dirty="0"/>
              <a:t> </a:t>
            </a:r>
            <a:r>
              <a:rPr sz="2400" dirty="0" err="1"/>
              <a:t>aniqlashda</a:t>
            </a:r>
            <a:r>
              <a:rPr sz="2400" dirty="0"/>
              <a:t> </a:t>
            </a:r>
            <a:r>
              <a:rPr sz="2400" dirty="0" err="1"/>
              <a:t>yordam</a:t>
            </a:r>
            <a:r>
              <a:rPr sz="2400" dirty="0"/>
              <a:t> </a:t>
            </a:r>
            <a:r>
              <a:rPr sz="2400" dirty="0" err="1"/>
              <a:t>beradi</a:t>
            </a:r>
            <a:r>
              <a:rPr sz="2400" dirty="0"/>
              <a:t>.</a:t>
            </a:r>
          </a:p>
          <a:p>
            <a:pPr algn="just"/>
            <a:r>
              <a:rPr lang="en-US" altLang="ru-RU" sz="2400" dirty="0" err="1"/>
              <a:t>Eng</a:t>
            </a:r>
            <a:r>
              <a:rPr lang="en-US" altLang="ru-RU" sz="2400" dirty="0"/>
              <a:t> past </a:t>
            </a:r>
            <a:r>
              <a:rPr lang="en-US" altLang="ru-RU" sz="2400" dirty="0" err="1"/>
              <a:t>litsenziyaga</a:t>
            </a:r>
            <a:r>
              <a:rPr lang="en-US" altLang="ru-RU" sz="2400" dirty="0"/>
              <a:t> </a:t>
            </a:r>
            <a:r>
              <a:rPr lang="en-US" altLang="ru-RU" sz="2400" dirty="0" err="1"/>
              <a:t>ega</a:t>
            </a:r>
            <a:r>
              <a:rPr lang="en-US" altLang="ru-RU" sz="2400" dirty="0"/>
              <a:t> </a:t>
            </a:r>
            <a:r>
              <a:rPr lang="en-US" altLang="ru-RU" sz="2400" dirty="0" err="1"/>
              <a:t>quvvat</a:t>
            </a:r>
            <a:r>
              <a:rPr lang="en-US" altLang="ru-RU" sz="2400" dirty="0"/>
              <a:t> </a:t>
            </a:r>
            <a:r>
              <a:rPr lang="en-US" altLang="ru-RU" sz="2400" dirty="0" err="1"/>
              <a:t>darajasidagi</a:t>
            </a:r>
            <a:r>
              <a:rPr lang="en-US" altLang="ru-RU" sz="2400" dirty="0"/>
              <a:t> </a:t>
            </a:r>
            <a:r>
              <a:rPr lang="en-US" altLang="ru-RU" sz="2400" dirty="0" err="1"/>
              <a:t>tizimlar</a:t>
            </a:r>
            <a:r>
              <a:rPr lang="en-US" altLang="ru-RU" sz="2400" dirty="0"/>
              <a:t> </a:t>
            </a:r>
            <a:r>
              <a:rPr lang="en-US" altLang="ru-RU" sz="2400" dirty="0" err="1"/>
              <a:t>odatda</a:t>
            </a:r>
            <a:r>
              <a:rPr lang="en-US" altLang="ru-RU" sz="2400" dirty="0"/>
              <a:t> </a:t>
            </a:r>
            <a:r>
              <a:rPr lang="en-US" altLang="ru-RU" sz="2400" dirty="0" err="1"/>
              <a:t>universitetlarda</a:t>
            </a:r>
            <a:r>
              <a:rPr lang="en-US" altLang="ru-RU" sz="2400" dirty="0"/>
              <a:t> </a:t>
            </a:r>
            <a:r>
              <a:rPr lang="en-US" altLang="ru-RU" sz="2400" dirty="0" err="1"/>
              <a:t>ishlatiladi</a:t>
            </a:r>
            <a:r>
              <a:rPr lang="en-US" altLang="ru-RU" sz="2400" dirty="0"/>
              <a:t> </a:t>
            </a:r>
            <a:r>
              <a:rPr lang="en-US" altLang="ru-RU" sz="2400" dirty="0" err="1"/>
              <a:t>va</a:t>
            </a:r>
            <a:r>
              <a:rPr lang="en-US" altLang="ru-RU" sz="2400" dirty="0"/>
              <a:t> </a:t>
            </a:r>
            <a:r>
              <a:rPr lang="en-US" altLang="ru-RU" sz="2400" dirty="0" err="1"/>
              <a:t>asosan</a:t>
            </a:r>
            <a:r>
              <a:rPr lang="en-US" altLang="ru-RU" sz="2400" dirty="0"/>
              <a:t> </a:t>
            </a:r>
            <a:r>
              <a:rPr lang="en-US" altLang="ru-RU" sz="2400" dirty="0" err="1"/>
              <a:t>o‘qitish</a:t>
            </a:r>
            <a:r>
              <a:rPr lang="en-US" altLang="ru-RU" sz="2400" dirty="0"/>
              <a:t> </a:t>
            </a:r>
            <a:r>
              <a:rPr lang="en-US" altLang="ru-RU" sz="2400" dirty="0" err="1"/>
              <a:t>maqsadida</a:t>
            </a:r>
            <a:r>
              <a:rPr lang="en-US" altLang="ru-RU" sz="2400" dirty="0"/>
              <a:t> </a:t>
            </a:r>
            <a:r>
              <a:rPr lang="en-US" altLang="ru-RU" sz="2400" dirty="0" err="1"/>
              <a:t>xizmat</a:t>
            </a:r>
            <a:r>
              <a:rPr lang="en-US" altLang="ru-RU" sz="2400" dirty="0"/>
              <a:t> </a:t>
            </a:r>
            <a:r>
              <a:rPr lang="en-US" altLang="ru-RU" sz="2400" dirty="0" err="1"/>
              <a:t>qiladi</a:t>
            </a:r>
            <a:r>
              <a:rPr lang="en-US" altLang="ru-RU" sz="2400" dirty="0"/>
              <a:t>, </a:t>
            </a:r>
            <a:r>
              <a:rPr lang="en-US" altLang="ru-RU" sz="2400" dirty="0" err="1"/>
              <a:t>eng</a:t>
            </a:r>
            <a:r>
              <a:rPr lang="en-US" altLang="ru-RU" sz="2400" dirty="0"/>
              <a:t> </a:t>
            </a:r>
            <a:r>
              <a:rPr lang="en-US" altLang="ru-RU" sz="2400" dirty="0" err="1"/>
              <a:t>yuqori</a:t>
            </a:r>
            <a:r>
              <a:rPr lang="en-US" altLang="ru-RU" sz="2400" dirty="0"/>
              <a:t> </a:t>
            </a:r>
            <a:r>
              <a:rPr lang="en-US" altLang="ru-RU" sz="2400" dirty="0" err="1"/>
              <a:t>quvvatli</a:t>
            </a:r>
            <a:r>
              <a:rPr lang="en-US" altLang="ru-RU" sz="2400" dirty="0"/>
              <a:t> </a:t>
            </a:r>
            <a:r>
              <a:rPr lang="en-US" altLang="ru-RU" sz="2400" dirty="0" err="1"/>
              <a:t>tizimlar</a:t>
            </a:r>
            <a:r>
              <a:rPr lang="en-US" altLang="ru-RU" sz="2400" dirty="0"/>
              <a:t> </a:t>
            </a:r>
            <a:r>
              <a:rPr lang="en-US" altLang="ru-RU" sz="2400" dirty="0" err="1"/>
              <a:t>esa</a:t>
            </a:r>
            <a:r>
              <a:rPr lang="en-US" altLang="ru-RU" sz="2400" dirty="0"/>
              <a:t> </a:t>
            </a:r>
            <a:r>
              <a:rPr lang="en-US" altLang="ru-RU" sz="2400" dirty="0" err="1"/>
              <a:t>tadqiqot</a:t>
            </a:r>
            <a:r>
              <a:rPr lang="en-US" altLang="ru-RU" sz="2400" dirty="0"/>
              <a:t> </a:t>
            </a:r>
            <a:r>
              <a:rPr lang="en-US" altLang="ru-RU" sz="2400" dirty="0" err="1"/>
              <a:t>laboratoriyalarida</a:t>
            </a:r>
            <a:r>
              <a:rPr lang="en-US" altLang="ru-RU" sz="2400" dirty="0"/>
              <a:t> </a:t>
            </a:r>
            <a:r>
              <a:rPr lang="en-US" altLang="ru-RU" sz="2400" dirty="0" err="1"/>
              <a:t>ishlatiladi</a:t>
            </a:r>
            <a:r>
              <a:rPr lang="en-US" altLang="ru-RU" sz="2400" dirty="0"/>
              <a:t> </a:t>
            </a:r>
            <a:r>
              <a:rPr lang="en-US" altLang="ru-RU" sz="2400" dirty="0" err="1"/>
              <a:t>va</a:t>
            </a:r>
            <a:r>
              <a:rPr lang="en-US" altLang="ru-RU" sz="2400" dirty="0"/>
              <a:t> </a:t>
            </a:r>
            <a:r>
              <a:rPr lang="en-US" altLang="ru-RU" sz="2400" dirty="0" err="1"/>
              <a:t>asosan</a:t>
            </a:r>
            <a:r>
              <a:rPr lang="en-US" altLang="ru-RU" sz="2400" dirty="0"/>
              <a:t> </a:t>
            </a:r>
            <a:r>
              <a:rPr lang="en-US" altLang="ru-RU" sz="2400" dirty="0" err="1"/>
              <a:t>materiallarni</a:t>
            </a:r>
            <a:r>
              <a:rPr lang="en-US" altLang="ru-RU" sz="2400" dirty="0"/>
              <a:t> </a:t>
            </a:r>
            <a:r>
              <a:rPr lang="en-US" altLang="ru-RU" sz="2400" dirty="0" err="1"/>
              <a:t>sinash</a:t>
            </a:r>
            <a:r>
              <a:rPr lang="en-US" altLang="ru-RU" sz="2400" dirty="0"/>
              <a:t>, </a:t>
            </a:r>
            <a:r>
              <a:rPr lang="en-US" altLang="ru-RU" sz="2400" dirty="0" err="1"/>
              <a:t>xarakterlash</a:t>
            </a:r>
            <a:r>
              <a:rPr lang="en-US" altLang="ru-RU" sz="2400" dirty="0"/>
              <a:t> </a:t>
            </a:r>
            <a:r>
              <a:rPr lang="en-US" altLang="ru-RU" sz="2400" dirty="0" err="1"/>
              <a:t>va</a:t>
            </a:r>
            <a:r>
              <a:rPr lang="en-US" altLang="ru-RU" sz="2400" dirty="0"/>
              <a:t> </a:t>
            </a:r>
            <a:r>
              <a:rPr lang="en-US" altLang="ru-RU" sz="2400" dirty="0" err="1"/>
              <a:t>umumiy</a:t>
            </a:r>
            <a:r>
              <a:rPr lang="en-US" altLang="ru-RU" sz="2400" dirty="0"/>
              <a:t> </a:t>
            </a:r>
            <a:r>
              <a:rPr lang="en-US" altLang="ru-RU" sz="2400" dirty="0" err="1"/>
              <a:t>tadqiqotlar</a:t>
            </a:r>
            <a:r>
              <a:rPr lang="en-US" altLang="ru-RU" sz="2400" dirty="0"/>
              <a:t> </a:t>
            </a:r>
            <a:r>
              <a:rPr lang="en-US" altLang="ru-RU" sz="2400" dirty="0" err="1"/>
              <a:t>uchun</a:t>
            </a:r>
            <a:r>
              <a:rPr lang="en-US" altLang="ru-RU" sz="2400" dirty="0"/>
              <a:t> </a:t>
            </a:r>
            <a:r>
              <a:rPr lang="en-US" altLang="ru-RU" sz="2400" dirty="0" err="1"/>
              <a:t>qo‘llaniladi</a:t>
            </a:r>
            <a:r>
              <a:rPr lang="en-US" altLang="ru-RU" sz="2400" dirty="0"/>
              <a:t>.</a:t>
            </a:r>
          </a:p>
          <a:p>
            <a:pPr algn="just"/>
            <a:endParaRPr lang="en-US" altLang="ru-RU" sz="2400" dirty="0"/>
          </a:p>
          <a:p>
            <a:pPr algn="just"/>
            <a:r>
              <a:rPr lang="en-US" altLang="ru-RU" sz="2400" dirty="0" err="1"/>
              <a:t>Suv</a:t>
            </a:r>
            <a:r>
              <a:rPr lang="en-US" altLang="ru-RU" sz="2400" dirty="0"/>
              <a:t> </a:t>
            </a:r>
            <a:r>
              <a:rPr lang="en-US" altLang="ru-RU" sz="2400" dirty="0" err="1"/>
              <a:t>bilan</a:t>
            </a:r>
            <a:r>
              <a:rPr lang="en-US" altLang="ru-RU" sz="2400" dirty="0"/>
              <a:t> </a:t>
            </a:r>
            <a:r>
              <a:rPr lang="en-US" altLang="ru-RU" sz="2400" dirty="0" err="1"/>
              <a:t>sovutiladigan</a:t>
            </a:r>
            <a:r>
              <a:rPr lang="en-US" altLang="ru-RU" sz="2400" dirty="0"/>
              <a:t>, </a:t>
            </a:r>
            <a:r>
              <a:rPr lang="en-US" altLang="ru-RU" sz="2400" dirty="0" err="1"/>
              <a:t>plastina</a:t>
            </a:r>
            <a:r>
              <a:rPr lang="en-US" altLang="ru-RU" sz="2400" dirty="0"/>
              <a:t> </a:t>
            </a:r>
            <a:r>
              <a:rPr lang="en-US" altLang="ru-RU" sz="2400" dirty="0" err="1"/>
              <a:t>yoqilg‘ili</a:t>
            </a:r>
            <a:r>
              <a:rPr lang="en-US" altLang="ru-RU" sz="2400" dirty="0"/>
              <a:t> </a:t>
            </a:r>
            <a:r>
              <a:rPr lang="en-US" altLang="ru-RU" sz="2400" dirty="0" err="1"/>
              <a:t>reaktorlarning</a:t>
            </a:r>
            <a:r>
              <a:rPr lang="en-US" altLang="ru-RU" sz="2400" dirty="0"/>
              <a:t> </a:t>
            </a:r>
            <a:r>
              <a:rPr lang="en-US" altLang="ru-RU" sz="2400" dirty="0" err="1"/>
              <a:t>keng</a:t>
            </a:r>
            <a:r>
              <a:rPr lang="en-US" altLang="ru-RU" sz="2400" dirty="0"/>
              <a:t> </a:t>
            </a:r>
            <a:r>
              <a:rPr lang="en-US" altLang="ru-RU" sz="2400" dirty="0" err="1"/>
              <a:t>tarqalgan</a:t>
            </a:r>
            <a:r>
              <a:rPr lang="en-US" altLang="ru-RU" sz="2400" dirty="0"/>
              <a:t> </a:t>
            </a:r>
            <a:r>
              <a:rPr lang="en-US" altLang="ru-RU" sz="2400" dirty="0" err="1"/>
              <a:t>shakli</a:t>
            </a:r>
            <a:r>
              <a:rPr lang="en-US" altLang="ru-RU" sz="2400" dirty="0"/>
              <a:t> — </a:t>
            </a:r>
            <a:r>
              <a:rPr lang="en-US" altLang="ru-RU" sz="2400" dirty="0" err="1"/>
              <a:t>hovuz</a:t>
            </a:r>
            <a:r>
              <a:rPr lang="en-US" altLang="ru-RU" sz="2400" dirty="0"/>
              <a:t> </a:t>
            </a:r>
            <a:r>
              <a:rPr lang="en-US" altLang="ru-RU" sz="2400" dirty="0" err="1"/>
              <a:t>reaktori</a:t>
            </a:r>
            <a:r>
              <a:rPr lang="en-US" altLang="ru-RU" sz="2400" dirty="0"/>
              <a:t>, </a:t>
            </a:r>
            <a:r>
              <a:rPr lang="en-US" altLang="ru-RU" sz="2400" dirty="0" err="1"/>
              <a:t>bunda</a:t>
            </a:r>
            <a:r>
              <a:rPr lang="en-US" altLang="ru-RU" sz="2400" dirty="0"/>
              <a:t> </a:t>
            </a:r>
            <a:r>
              <a:rPr lang="en-US" altLang="ru-RU" sz="2400" dirty="0" err="1"/>
              <a:t>reaktor</a:t>
            </a:r>
            <a:r>
              <a:rPr lang="en-US" altLang="ru-RU" sz="2400" dirty="0"/>
              <a:t> </a:t>
            </a:r>
            <a:r>
              <a:rPr lang="en-US" altLang="ru-RU" sz="2400" dirty="0" err="1"/>
              <a:t>yadrosi</a:t>
            </a:r>
            <a:r>
              <a:rPr lang="en-US" altLang="ru-RU" sz="2400" dirty="0"/>
              <a:t> </a:t>
            </a:r>
            <a:r>
              <a:rPr lang="en-US" altLang="ru-RU" sz="2400" dirty="0" err="1"/>
              <a:t>katta</a:t>
            </a:r>
            <a:r>
              <a:rPr lang="en-US" altLang="ru-RU" sz="2400" dirty="0"/>
              <a:t> </a:t>
            </a:r>
            <a:r>
              <a:rPr lang="en-US" altLang="ru-RU" sz="2400" dirty="0" err="1"/>
              <a:t>va</a:t>
            </a:r>
            <a:r>
              <a:rPr lang="en-US" altLang="ru-RU" sz="2400" dirty="0"/>
              <a:t> </a:t>
            </a:r>
            <a:r>
              <a:rPr lang="en-US" altLang="ru-RU" sz="2400" dirty="0" err="1"/>
              <a:t>chuqur</a:t>
            </a:r>
            <a:r>
              <a:rPr lang="en-US" altLang="ru-RU" sz="2400" dirty="0"/>
              <a:t> </a:t>
            </a:r>
            <a:r>
              <a:rPr lang="en-US" altLang="ru-RU" sz="2400" dirty="0" err="1"/>
              <a:t>suv</a:t>
            </a:r>
            <a:r>
              <a:rPr lang="en-US" altLang="ru-RU" sz="2400" dirty="0"/>
              <a:t> </a:t>
            </a:r>
            <a:r>
              <a:rPr lang="en-US" altLang="ru-RU" sz="2400" dirty="0" err="1"/>
              <a:t>havzasining</a:t>
            </a:r>
            <a:r>
              <a:rPr lang="en-US" altLang="ru-RU" sz="2400" dirty="0"/>
              <a:t> </a:t>
            </a:r>
            <a:r>
              <a:rPr lang="en-US" altLang="ru-RU" sz="2400" dirty="0" err="1"/>
              <a:t>pastki</a:t>
            </a:r>
            <a:r>
              <a:rPr lang="en-US" altLang="ru-RU" sz="2400" dirty="0"/>
              <a:t> </a:t>
            </a:r>
            <a:r>
              <a:rPr lang="en-US" altLang="ru-RU" sz="2400" dirty="0" err="1"/>
              <a:t>qismiga</a:t>
            </a:r>
            <a:r>
              <a:rPr lang="en-US" altLang="ru-RU" sz="2400" dirty="0"/>
              <a:t> </a:t>
            </a:r>
            <a:r>
              <a:rPr lang="en-US" altLang="ru-RU" sz="2400" dirty="0" err="1"/>
              <a:t>joylashtiriladi</a:t>
            </a:r>
            <a:r>
              <a:rPr lang="en-US" altLang="ru-RU" sz="2400" dirty="0"/>
              <a:t>. Bu </a:t>
            </a:r>
            <a:r>
              <a:rPr lang="en-US" altLang="ru-RU" sz="2400" dirty="0" err="1" smtClean="0"/>
              <a:t>markaz</a:t>
            </a:r>
            <a:r>
              <a:rPr lang="en-US" altLang="ru-RU" sz="2400" dirty="0" smtClean="0"/>
              <a:t> </a:t>
            </a:r>
            <a:r>
              <a:rPr lang="en-US" altLang="ru-RU" sz="2400" dirty="0" err="1"/>
              <a:t>va</a:t>
            </a:r>
            <a:r>
              <a:rPr lang="en-US" altLang="ru-RU" sz="2400" dirty="0"/>
              <a:t> </a:t>
            </a:r>
            <a:r>
              <a:rPr lang="en-US" altLang="ru-RU" sz="2400" dirty="0" err="1"/>
              <a:t>kanallarni</a:t>
            </a:r>
            <a:r>
              <a:rPr lang="en-US" altLang="ru-RU" sz="2400" dirty="0"/>
              <a:t> (</a:t>
            </a:r>
            <a:r>
              <a:rPr lang="en-US" altLang="ru-RU" sz="2400" dirty="0" err="1"/>
              <a:t>odatda</a:t>
            </a:r>
            <a:r>
              <a:rPr lang="en-US" altLang="ru-RU" sz="2400" dirty="0"/>
              <a:t> “</a:t>
            </a:r>
            <a:r>
              <a:rPr lang="en-US" altLang="ru-RU" sz="2400" dirty="0" err="1"/>
              <a:t>nurlanish</a:t>
            </a:r>
            <a:r>
              <a:rPr lang="en-US" altLang="ru-RU" sz="2400" dirty="0"/>
              <a:t> </a:t>
            </a:r>
            <a:r>
              <a:rPr lang="en-US" altLang="ru-RU" sz="2400" dirty="0" err="1"/>
              <a:t>portlari</a:t>
            </a:r>
            <a:r>
              <a:rPr lang="en-US" altLang="ru-RU" sz="2400" dirty="0"/>
              <a:t>” deb </a:t>
            </a:r>
            <a:r>
              <a:rPr lang="en-US" altLang="ru-RU" sz="2400" dirty="0" err="1"/>
              <a:t>ataladi</a:t>
            </a:r>
            <a:r>
              <a:rPr lang="en-US" altLang="ru-RU" sz="2400" dirty="0"/>
              <a:t>) </a:t>
            </a:r>
            <a:r>
              <a:rPr lang="en-US" altLang="ru-RU" sz="2400" dirty="0" err="1"/>
              <a:t>kuzatishni</a:t>
            </a:r>
            <a:r>
              <a:rPr lang="en-US" altLang="ru-RU" sz="2400" dirty="0"/>
              <a:t> </a:t>
            </a:r>
            <a:r>
              <a:rPr lang="en-US" altLang="ru-RU" sz="2400" dirty="0" err="1"/>
              <a:t>va</a:t>
            </a:r>
            <a:r>
              <a:rPr lang="en-US" altLang="ru-RU" sz="2400" dirty="0"/>
              <a:t> </a:t>
            </a:r>
            <a:r>
              <a:rPr lang="en-US" altLang="ru-RU" sz="2400" dirty="0" err="1"/>
              <a:t>joylashtirishni</a:t>
            </a:r>
            <a:r>
              <a:rPr lang="en-US" altLang="ru-RU" sz="2400" dirty="0"/>
              <a:t> </a:t>
            </a:r>
            <a:r>
              <a:rPr lang="en-US" altLang="ru-RU" sz="2400" dirty="0" err="1"/>
              <a:t>soddalashtiradi</a:t>
            </a:r>
            <a:r>
              <a:rPr lang="en-US" altLang="ru-RU" sz="2400" dirty="0"/>
              <a:t>, </a:t>
            </a:r>
            <a:r>
              <a:rPr lang="en-US" altLang="ru-RU" sz="2400" dirty="0" err="1"/>
              <a:t>ulardan</a:t>
            </a:r>
            <a:r>
              <a:rPr lang="en-US" altLang="ru-RU" sz="2400" dirty="0"/>
              <a:t> </a:t>
            </a:r>
            <a:r>
              <a:rPr lang="en-US" altLang="ru-RU" sz="2400" dirty="0" err="1"/>
              <a:t>neytron</a:t>
            </a:r>
            <a:r>
              <a:rPr lang="en-US" altLang="ru-RU" sz="2400" dirty="0"/>
              <a:t> </a:t>
            </a:r>
            <a:r>
              <a:rPr lang="en-US" altLang="ru-RU" sz="2400" dirty="0" err="1"/>
              <a:t>nurlari</a:t>
            </a:r>
            <a:r>
              <a:rPr lang="en-US" altLang="ru-RU" sz="2400" dirty="0"/>
              <a:t> </a:t>
            </a:r>
            <a:r>
              <a:rPr lang="en-US" altLang="ru-RU" sz="2400" dirty="0" err="1"/>
              <a:t>chiqarilib</a:t>
            </a:r>
            <a:r>
              <a:rPr lang="en-US" altLang="ru-RU" sz="2400" dirty="0"/>
              <a:t> </a:t>
            </a:r>
            <a:r>
              <a:rPr lang="en-US" altLang="ru-RU" sz="2400" dirty="0" err="1"/>
              <a:t>yo‘naltiriladi</a:t>
            </a:r>
            <a:r>
              <a:rPr lang="en-US" altLang="ru-RU" sz="2400" dirty="0"/>
              <a:t>.</a:t>
            </a:r>
          </a:p>
          <a:p>
            <a:pPr algn="just"/>
            <a:endParaRPr lang="en-US" altLang="ru-RU" sz="2400" dirty="0"/>
          </a:p>
          <a:p>
            <a:pPr algn="just"/>
            <a:r>
              <a:rPr lang="en-US" altLang="ru-RU" sz="2400" dirty="0"/>
              <a:t>Past </a:t>
            </a:r>
            <a:r>
              <a:rPr lang="en-US" altLang="ru-RU" sz="2400" dirty="0" err="1"/>
              <a:t>issiqlik</a:t>
            </a:r>
            <a:r>
              <a:rPr lang="en-US" altLang="ru-RU" sz="2400" dirty="0"/>
              <a:t> </a:t>
            </a:r>
            <a:r>
              <a:rPr lang="en-US" altLang="ru-RU" sz="2400" dirty="0" err="1"/>
              <a:t>quvvati</a:t>
            </a:r>
            <a:r>
              <a:rPr lang="en-US" altLang="ru-RU" sz="2400" dirty="0"/>
              <a:t> </a:t>
            </a:r>
            <a:r>
              <a:rPr lang="en-US" altLang="ru-RU" sz="2400" dirty="0" err="1"/>
              <a:t>darajasida</a:t>
            </a:r>
            <a:r>
              <a:rPr lang="en-US" altLang="ru-RU" sz="2400" dirty="0"/>
              <a:t> </a:t>
            </a:r>
            <a:r>
              <a:rPr lang="en-US" altLang="ru-RU" sz="2400" dirty="0" err="1"/>
              <a:t>nasos</a:t>
            </a:r>
            <a:r>
              <a:rPr lang="en-US" altLang="ru-RU" sz="2400" dirty="0"/>
              <a:t> </a:t>
            </a:r>
            <a:r>
              <a:rPr lang="en-US" altLang="ru-RU" sz="2400" dirty="0" err="1"/>
              <a:t>ishlatilmaydi</a:t>
            </a:r>
            <a:r>
              <a:rPr lang="en-US" altLang="ru-RU" sz="2400" dirty="0"/>
              <a:t>, </a:t>
            </a:r>
            <a:r>
              <a:rPr lang="en-US" altLang="ru-RU" sz="2400" dirty="0" err="1"/>
              <a:t>chunki</a:t>
            </a:r>
            <a:r>
              <a:rPr lang="en-US" altLang="ru-RU" sz="2400" dirty="0"/>
              <a:t> </a:t>
            </a:r>
            <a:r>
              <a:rPr lang="en-US" altLang="ru-RU" sz="2400" dirty="0" err="1"/>
              <a:t>suvning</a:t>
            </a:r>
            <a:r>
              <a:rPr lang="en-US" altLang="ru-RU" sz="2400" dirty="0"/>
              <a:t> </a:t>
            </a:r>
            <a:r>
              <a:rPr lang="en-US" altLang="ru-RU" sz="2400" dirty="0" err="1"/>
              <a:t>plastinalar</a:t>
            </a:r>
            <a:r>
              <a:rPr lang="en-US" altLang="ru-RU" sz="2400" dirty="0"/>
              <a:t> </a:t>
            </a:r>
            <a:r>
              <a:rPr lang="en-US" altLang="ru-RU" sz="2400" dirty="0" err="1"/>
              <a:t>bo‘ylab</a:t>
            </a:r>
            <a:r>
              <a:rPr lang="en-US" altLang="ru-RU" sz="2400" dirty="0"/>
              <a:t> </a:t>
            </a:r>
            <a:r>
              <a:rPr lang="en-US" altLang="ru-RU" sz="2400" dirty="0" err="1"/>
              <a:t>tabiiy</a:t>
            </a:r>
            <a:r>
              <a:rPr lang="en-US" altLang="ru-RU" sz="2400" dirty="0"/>
              <a:t> </a:t>
            </a:r>
            <a:r>
              <a:rPr lang="en-US" altLang="ru-RU" sz="2400" dirty="0" err="1"/>
              <a:t>konveksiyasi</a:t>
            </a:r>
            <a:r>
              <a:rPr lang="en-US" altLang="ru-RU" sz="2400" dirty="0"/>
              <a:t> </a:t>
            </a:r>
            <a:r>
              <a:rPr lang="en-US" altLang="ru-RU" sz="2400" dirty="0" err="1"/>
              <a:t>yoqilg‘idan</a:t>
            </a:r>
            <a:r>
              <a:rPr lang="en-US" altLang="ru-RU" sz="2400" dirty="0"/>
              <a:t> </a:t>
            </a:r>
            <a:r>
              <a:rPr lang="en-US" altLang="ru-RU" sz="2400" dirty="0" err="1"/>
              <a:t>issiqlikni</a:t>
            </a:r>
            <a:r>
              <a:rPr lang="en-US" altLang="ru-RU" sz="2400" dirty="0"/>
              <a:t> </a:t>
            </a:r>
            <a:r>
              <a:rPr lang="en-US" altLang="ru-RU" sz="2400" dirty="0" err="1"/>
              <a:t>yetarli</a:t>
            </a:r>
            <a:r>
              <a:rPr lang="en-US" altLang="ru-RU" sz="2400" dirty="0"/>
              <a:t> </a:t>
            </a:r>
            <a:r>
              <a:rPr lang="en-US" altLang="ru-RU" sz="2400" dirty="0" err="1"/>
              <a:t>darajada</a:t>
            </a:r>
            <a:r>
              <a:rPr lang="en-US" altLang="ru-RU" sz="2400" dirty="0"/>
              <a:t> </a:t>
            </a:r>
            <a:r>
              <a:rPr lang="en-US" altLang="ru-RU" sz="2400" dirty="0" err="1"/>
              <a:t>olib</a:t>
            </a:r>
            <a:r>
              <a:rPr lang="en-US" altLang="ru-RU" sz="2400" dirty="0"/>
              <a:t> </a:t>
            </a:r>
            <a:r>
              <a:rPr lang="en-US" altLang="ru-RU" sz="2400" dirty="0" err="1"/>
              <a:t>chiqib</a:t>
            </a:r>
            <a:r>
              <a:rPr lang="en-US" altLang="ru-RU" sz="2400" dirty="0"/>
              <a:t>, </a:t>
            </a:r>
            <a:r>
              <a:rPr lang="en-US" altLang="ru-RU" sz="2400" dirty="0" err="1"/>
              <a:t>xavfsiz</a:t>
            </a:r>
            <a:r>
              <a:rPr lang="en-US" altLang="ru-RU" sz="2400" dirty="0"/>
              <a:t> </a:t>
            </a:r>
            <a:r>
              <a:rPr lang="en-US" altLang="ru-RU" sz="2400" dirty="0" err="1"/>
              <a:t>ishlash</a:t>
            </a:r>
            <a:r>
              <a:rPr lang="en-US" altLang="ru-RU" sz="2400" dirty="0"/>
              <a:t> </a:t>
            </a:r>
            <a:r>
              <a:rPr lang="en-US" altLang="ru-RU" sz="2400" dirty="0" err="1"/>
              <a:t>sharoitini</a:t>
            </a:r>
            <a:r>
              <a:rPr lang="en-US" altLang="ru-RU" sz="2400" dirty="0"/>
              <a:t> </a:t>
            </a:r>
            <a:r>
              <a:rPr lang="en-US" altLang="ru-RU" sz="2400" dirty="0" err="1"/>
              <a:t>ta’minlaydi</a:t>
            </a:r>
            <a:r>
              <a:rPr lang="en-US" altLang="ru-RU" sz="2400" dirty="0"/>
              <a:t>. </a:t>
            </a:r>
            <a:r>
              <a:rPr lang="en-US" altLang="ru-RU" sz="2400" dirty="0" err="1"/>
              <a:t>Issiqlik</a:t>
            </a:r>
            <a:r>
              <a:rPr lang="en-US" altLang="ru-RU" sz="2400" dirty="0"/>
              <a:t> </a:t>
            </a:r>
            <a:r>
              <a:rPr lang="en-US" altLang="ru-RU" sz="2400" dirty="0" err="1"/>
              <a:t>almashtirgich</a:t>
            </a:r>
            <a:r>
              <a:rPr lang="en-US" altLang="ru-RU" sz="2400" dirty="0"/>
              <a:t> </a:t>
            </a:r>
            <a:r>
              <a:rPr lang="en-US" altLang="ru-RU" sz="2400" dirty="0" err="1"/>
              <a:t>odatda</a:t>
            </a:r>
            <a:r>
              <a:rPr lang="en-US" altLang="ru-RU" sz="2400" dirty="0"/>
              <a:t> </a:t>
            </a:r>
            <a:r>
              <a:rPr lang="en-US" altLang="ru-RU" sz="2400" dirty="0" err="1"/>
              <a:t>havzaning</a:t>
            </a:r>
            <a:r>
              <a:rPr lang="en-US" altLang="ru-RU" sz="2400" dirty="0"/>
              <a:t> </a:t>
            </a:r>
            <a:r>
              <a:rPr lang="en-US" altLang="ru-RU" sz="2400" dirty="0" err="1"/>
              <a:t>yuqori</a:t>
            </a:r>
            <a:r>
              <a:rPr lang="en-US" altLang="ru-RU" sz="2400" dirty="0"/>
              <a:t> </a:t>
            </a:r>
            <a:r>
              <a:rPr lang="en-US" altLang="ru-RU" sz="2400" dirty="0" err="1"/>
              <a:t>qismida</a:t>
            </a:r>
            <a:r>
              <a:rPr lang="en-US" altLang="ru-RU" sz="2400" dirty="0"/>
              <a:t>, </a:t>
            </a:r>
            <a:r>
              <a:rPr lang="en-US" altLang="ru-RU" sz="2400" dirty="0" err="1"/>
              <a:t>eng</a:t>
            </a:r>
            <a:r>
              <a:rPr lang="en-US" altLang="ru-RU" sz="2400" dirty="0"/>
              <a:t> </a:t>
            </a:r>
            <a:r>
              <a:rPr lang="en-US" altLang="ru-RU" sz="2400" dirty="0" err="1"/>
              <a:t>issiq</a:t>
            </a:r>
            <a:r>
              <a:rPr lang="en-US" altLang="ru-RU" sz="2400" dirty="0"/>
              <a:t> </a:t>
            </a:r>
            <a:r>
              <a:rPr lang="en-US" altLang="ru-RU" sz="2400" dirty="0" err="1"/>
              <a:t>suv</a:t>
            </a:r>
            <a:r>
              <a:rPr lang="en-US" altLang="ru-RU" sz="2400" dirty="0"/>
              <a:t> </a:t>
            </a:r>
            <a:r>
              <a:rPr lang="en-US" altLang="ru-RU" sz="2400" dirty="0" err="1"/>
              <a:t>to‘plangan</a:t>
            </a:r>
            <a:r>
              <a:rPr lang="en-US" altLang="ru-RU" sz="2400" dirty="0"/>
              <a:t> </a:t>
            </a:r>
            <a:r>
              <a:rPr lang="en-US" altLang="ru-RU" sz="2400" dirty="0" err="1"/>
              <a:t>joyda</a:t>
            </a:r>
            <a:r>
              <a:rPr lang="en-US" altLang="ru-RU" sz="2400" dirty="0"/>
              <a:t> </a:t>
            </a:r>
            <a:r>
              <a:rPr lang="en-US" altLang="ru-RU" sz="2400" dirty="0" err="1"/>
              <a:t>joylashtiriladi</a:t>
            </a:r>
            <a:r>
              <a:rPr lang="en-US" altLang="ru-RU" sz="2400" dirty="0"/>
              <a:t>. </a:t>
            </a:r>
            <a:r>
              <a:rPr lang="en-US" altLang="ru-RU" sz="2400" dirty="0" err="1"/>
              <a:t>Yuqori</a:t>
            </a:r>
            <a:r>
              <a:rPr lang="en-US" altLang="ru-RU" sz="2400" dirty="0"/>
              <a:t> </a:t>
            </a:r>
            <a:r>
              <a:rPr lang="en-US" altLang="ru-RU" sz="2400" dirty="0" err="1"/>
              <a:t>quvvat</a:t>
            </a:r>
            <a:r>
              <a:rPr lang="en-US" altLang="ru-RU" sz="2400" dirty="0"/>
              <a:t> </a:t>
            </a:r>
            <a:r>
              <a:rPr lang="en-US" altLang="ru-RU" sz="2400" dirty="0" err="1"/>
              <a:t>darajasida</a:t>
            </a:r>
            <a:r>
              <a:rPr lang="en-US" altLang="ru-RU" sz="2400" dirty="0"/>
              <a:t> </a:t>
            </a:r>
            <a:r>
              <a:rPr lang="en-US" altLang="ru-RU" sz="2400" dirty="0" err="1"/>
              <a:t>esa</a:t>
            </a:r>
            <a:r>
              <a:rPr lang="en-US" altLang="ru-RU" sz="2400" dirty="0"/>
              <a:t> </a:t>
            </a:r>
            <a:r>
              <a:rPr lang="en-US" altLang="ru-RU" sz="2400" dirty="0" err="1"/>
              <a:t>tabiiy</a:t>
            </a:r>
            <a:r>
              <a:rPr lang="en-US" altLang="ru-RU" sz="2400" dirty="0"/>
              <a:t> </a:t>
            </a:r>
            <a:r>
              <a:rPr lang="en-US" altLang="ru-RU" sz="2400" dirty="0" err="1"/>
              <a:t>aylanishni</a:t>
            </a:r>
            <a:r>
              <a:rPr lang="en-US" altLang="ru-RU" sz="2400" dirty="0"/>
              <a:t> </a:t>
            </a:r>
            <a:r>
              <a:rPr lang="en-US" altLang="ru-RU" sz="2400" dirty="0" err="1"/>
              <a:t>kuchaytirish</a:t>
            </a:r>
            <a:r>
              <a:rPr lang="en-US" altLang="ru-RU" sz="2400" dirty="0"/>
              <a:t> </a:t>
            </a:r>
            <a:r>
              <a:rPr lang="en-US" altLang="ru-RU" sz="2400" dirty="0" err="1"/>
              <a:t>uchun</a:t>
            </a:r>
            <a:r>
              <a:rPr lang="en-US" altLang="ru-RU" sz="2400" dirty="0"/>
              <a:t> </a:t>
            </a:r>
            <a:r>
              <a:rPr lang="en-US" altLang="ru-RU" sz="2400" dirty="0" err="1"/>
              <a:t>nasos</a:t>
            </a:r>
            <a:r>
              <a:rPr lang="en-US" altLang="ru-RU" sz="2400" dirty="0"/>
              <a:t> </a:t>
            </a:r>
            <a:r>
              <a:rPr lang="en-US" altLang="ru-RU" sz="2400" dirty="0" err="1"/>
              <a:t>ishlatilishi</a:t>
            </a:r>
            <a:r>
              <a:rPr lang="en-US" altLang="ru-RU" sz="2400" dirty="0"/>
              <a:t> </a:t>
            </a:r>
            <a:r>
              <a:rPr lang="en-US" altLang="ru-RU" sz="2400" dirty="0" err="1"/>
              <a:t>zarur</a:t>
            </a:r>
            <a:r>
              <a:rPr lang="en-US" altLang="ru-RU" sz="2400" dirty="0"/>
              <a:t> </a:t>
            </a:r>
            <a:r>
              <a:rPr lang="en-US" altLang="ru-RU" sz="2400" dirty="0" err="1"/>
              <a:t>bo‘ladi</a:t>
            </a:r>
            <a:r>
              <a:rPr lang="en-US" altLang="ru-RU" sz="2400" dirty="0"/>
              <a:t>.[1]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DBEC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12" name="Freeform 12"/>
          <p:cNvSpPr/>
          <p:nvPr/>
        </p:nvSpPr>
        <p:spPr>
          <a:xfrm>
            <a:off x="533400" y="434962"/>
            <a:ext cx="2401418" cy="2309727"/>
          </a:xfrm>
          <a:custGeom>
            <a:avLst/>
            <a:gdLst/>
            <a:ahLst/>
            <a:cxnLst/>
            <a:rect l="l" t="t" r="r" b="b"/>
            <a:pathLst>
              <a:path w="2401418" h="2309727">
                <a:moveTo>
                  <a:pt x="0" y="0"/>
                </a:moveTo>
                <a:lnTo>
                  <a:pt x="2401418" y="0"/>
                </a:lnTo>
                <a:lnTo>
                  <a:pt x="2401418" y="2309727"/>
                </a:lnTo>
                <a:lnTo>
                  <a:pt x="0" y="230972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rot="997481">
            <a:off x="514481" y="6883695"/>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15697450" y="26668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1" name="Freeform 11"/>
          <p:cNvSpPr/>
          <p:nvPr/>
        </p:nvSpPr>
        <p:spPr>
          <a:xfrm rot="-1305461">
            <a:off x="15932840" y="7267997"/>
            <a:ext cx="2075157" cy="2492001"/>
          </a:xfrm>
          <a:custGeom>
            <a:avLst/>
            <a:gdLst/>
            <a:ahLst/>
            <a:cxnLst/>
            <a:rect l="l" t="t" r="r" b="b"/>
            <a:pathLst>
              <a:path w="2075157" h="2492001">
                <a:moveTo>
                  <a:pt x="0" y="0"/>
                </a:moveTo>
                <a:lnTo>
                  <a:pt x="2075157" y="0"/>
                </a:lnTo>
                <a:lnTo>
                  <a:pt x="2075157" y="2492002"/>
                </a:lnTo>
                <a:lnTo>
                  <a:pt x="0" y="2492002"/>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aphicFrame>
        <p:nvGraphicFramePr>
          <p:cNvPr id="4" name="Объект 3"/>
          <p:cNvGraphicFramePr/>
          <p:nvPr/>
        </p:nvGraphicFramePr>
        <p:xfrm>
          <a:off x="3747770" y="1041400"/>
          <a:ext cx="10146665" cy="8027035"/>
        </p:xfrm>
        <a:graphic>
          <a:graphicData uri="http://schemas.openxmlformats.org/presentationml/2006/ole">
            <mc:AlternateContent xmlns:mc="http://schemas.openxmlformats.org/markup-compatibility/2006">
              <mc:Choice xmlns:v="urn:schemas-microsoft-com:vml" Requires="v">
                <p:oleObj spid="_x0000_s2053" r:id="rId11" imgW="7359650" imgH="6381750" progId="Paint.Picture">
                  <p:embed/>
                </p:oleObj>
              </mc:Choice>
              <mc:Fallback>
                <p:oleObj r:id="rId11" imgW="7359650" imgH="6381750" progId="Paint.Picture">
                  <p:embed/>
                  <p:pic>
                    <p:nvPicPr>
                      <p:cNvPr id="0" name="Изображение 4"/>
                      <p:cNvPicPr/>
                      <p:nvPr/>
                    </p:nvPicPr>
                    <p:blipFill>
                      <a:blip r:embed="rId12"/>
                      <a:stretch>
                        <a:fillRect/>
                      </a:stretch>
                    </p:blipFill>
                    <p:spPr>
                      <a:xfrm>
                        <a:off x="3747770" y="1041400"/>
                        <a:ext cx="10146665" cy="8027035"/>
                      </a:xfrm>
                      <a:prstGeom prst="rect">
                        <a:avLst/>
                      </a:prstGeom>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grpSp>
        <p:nvGrpSpPr>
          <p:cNvPr id="35" name="Group 6"/>
          <p:cNvGrpSpPr/>
          <p:nvPr/>
        </p:nvGrpSpPr>
        <p:grpSpPr>
          <a:xfrm>
            <a:off x="586583" y="8320316"/>
            <a:ext cx="9516110" cy="946150"/>
            <a:chOff x="0" y="0"/>
            <a:chExt cx="1342434" cy="146438"/>
          </a:xfrm>
        </p:grpSpPr>
        <p:sp>
          <p:nvSpPr>
            <p:cNvPr id="36" name="Freeform 7"/>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37" name="TextBox 8"/>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grpSp>
        <p:nvGrpSpPr>
          <p:cNvPr id="38" name="Group 6"/>
          <p:cNvGrpSpPr/>
          <p:nvPr/>
        </p:nvGrpSpPr>
        <p:grpSpPr>
          <a:xfrm>
            <a:off x="586583" y="7127998"/>
            <a:ext cx="9516110" cy="946150"/>
            <a:chOff x="0" y="0"/>
            <a:chExt cx="1342434" cy="146438"/>
          </a:xfrm>
        </p:grpSpPr>
        <p:sp>
          <p:nvSpPr>
            <p:cNvPr id="39" name="Freeform 7"/>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40" name="TextBox 8"/>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grpSp>
        <p:nvGrpSpPr>
          <p:cNvPr id="32" name="Group 6"/>
          <p:cNvGrpSpPr/>
          <p:nvPr/>
        </p:nvGrpSpPr>
        <p:grpSpPr>
          <a:xfrm>
            <a:off x="614997" y="6041607"/>
            <a:ext cx="9516110" cy="946150"/>
            <a:chOff x="0" y="0"/>
            <a:chExt cx="1342434" cy="146438"/>
          </a:xfrm>
        </p:grpSpPr>
        <p:sp>
          <p:nvSpPr>
            <p:cNvPr id="33" name="Freeform 7"/>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34" name="TextBox 8"/>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grpSp>
        <p:nvGrpSpPr>
          <p:cNvPr id="29" name="Group 6"/>
          <p:cNvGrpSpPr/>
          <p:nvPr/>
        </p:nvGrpSpPr>
        <p:grpSpPr>
          <a:xfrm>
            <a:off x="638244" y="4879920"/>
            <a:ext cx="9516110" cy="946150"/>
            <a:chOff x="0" y="0"/>
            <a:chExt cx="1342434" cy="146438"/>
          </a:xfrm>
        </p:grpSpPr>
        <p:sp>
          <p:nvSpPr>
            <p:cNvPr id="30" name="Freeform 7"/>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31" name="TextBox 8"/>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grpSp>
        <p:nvGrpSpPr>
          <p:cNvPr id="2" name="Group 2"/>
          <p:cNvGrpSpPr/>
          <p:nvPr/>
        </p:nvGrpSpPr>
        <p:grpSpPr>
          <a:xfrm>
            <a:off x="614997" y="2480730"/>
            <a:ext cx="9516110" cy="946150"/>
            <a:chOff x="0" y="0"/>
            <a:chExt cx="1342434" cy="146438"/>
          </a:xfrm>
        </p:grpSpPr>
        <p:sp>
          <p:nvSpPr>
            <p:cNvPr id="3" name="Freeform 3"/>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4" name="TextBox 4"/>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sp>
        <p:nvSpPr>
          <p:cNvPr id="5" name="Freeform 5"/>
          <p:cNvSpPr/>
          <p:nvPr/>
        </p:nvSpPr>
        <p:spPr>
          <a:xfrm flipH="1" flipV="1">
            <a:off x="-415599" y="4636615"/>
            <a:ext cx="4814630" cy="6542498"/>
          </a:xfrm>
          <a:custGeom>
            <a:avLst/>
            <a:gdLst/>
            <a:ahLst/>
            <a:cxnLst/>
            <a:rect l="l" t="t" r="r" b="b"/>
            <a:pathLst>
              <a:path w="4814630" h="6542498">
                <a:moveTo>
                  <a:pt x="4814631" y="6542498"/>
                </a:moveTo>
                <a:lnTo>
                  <a:pt x="0" y="6542498"/>
                </a:lnTo>
                <a:lnTo>
                  <a:pt x="0" y="0"/>
                </a:lnTo>
                <a:lnTo>
                  <a:pt x="4814631" y="0"/>
                </a:lnTo>
                <a:lnTo>
                  <a:pt x="4814631" y="6542498"/>
                </a:lnTo>
                <a:close/>
              </a:path>
            </a:pathLst>
          </a:custGeom>
          <a:blipFill>
            <a:blip r:embed="rId2"/>
            <a:stretch>
              <a:fillRect t="-24982" r="-99168"/>
            </a:stretch>
          </a:blipFill>
        </p:spPr>
      </p:sp>
      <p:grpSp>
        <p:nvGrpSpPr>
          <p:cNvPr id="6" name="Group 6"/>
          <p:cNvGrpSpPr/>
          <p:nvPr/>
        </p:nvGrpSpPr>
        <p:grpSpPr>
          <a:xfrm>
            <a:off x="607177" y="3718233"/>
            <a:ext cx="9516110" cy="946150"/>
            <a:chOff x="0" y="0"/>
            <a:chExt cx="1342434" cy="146438"/>
          </a:xfrm>
        </p:grpSpPr>
        <p:sp>
          <p:nvSpPr>
            <p:cNvPr id="7" name="Freeform 7"/>
            <p:cNvSpPr/>
            <p:nvPr/>
          </p:nvSpPr>
          <p:spPr>
            <a:xfrm>
              <a:off x="0" y="0"/>
              <a:ext cx="1342435" cy="146438"/>
            </a:xfrm>
            <a:custGeom>
              <a:avLst/>
              <a:gdLst/>
              <a:ahLst/>
              <a:cxnLst/>
              <a:rect l="l" t="t" r="r" b="b"/>
              <a:pathLst>
                <a:path w="1342435" h="146438">
                  <a:moveTo>
                    <a:pt x="39049" y="0"/>
                  </a:moveTo>
                  <a:lnTo>
                    <a:pt x="1303386" y="0"/>
                  </a:lnTo>
                  <a:cubicBezTo>
                    <a:pt x="1313742" y="0"/>
                    <a:pt x="1323674" y="4114"/>
                    <a:pt x="1330997" y="11437"/>
                  </a:cubicBezTo>
                  <a:cubicBezTo>
                    <a:pt x="1338320" y="18760"/>
                    <a:pt x="1342435" y="28693"/>
                    <a:pt x="1342435" y="39049"/>
                  </a:cubicBezTo>
                  <a:lnTo>
                    <a:pt x="1342435" y="107389"/>
                  </a:lnTo>
                  <a:cubicBezTo>
                    <a:pt x="1342435" y="117746"/>
                    <a:pt x="1338320" y="127678"/>
                    <a:pt x="1330997" y="135001"/>
                  </a:cubicBezTo>
                  <a:cubicBezTo>
                    <a:pt x="1323674" y="142324"/>
                    <a:pt x="1313742" y="146438"/>
                    <a:pt x="1303386" y="146438"/>
                  </a:cubicBezTo>
                  <a:lnTo>
                    <a:pt x="39049" y="146438"/>
                  </a:lnTo>
                  <a:cubicBezTo>
                    <a:pt x="28693" y="146438"/>
                    <a:pt x="18760" y="142324"/>
                    <a:pt x="11437" y="135001"/>
                  </a:cubicBezTo>
                  <a:cubicBezTo>
                    <a:pt x="4114" y="127678"/>
                    <a:pt x="0" y="117746"/>
                    <a:pt x="0" y="107389"/>
                  </a:cubicBezTo>
                  <a:lnTo>
                    <a:pt x="0" y="39049"/>
                  </a:lnTo>
                  <a:cubicBezTo>
                    <a:pt x="0" y="28693"/>
                    <a:pt x="4114" y="18760"/>
                    <a:pt x="11437" y="11437"/>
                  </a:cubicBezTo>
                  <a:cubicBezTo>
                    <a:pt x="18760" y="4114"/>
                    <a:pt x="28693" y="0"/>
                    <a:pt x="39049" y="0"/>
                  </a:cubicBezTo>
                  <a:close/>
                </a:path>
              </a:pathLst>
            </a:custGeom>
            <a:gradFill rotWithShape="1">
              <a:gsLst>
                <a:gs pos="0">
                  <a:srgbClr val="20C3FF">
                    <a:alpha val="100000"/>
                  </a:srgbClr>
                </a:gs>
                <a:gs pos="100000">
                  <a:srgbClr val="226EFF">
                    <a:alpha val="100000"/>
                  </a:srgbClr>
                </a:gs>
              </a:gsLst>
              <a:lin ang="0"/>
            </a:gradFill>
          </p:spPr>
        </p:sp>
        <p:sp>
          <p:nvSpPr>
            <p:cNvPr id="8" name="TextBox 8"/>
            <p:cNvSpPr txBox="1"/>
            <p:nvPr/>
          </p:nvSpPr>
          <p:spPr>
            <a:xfrm>
              <a:off x="0" y="-38100"/>
              <a:ext cx="1342434" cy="184538"/>
            </a:xfrm>
            <a:prstGeom prst="rect">
              <a:avLst/>
            </a:prstGeom>
          </p:spPr>
          <p:txBody>
            <a:bodyPr lIns="50800" tIns="50800" rIns="50800" bIns="50800" rtlCol="0" anchor="ctr"/>
            <a:lstStyle/>
            <a:p>
              <a:pPr algn="ctr">
                <a:lnSpc>
                  <a:spcPts val="2660"/>
                </a:lnSpc>
                <a:spcBef>
                  <a:spcPct val="0"/>
                </a:spcBef>
              </a:pPr>
              <a:endParaRPr/>
            </a:p>
          </p:txBody>
        </p:sp>
      </p:grpSp>
      <p:sp>
        <p:nvSpPr>
          <p:cNvPr id="18" name="Freeform 18"/>
          <p:cNvSpPr/>
          <p:nvPr/>
        </p:nvSpPr>
        <p:spPr>
          <a:xfrm>
            <a:off x="13815477" y="-1029993"/>
            <a:ext cx="4814630" cy="6542498"/>
          </a:xfrm>
          <a:custGeom>
            <a:avLst/>
            <a:gdLst/>
            <a:ahLst/>
            <a:cxnLst/>
            <a:rect l="l" t="t" r="r" b="b"/>
            <a:pathLst>
              <a:path w="4814630" h="6542498">
                <a:moveTo>
                  <a:pt x="0" y="0"/>
                </a:moveTo>
                <a:lnTo>
                  <a:pt x="4814631" y="0"/>
                </a:lnTo>
                <a:lnTo>
                  <a:pt x="4814631" y="6542498"/>
                </a:lnTo>
                <a:lnTo>
                  <a:pt x="0" y="6542498"/>
                </a:lnTo>
                <a:lnTo>
                  <a:pt x="0" y="0"/>
                </a:lnTo>
                <a:close/>
              </a:path>
            </a:pathLst>
          </a:custGeom>
          <a:blipFill>
            <a:blip r:embed="rId2"/>
            <a:stretch>
              <a:fillRect t="-24982" r="-99168"/>
            </a:stretch>
          </a:blipFill>
        </p:spPr>
      </p:sp>
      <p:grpSp>
        <p:nvGrpSpPr>
          <p:cNvPr id="19" name="Group 19"/>
          <p:cNvGrpSpPr/>
          <p:nvPr/>
        </p:nvGrpSpPr>
        <p:grpSpPr>
          <a:xfrm>
            <a:off x="10965546" y="2483925"/>
            <a:ext cx="2971922" cy="3127047"/>
            <a:chOff x="0" y="0"/>
            <a:chExt cx="812800" cy="855226"/>
          </a:xfrm>
        </p:grpSpPr>
        <p:sp>
          <p:nvSpPr>
            <p:cNvPr id="20" name="Freeform 20"/>
            <p:cNvSpPr/>
            <p:nvPr/>
          </p:nvSpPr>
          <p:spPr>
            <a:xfrm>
              <a:off x="0" y="0"/>
              <a:ext cx="812800" cy="855226"/>
            </a:xfrm>
            <a:custGeom>
              <a:avLst/>
              <a:gdLst/>
              <a:ahLst/>
              <a:cxnLst/>
              <a:rect l="l" t="t" r="r" b="b"/>
              <a:pathLst>
                <a:path w="812800" h="855226">
                  <a:moveTo>
                    <a:pt x="59915" y="0"/>
                  </a:moveTo>
                  <a:lnTo>
                    <a:pt x="752885" y="0"/>
                  </a:lnTo>
                  <a:cubicBezTo>
                    <a:pt x="768775" y="0"/>
                    <a:pt x="784015" y="6313"/>
                    <a:pt x="795251" y="17549"/>
                  </a:cubicBezTo>
                  <a:cubicBezTo>
                    <a:pt x="806487" y="28785"/>
                    <a:pt x="812800" y="44025"/>
                    <a:pt x="812800" y="59915"/>
                  </a:cubicBezTo>
                  <a:lnTo>
                    <a:pt x="812800" y="795310"/>
                  </a:lnTo>
                  <a:cubicBezTo>
                    <a:pt x="812800" y="811201"/>
                    <a:pt x="806487" y="826441"/>
                    <a:pt x="795251" y="837677"/>
                  </a:cubicBezTo>
                  <a:cubicBezTo>
                    <a:pt x="784015" y="848913"/>
                    <a:pt x="768775" y="855226"/>
                    <a:pt x="752885" y="855226"/>
                  </a:cubicBezTo>
                  <a:lnTo>
                    <a:pt x="59915" y="855226"/>
                  </a:lnTo>
                  <a:cubicBezTo>
                    <a:pt x="44025" y="855226"/>
                    <a:pt x="28785" y="848913"/>
                    <a:pt x="17549" y="837677"/>
                  </a:cubicBezTo>
                  <a:cubicBezTo>
                    <a:pt x="6313" y="826441"/>
                    <a:pt x="0" y="811201"/>
                    <a:pt x="0" y="795310"/>
                  </a:cubicBezTo>
                  <a:lnTo>
                    <a:pt x="0" y="59915"/>
                  </a:lnTo>
                  <a:cubicBezTo>
                    <a:pt x="0" y="44025"/>
                    <a:pt x="6313" y="28785"/>
                    <a:pt x="17549" y="17549"/>
                  </a:cubicBezTo>
                  <a:cubicBezTo>
                    <a:pt x="28785" y="6313"/>
                    <a:pt x="44025" y="0"/>
                    <a:pt x="59915" y="0"/>
                  </a:cubicBezTo>
                  <a:close/>
                </a:path>
              </a:pathLst>
            </a:custGeom>
            <a:blipFill>
              <a:blip r:embed="rId3"/>
              <a:stretch>
                <a:fillRect t="-16503" b="-16503"/>
              </a:stretch>
            </a:blipFill>
          </p:spPr>
        </p:sp>
      </p:grpSp>
      <p:grpSp>
        <p:nvGrpSpPr>
          <p:cNvPr id="21" name="Group 21"/>
          <p:cNvGrpSpPr/>
          <p:nvPr/>
        </p:nvGrpSpPr>
        <p:grpSpPr>
          <a:xfrm>
            <a:off x="14287378" y="2483925"/>
            <a:ext cx="2971922" cy="3127047"/>
            <a:chOff x="0" y="0"/>
            <a:chExt cx="812800" cy="855226"/>
          </a:xfrm>
        </p:grpSpPr>
        <p:sp>
          <p:nvSpPr>
            <p:cNvPr id="22" name="Freeform 22"/>
            <p:cNvSpPr/>
            <p:nvPr/>
          </p:nvSpPr>
          <p:spPr>
            <a:xfrm>
              <a:off x="0" y="0"/>
              <a:ext cx="812800" cy="855226"/>
            </a:xfrm>
            <a:custGeom>
              <a:avLst/>
              <a:gdLst/>
              <a:ahLst/>
              <a:cxnLst/>
              <a:rect l="l" t="t" r="r" b="b"/>
              <a:pathLst>
                <a:path w="812800" h="855226">
                  <a:moveTo>
                    <a:pt x="59915" y="0"/>
                  </a:moveTo>
                  <a:lnTo>
                    <a:pt x="752885" y="0"/>
                  </a:lnTo>
                  <a:cubicBezTo>
                    <a:pt x="768775" y="0"/>
                    <a:pt x="784015" y="6313"/>
                    <a:pt x="795251" y="17549"/>
                  </a:cubicBezTo>
                  <a:cubicBezTo>
                    <a:pt x="806487" y="28785"/>
                    <a:pt x="812800" y="44025"/>
                    <a:pt x="812800" y="59915"/>
                  </a:cubicBezTo>
                  <a:lnTo>
                    <a:pt x="812800" y="795310"/>
                  </a:lnTo>
                  <a:cubicBezTo>
                    <a:pt x="812800" y="811201"/>
                    <a:pt x="806487" y="826441"/>
                    <a:pt x="795251" y="837677"/>
                  </a:cubicBezTo>
                  <a:cubicBezTo>
                    <a:pt x="784015" y="848913"/>
                    <a:pt x="768775" y="855226"/>
                    <a:pt x="752885" y="855226"/>
                  </a:cubicBezTo>
                  <a:lnTo>
                    <a:pt x="59915" y="855226"/>
                  </a:lnTo>
                  <a:cubicBezTo>
                    <a:pt x="44025" y="855226"/>
                    <a:pt x="28785" y="848913"/>
                    <a:pt x="17549" y="837677"/>
                  </a:cubicBezTo>
                  <a:cubicBezTo>
                    <a:pt x="6313" y="826441"/>
                    <a:pt x="0" y="811201"/>
                    <a:pt x="0" y="795310"/>
                  </a:cubicBezTo>
                  <a:lnTo>
                    <a:pt x="0" y="59915"/>
                  </a:lnTo>
                  <a:cubicBezTo>
                    <a:pt x="0" y="44025"/>
                    <a:pt x="6313" y="28785"/>
                    <a:pt x="17549" y="17549"/>
                  </a:cubicBezTo>
                  <a:cubicBezTo>
                    <a:pt x="28785" y="6313"/>
                    <a:pt x="44025" y="0"/>
                    <a:pt x="59915" y="0"/>
                  </a:cubicBezTo>
                  <a:close/>
                </a:path>
              </a:pathLst>
            </a:custGeom>
            <a:blipFill>
              <a:blip r:embed="rId4"/>
              <a:stretch>
                <a:fillRect l="-28843" r="-28843"/>
              </a:stretch>
            </a:blipFill>
          </p:spPr>
        </p:sp>
      </p:grpSp>
      <p:grpSp>
        <p:nvGrpSpPr>
          <p:cNvPr id="23" name="Group 23"/>
          <p:cNvGrpSpPr/>
          <p:nvPr/>
        </p:nvGrpSpPr>
        <p:grpSpPr>
          <a:xfrm>
            <a:off x="10965546" y="5921591"/>
            <a:ext cx="2971922" cy="3127047"/>
            <a:chOff x="0" y="0"/>
            <a:chExt cx="812800" cy="855226"/>
          </a:xfrm>
        </p:grpSpPr>
        <p:sp>
          <p:nvSpPr>
            <p:cNvPr id="24" name="Freeform 24"/>
            <p:cNvSpPr/>
            <p:nvPr/>
          </p:nvSpPr>
          <p:spPr>
            <a:xfrm>
              <a:off x="0" y="0"/>
              <a:ext cx="812800" cy="855226"/>
            </a:xfrm>
            <a:custGeom>
              <a:avLst/>
              <a:gdLst/>
              <a:ahLst/>
              <a:cxnLst/>
              <a:rect l="l" t="t" r="r" b="b"/>
              <a:pathLst>
                <a:path w="812800" h="855226">
                  <a:moveTo>
                    <a:pt x="59915" y="0"/>
                  </a:moveTo>
                  <a:lnTo>
                    <a:pt x="752885" y="0"/>
                  </a:lnTo>
                  <a:cubicBezTo>
                    <a:pt x="768775" y="0"/>
                    <a:pt x="784015" y="6313"/>
                    <a:pt x="795251" y="17549"/>
                  </a:cubicBezTo>
                  <a:cubicBezTo>
                    <a:pt x="806487" y="28785"/>
                    <a:pt x="812800" y="44025"/>
                    <a:pt x="812800" y="59915"/>
                  </a:cubicBezTo>
                  <a:lnTo>
                    <a:pt x="812800" y="795310"/>
                  </a:lnTo>
                  <a:cubicBezTo>
                    <a:pt x="812800" y="811201"/>
                    <a:pt x="806487" y="826441"/>
                    <a:pt x="795251" y="837677"/>
                  </a:cubicBezTo>
                  <a:cubicBezTo>
                    <a:pt x="784015" y="848913"/>
                    <a:pt x="768775" y="855226"/>
                    <a:pt x="752885" y="855226"/>
                  </a:cubicBezTo>
                  <a:lnTo>
                    <a:pt x="59915" y="855226"/>
                  </a:lnTo>
                  <a:cubicBezTo>
                    <a:pt x="44025" y="855226"/>
                    <a:pt x="28785" y="848913"/>
                    <a:pt x="17549" y="837677"/>
                  </a:cubicBezTo>
                  <a:cubicBezTo>
                    <a:pt x="6313" y="826441"/>
                    <a:pt x="0" y="811201"/>
                    <a:pt x="0" y="795310"/>
                  </a:cubicBezTo>
                  <a:lnTo>
                    <a:pt x="0" y="59915"/>
                  </a:lnTo>
                  <a:cubicBezTo>
                    <a:pt x="0" y="44025"/>
                    <a:pt x="6313" y="28785"/>
                    <a:pt x="17549" y="17549"/>
                  </a:cubicBezTo>
                  <a:cubicBezTo>
                    <a:pt x="28785" y="6313"/>
                    <a:pt x="44025" y="0"/>
                    <a:pt x="59915" y="0"/>
                  </a:cubicBezTo>
                  <a:close/>
                </a:path>
              </a:pathLst>
            </a:custGeom>
            <a:blipFill>
              <a:blip r:embed="rId5"/>
              <a:stretch>
                <a:fillRect l="-28843" r="-28843"/>
              </a:stretch>
            </a:blipFill>
          </p:spPr>
        </p:sp>
      </p:grpSp>
      <p:grpSp>
        <p:nvGrpSpPr>
          <p:cNvPr id="25" name="Group 25"/>
          <p:cNvGrpSpPr/>
          <p:nvPr/>
        </p:nvGrpSpPr>
        <p:grpSpPr>
          <a:xfrm>
            <a:off x="14287378" y="5921591"/>
            <a:ext cx="2971922" cy="3127047"/>
            <a:chOff x="0" y="0"/>
            <a:chExt cx="812800" cy="855226"/>
          </a:xfrm>
        </p:grpSpPr>
        <p:sp>
          <p:nvSpPr>
            <p:cNvPr id="26" name="Freeform 26"/>
            <p:cNvSpPr/>
            <p:nvPr/>
          </p:nvSpPr>
          <p:spPr>
            <a:xfrm>
              <a:off x="0" y="0"/>
              <a:ext cx="812800" cy="855226"/>
            </a:xfrm>
            <a:custGeom>
              <a:avLst/>
              <a:gdLst/>
              <a:ahLst/>
              <a:cxnLst/>
              <a:rect l="l" t="t" r="r" b="b"/>
              <a:pathLst>
                <a:path w="812800" h="855226">
                  <a:moveTo>
                    <a:pt x="59915" y="0"/>
                  </a:moveTo>
                  <a:lnTo>
                    <a:pt x="752885" y="0"/>
                  </a:lnTo>
                  <a:cubicBezTo>
                    <a:pt x="768775" y="0"/>
                    <a:pt x="784015" y="6313"/>
                    <a:pt x="795251" y="17549"/>
                  </a:cubicBezTo>
                  <a:cubicBezTo>
                    <a:pt x="806487" y="28785"/>
                    <a:pt x="812800" y="44025"/>
                    <a:pt x="812800" y="59915"/>
                  </a:cubicBezTo>
                  <a:lnTo>
                    <a:pt x="812800" y="795310"/>
                  </a:lnTo>
                  <a:cubicBezTo>
                    <a:pt x="812800" y="811201"/>
                    <a:pt x="806487" y="826441"/>
                    <a:pt x="795251" y="837677"/>
                  </a:cubicBezTo>
                  <a:cubicBezTo>
                    <a:pt x="784015" y="848913"/>
                    <a:pt x="768775" y="855226"/>
                    <a:pt x="752885" y="855226"/>
                  </a:cubicBezTo>
                  <a:lnTo>
                    <a:pt x="59915" y="855226"/>
                  </a:lnTo>
                  <a:cubicBezTo>
                    <a:pt x="44025" y="855226"/>
                    <a:pt x="28785" y="848913"/>
                    <a:pt x="17549" y="837677"/>
                  </a:cubicBezTo>
                  <a:cubicBezTo>
                    <a:pt x="6313" y="826441"/>
                    <a:pt x="0" y="811201"/>
                    <a:pt x="0" y="795310"/>
                  </a:cubicBezTo>
                  <a:lnTo>
                    <a:pt x="0" y="59915"/>
                  </a:lnTo>
                  <a:cubicBezTo>
                    <a:pt x="0" y="44025"/>
                    <a:pt x="6313" y="28785"/>
                    <a:pt x="17549" y="17549"/>
                  </a:cubicBezTo>
                  <a:cubicBezTo>
                    <a:pt x="28785" y="6313"/>
                    <a:pt x="44025" y="0"/>
                    <a:pt x="59915" y="0"/>
                  </a:cubicBezTo>
                  <a:close/>
                </a:path>
              </a:pathLst>
            </a:custGeom>
            <a:blipFill>
              <a:blip r:embed="rId6"/>
              <a:stretch>
                <a:fillRect l="-28843" r="-28843"/>
              </a:stretch>
            </a:blipFill>
          </p:spPr>
        </p:sp>
      </p:grpSp>
      <p:sp>
        <p:nvSpPr>
          <p:cNvPr id="27" name="TextBox 27"/>
          <p:cNvSpPr txBox="1"/>
          <p:nvPr/>
        </p:nvSpPr>
        <p:spPr>
          <a:xfrm>
            <a:off x="1565693" y="255348"/>
            <a:ext cx="8405238" cy="1974850"/>
          </a:xfrm>
          <a:prstGeom prst="rect">
            <a:avLst/>
          </a:prstGeom>
        </p:spPr>
        <p:txBody>
          <a:bodyPr lIns="0" tIns="0" rIns="0" bIns="0" rtlCol="0" anchor="t">
            <a:spAutoFit/>
          </a:bodyPr>
          <a:lstStyle/>
          <a:p>
            <a:pPr algn="l">
              <a:lnSpc>
                <a:spcPts val="7700"/>
              </a:lnSpc>
              <a:spcBef>
                <a:spcPct val="0"/>
              </a:spcBef>
            </a:pPr>
            <a:r>
              <a:rPr lang="en-US" sz="5500" b="1" dirty="0" err="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Foydalanilgan</a:t>
            </a:r>
            <a:r>
              <a:rPr lang="en-US" sz="5500" b="1" dirty="0">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 </a:t>
            </a:r>
            <a:r>
              <a:rPr lang="en-US" sz="5500" b="1" dirty="0" err="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adabiyotlar</a:t>
            </a:r>
            <a:r>
              <a:rPr lang="en-US" sz="5500" b="1" dirty="0">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a:t>
            </a:r>
          </a:p>
        </p:txBody>
      </p:sp>
      <p:sp>
        <p:nvSpPr>
          <p:cNvPr id="28" name="TextBox 28"/>
          <p:cNvSpPr txBox="1"/>
          <p:nvPr/>
        </p:nvSpPr>
        <p:spPr>
          <a:xfrm>
            <a:off x="718346" y="2359495"/>
            <a:ext cx="9252585" cy="7630294"/>
          </a:xfrm>
          <a:prstGeom prst="rect">
            <a:avLst/>
          </a:prstGeom>
        </p:spPr>
        <p:txBody>
          <a:bodyPr wrap="square" lIns="0" tIns="0" rIns="0" bIns="0" rtlCol="0" anchor="t">
            <a:spAutoFit/>
          </a:bodyPr>
          <a:lstStyle/>
          <a:p>
            <a:pPr marL="367030" lvl="1" indent="0" algn="just">
              <a:lnSpc>
                <a:spcPts val="8500"/>
              </a:lnSpc>
              <a:buFont typeface="Arial" panose="020B0604020202020204"/>
              <a:buNone/>
            </a:pPr>
            <a:r>
              <a:rPr lang="en-US"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1.</a:t>
            </a:r>
            <a:r>
              <a:rPr lang="en-US" altLang="ru-RU"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https://www.britannica.com/technology/nuclear-reactor/additional-info</a:t>
            </a:r>
          </a:p>
          <a:p>
            <a:pPr marL="367030" lvl="1" indent="0" algn="just">
              <a:lnSpc>
                <a:spcPts val="8500"/>
              </a:lnSpc>
              <a:buFont typeface="Arial" panose="020B0604020202020204"/>
              <a:buNone/>
            </a:pPr>
            <a:r>
              <a:rPr lang="en-US"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2.</a:t>
            </a:r>
            <a:r>
              <a:rPr lang="en-US" altLang="ru-RU"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https://</a:t>
            </a:r>
            <a:r>
              <a:rPr lang="en-US" altLang="ru-RU" b="1" dirty="0" smtClean="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www.iaea.org/newscenter/news/what-is-radiation?utm_source</a:t>
            </a:r>
          </a:p>
          <a:p>
            <a:pPr marL="367030" lvl="1" indent="0" algn="just">
              <a:lnSpc>
                <a:spcPts val="8500"/>
              </a:lnSpc>
              <a:buFont typeface="Arial" panose="020B0604020202020204"/>
              <a:buNone/>
            </a:pPr>
            <a:r>
              <a:rPr lang="en-US" altLang="ru-RU" b="1" dirty="0" smtClean="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3.https</a:t>
            </a:r>
            <a:r>
              <a:rPr lang="en-US" altLang="ru-RU"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rPr>
              <a:t>://world-nuclear.org/information-library/nuclear-fuel-cycle/introduction/physics-of-nuclear-energy?utm_source</a:t>
            </a:r>
            <a:endParaRPr lang="en-US" altLang="ru-RU" b="1" dirty="0" smtClean="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endParaRPr>
          </a:p>
          <a:p>
            <a:pPr marL="367030" lvl="1" indent="0" algn="just">
              <a:lnSpc>
                <a:spcPts val="8500"/>
              </a:lnSpc>
              <a:buFont typeface="Arial" panose="020B0604020202020204"/>
              <a:buNone/>
            </a:pPr>
            <a:endParaRPr lang="en-US" b="1" dirty="0">
              <a:solidFill>
                <a:srgbClr val="000000"/>
              </a:solidFill>
              <a:latin typeface="Agrandir Narrow Bold" panose="00000806000000000000"/>
              <a:ea typeface="Agrandir Narrow Bold" panose="00000806000000000000"/>
              <a:cs typeface="Agrandir Narrow Bold" panose="00000806000000000000"/>
              <a:sym typeface="Agrandir Narrow Bold" panose="0000080600000000000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a:off x="-195445" y="7576240"/>
            <a:ext cx="18678890" cy="3364120"/>
          </a:xfrm>
          <a:custGeom>
            <a:avLst/>
            <a:gdLst/>
            <a:ahLst/>
            <a:cxnLst/>
            <a:rect l="l" t="t" r="r" b="b"/>
            <a:pathLst>
              <a:path w="18678890" h="3364120">
                <a:moveTo>
                  <a:pt x="0" y="0"/>
                </a:moveTo>
                <a:lnTo>
                  <a:pt x="18678890" y="0"/>
                </a:lnTo>
                <a:lnTo>
                  <a:pt x="18678890" y="3364120"/>
                </a:lnTo>
                <a:lnTo>
                  <a:pt x="0" y="3364120"/>
                </a:lnTo>
                <a:lnTo>
                  <a:pt x="0" y="0"/>
                </a:lnTo>
                <a:close/>
              </a:path>
            </a:pathLst>
          </a:custGeom>
          <a:blipFill>
            <a:blip r:embed="rId2"/>
            <a:stretch>
              <a:fillRect b="-112000"/>
            </a:stretch>
          </a:blipFill>
        </p:spPr>
      </p:sp>
      <p:sp>
        <p:nvSpPr>
          <p:cNvPr id="3" name="Freeform 3"/>
          <p:cNvSpPr/>
          <p:nvPr/>
        </p:nvSpPr>
        <p:spPr>
          <a:xfrm>
            <a:off x="1242499" y="2358020"/>
            <a:ext cx="6589308" cy="5570961"/>
          </a:xfrm>
          <a:custGeom>
            <a:avLst/>
            <a:gdLst/>
            <a:ahLst/>
            <a:cxnLst/>
            <a:rect l="l" t="t" r="r" b="b"/>
            <a:pathLst>
              <a:path w="6589308" h="5570961">
                <a:moveTo>
                  <a:pt x="0" y="0"/>
                </a:moveTo>
                <a:lnTo>
                  <a:pt x="6589308" y="0"/>
                </a:lnTo>
                <a:lnTo>
                  <a:pt x="6589308" y="5570960"/>
                </a:lnTo>
                <a:lnTo>
                  <a:pt x="0" y="557096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3853432" y="-519655"/>
            <a:ext cx="9650917" cy="8229600"/>
          </a:xfrm>
          <a:custGeom>
            <a:avLst/>
            <a:gdLst/>
            <a:ahLst/>
            <a:cxnLst/>
            <a:rect l="l" t="t" r="r" b="b"/>
            <a:pathLst>
              <a:path w="9650917" h="8229600">
                <a:moveTo>
                  <a:pt x="0" y="0"/>
                </a:moveTo>
                <a:lnTo>
                  <a:pt x="9650917" y="0"/>
                </a:lnTo>
                <a:lnTo>
                  <a:pt x="9650917" y="8229600"/>
                </a:lnTo>
                <a:lnTo>
                  <a:pt x="0" y="8229600"/>
                </a:lnTo>
                <a:lnTo>
                  <a:pt x="0" y="0"/>
                </a:lnTo>
                <a:close/>
              </a:path>
            </a:pathLst>
          </a:custGeom>
          <a:blipFill>
            <a:blip r:embed="rId5"/>
            <a:stretch>
              <a:fillRect/>
            </a:stretch>
          </a:blipFill>
        </p:spPr>
      </p:sp>
      <p:sp>
        <p:nvSpPr>
          <p:cNvPr id="5" name="Freeform 5"/>
          <p:cNvSpPr/>
          <p:nvPr/>
        </p:nvSpPr>
        <p:spPr>
          <a:xfrm rot="-1480100">
            <a:off x="14791911" y="-494390"/>
            <a:ext cx="4428092" cy="4259019"/>
          </a:xfrm>
          <a:custGeom>
            <a:avLst/>
            <a:gdLst/>
            <a:ahLst/>
            <a:cxnLst/>
            <a:rect l="l" t="t" r="r" b="b"/>
            <a:pathLst>
              <a:path w="4428092" h="4259019">
                <a:moveTo>
                  <a:pt x="0" y="0"/>
                </a:moveTo>
                <a:lnTo>
                  <a:pt x="4428092" y="0"/>
                </a:lnTo>
                <a:lnTo>
                  <a:pt x="4428092" y="4259019"/>
                </a:lnTo>
                <a:lnTo>
                  <a:pt x="0" y="4259019"/>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TextBox 6"/>
          <p:cNvSpPr txBox="1"/>
          <p:nvPr/>
        </p:nvSpPr>
        <p:spPr>
          <a:xfrm>
            <a:off x="7505464" y="3526886"/>
            <a:ext cx="8987990" cy="2049564"/>
          </a:xfrm>
          <a:prstGeom prst="rect">
            <a:avLst/>
          </a:prstGeom>
        </p:spPr>
        <p:txBody>
          <a:bodyPr lIns="0" tIns="0" rIns="0" bIns="0" rtlCol="0" anchor="t">
            <a:spAutoFit/>
          </a:bodyPr>
          <a:lstStyle/>
          <a:p>
            <a:pPr algn="l">
              <a:lnSpc>
                <a:spcPts val="14515"/>
              </a:lnSpc>
            </a:pPr>
            <a:r>
              <a:rPr lang="en-US" sz="11610" b="1">
                <a:solidFill>
                  <a:srgbClr val="000000"/>
                </a:solidFill>
                <a:latin typeface="ITC Franklin Gothic LT Semi-Bold" panose="020B0704030502020204"/>
                <a:ea typeface="ITC Franklin Gothic LT Semi-Bold" panose="020B0704030502020204"/>
                <a:cs typeface="ITC Franklin Gothic LT Semi-Bold" panose="020B0704030502020204"/>
                <a:sym typeface="ITC Franklin Gothic LT Semi-Bold" panose="020B0704030502020204"/>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a:off x="-391452" y="3227193"/>
            <a:ext cx="7491638" cy="7407018"/>
          </a:xfrm>
          <a:custGeom>
            <a:avLst/>
            <a:gdLst/>
            <a:ahLst/>
            <a:cxnLst/>
            <a:rect l="l" t="t" r="r" b="b"/>
            <a:pathLst>
              <a:path w="7491638" h="7407018">
                <a:moveTo>
                  <a:pt x="0" y="0"/>
                </a:moveTo>
                <a:lnTo>
                  <a:pt x="7491638" y="0"/>
                </a:lnTo>
                <a:lnTo>
                  <a:pt x="7491638" y="7407018"/>
                </a:lnTo>
                <a:lnTo>
                  <a:pt x="0" y="7407018"/>
                </a:lnTo>
                <a:lnTo>
                  <a:pt x="0" y="0"/>
                </a:lnTo>
                <a:close/>
              </a:path>
            </a:pathLst>
          </a:custGeom>
          <a:blipFill>
            <a:blip r:embed="rId2"/>
            <a:stretch>
              <a:fillRect l="-28822" b="-11105"/>
            </a:stretch>
          </a:blipFill>
        </p:spPr>
      </p:sp>
      <p:sp>
        <p:nvSpPr>
          <p:cNvPr id="3" name="Freeform 3"/>
          <p:cNvSpPr/>
          <p:nvPr/>
        </p:nvSpPr>
        <p:spPr>
          <a:xfrm>
            <a:off x="686026" y="1262134"/>
            <a:ext cx="4431814" cy="7762732"/>
          </a:xfrm>
          <a:custGeom>
            <a:avLst/>
            <a:gdLst/>
            <a:ahLst/>
            <a:cxnLst/>
            <a:rect l="l" t="t" r="r" b="b"/>
            <a:pathLst>
              <a:path w="4431814" h="7762732">
                <a:moveTo>
                  <a:pt x="0" y="0"/>
                </a:moveTo>
                <a:lnTo>
                  <a:pt x="4431814" y="0"/>
                </a:lnTo>
                <a:lnTo>
                  <a:pt x="4431814" y="7762732"/>
                </a:lnTo>
                <a:lnTo>
                  <a:pt x="0" y="77627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rot="-726507">
            <a:off x="15052779" y="1143079"/>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grpSp>
        <p:nvGrpSpPr>
          <p:cNvPr id="5" name="Group 5"/>
          <p:cNvGrpSpPr/>
          <p:nvPr/>
        </p:nvGrpSpPr>
        <p:grpSpPr>
          <a:xfrm rot="-1635473">
            <a:off x="2289990" y="3903699"/>
            <a:ext cx="229349" cy="122255"/>
            <a:chOff x="0" y="0"/>
            <a:chExt cx="468481" cy="249724"/>
          </a:xfrm>
        </p:grpSpPr>
        <p:sp>
          <p:nvSpPr>
            <p:cNvPr id="6" name="Freeform 6"/>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7" name="TextBox 7"/>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rot="-1635473">
            <a:off x="2548995" y="3800208"/>
            <a:ext cx="216322" cy="115311"/>
            <a:chOff x="0" y="0"/>
            <a:chExt cx="468481" cy="249724"/>
          </a:xfrm>
        </p:grpSpPr>
        <p:sp>
          <p:nvSpPr>
            <p:cNvPr id="9" name="Freeform 9"/>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10" name="TextBox 10"/>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sp>
        <p:nvSpPr>
          <p:cNvPr id="11" name="Freeform 11"/>
          <p:cNvSpPr/>
          <p:nvPr/>
        </p:nvSpPr>
        <p:spPr>
          <a:xfrm rot="-9135564">
            <a:off x="14314001" y="5968570"/>
            <a:ext cx="3794426" cy="5010116"/>
          </a:xfrm>
          <a:custGeom>
            <a:avLst/>
            <a:gdLst/>
            <a:ahLst/>
            <a:cxnLst/>
            <a:rect l="l" t="t" r="r" b="b"/>
            <a:pathLst>
              <a:path w="3794426" h="5010116">
                <a:moveTo>
                  <a:pt x="0" y="0"/>
                </a:moveTo>
                <a:lnTo>
                  <a:pt x="3794426" y="0"/>
                </a:lnTo>
                <a:lnTo>
                  <a:pt x="3794426" y="5010115"/>
                </a:lnTo>
                <a:lnTo>
                  <a:pt x="0" y="501011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2" name="TextBox 12"/>
          <p:cNvSpPr txBox="1"/>
          <p:nvPr/>
        </p:nvSpPr>
        <p:spPr>
          <a:xfrm>
            <a:off x="5870590" y="4133402"/>
            <a:ext cx="8622984" cy="3554730"/>
          </a:xfrm>
          <a:prstGeom prst="rect">
            <a:avLst/>
          </a:prstGeom>
        </p:spPr>
        <p:txBody>
          <a:bodyPr lIns="0" tIns="0" rIns="0" bIns="0" rtlCol="0" anchor="t">
            <a:spAutoFit/>
          </a:bodyPr>
          <a:lstStyle/>
          <a:p>
            <a:pPr algn="ctr">
              <a:lnSpc>
                <a:spcPts val="4620"/>
              </a:lnSpc>
              <a:spcBef>
                <a:spcPct val="0"/>
              </a:spcBef>
            </a:pPr>
            <a:r>
              <a:rPr lang="en-US" altLang="ru-RU" sz="3300" b="1">
                <a:solidFill>
                  <a:srgbClr val="000000"/>
                </a:solidFill>
                <a:latin typeface="Calibri" panose="020F0502020204030204" charset="0"/>
                <a:ea typeface="Agrandir Narrow Bold" panose="00000806000000000000"/>
                <a:cs typeface="Calibri" panose="020F0502020204030204" charset="0"/>
                <a:sym typeface="Agrandir Narrow Bold" panose="00000806000000000000"/>
              </a:rPr>
              <a:t>1. Yadro reaktori va ionlashtiruvchi nurlanishning fizik asoslari.</a:t>
            </a:r>
          </a:p>
          <a:p>
            <a:pPr algn="ctr">
              <a:lnSpc>
                <a:spcPts val="4620"/>
              </a:lnSpc>
              <a:spcBef>
                <a:spcPct val="0"/>
              </a:spcBef>
            </a:pPr>
            <a:r>
              <a:rPr lang="en-US" altLang="ru-RU" sz="3300" b="1">
                <a:solidFill>
                  <a:srgbClr val="000000"/>
                </a:solidFill>
                <a:latin typeface="Calibri" panose="020F0502020204030204" charset="0"/>
                <a:ea typeface="Agrandir Narrow Bold" panose="00000806000000000000"/>
                <a:cs typeface="Calibri" panose="020F0502020204030204" charset="0"/>
                <a:sym typeface="Agrandir Narrow Bold" panose="00000806000000000000"/>
              </a:rPr>
              <a:t>2. Yadro reaktorida hosil bo‘ladigan nurlanish manbalari va ularning ta’siri.</a:t>
            </a:r>
          </a:p>
          <a:p>
            <a:pPr algn="ctr">
              <a:lnSpc>
                <a:spcPts val="4620"/>
              </a:lnSpc>
              <a:spcBef>
                <a:spcPct val="0"/>
              </a:spcBef>
            </a:pPr>
            <a:r>
              <a:rPr lang="en-US" altLang="ru-RU" sz="3300" b="1">
                <a:solidFill>
                  <a:srgbClr val="000000"/>
                </a:solidFill>
                <a:latin typeface="Calibri" panose="020F0502020204030204" charset="0"/>
                <a:ea typeface="Agrandir Narrow Bold" panose="00000806000000000000"/>
                <a:cs typeface="Calibri" panose="020F0502020204030204" charset="0"/>
                <a:sym typeface="Agrandir Narrow Bold" panose="00000806000000000000"/>
              </a:rPr>
              <a:t>3. Yadro reaktori turlari.</a:t>
            </a:r>
          </a:p>
          <a:p>
            <a:pPr algn="ctr">
              <a:lnSpc>
                <a:spcPts val="4620"/>
              </a:lnSpc>
              <a:spcBef>
                <a:spcPct val="0"/>
              </a:spcBef>
            </a:pPr>
            <a:r>
              <a:rPr lang="en-US" sz="3300" b="1">
                <a:solidFill>
                  <a:srgbClr val="000000"/>
                </a:solidFill>
                <a:latin typeface="Calibri" panose="020F0502020204030204" charset="0"/>
                <a:ea typeface="Agrandir Narrow Bold" panose="00000806000000000000"/>
                <a:cs typeface="Calibri" panose="020F0502020204030204" charset="0"/>
                <a:sym typeface="Agrandir Narrow Bold" panose="00000806000000000000"/>
              </a:rPr>
              <a:t>4. Xulosa.</a:t>
            </a:r>
          </a:p>
        </p:txBody>
      </p:sp>
      <p:sp>
        <p:nvSpPr>
          <p:cNvPr id="13" name="TextBox 13"/>
          <p:cNvSpPr txBox="1"/>
          <p:nvPr/>
        </p:nvSpPr>
        <p:spPr>
          <a:xfrm>
            <a:off x="6477015" y="2705223"/>
            <a:ext cx="7495442" cy="987425"/>
          </a:xfrm>
          <a:prstGeom prst="rect">
            <a:avLst/>
          </a:prstGeom>
        </p:spPr>
        <p:txBody>
          <a:bodyPr lIns="0" tIns="0" rIns="0" bIns="0" rtlCol="0" anchor="t">
            <a:spAutoFit/>
          </a:bodyPr>
          <a:lstStyle/>
          <a:p>
            <a:pPr algn="ctr">
              <a:lnSpc>
                <a:spcPts val="7700"/>
              </a:lnSpc>
              <a:spcBef>
                <a:spcPct val="0"/>
              </a:spcBef>
            </a:pPr>
            <a:r>
              <a:rPr lang="en-US" sz="55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Reja: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11" name="Freeform 11"/>
          <p:cNvSpPr/>
          <p:nvPr/>
        </p:nvSpPr>
        <p:spPr>
          <a:xfrm rot="-1305461">
            <a:off x="16466240" y="7572797"/>
            <a:ext cx="2075157" cy="2492001"/>
          </a:xfrm>
          <a:custGeom>
            <a:avLst/>
            <a:gdLst/>
            <a:ahLst/>
            <a:cxnLst/>
            <a:rect l="l" t="t" r="r" b="b"/>
            <a:pathLst>
              <a:path w="2075157" h="2492001">
                <a:moveTo>
                  <a:pt x="0" y="0"/>
                </a:moveTo>
                <a:lnTo>
                  <a:pt x="2075157" y="0"/>
                </a:lnTo>
                <a:lnTo>
                  <a:pt x="2075157" y="2492002"/>
                </a:lnTo>
                <a:lnTo>
                  <a:pt x="0" y="249200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1485900" y="1353185"/>
            <a:ext cx="15774035" cy="8609330"/>
            <a:chOff x="0" y="0"/>
            <a:chExt cx="922251" cy="146541"/>
          </a:xfrm>
        </p:grpSpPr>
        <p:sp>
          <p:nvSpPr>
            <p:cNvPr id="3" name="Freeform 3"/>
            <p:cNvSpPr/>
            <p:nvPr/>
          </p:nvSpPr>
          <p:spPr>
            <a:xfrm>
              <a:off x="0" y="0"/>
              <a:ext cx="922251" cy="146541"/>
            </a:xfrm>
            <a:custGeom>
              <a:avLst/>
              <a:gdLst/>
              <a:ahLst/>
              <a:cxnLst/>
              <a:rect l="l" t="t" r="r" b="b"/>
              <a:pathLst>
                <a:path w="922251" h="146541">
                  <a:moveTo>
                    <a:pt x="26423" y="0"/>
                  </a:moveTo>
                  <a:lnTo>
                    <a:pt x="895828" y="0"/>
                  </a:lnTo>
                  <a:cubicBezTo>
                    <a:pt x="910421" y="0"/>
                    <a:pt x="922251" y="11830"/>
                    <a:pt x="922251" y="26423"/>
                  </a:cubicBezTo>
                  <a:lnTo>
                    <a:pt x="922251" y="120118"/>
                  </a:lnTo>
                  <a:cubicBezTo>
                    <a:pt x="922251" y="134711"/>
                    <a:pt x="910421" y="146541"/>
                    <a:pt x="895828" y="146541"/>
                  </a:cubicBezTo>
                  <a:lnTo>
                    <a:pt x="26423" y="146541"/>
                  </a:lnTo>
                  <a:cubicBezTo>
                    <a:pt x="19415" y="146541"/>
                    <a:pt x="12695" y="143757"/>
                    <a:pt x="7739" y="138802"/>
                  </a:cubicBezTo>
                  <a:cubicBezTo>
                    <a:pt x="2784" y="133847"/>
                    <a:pt x="0" y="127126"/>
                    <a:pt x="0" y="120118"/>
                  </a:cubicBezTo>
                  <a:lnTo>
                    <a:pt x="0" y="26423"/>
                  </a:lnTo>
                  <a:cubicBezTo>
                    <a:pt x="0" y="11830"/>
                    <a:pt x="11830" y="0"/>
                    <a:pt x="26423" y="0"/>
                  </a:cubicBezTo>
                  <a:close/>
                </a:path>
              </a:pathLst>
            </a:custGeom>
            <a:gradFill rotWithShape="1">
              <a:gsLst>
                <a:gs pos="0">
                  <a:srgbClr val="20C3FF">
                    <a:alpha val="100000"/>
                  </a:srgbClr>
                </a:gs>
                <a:gs pos="100000">
                  <a:srgbClr val="226EFF">
                    <a:alpha val="100000"/>
                  </a:srgbClr>
                </a:gs>
              </a:gsLst>
              <a:lin ang="0"/>
            </a:gradFill>
          </p:spPr>
        </p:sp>
        <p:sp>
          <p:nvSpPr>
            <p:cNvPr id="4" name="TextBox 4"/>
            <p:cNvSpPr txBox="1"/>
            <p:nvPr/>
          </p:nvSpPr>
          <p:spPr>
            <a:xfrm>
              <a:off x="0" y="-38100"/>
              <a:ext cx="922251" cy="184641"/>
            </a:xfrm>
            <a:prstGeom prst="rect">
              <a:avLst/>
            </a:prstGeom>
          </p:spPr>
          <p:txBody>
            <a:bodyPr lIns="50800" tIns="50800" rIns="50800" bIns="50800" rtlCol="0" anchor="ctr"/>
            <a:lstStyle/>
            <a:p>
              <a:pPr algn="ctr">
                <a:lnSpc>
                  <a:spcPts val="2660"/>
                </a:lnSpc>
                <a:spcBef>
                  <a:spcPct val="0"/>
                </a:spcBef>
              </a:pPr>
              <a:endParaRPr/>
            </a:p>
          </p:txBody>
        </p:sp>
      </p:grpSp>
      <p:sp>
        <p:nvSpPr>
          <p:cNvPr id="12" name="Freeform 12"/>
          <p:cNvSpPr/>
          <p:nvPr/>
        </p:nvSpPr>
        <p:spPr>
          <a:xfrm>
            <a:off x="0" y="434962"/>
            <a:ext cx="2401418" cy="2309727"/>
          </a:xfrm>
          <a:custGeom>
            <a:avLst/>
            <a:gdLst/>
            <a:ahLst/>
            <a:cxnLst/>
            <a:rect l="l" t="t" r="r" b="b"/>
            <a:pathLst>
              <a:path w="2401418" h="2309727">
                <a:moveTo>
                  <a:pt x="0" y="0"/>
                </a:moveTo>
                <a:lnTo>
                  <a:pt x="2401418" y="0"/>
                </a:lnTo>
                <a:lnTo>
                  <a:pt x="2401418" y="2309727"/>
                </a:lnTo>
                <a:lnTo>
                  <a:pt x="0" y="230972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Freeform 13"/>
          <p:cNvSpPr/>
          <p:nvPr/>
        </p:nvSpPr>
        <p:spPr>
          <a:xfrm rot="997481">
            <a:off x="514481" y="6883695"/>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15849850" y="-13"/>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5" name="TextBox 15"/>
          <p:cNvSpPr txBox="1"/>
          <p:nvPr/>
        </p:nvSpPr>
        <p:spPr>
          <a:xfrm>
            <a:off x="1871980" y="1353185"/>
            <a:ext cx="15089505" cy="8312150"/>
          </a:xfrm>
          <a:prstGeom prst="rect">
            <a:avLst/>
          </a:prstGeom>
        </p:spPr>
        <p:txBody>
          <a:bodyPr lIns="0" tIns="0" rIns="0" bIns="0" rtlCol="0" anchor="t">
            <a:noAutofit/>
          </a:bodyPr>
          <a:lstStyle/>
          <a:p>
            <a:pPr marL="323850" lvl="1" indent="0" algn="just">
              <a:lnSpc>
                <a:spcPts val="4200"/>
              </a:lnSpc>
              <a:buFont typeface="Arial" panose="020B0604020202020204"/>
              <a:buNone/>
            </a:pP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Yadroviy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reaktor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yadroviy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bo'linish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reaktsiyalarining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o'zini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o'zi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qo'zg'atadigan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va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boshqara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oladigan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qurilma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parchalanish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reaktsiyasida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ajralib</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chiqqan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neytronlar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boshqa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og'ir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yadrolarga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urilib</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ularning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bo'linishiga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olib</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kelishi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mumkin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Ushbu</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zanjir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reaktsiyasining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tezligi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odatda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neytronlarni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osongina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o'zlashtiradigan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novdalar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shaklida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materiallarni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kiritish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orqali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boshqariladi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Odatda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kadmiy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yoki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bordan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tayyorlangan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nazorat</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tayoqchalari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asta-sekin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kiritiladi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agar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bo'linishlar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seriyasi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juda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katta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tezlikda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davom</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etsa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bu</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erishiga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olib</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kelishi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mumkin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Bo'linish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natijasida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chiqarilgan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issiqlik</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reaktor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yadrosidan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orqali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aylanadigan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sovutish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suvi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orqali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chiqariladi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Sovutish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suyuqligidagi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issiqlik</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energiyasining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qismi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suvni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isitish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va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yuqori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bosimli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bug'ga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aylantirish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uchun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ishlatiladi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Bu bug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turbinani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harakatga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keltiradi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va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turbinaning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mexanik</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energiyasi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keyin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generator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yordamida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elektr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energiyasiga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aylanadi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Yadro</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reaktorlari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tijorat</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maqsadlarida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foydalanish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uchun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qimmatli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elektr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energiyasi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manbasini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ta'minlashdan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tashqari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ayrim</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turdagi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harbiy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sirt</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kemalari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suv</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osti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kemalari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va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ba'zi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uchuvchisiz</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kosmik</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kemalarni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harakatga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keltirish</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uchun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ham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xizmat</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qiladi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Reaktorlarning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yana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bir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asosiy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qo'llanilishi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ilmiy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tadqiqotlar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tibbiy</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terapiya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va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sanoatda</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keng</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qo'llaniladigan</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radioaktiv</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izotoplarni</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ishlab</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 </a:t>
            </a:r>
            <a:r>
              <a:rPr lang="en-US" altLang="ru-RU" sz="2600" dirty="0" err="1">
                <a:solidFill>
                  <a:srgbClr val="000000"/>
                </a:solidFill>
                <a:latin typeface="Agrandir Narrow" panose="00000506000000000000"/>
                <a:ea typeface="Agrandir Narrow" panose="00000506000000000000"/>
                <a:cs typeface="Agrandir Narrow" panose="00000506000000000000"/>
                <a:sym typeface="Agrandir Narrow" panose="00000506000000000000"/>
              </a:rPr>
              <a:t>chiqarishdir</a:t>
            </a:r>
            <a:r>
              <a:rPr lang="en-US" altLang="ru-RU" sz="2600" dirty="0">
                <a:solidFill>
                  <a:srgbClr val="000000"/>
                </a:solidFill>
                <a:latin typeface="Agrandir Narrow" panose="00000506000000000000"/>
                <a:ea typeface="Agrandir Narrow" panose="00000506000000000000"/>
                <a:cs typeface="Agrandir Narrow" panose="00000506000000000000"/>
                <a:sym typeface="Agrandir Narrow" panose="00000506000000000000"/>
              </a:rPr>
              <a:t>.</a:t>
            </a:r>
          </a:p>
        </p:txBody>
      </p:sp>
      <p:sp>
        <p:nvSpPr>
          <p:cNvPr id="16" name="TextBox 16"/>
          <p:cNvSpPr txBox="1"/>
          <p:nvPr/>
        </p:nvSpPr>
        <p:spPr>
          <a:xfrm>
            <a:off x="4343400" y="299720"/>
            <a:ext cx="9342755" cy="727075"/>
          </a:xfrm>
          <a:prstGeom prst="rect">
            <a:avLst/>
          </a:prstGeom>
        </p:spPr>
        <p:txBody>
          <a:bodyPr lIns="0" tIns="0" rIns="0" bIns="0" rtlCol="0" anchor="t">
            <a:noAutofit/>
          </a:bodyPr>
          <a:lstStyle/>
          <a:p>
            <a:pPr algn="ctr">
              <a:lnSpc>
                <a:spcPts val="7700"/>
              </a:lnSpc>
              <a:spcBef>
                <a:spcPct val="0"/>
              </a:spcBef>
            </a:pPr>
            <a:r>
              <a:rPr lang="en-US" sz="55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Yadro reaktori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a:off x="-195445" y="7576240"/>
            <a:ext cx="18678890" cy="3364120"/>
          </a:xfrm>
          <a:custGeom>
            <a:avLst/>
            <a:gdLst/>
            <a:ahLst/>
            <a:cxnLst/>
            <a:rect l="l" t="t" r="r" b="b"/>
            <a:pathLst>
              <a:path w="18678890" h="3364120">
                <a:moveTo>
                  <a:pt x="0" y="0"/>
                </a:moveTo>
                <a:lnTo>
                  <a:pt x="18678890" y="0"/>
                </a:lnTo>
                <a:lnTo>
                  <a:pt x="18678890" y="3364120"/>
                </a:lnTo>
                <a:lnTo>
                  <a:pt x="0" y="3364120"/>
                </a:lnTo>
                <a:lnTo>
                  <a:pt x="0" y="0"/>
                </a:lnTo>
                <a:close/>
              </a:path>
            </a:pathLst>
          </a:custGeom>
          <a:blipFill>
            <a:blip r:embed="rId2"/>
            <a:stretch>
              <a:fillRect b="-112000"/>
            </a:stretch>
          </a:blipFill>
        </p:spPr>
      </p:sp>
      <p:grpSp>
        <p:nvGrpSpPr>
          <p:cNvPr id="3" name="Group 3"/>
          <p:cNvGrpSpPr/>
          <p:nvPr/>
        </p:nvGrpSpPr>
        <p:grpSpPr>
          <a:xfrm>
            <a:off x="2734945" y="2531110"/>
            <a:ext cx="12818745" cy="6087110"/>
            <a:chOff x="0" y="0"/>
            <a:chExt cx="922251" cy="401223"/>
          </a:xfrm>
        </p:grpSpPr>
        <p:sp>
          <p:nvSpPr>
            <p:cNvPr id="4" name="Freeform 4"/>
            <p:cNvSpPr/>
            <p:nvPr/>
          </p:nvSpPr>
          <p:spPr>
            <a:xfrm>
              <a:off x="0" y="0"/>
              <a:ext cx="922251" cy="401223"/>
            </a:xfrm>
            <a:custGeom>
              <a:avLst/>
              <a:gdLst/>
              <a:ahLst/>
              <a:cxnLst/>
              <a:rect l="l" t="t" r="r" b="b"/>
              <a:pathLst>
                <a:path w="922251" h="401223">
                  <a:moveTo>
                    <a:pt x="26423" y="0"/>
                  </a:moveTo>
                  <a:lnTo>
                    <a:pt x="895828" y="0"/>
                  </a:lnTo>
                  <a:cubicBezTo>
                    <a:pt x="910421" y="0"/>
                    <a:pt x="922251" y="11830"/>
                    <a:pt x="922251" y="26423"/>
                  </a:cubicBezTo>
                  <a:lnTo>
                    <a:pt x="922251" y="374800"/>
                  </a:lnTo>
                  <a:cubicBezTo>
                    <a:pt x="922251" y="389393"/>
                    <a:pt x="910421" y="401223"/>
                    <a:pt x="895828" y="401223"/>
                  </a:cubicBezTo>
                  <a:lnTo>
                    <a:pt x="26423" y="401223"/>
                  </a:lnTo>
                  <a:cubicBezTo>
                    <a:pt x="19415" y="401223"/>
                    <a:pt x="12695" y="398439"/>
                    <a:pt x="7739" y="393484"/>
                  </a:cubicBezTo>
                  <a:cubicBezTo>
                    <a:pt x="2784" y="388529"/>
                    <a:pt x="0" y="381808"/>
                    <a:pt x="0" y="374800"/>
                  </a:cubicBezTo>
                  <a:lnTo>
                    <a:pt x="0" y="26423"/>
                  </a:lnTo>
                  <a:cubicBezTo>
                    <a:pt x="0" y="11830"/>
                    <a:pt x="11830" y="0"/>
                    <a:pt x="26423" y="0"/>
                  </a:cubicBezTo>
                  <a:close/>
                </a:path>
              </a:pathLst>
            </a:custGeom>
            <a:gradFill rotWithShape="1">
              <a:gsLst>
                <a:gs pos="0">
                  <a:srgbClr val="20C3FF">
                    <a:alpha val="100000"/>
                  </a:srgbClr>
                </a:gs>
                <a:gs pos="100000">
                  <a:srgbClr val="226EFF">
                    <a:alpha val="100000"/>
                  </a:srgbClr>
                </a:gs>
              </a:gsLst>
              <a:lin ang="0"/>
            </a:gradFill>
          </p:spPr>
        </p:sp>
        <p:sp>
          <p:nvSpPr>
            <p:cNvPr id="5" name="TextBox 5"/>
            <p:cNvSpPr txBox="1"/>
            <p:nvPr/>
          </p:nvSpPr>
          <p:spPr>
            <a:xfrm>
              <a:off x="0" y="-38100"/>
              <a:ext cx="922251" cy="439323"/>
            </a:xfrm>
            <a:prstGeom prst="rect">
              <a:avLst/>
            </a:prstGeom>
          </p:spPr>
          <p:txBody>
            <a:bodyPr lIns="50800" tIns="50800" rIns="50800" bIns="50800" rtlCol="0" anchor="ctr"/>
            <a:lstStyle/>
            <a:p>
              <a:pPr algn="ctr">
                <a:lnSpc>
                  <a:spcPts val="2660"/>
                </a:lnSpc>
                <a:spcBef>
                  <a:spcPct val="0"/>
                </a:spcBef>
              </a:pPr>
              <a:endParaRPr/>
            </a:p>
          </p:txBody>
        </p:sp>
      </p:grpSp>
      <p:sp>
        <p:nvSpPr>
          <p:cNvPr id="7" name="Freeform 7"/>
          <p:cNvSpPr/>
          <p:nvPr/>
        </p:nvSpPr>
        <p:spPr>
          <a:xfrm>
            <a:off x="13640035" y="5829079"/>
            <a:ext cx="4810762" cy="5641619"/>
          </a:xfrm>
          <a:custGeom>
            <a:avLst/>
            <a:gdLst/>
            <a:ahLst/>
            <a:cxnLst/>
            <a:rect l="l" t="t" r="r" b="b"/>
            <a:pathLst>
              <a:path w="4810762" h="5641619">
                <a:moveTo>
                  <a:pt x="0" y="0"/>
                </a:moveTo>
                <a:lnTo>
                  <a:pt x="4810762" y="0"/>
                </a:lnTo>
                <a:lnTo>
                  <a:pt x="4810762" y="5641619"/>
                </a:lnTo>
                <a:lnTo>
                  <a:pt x="0" y="564161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1456844">
            <a:off x="16141449" y="570442"/>
            <a:ext cx="2235701" cy="2684794"/>
          </a:xfrm>
          <a:custGeom>
            <a:avLst/>
            <a:gdLst/>
            <a:ahLst/>
            <a:cxnLst/>
            <a:rect l="l" t="t" r="r" b="b"/>
            <a:pathLst>
              <a:path w="2235701" h="2684794">
                <a:moveTo>
                  <a:pt x="0" y="0"/>
                </a:moveTo>
                <a:lnTo>
                  <a:pt x="2235702" y="0"/>
                </a:lnTo>
                <a:lnTo>
                  <a:pt x="2235702" y="2684794"/>
                </a:lnTo>
                <a:lnTo>
                  <a:pt x="0" y="268479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rot="657710">
            <a:off x="827465" y="1909708"/>
            <a:ext cx="1325675" cy="1574776"/>
          </a:xfrm>
          <a:custGeom>
            <a:avLst/>
            <a:gdLst/>
            <a:ahLst/>
            <a:cxnLst/>
            <a:rect l="l" t="t" r="r" b="b"/>
            <a:pathLst>
              <a:path w="1325675" h="1574776">
                <a:moveTo>
                  <a:pt x="0" y="0"/>
                </a:moveTo>
                <a:lnTo>
                  <a:pt x="1325675" y="0"/>
                </a:lnTo>
                <a:lnTo>
                  <a:pt x="1325675" y="1574776"/>
                </a:lnTo>
                <a:lnTo>
                  <a:pt x="0" y="157477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grpSp>
        <p:nvGrpSpPr>
          <p:cNvPr id="10" name="Group 10"/>
          <p:cNvGrpSpPr/>
          <p:nvPr/>
        </p:nvGrpSpPr>
        <p:grpSpPr>
          <a:xfrm rot="-270541">
            <a:off x="16019734" y="6162146"/>
            <a:ext cx="515810" cy="175000"/>
            <a:chOff x="0" y="0"/>
            <a:chExt cx="1524771" cy="517313"/>
          </a:xfrm>
        </p:grpSpPr>
        <p:sp>
          <p:nvSpPr>
            <p:cNvPr id="11" name="Freeform 11"/>
            <p:cNvSpPr/>
            <p:nvPr/>
          </p:nvSpPr>
          <p:spPr>
            <a:xfrm>
              <a:off x="0" y="0"/>
              <a:ext cx="1524771" cy="517313"/>
            </a:xfrm>
            <a:custGeom>
              <a:avLst/>
              <a:gdLst/>
              <a:ahLst/>
              <a:cxnLst/>
              <a:rect l="l" t="t" r="r" b="b"/>
              <a:pathLst>
                <a:path w="1524771" h="517313">
                  <a:moveTo>
                    <a:pt x="762385" y="0"/>
                  </a:moveTo>
                  <a:cubicBezTo>
                    <a:pt x="341332" y="0"/>
                    <a:pt x="0" y="115805"/>
                    <a:pt x="0" y="258657"/>
                  </a:cubicBezTo>
                  <a:cubicBezTo>
                    <a:pt x="0" y="401509"/>
                    <a:pt x="341332" y="517313"/>
                    <a:pt x="762385" y="517313"/>
                  </a:cubicBezTo>
                  <a:cubicBezTo>
                    <a:pt x="1183439" y="517313"/>
                    <a:pt x="1524771" y="401509"/>
                    <a:pt x="1524771" y="258657"/>
                  </a:cubicBezTo>
                  <a:cubicBezTo>
                    <a:pt x="1524771" y="115805"/>
                    <a:pt x="1183439" y="0"/>
                    <a:pt x="762385" y="0"/>
                  </a:cubicBezTo>
                  <a:close/>
                </a:path>
              </a:pathLst>
            </a:custGeom>
            <a:solidFill>
              <a:srgbClr val="DBECFF"/>
            </a:solidFill>
          </p:spPr>
        </p:sp>
        <p:sp>
          <p:nvSpPr>
            <p:cNvPr id="12" name="TextBox 12"/>
            <p:cNvSpPr txBox="1"/>
            <p:nvPr/>
          </p:nvSpPr>
          <p:spPr>
            <a:xfrm>
              <a:off x="142947" y="-37227"/>
              <a:ext cx="1238876" cy="506042"/>
            </a:xfrm>
            <a:prstGeom prst="rect">
              <a:avLst/>
            </a:prstGeom>
          </p:spPr>
          <p:txBody>
            <a:bodyPr lIns="50800" tIns="50800" rIns="50800" bIns="50800" rtlCol="0" anchor="ctr"/>
            <a:lstStyle/>
            <a:p>
              <a:pPr algn="ctr">
                <a:lnSpc>
                  <a:spcPts val="2660"/>
                </a:lnSpc>
              </a:pPr>
              <a:endParaRPr/>
            </a:p>
          </p:txBody>
        </p:sp>
      </p:grpSp>
      <p:sp>
        <p:nvSpPr>
          <p:cNvPr id="13" name="TextBox 13"/>
          <p:cNvSpPr txBox="1"/>
          <p:nvPr/>
        </p:nvSpPr>
        <p:spPr>
          <a:xfrm>
            <a:off x="4343618" y="419319"/>
            <a:ext cx="9342955" cy="1974850"/>
          </a:xfrm>
          <a:prstGeom prst="rect">
            <a:avLst/>
          </a:prstGeom>
        </p:spPr>
        <p:txBody>
          <a:bodyPr lIns="0" tIns="0" rIns="0" bIns="0" rtlCol="0" anchor="t">
            <a:spAutoFit/>
          </a:bodyPr>
          <a:lstStyle/>
          <a:p>
            <a:pPr algn="ctr">
              <a:lnSpc>
                <a:spcPts val="7700"/>
              </a:lnSpc>
              <a:spcBef>
                <a:spcPct val="0"/>
              </a:spcBef>
            </a:pPr>
            <a:r>
              <a:rPr lang="en-US" sz="55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Yadro reaktorining asosiy tuzilishi</a:t>
            </a:r>
          </a:p>
        </p:txBody>
      </p:sp>
      <p:pic>
        <p:nvPicPr>
          <p:cNvPr id="14" name="Изображение 13"/>
          <p:cNvPicPr>
            <a:picLocks noChangeAspect="1"/>
          </p:cNvPicPr>
          <p:nvPr/>
        </p:nvPicPr>
        <p:blipFill>
          <a:blip r:embed="rId9"/>
          <a:stretch>
            <a:fillRect/>
          </a:stretch>
        </p:blipFill>
        <p:spPr>
          <a:xfrm>
            <a:off x="3430270" y="2725420"/>
            <a:ext cx="11468100" cy="55937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flipH="1">
            <a:off x="-169915" y="7576240"/>
            <a:ext cx="18678890" cy="3364120"/>
          </a:xfrm>
          <a:custGeom>
            <a:avLst/>
            <a:gdLst/>
            <a:ahLst/>
            <a:cxnLst/>
            <a:rect l="l" t="t" r="r" b="b"/>
            <a:pathLst>
              <a:path w="18678890" h="3364120">
                <a:moveTo>
                  <a:pt x="18678890" y="0"/>
                </a:moveTo>
                <a:lnTo>
                  <a:pt x="0" y="0"/>
                </a:lnTo>
                <a:lnTo>
                  <a:pt x="0" y="3364120"/>
                </a:lnTo>
                <a:lnTo>
                  <a:pt x="18678890" y="3364120"/>
                </a:lnTo>
                <a:lnTo>
                  <a:pt x="18678890" y="0"/>
                </a:lnTo>
                <a:close/>
              </a:path>
            </a:pathLst>
          </a:custGeom>
          <a:blipFill>
            <a:blip r:embed="rId2"/>
            <a:stretch>
              <a:fillRect b="-112000"/>
            </a:stretch>
          </a:blipFill>
        </p:spPr>
      </p:sp>
      <p:grpSp>
        <p:nvGrpSpPr>
          <p:cNvPr id="3" name="Group 3"/>
          <p:cNvGrpSpPr/>
          <p:nvPr/>
        </p:nvGrpSpPr>
        <p:grpSpPr>
          <a:xfrm>
            <a:off x="525145" y="3037840"/>
            <a:ext cx="8644255" cy="6837680"/>
            <a:chOff x="0" y="0"/>
            <a:chExt cx="568106" cy="357801"/>
          </a:xfrm>
        </p:grpSpPr>
        <p:sp>
          <p:nvSpPr>
            <p:cNvPr id="4" name="Freeform 4"/>
            <p:cNvSpPr/>
            <p:nvPr/>
          </p:nvSpPr>
          <p:spPr>
            <a:xfrm>
              <a:off x="0" y="0"/>
              <a:ext cx="568106" cy="357801"/>
            </a:xfrm>
            <a:custGeom>
              <a:avLst/>
              <a:gdLst/>
              <a:ahLst/>
              <a:cxnLst/>
              <a:rect l="l" t="t" r="r" b="b"/>
              <a:pathLst>
                <a:path w="568106" h="357801">
                  <a:moveTo>
                    <a:pt x="42895" y="0"/>
                  </a:moveTo>
                  <a:lnTo>
                    <a:pt x="525211" y="0"/>
                  </a:lnTo>
                  <a:cubicBezTo>
                    <a:pt x="536587" y="0"/>
                    <a:pt x="547498" y="4519"/>
                    <a:pt x="555542" y="12564"/>
                  </a:cubicBezTo>
                  <a:cubicBezTo>
                    <a:pt x="563586" y="20608"/>
                    <a:pt x="568106" y="31519"/>
                    <a:pt x="568106" y="42895"/>
                  </a:cubicBezTo>
                  <a:lnTo>
                    <a:pt x="568106" y="314906"/>
                  </a:lnTo>
                  <a:cubicBezTo>
                    <a:pt x="568106" y="326282"/>
                    <a:pt x="563586" y="337193"/>
                    <a:pt x="555542" y="345237"/>
                  </a:cubicBezTo>
                  <a:cubicBezTo>
                    <a:pt x="547498" y="353282"/>
                    <a:pt x="536587" y="357801"/>
                    <a:pt x="525211" y="357801"/>
                  </a:cubicBezTo>
                  <a:lnTo>
                    <a:pt x="42895" y="357801"/>
                  </a:lnTo>
                  <a:cubicBezTo>
                    <a:pt x="31519" y="357801"/>
                    <a:pt x="20608" y="353282"/>
                    <a:pt x="12564" y="345237"/>
                  </a:cubicBezTo>
                  <a:cubicBezTo>
                    <a:pt x="4519" y="337193"/>
                    <a:pt x="0" y="326282"/>
                    <a:pt x="0" y="314906"/>
                  </a:cubicBezTo>
                  <a:lnTo>
                    <a:pt x="0" y="42895"/>
                  </a:lnTo>
                  <a:cubicBezTo>
                    <a:pt x="0" y="31519"/>
                    <a:pt x="4519" y="20608"/>
                    <a:pt x="12564" y="12564"/>
                  </a:cubicBezTo>
                  <a:cubicBezTo>
                    <a:pt x="20608" y="4519"/>
                    <a:pt x="31519" y="0"/>
                    <a:pt x="42895" y="0"/>
                  </a:cubicBezTo>
                  <a:close/>
                </a:path>
              </a:pathLst>
            </a:custGeom>
            <a:gradFill rotWithShape="1">
              <a:gsLst>
                <a:gs pos="0">
                  <a:srgbClr val="20C3FF">
                    <a:alpha val="100000"/>
                  </a:srgbClr>
                </a:gs>
                <a:gs pos="100000">
                  <a:srgbClr val="226EFF">
                    <a:alpha val="100000"/>
                  </a:srgbClr>
                </a:gs>
              </a:gsLst>
              <a:lin ang="0"/>
            </a:gradFill>
          </p:spPr>
        </p:sp>
        <p:sp>
          <p:nvSpPr>
            <p:cNvPr id="5" name="TextBox 5"/>
            <p:cNvSpPr txBox="1"/>
            <p:nvPr/>
          </p:nvSpPr>
          <p:spPr>
            <a:xfrm>
              <a:off x="0" y="-38100"/>
              <a:ext cx="568106" cy="395901"/>
            </a:xfrm>
            <a:prstGeom prst="rect">
              <a:avLst/>
            </a:prstGeom>
          </p:spPr>
          <p:txBody>
            <a:bodyPr lIns="50800" tIns="50800" rIns="50800" bIns="50800" rtlCol="0" anchor="ctr"/>
            <a:lstStyle/>
            <a:p>
              <a:pPr algn="ctr">
                <a:lnSpc>
                  <a:spcPts val="2660"/>
                </a:lnSpc>
                <a:spcBef>
                  <a:spcPct val="0"/>
                </a:spcBef>
              </a:pPr>
              <a:endParaRPr/>
            </a:p>
          </p:txBody>
        </p:sp>
      </p:grpSp>
      <p:grpSp>
        <p:nvGrpSpPr>
          <p:cNvPr id="6" name="Group 6"/>
          <p:cNvGrpSpPr/>
          <p:nvPr/>
        </p:nvGrpSpPr>
        <p:grpSpPr>
          <a:xfrm>
            <a:off x="9363075" y="3037205"/>
            <a:ext cx="8455660" cy="6838315"/>
            <a:chOff x="0" y="0"/>
            <a:chExt cx="568106" cy="357801"/>
          </a:xfrm>
        </p:grpSpPr>
        <p:sp>
          <p:nvSpPr>
            <p:cNvPr id="7" name="Freeform 7"/>
            <p:cNvSpPr/>
            <p:nvPr/>
          </p:nvSpPr>
          <p:spPr>
            <a:xfrm>
              <a:off x="0" y="0"/>
              <a:ext cx="568106" cy="357801"/>
            </a:xfrm>
            <a:custGeom>
              <a:avLst/>
              <a:gdLst/>
              <a:ahLst/>
              <a:cxnLst/>
              <a:rect l="l" t="t" r="r" b="b"/>
              <a:pathLst>
                <a:path w="568106" h="357801">
                  <a:moveTo>
                    <a:pt x="42895" y="0"/>
                  </a:moveTo>
                  <a:lnTo>
                    <a:pt x="525211" y="0"/>
                  </a:lnTo>
                  <a:cubicBezTo>
                    <a:pt x="536587" y="0"/>
                    <a:pt x="547498" y="4519"/>
                    <a:pt x="555542" y="12564"/>
                  </a:cubicBezTo>
                  <a:cubicBezTo>
                    <a:pt x="563586" y="20608"/>
                    <a:pt x="568106" y="31519"/>
                    <a:pt x="568106" y="42895"/>
                  </a:cubicBezTo>
                  <a:lnTo>
                    <a:pt x="568106" y="314906"/>
                  </a:lnTo>
                  <a:cubicBezTo>
                    <a:pt x="568106" y="326282"/>
                    <a:pt x="563586" y="337193"/>
                    <a:pt x="555542" y="345237"/>
                  </a:cubicBezTo>
                  <a:cubicBezTo>
                    <a:pt x="547498" y="353282"/>
                    <a:pt x="536587" y="357801"/>
                    <a:pt x="525211" y="357801"/>
                  </a:cubicBezTo>
                  <a:lnTo>
                    <a:pt x="42895" y="357801"/>
                  </a:lnTo>
                  <a:cubicBezTo>
                    <a:pt x="31519" y="357801"/>
                    <a:pt x="20608" y="353282"/>
                    <a:pt x="12564" y="345237"/>
                  </a:cubicBezTo>
                  <a:cubicBezTo>
                    <a:pt x="4519" y="337193"/>
                    <a:pt x="0" y="326282"/>
                    <a:pt x="0" y="314906"/>
                  </a:cubicBezTo>
                  <a:lnTo>
                    <a:pt x="0" y="42895"/>
                  </a:lnTo>
                  <a:cubicBezTo>
                    <a:pt x="0" y="31519"/>
                    <a:pt x="4519" y="20608"/>
                    <a:pt x="12564" y="12564"/>
                  </a:cubicBezTo>
                  <a:cubicBezTo>
                    <a:pt x="20608" y="4519"/>
                    <a:pt x="31519" y="0"/>
                    <a:pt x="42895" y="0"/>
                  </a:cubicBezTo>
                  <a:close/>
                </a:path>
              </a:pathLst>
            </a:custGeom>
            <a:gradFill rotWithShape="1">
              <a:gsLst>
                <a:gs pos="0">
                  <a:srgbClr val="20C3FF">
                    <a:alpha val="100000"/>
                  </a:srgbClr>
                </a:gs>
                <a:gs pos="100000">
                  <a:srgbClr val="226EFF">
                    <a:alpha val="100000"/>
                  </a:srgbClr>
                </a:gs>
              </a:gsLst>
              <a:lin ang="0"/>
            </a:gradFill>
          </p:spPr>
        </p:sp>
        <p:sp>
          <p:nvSpPr>
            <p:cNvPr id="8" name="TextBox 8"/>
            <p:cNvSpPr txBox="1"/>
            <p:nvPr/>
          </p:nvSpPr>
          <p:spPr>
            <a:xfrm>
              <a:off x="0" y="-38100"/>
              <a:ext cx="568106" cy="395901"/>
            </a:xfrm>
            <a:prstGeom prst="rect">
              <a:avLst/>
            </a:prstGeom>
          </p:spPr>
          <p:txBody>
            <a:bodyPr lIns="50800" tIns="50800" rIns="50800" bIns="50800" rtlCol="0" anchor="ctr"/>
            <a:lstStyle/>
            <a:p>
              <a:pPr algn="ctr">
                <a:lnSpc>
                  <a:spcPts val="2660"/>
                </a:lnSpc>
                <a:spcBef>
                  <a:spcPct val="0"/>
                </a:spcBef>
              </a:pPr>
              <a:endParaRPr/>
            </a:p>
          </p:txBody>
        </p:sp>
      </p:grpSp>
      <p:sp>
        <p:nvSpPr>
          <p:cNvPr id="9" name="Freeform 9"/>
          <p:cNvSpPr/>
          <p:nvPr/>
        </p:nvSpPr>
        <p:spPr>
          <a:xfrm rot="1184652">
            <a:off x="16846726" y="383906"/>
            <a:ext cx="1045540" cy="2024813"/>
          </a:xfrm>
          <a:custGeom>
            <a:avLst/>
            <a:gdLst/>
            <a:ahLst/>
            <a:cxnLst/>
            <a:rect l="l" t="t" r="r" b="b"/>
            <a:pathLst>
              <a:path w="1045540" h="2024813">
                <a:moveTo>
                  <a:pt x="0" y="0"/>
                </a:moveTo>
                <a:lnTo>
                  <a:pt x="1045540" y="0"/>
                </a:lnTo>
                <a:lnTo>
                  <a:pt x="1045540" y="2024813"/>
                </a:lnTo>
                <a:lnTo>
                  <a:pt x="0" y="202481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0" name="Freeform 10"/>
          <p:cNvSpPr/>
          <p:nvPr/>
        </p:nvSpPr>
        <p:spPr>
          <a:xfrm>
            <a:off x="685962" y="190500"/>
            <a:ext cx="2607393" cy="2204432"/>
          </a:xfrm>
          <a:custGeom>
            <a:avLst/>
            <a:gdLst/>
            <a:ahLst/>
            <a:cxnLst/>
            <a:rect l="l" t="t" r="r" b="b"/>
            <a:pathLst>
              <a:path w="2607393" h="2204432">
                <a:moveTo>
                  <a:pt x="0" y="0"/>
                </a:moveTo>
                <a:lnTo>
                  <a:pt x="2607392" y="0"/>
                </a:lnTo>
                <a:lnTo>
                  <a:pt x="2607392" y="2204432"/>
                </a:lnTo>
                <a:lnTo>
                  <a:pt x="0" y="220443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1" name="TextBox 11"/>
          <p:cNvSpPr txBox="1"/>
          <p:nvPr/>
        </p:nvSpPr>
        <p:spPr>
          <a:xfrm>
            <a:off x="3962644" y="724040"/>
            <a:ext cx="10862480" cy="1974850"/>
          </a:xfrm>
          <a:prstGeom prst="rect">
            <a:avLst/>
          </a:prstGeom>
        </p:spPr>
        <p:txBody>
          <a:bodyPr lIns="0" tIns="0" rIns="0" bIns="0" rtlCol="0" anchor="t">
            <a:spAutoFit/>
          </a:bodyPr>
          <a:lstStyle/>
          <a:p>
            <a:pPr algn="ctr">
              <a:lnSpc>
                <a:spcPts val="7700"/>
              </a:lnSpc>
              <a:spcBef>
                <a:spcPct val="0"/>
              </a:spcBef>
            </a:pPr>
            <a:r>
              <a:rPr lang="en-US" altLang="ru-RU" sz="55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Kritik holatda yadroviy reaktorda zanjir reaktsiyasi</a:t>
            </a:r>
          </a:p>
        </p:txBody>
      </p:sp>
      <p:sp>
        <p:nvSpPr>
          <p:cNvPr id="13" name="TextBox 13"/>
          <p:cNvSpPr txBox="1"/>
          <p:nvPr/>
        </p:nvSpPr>
        <p:spPr>
          <a:xfrm>
            <a:off x="9587230" y="3297555"/>
            <a:ext cx="7767955" cy="5695315"/>
          </a:xfrm>
          <a:prstGeom prst="rect">
            <a:avLst/>
          </a:prstGeom>
        </p:spPr>
        <p:txBody>
          <a:bodyPr lIns="0" tIns="0" rIns="0" bIns="0" rtlCol="0" anchor="t">
            <a:noAutofit/>
          </a:bodyPr>
          <a:lstStyle/>
          <a:p>
            <a:pPr marL="377825" lvl="1" indent="0" algn="just">
              <a:lnSpc>
                <a:spcPts val="5145"/>
              </a:lnSpc>
              <a:buFont typeface="Arial" panose="020B0604020202020204"/>
              <a:buNone/>
            </a:pPr>
            <a:r>
              <a:rPr lang="en-US" altLang="ru-RU" sz="2800">
                <a:solidFill>
                  <a:srgbClr val="000000"/>
                </a:solidFill>
                <a:latin typeface="Agrandir Narrow" panose="00000506000000000000"/>
                <a:ea typeface="Agrandir Narrow" panose="00000506000000000000"/>
                <a:cs typeface="Agrandir Narrow" panose="00000506000000000000"/>
                <a:sym typeface="Agrandir Narrow" panose="00000506000000000000"/>
              </a:rPr>
              <a:t>Sekin neytronlar uran-235 yadrolariga urilib, yadrolarning ajralishi yoki bo'linishiga olib keladi va tez neytronlarni chiqaradi. Tez neytronlar grafit moderatorining yadrolari tomonidan so'riladi yoki sekinlashadi, bu yetarli darajada sekin neytronlarga bo'linish zanjiri reaktsiyasini doimiy tezlikda davom ettirishga imkon beradi.[1]</a:t>
            </a:r>
          </a:p>
        </p:txBody>
      </p:sp>
      <p:pic>
        <p:nvPicPr>
          <p:cNvPr id="14" name="Изображение 13"/>
          <p:cNvPicPr>
            <a:picLocks noChangeAspect="1"/>
          </p:cNvPicPr>
          <p:nvPr/>
        </p:nvPicPr>
        <p:blipFill>
          <a:blip r:embed="rId7"/>
          <a:stretch>
            <a:fillRect/>
          </a:stretch>
        </p:blipFill>
        <p:spPr>
          <a:xfrm>
            <a:off x="751205" y="3414395"/>
            <a:ext cx="8224520" cy="604647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grpSp>
        <p:nvGrpSpPr>
          <p:cNvPr id="2" name="Group 2"/>
          <p:cNvGrpSpPr/>
          <p:nvPr/>
        </p:nvGrpSpPr>
        <p:grpSpPr>
          <a:xfrm>
            <a:off x="3243580" y="1943100"/>
            <a:ext cx="11374120" cy="7746365"/>
            <a:chOff x="0" y="0"/>
            <a:chExt cx="922251" cy="146541"/>
          </a:xfrm>
        </p:grpSpPr>
        <p:sp>
          <p:nvSpPr>
            <p:cNvPr id="3" name="Freeform 3"/>
            <p:cNvSpPr/>
            <p:nvPr/>
          </p:nvSpPr>
          <p:spPr>
            <a:xfrm>
              <a:off x="0" y="0"/>
              <a:ext cx="922251" cy="146541"/>
            </a:xfrm>
            <a:custGeom>
              <a:avLst/>
              <a:gdLst/>
              <a:ahLst/>
              <a:cxnLst/>
              <a:rect l="l" t="t" r="r" b="b"/>
              <a:pathLst>
                <a:path w="922251" h="146541">
                  <a:moveTo>
                    <a:pt x="26423" y="0"/>
                  </a:moveTo>
                  <a:lnTo>
                    <a:pt x="895828" y="0"/>
                  </a:lnTo>
                  <a:cubicBezTo>
                    <a:pt x="910421" y="0"/>
                    <a:pt x="922251" y="11830"/>
                    <a:pt x="922251" y="26423"/>
                  </a:cubicBezTo>
                  <a:lnTo>
                    <a:pt x="922251" y="120118"/>
                  </a:lnTo>
                  <a:cubicBezTo>
                    <a:pt x="922251" y="134711"/>
                    <a:pt x="910421" y="146541"/>
                    <a:pt x="895828" y="146541"/>
                  </a:cubicBezTo>
                  <a:lnTo>
                    <a:pt x="26423" y="146541"/>
                  </a:lnTo>
                  <a:cubicBezTo>
                    <a:pt x="19415" y="146541"/>
                    <a:pt x="12695" y="143757"/>
                    <a:pt x="7739" y="138802"/>
                  </a:cubicBezTo>
                  <a:cubicBezTo>
                    <a:pt x="2784" y="133847"/>
                    <a:pt x="0" y="127126"/>
                    <a:pt x="0" y="120118"/>
                  </a:cubicBezTo>
                  <a:lnTo>
                    <a:pt x="0" y="26423"/>
                  </a:lnTo>
                  <a:cubicBezTo>
                    <a:pt x="0" y="11830"/>
                    <a:pt x="11830" y="0"/>
                    <a:pt x="26423" y="0"/>
                  </a:cubicBezTo>
                  <a:close/>
                </a:path>
              </a:pathLst>
            </a:custGeom>
            <a:gradFill rotWithShape="1">
              <a:gsLst>
                <a:gs pos="0">
                  <a:srgbClr val="20C3FF">
                    <a:alpha val="100000"/>
                  </a:srgbClr>
                </a:gs>
                <a:gs pos="100000">
                  <a:srgbClr val="226EFF">
                    <a:alpha val="100000"/>
                  </a:srgbClr>
                </a:gs>
              </a:gsLst>
              <a:lin ang="0"/>
            </a:gradFill>
          </p:spPr>
        </p:sp>
        <p:sp>
          <p:nvSpPr>
            <p:cNvPr id="4" name="TextBox 4"/>
            <p:cNvSpPr txBox="1"/>
            <p:nvPr/>
          </p:nvSpPr>
          <p:spPr>
            <a:xfrm>
              <a:off x="0" y="-38100"/>
              <a:ext cx="922251" cy="184641"/>
            </a:xfrm>
            <a:prstGeom prst="rect">
              <a:avLst/>
            </a:prstGeom>
          </p:spPr>
          <p:txBody>
            <a:bodyPr lIns="50800" tIns="50800" rIns="50800" bIns="50800" rtlCol="0" anchor="ctr"/>
            <a:lstStyle/>
            <a:p>
              <a:pPr algn="ctr">
                <a:lnSpc>
                  <a:spcPts val="2660"/>
                </a:lnSpc>
                <a:spcBef>
                  <a:spcPct val="0"/>
                </a:spcBef>
              </a:pPr>
              <a:endParaRPr/>
            </a:p>
          </p:txBody>
        </p:sp>
      </p:grpSp>
      <p:sp>
        <p:nvSpPr>
          <p:cNvPr id="11" name="Freeform 11"/>
          <p:cNvSpPr/>
          <p:nvPr/>
        </p:nvSpPr>
        <p:spPr>
          <a:xfrm rot="-1305461">
            <a:off x="15824890" y="7372137"/>
            <a:ext cx="2075157" cy="2492001"/>
          </a:xfrm>
          <a:custGeom>
            <a:avLst/>
            <a:gdLst/>
            <a:ahLst/>
            <a:cxnLst/>
            <a:rect l="l" t="t" r="r" b="b"/>
            <a:pathLst>
              <a:path w="2075157" h="2492001">
                <a:moveTo>
                  <a:pt x="0" y="0"/>
                </a:moveTo>
                <a:lnTo>
                  <a:pt x="2075157" y="0"/>
                </a:lnTo>
                <a:lnTo>
                  <a:pt x="2075157" y="2492002"/>
                </a:lnTo>
                <a:lnTo>
                  <a:pt x="0" y="249200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2" name="Freeform 12"/>
          <p:cNvSpPr/>
          <p:nvPr/>
        </p:nvSpPr>
        <p:spPr>
          <a:xfrm>
            <a:off x="0" y="434962"/>
            <a:ext cx="2401418" cy="2309727"/>
          </a:xfrm>
          <a:custGeom>
            <a:avLst/>
            <a:gdLst/>
            <a:ahLst/>
            <a:cxnLst/>
            <a:rect l="l" t="t" r="r" b="b"/>
            <a:pathLst>
              <a:path w="2401418" h="2309727">
                <a:moveTo>
                  <a:pt x="0" y="0"/>
                </a:moveTo>
                <a:lnTo>
                  <a:pt x="2401418" y="0"/>
                </a:lnTo>
                <a:lnTo>
                  <a:pt x="2401418" y="2309727"/>
                </a:lnTo>
                <a:lnTo>
                  <a:pt x="0" y="230972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Freeform 13"/>
          <p:cNvSpPr/>
          <p:nvPr/>
        </p:nvSpPr>
        <p:spPr>
          <a:xfrm rot="997481">
            <a:off x="514481" y="6883695"/>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16028920" y="434962"/>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6" name="TextBox 16"/>
          <p:cNvSpPr txBox="1"/>
          <p:nvPr/>
        </p:nvSpPr>
        <p:spPr>
          <a:xfrm>
            <a:off x="1981200" y="571500"/>
            <a:ext cx="14796135" cy="1107440"/>
          </a:xfrm>
          <a:prstGeom prst="rect">
            <a:avLst/>
          </a:prstGeom>
        </p:spPr>
        <p:txBody>
          <a:bodyPr wrap="square" lIns="0" tIns="0" rIns="0" bIns="0" rtlCol="0" anchor="t">
            <a:spAutoFit/>
          </a:bodyPr>
          <a:lstStyle/>
          <a:p>
            <a:pPr algn="ctr">
              <a:lnSpc>
                <a:spcPct val="100000"/>
              </a:lnSpc>
              <a:spcBef>
                <a:spcPct val="0"/>
              </a:spcBef>
            </a:pPr>
            <a:r>
              <a:rPr lang="en-US" altLang="ru-RU" sz="3600" b="1">
                <a:solidFill>
                  <a:srgbClr val="000000"/>
                </a:solidFill>
                <a:latin typeface="Agrandir Wide Bold" panose="00000805000000000000"/>
                <a:ea typeface="Agrandir Wide Bold" panose="00000805000000000000"/>
                <a:cs typeface="Agrandir Wide Bold" panose="00000805000000000000"/>
                <a:sym typeface="Agrandir Wide Bold" panose="00000805000000000000"/>
              </a:rPr>
              <a:t>Uran yadrosining neytron tomonidan parchalanishidagi hodisalar ketma-ketligi.</a:t>
            </a:r>
          </a:p>
        </p:txBody>
      </p:sp>
      <p:pic>
        <p:nvPicPr>
          <p:cNvPr id="19" name="Изображение 18"/>
          <p:cNvPicPr>
            <a:picLocks noChangeAspect="1"/>
          </p:cNvPicPr>
          <p:nvPr/>
        </p:nvPicPr>
        <p:blipFill>
          <a:blip r:embed="rId10"/>
          <a:stretch>
            <a:fillRect/>
          </a:stretch>
        </p:blipFill>
        <p:spPr>
          <a:xfrm>
            <a:off x="4590415" y="2129155"/>
            <a:ext cx="8632190" cy="72669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00">
              <a:srgbClr val="DBECFF"/>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Freeform 14"/>
          <p:cNvSpPr/>
          <p:nvPr/>
        </p:nvSpPr>
        <p:spPr>
          <a:xfrm>
            <a:off x="16028920" y="434962"/>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2">
              <a:extLst>
                <a:ext uri="{96DAC541-7B7A-43D3-8B79-37D633B846F1}">
                  <asvg:svgBlip xmlns="" xmlns:asvg="http://schemas.microsoft.com/office/drawing/2016/SVG/main" r:embed="rId8"/>
                </a:ext>
              </a:extLst>
            </a:blip>
            <a:stretch>
              <a:fillRect/>
            </a:stretch>
          </a:blipFill>
        </p:spPr>
      </p:sp>
      <p:sp>
        <p:nvSpPr>
          <p:cNvPr id="5" name="Freeform 11"/>
          <p:cNvSpPr/>
          <p:nvPr/>
        </p:nvSpPr>
        <p:spPr>
          <a:xfrm rot="-1305461">
            <a:off x="15824890" y="7372137"/>
            <a:ext cx="2075157" cy="2492001"/>
          </a:xfrm>
          <a:custGeom>
            <a:avLst/>
            <a:gdLst/>
            <a:ahLst/>
            <a:cxnLst/>
            <a:rect l="l" t="t" r="r" b="b"/>
            <a:pathLst>
              <a:path w="2075157" h="2492001">
                <a:moveTo>
                  <a:pt x="0" y="0"/>
                </a:moveTo>
                <a:lnTo>
                  <a:pt x="2075157" y="0"/>
                </a:lnTo>
                <a:lnTo>
                  <a:pt x="2075157" y="2492002"/>
                </a:lnTo>
                <a:lnTo>
                  <a:pt x="0" y="2492002"/>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 name="Freeform 12"/>
          <p:cNvSpPr/>
          <p:nvPr/>
        </p:nvSpPr>
        <p:spPr>
          <a:xfrm>
            <a:off x="0" y="434962"/>
            <a:ext cx="2401418" cy="2309727"/>
          </a:xfrm>
          <a:custGeom>
            <a:avLst/>
            <a:gdLst/>
            <a:ahLst/>
            <a:cxnLst/>
            <a:rect l="l" t="t" r="r" b="b"/>
            <a:pathLst>
              <a:path w="2401418" h="2309727">
                <a:moveTo>
                  <a:pt x="0" y="0"/>
                </a:moveTo>
                <a:lnTo>
                  <a:pt x="2401418" y="0"/>
                </a:lnTo>
                <a:lnTo>
                  <a:pt x="2401418" y="2309727"/>
                </a:lnTo>
                <a:lnTo>
                  <a:pt x="0" y="2309727"/>
                </a:lnTo>
                <a:lnTo>
                  <a:pt x="0" y="0"/>
                </a:lnTo>
                <a:close/>
              </a:path>
            </a:pathLst>
          </a:custGeom>
          <a:blipFill>
            <a:blip r:embed="rId11">
              <a:extLst>
                <a:ext uri="{96DAC541-7B7A-43D3-8B79-37D633B846F1}">
                  <asvg:svgBlip xmlns="" xmlns:asvg="http://schemas.microsoft.com/office/drawing/2016/SVG/main" r:embed="rId4"/>
                </a:ext>
              </a:extLst>
            </a:blip>
            <a:stretch>
              <a:fillRect/>
            </a:stretch>
          </a:blipFill>
        </p:spPr>
      </p:sp>
      <p:grpSp>
        <p:nvGrpSpPr>
          <p:cNvPr id="7" name="Group 2"/>
          <p:cNvGrpSpPr/>
          <p:nvPr/>
        </p:nvGrpSpPr>
        <p:grpSpPr>
          <a:xfrm>
            <a:off x="1447800" y="647700"/>
            <a:ext cx="15544800" cy="8889365"/>
            <a:chOff x="0" y="0"/>
            <a:chExt cx="922251" cy="146541"/>
          </a:xfrm>
        </p:grpSpPr>
        <p:sp>
          <p:nvSpPr>
            <p:cNvPr id="8" name="Freeform 3"/>
            <p:cNvSpPr/>
            <p:nvPr/>
          </p:nvSpPr>
          <p:spPr>
            <a:xfrm>
              <a:off x="0" y="0"/>
              <a:ext cx="922251" cy="146541"/>
            </a:xfrm>
            <a:custGeom>
              <a:avLst/>
              <a:gdLst/>
              <a:ahLst/>
              <a:cxnLst/>
              <a:rect l="l" t="t" r="r" b="b"/>
              <a:pathLst>
                <a:path w="922251" h="146541">
                  <a:moveTo>
                    <a:pt x="26423" y="0"/>
                  </a:moveTo>
                  <a:lnTo>
                    <a:pt x="895828" y="0"/>
                  </a:lnTo>
                  <a:cubicBezTo>
                    <a:pt x="910421" y="0"/>
                    <a:pt x="922251" y="11830"/>
                    <a:pt x="922251" y="26423"/>
                  </a:cubicBezTo>
                  <a:lnTo>
                    <a:pt x="922251" y="120118"/>
                  </a:lnTo>
                  <a:cubicBezTo>
                    <a:pt x="922251" y="134711"/>
                    <a:pt x="910421" y="146541"/>
                    <a:pt x="895828" y="146541"/>
                  </a:cubicBezTo>
                  <a:lnTo>
                    <a:pt x="26423" y="146541"/>
                  </a:lnTo>
                  <a:cubicBezTo>
                    <a:pt x="19415" y="146541"/>
                    <a:pt x="12695" y="143757"/>
                    <a:pt x="7739" y="138802"/>
                  </a:cubicBezTo>
                  <a:cubicBezTo>
                    <a:pt x="2784" y="133847"/>
                    <a:pt x="0" y="127126"/>
                    <a:pt x="0" y="120118"/>
                  </a:cubicBezTo>
                  <a:lnTo>
                    <a:pt x="0" y="26423"/>
                  </a:lnTo>
                  <a:cubicBezTo>
                    <a:pt x="0" y="11830"/>
                    <a:pt x="11830" y="0"/>
                    <a:pt x="26423" y="0"/>
                  </a:cubicBezTo>
                  <a:close/>
                </a:path>
              </a:pathLst>
            </a:custGeom>
            <a:gradFill rotWithShape="1">
              <a:gsLst>
                <a:gs pos="0">
                  <a:srgbClr val="20C3FF">
                    <a:alpha val="100000"/>
                  </a:srgbClr>
                </a:gs>
                <a:gs pos="100000">
                  <a:srgbClr val="226EFF">
                    <a:alpha val="100000"/>
                  </a:srgbClr>
                </a:gs>
              </a:gsLst>
              <a:lin ang="0"/>
            </a:gradFill>
          </p:spPr>
        </p:sp>
        <p:sp>
          <p:nvSpPr>
            <p:cNvPr id="9" name="TextBox 4"/>
            <p:cNvSpPr txBox="1"/>
            <p:nvPr/>
          </p:nvSpPr>
          <p:spPr>
            <a:xfrm>
              <a:off x="0" y="-38100"/>
              <a:ext cx="922251" cy="184641"/>
            </a:xfrm>
            <a:prstGeom prst="rect">
              <a:avLst/>
            </a:prstGeom>
          </p:spPr>
          <p:txBody>
            <a:bodyPr lIns="50800" tIns="50800" rIns="50800" bIns="50800" rtlCol="0" anchor="ctr"/>
            <a:lstStyle/>
            <a:p>
              <a:pPr algn="ctr">
                <a:lnSpc>
                  <a:spcPts val="2660"/>
                </a:lnSpc>
                <a:spcBef>
                  <a:spcPct val="0"/>
                </a:spcBef>
              </a:pPr>
              <a:endParaRPr/>
            </a:p>
          </p:txBody>
        </p:sp>
      </p:grpSp>
      <p:sp>
        <p:nvSpPr>
          <p:cNvPr id="2" name="Прямоугольник 1"/>
          <p:cNvSpPr/>
          <p:nvPr/>
        </p:nvSpPr>
        <p:spPr>
          <a:xfrm>
            <a:off x="1905000" y="647700"/>
            <a:ext cx="14935200" cy="7848302"/>
          </a:xfrm>
          <a:prstGeom prst="rect">
            <a:avLst/>
          </a:prstGeom>
        </p:spPr>
        <p:txBody>
          <a:bodyPr wrap="square">
            <a:spAutoFit/>
          </a:bodyPr>
          <a:lstStyle/>
          <a:p>
            <a:pPr algn="just"/>
            <a:r>
              <a:rPr lang="en-US" sz="2800" b="1" dirty="0" err="1"/>
              <a:t>Uran</a:t>
            </a:r>
            <a:r>
              <a:rPr lang="en-US" sz="2800" b="1" dirty="0"/>
              <a:t> </a:t>
            </a:r>
            <a:r>
              <a:rPr lang="en-US" sz="2800" b="1" dirty="0" err="1"/>
              <a:t>yadrosining</a:t>
            </a:r>
            <a:r>
              <a:rPr lang="en-US" sz="2800" b="1" dirty="0"/>
              <a:t> </a:t>
            </a:r>
            <a:r>
              <a:rPr lang="en-US" sz="2800" b="1" dirty="0" err="1"/>
              <a:t>neytron</a:t>
            </a:r>
            <a:r>
              <a:rPr lang="en-US" sz="2800" b="1" dirty="0"/>
              <a:t> </a:t>
            </a:r>
            <a:r>
              <a:rPr lang="en-US" sz="2800" b="1" dirty="0" err="1"/>
              <a:t>ta’sirida</a:t>
            </a:r>
            <a:r>
              <a:rPr lang="en-US" sz="2800" b="1" dirty="0"/>
              <a:t> </a:t>
            </a:r>
            <a:r>
              <a:rPr lang="en-US" sz="2800" b="1" dirty="0" err="1"/>
              <a:t>parchalanishi</a:t>
            </a:r>
            <a:r>
              <a:rPr lang="en-US" sz="2800" b="1" dirty="0"/>
              <a:t> </a:t>
            </a:r>
            <a:r>
              <a:rPr lang="en-US" sz="2800" b="1" dirty="0" err="1"/>
              <a:t>va</a:t>
            </a:r>
            <a:r>
              <a:rPr lang="en-US" sz="2800" b="1" dirty="0"/>
              <a:t> </a:t>
            </a:r>
            <a:r>
              <a:rPr lang="en-US" sz="2800" b="1" dirty="0" err="1"/>
              <a:t>hosil</a:t>
            </a:r>
            <a:r>
              <a:rPr lang="en-US" sz="2800" b="1" dirty="0"/>
              <a:t> </a:t>
            </a:r>
            <a:r>
              <a:rPr lang="en-US" sz="2800" b="1" dirty="0" err="1"/>
              <a:t>bo‘ladigan</a:t>
            </a:r>
            <a:r>
              <a:rPr lang="en-US" sz="2800" b="1" dirty="0"/>
              <a:t> </a:t>
            </a:r>
            <a:r>
              <a:rPr lang="en-US" sz="2800" b="1" dirty="0" err="1"/>
              <a:t>qiz</a:t>
            </a:r>
            <a:r>
              <a:rPr lang="en-US" sz="2800" b="1" dirty="0"/>
              <a:t> </a:t>
            </a:r>
            <a:r>
              <a:rPr lang="en-US" sz="2800" b="1" dirty="0" err="1" smtClean="0"/>
              <a:t>yadrolar</a:t>
            </a:r>
            <a:endParaRPr lang="en-US" sz="2800" b="1" dirty="0" smtClean="0"/>
          </a:p>
          <a:p>
            <a:pPr algn="just"/>
            <a:r>
              <a:rPr lang="en-US" sz="2800" dirty="0" err="1"/>
              <a:t>Neutronlar</a:t>
            </a:r>
            <a:r>
              <a:rPr lang="en-US" sz="2800" dirty="0"/>
              <a:t> </a:t>
            </a:r>
            <a:r>
              <a:rPr lang="en-US" sz="2800" dirty="0" err="1"/>
              <a:t>soni</a:t>
            </a:r>
            <a:r>
              <a:rPr lang="en-US" sz="2800" dirty="0"/>
              <a:t> </a:t>
            </a:r>
            <a:r>
              <a:rPr lang="en-US" sz="2800" dirty="0" err="1"/>
              <a:t>va</a:t>
            </a:r>
            <a:r>
              <a:rPr lang="en-US" sz="2800" dirty="0"/>
              <a:t> </a:t>
            </a:r>
            <a:r>
              <a:rPr lang="en-US" sz="2800" dirty="0" err="1"/>
              <a:t>har</a:t>
            </a:r>
            <a:r>
              <a:rPr lang="en-US" sz="2800" dirty="0"/>
              <a:t> </a:t>
            </a:r>
            <a:r>
              <a:rPr lang="en-US" sz="2800" dirty="0" err="1"/>
              <a:t>bir</a:t>
            </a:r>
            <a:r>
              <a:rPr lang="en-US" sz="2800" dirty="0"/>
              <a:t> </a:t>
            </a:r>
            <a:r>
              <a:rPr lang="en-US" sz="2800" dirty="0" err="1"/>
              <a:t>parchalanuv</a:t>
            </a:r>
            <a:r>
              <a:rPr lang="en-US" sz="2800" dirty="0"/>
              <a:t> </a:t>
            </a:r>
            <a:r>
              <a:rPr lang="en-US" sz="2800" dirty="0" err="1"/>
              <a:t>natijasida</a:t>
            </a:r>
            <a:r>
              <a:rPr lang="en-US" sz="2800" dirty="0"/>
              <a:t> </a:t>
            </a:r>
            <a:r>
              <a:rPr lang="en-US" sz="2800" dirty="0" err="1"/>
              <a:t>hosil</a:t>
            </a:r>
            <a:r>
              <a:rPr lang="en-US" sz="2800" dirty="0"/>
              <a:t> </a:t>
            </a:r>
            <a:r>
              <a:rPr lang="en-US" sz="2800" dirty="0" err="1"/>
              <a:t>bo‘ladigan</a:t>
            </a:r>
            <a:r>
              <a:rPr lang="en-US" sz="2800" dirty="0"/>
              <a:t> </a:t>
            </a:r>
            <a:r>
              <a:rPr lang="en-US" sz="2800" dirty="0" err="1" smtClean="0"/>
              <a:t>bo`linish</a:t>
            </a:r>
            <a:r>
              <a:rPr lang="en-US" sz="2800" dirty="0" smtClean="0"/>
              <a:t> </a:t>
            </a:r>
            <a:r>
              <a:rPr lang="en-US" sz="2800" dirty="0" err="1"/>
              <a:t>mahsulotlari</a:t>
            </a:r>
            <a:r>
              <a:rPr lang="en-US" sz="2800" dirty="0"/>
              <a:t> </a:t>
            </a:r>
            <a:r>
              <a:rPr lang="en-US" sz="2800" dirty="0" err="1"/>
              <a:t>statistik</a:t>
            </a:r>
            <a:r>
              <a:rPr lang="en-US" sz="2800" dirty="0"/>
              <a:t> </a:t>
            </a:r>
            <a:r>
              <a:rPr lang="en-US" sz="2800" dirty="0" err="1"/>
              <a:t>ehtimollik</a:t>
            </a:r>
            <a:r>
              <a:rPr lang="en-US" sz="2800" dirty="0"/>
              <a:t> </a:t>
            </a:r>
            <a:r>
              <a:rPr lang="en-US" sz="2800" dirty="0" err="1"/>
              <a:t>bilan</a:t>
            </a:r>
            <a:r>
              <a:rPr lang="en-US" sz="2800" dirty="0"/>
              <a:t> </a:t>
            </a:r>
            <a:r>
              <a:rPr lang="en-US" sz="2800" dirty="0" err="1"/>
              <a:t>belgilanadi</a:t>
            </a:r>
            <a:r>
              <a:rPr lang="en-US" sz="2800" dirty="0"/>
              <a:t>, </a:t>
            </a:r>
            <a:r>
              <a:rPr lang="en-US" sz="2800" dirty="0" err="1"/>
              <a:t>ya’ni</a:t>
            </a:r>
            <a:r>
              <a:rPr lang="en-US" sz="2800" dirty="0"/>
              <a:t> </a:t>
            </a:r>
            <a:r>
              <a:rPr lang="en-US" sz="2800" dirty="0" err="1"/>
              <a:t>bitta</a:t>
            </a:r>
            <a:r>
              <a:rPr lang="en-US" sz="2800" dirty="0"/>
              <a:t> </a:t>
            </a:r>
            <a:r>
              <a:rPr lang="en-US" sz="2800" dirty="0" err="1"/>
              <a:t>yadroning</a:t>
            </a:r>
            <a:r>
              <a:rPr lang="en-US" sz="2800" dirty="0"/>
              <a:t> </a:t>
            </a:r>
            <a:r>
              <a:rPr lang="en-US" sz="2800" dirty="0" err="1"/>
              <a:t>aynan</a:t>
            </a:r>
            <a:r>
              <a:rPr lang="en-US" sz="2800" dirty="0"/>
              <a:t> </a:t>
            </a:r>
            <a:r>
              <a:rPr lang="en-US" sz="2800" dirty="0" err="1"/>
              <a:t>qanday</a:t>
            </a:r>
            <a:r>
              <a:rPr lang="en-US" sz="2800" dirty="0"/>
              <a:t> </a:t>
            </a:r>
            <a:r>
              <a:rPr lang="en-US" sz="2800" dirty="0" err="1"/>
              <a:t>bo‘linishini</a:t>
            </a:r>
            <a:r>
              <a:rPr lang="en-US" sz="2800" dirty="0"/>
              <a:t> </a:t>
            </a:r>
            <a:r>
              <a:rPr lang="en-US" sz="2800" dirty="0" err="1"/>
              <a:t>oldindan</a:t>
            </a:r>
            <a:r>
              <a:rPr lang="en-US" sz="2800" dirty="0"/>
              <a:t> </a:t>
            </a:r>
            <a:r>
              <a:rPr lang="en-US" sz="2800" dirty="0" err="1"/>
              <a:t>aniq</a:t>
            </a:r>
            <a:r>
              <a:rPr lang="en-US" sz="2800" dirty="0"/>
              <a:t> </a:t>
            </a:r>
            <a:r>
              <a:rPr lang="en-US" sz="2800" dirty="0" err="1" smtClean="0"/>
              <a:t>bashorat</a:t>
            </a:r>
            <a:r>
              <a:rPr lang="en-US" sz="2800" dirty="0" smtClean="0"/>
              <a:t> </a:t>
            </a:r>
            <a:r>
              <a:rPr lang="en-US" sz="2800" dirty="0" err="1"/>
              <a:t>qilib</a:t>
            </a:r>
            <a:r>
              <a:rPr lang="en-US" sz="2800" dirty="0"/>
              <a:t> </a:t>
            </a:r>
            <a:r>
              <a:rPr lang="en-US" sz="2800" dirty="0" err="1"/>
              <a:t>bo‘lmaydi</a:t>
            </a:r>
            <a:r>
              <a:rPr lang="en-US" sz="2800" dirty="0"/>
              <a:t>. </a:t>
            </a:r>
            <a:r>
              <a:rPr lang="en-US" sz="2800" dirty="0" err="1"/>
              <a:t>Biroq</a:t>
            </a:r>
            <a:r>
              <a:rPr lang="en-US" sz="2800" dirty="0"/>
              <a:t>, </a:t>
            </a:r>
            <a:r>
              <a:rPr lang="en-US" sz="2800" dirty="0" err="1"/>
              <a:t>saqlanish</a:t>
            </a:r>
            <a:r>
              <a:rPr lang="en-US" sz="2800" dirty="0"/>
              <a:t> </a:t>
            </a:r>
            <a:r>
              <a:rPr lang="en-US" sz="2800" dirty="0" err="1"/>
              <a:t>qonunlariga</a:t>
            </a:r>
            <a:r>
              <a:rPr lang="en-US" sz="2800" dirty="0"/>
              <a:t> </a:t>
            </a:r>
            <a:r>
              <a:rPr lang="en-US" sz="2800" dirty="0" err="1"/>
              <a:t>ko‘ra</a:t>
            </a:r>
            <a:r>
              <a:rPr lang="en-US" sz="2800" dirty="0"/>
              <a:t> </a:t>
            </a:r>
            <a:r>
              <a:rPr lang="en-US" sz="2800" dirty="0" err="1"/>
              <a:t>umumiy</a:t>
            </a:r>
            <a:r>
              <a:rPr lang="en-US" sz="2800" dirty="0"/>
              <a:t> </a:t>
            </a:r>
            <a:r>
              <a:rPr lang="en-US" sz="2800" dirty="0" err="1"/>
              <a:t>nuklonlar</a:t>
            </a:r>
            <a:r>
              <a:rPr lang="en-US" sz="2800" dirty="0"/>
              <a:t> </a:t>
            </a:r>
            <a:r>
              <a:rPr lang="en-US" sz="2800" dirty="0" err="1"/>
              <a:t>soni</a:t>
            </a:r>
            <a:r>
              <a:rPr lang="en-US" sz="2800" dirty="0"/>
              <a:t> (</a:t>
            </a:r>
            <a:r>
              <a:rPr lang="en-US" sz="2800" dirty="0" err="1"/>
              <a:t>protonlar</a:t>
            </a:r>
            <a:r>
              <a:rPr lang="en-US" sz="2800" dirty="0"/>
              <a:t> </a:t>
            </a:r>
            <a:r>
              <a:rPr lang="en-US" sz="2800" dirty="0" err="1"/>
              <a:t>va</a:t>
            </a:r>
            <a:r>
              <a:rPr lang="en-US" sz="2800" dirty="0"/>
              <a:t> </a:t>
            </a:r>
            <a:r>
              <a:rPr lang="en-US" sz="2800" dirty="0" err="1"/>
              <a:t>neytronlar</a:t>
            </a:r>
            <a:r>
              <a:rPr lang="en-US" sz="2800" dirty="0"/>
              <a:t>) </a:t>
            </a:r>
            <a:r>
              <a:rPr lang="en-US" sz="2800" dirty="0" err="1"/>
              <a:t>hamda</a:t>
            </a:r>
            <a:r>
              <a:rPr lang="en-US" sz="2800" dirty="0"/>
              <a:t> </a:t>
            </a:r>
            <a:r>
              <a:rPr lang="en-US" sz="2800" dirty="0" err="1"/>
              <a:t>umumiy</a:t>
            </a:r>
            <a:r>
              <a:rPr lang="en-US" sz="2800" dirty="0"/>
              <a:t> </a:t>
            </a:r>
            <a:r>
              <a:rPr lang="en-US" sz="2800" dirty="0" err="1"/>
              <a:t>energiya</a:t>
            </a:r>
            <a:r>
              <a:rPr lang="en-US" sz="2800" dirty="0"/>
              <a:t> </a:t>
            </a:r>
            <a:r>
              <a:rPr lang="en-US" sz="2800" dirty="0" err="1"/>
              <a:t>saqlanib</a:t>
            </a:r>
            <a:r>
              <a:rPr lang="en-US" sz="2800" dirty="0"/>
              <a:t> </a:t>
            </a:r>
            <a:r>
              <a:rPr lang="en-US" sz="2800" dirty="0" err="1"/>
              <a:t>qolishi</a:t>
            </a:r>
            <a:r>
              <a:rPr lang="en-US" sz="2800" dirty="0"/>
              <a:t> </a:t>
            </a:r>
            <a:r>
              <a:rPr lang="en-US" sz="2800" dirty="0" err="1"/>
              <a:t>shart</a:t>
            </a:r>
            <a:r>
              <a:rPr lang="en-US" sz="2800" dirty="0" smtClean="0"/>
              <a:t>.</a:t>
            </a:r>
            <a:endParaRPr lang="en-US" sz="2800" dirty="0"/>
          </a:p>
          <a:p>
            <a:pPr algn="just"/>
            <a:r>
              <a:rPr lang="en-US" sz="2800" dirty="0"/>
              <a:t>U-235 </a:t>
            </a:r>
            <a:r>
              <a:rPr lang="en-US" sz="2800" dirty="0" err="1"/>
              <a:t>ning</a:t>
            </a:r>
            <a:r>
              <a:rPr lang="en-US" sz="2800" dirty="0"/>
              <a:t> </a:t>
            </a:r>
            <a:r>
              <a:rPr lang="en-US" sz="2800" dirty="0" err="1" smtClean="0"/>
              <a:t>bo`linish</a:t>
            </a:r>
            <a:r>
              <a:rPr lang="en-US" sz="2800" dirty="0" smtClean="0"/>
              <a:t> </a:t>
            </a:r>
            <a:r>
              <a:rPr lang="en-US" sz="2800" dirty="0" err="1"/>
              <a:t>reaksiyasi</a:t>
            </a:r>
            <a:r>
              <a:rPr lang="en-US" sz="2800" dirty="0"/>
              <a:t> </a:t>
            </a:r>
            <a:r>
              <a:rPr lang="en-US" sz="2800" dirty="0" err="1"/>
              <a:t>natijasida</a:t>
            </a:r>
            <a:r>
              <a:rPr lang="en-US" sz="2800" dirty="0"/>
              <a:t> Ba, Kr, </a:t>
            </a:r>
            <a:r>
              <a:rPr lang="en-US" sz="2800" dirty="0" err="1"/>
              <a:t>Sr</a:t>
            </a:r>
            <a:r>
              <a:rPr lang="en-US" sz="2800" dirty="0"/>
              <a:t>, Cs, I </a:t>
            </a:r>
            <a:r>
              <a:rPr lang="en-US" sz="2800" dirty="0" err="1"/>
              <a:t>va</a:t>
            </a:r>
            <a:r>
              <a:rPr lang="en-US" sz="2800" dirty="0"/>
              <a:t> </a:t>
            </a:r>
            <a:r>
              <a:rPr lang="en-US" sz="2800" dirty="0" err="1"/>
              <a:t>Xe</a:t>
            </a:r>
            <a:r>
              <a:rPr lang="en-US" sz="2800" dirty="0"/>
              <a:t> </a:t>
            </a:r>
            <a:r>
              <a:rPr lang="en-US" sz="2800" dirty="0" err="1"/>
              <a:t>kabi</a:t>
            </a:r>
            <a:r>
              <a:rPr lang="en-US" sz="2800" dirty="0"/>
              <a:t> </a:t>
            </a:r>
            <a:r>
              <a:rPr lang="en-US" sz="2800" dirty="0" err="1"/>
              <a:t>mahsulotlar</a:t>
            </a:r>
            <a:r>
              <a:rPr lang="en-US" sz="2800" dirty="0"/>
              <a:t> </a:t>
            </a:r>
            <a:r>
              <a:rPr lang="en-US" sz="2800" dirty="0" err="1"/>
              <a:t>hosil</a:t>
            </a:r>
            <a:r>
              <a:rPr lang="en-US" sz="2800" dirty="0"/>
              <a:t> </a:t>
            </a:r>
            <a:r>
              <a:rPr lang="en-US" sz="2800" dirty="0" err="1"/>
              <a:t>bo‘ladi</a:t>
            </a:r>
            <a:r>
              <a:rPr lang="en-US" sz="2800" dirty="0"/>
              <a:t>; </a:t>
            </a:r>
            <a:r>
              <a:rPr lang="en-US" sz="2800" dirty="0" err="1"/>
              <a:t>ularning</a:t>
            </a:r>
            <a:r>
              <a:rPr lang="en-US" sz="2800" dirty="0"/>
              <a:t> atom </a:t>
            </a:r>
            <a:r>
              <a:rPr lang="en-US" sz="2800" dirty="0" err="1"/>
              <a:t>massalari</a:t>
            </a:r>
            <a:r>
              <a:rPr lang="en-US" sz="2800" dirty="0"/>
              <a:t> </a:t>
            </a:r>
            <a:r>
              <a:rPr lang="en-US" sz="2800" dirty="0" err="1"/>
              <a:t>odatda</a:t>
            </a:r>
            <a:r>
              <a:rPr lang="en-US" sz="2800" dirty="0"/>
              <a:t> 95 </a:t>
            </a:r>
            <a:r>
              <a:rPr lang="en-US" sz="2800" dirty="0" err="1"/>
              <a:t>va</a:t>
            </a:r>
            <a:r>
              <a:rPr lang="en-US" sz="2800" dirty="0"/>
              <a:t> 135 </a:t>
            </a:r>
            <a:r>
              <a:rPr lang="en-US" sz="2800" dirty="0" err="1"/>
              <a:t>atrofida</a:t>
            </a:r>
            <a:r>
              <a:rPr lang="en-US" sz="2800" dirty="0"/>
              <a:t> </a:t>
            </a:r>
            <a:r>
              <a:rPr lang="en-US" sz="2800" dirty="0" err="1"/>
              <a:t>bo‘ladi</a:t>
            </a:r>
            <a:r>
              <a:rPr lang="en-US" sz="2800" dirty="0"/>
              <a:t>. </a:t>
            </a:r>
            <a:r>
              <a:rPr lang="en-US" sz="2800" dirty="0" err="1"/>
              <a:t>Masalan</a:t>
            </a:r>
            <a:r>
              <a:rPr lang="en-US" sz="2800" dirty="0"/>
              <a:t>, </a:t>
            </a:r>
            <a:r>
              <a:rPr lang="en-US" sz="2800" dirty="0" err="1"/>
              <a:t>quyidagi</a:t>
            </a:r>
            <a:r>
              <a:rPr lang="en-US" sz="2800" dirty="0"/>
              <a:t> </a:t>
            </a:r>
            <a:r>
              <a:rPr lang="en-US" sz="2800" dirty="0" err="1"/>
              <a:t>tipik</a:t>
            </a:r>
            <a:r>
              <a:rPr lang="en-US" sz="2800" dirty="0"/>
              <a:t> </a:t>
            </a:r>
            <a:r>
              <a:rPr lang="en-US" sz="2800" dirty="0" err="1"/>
              <a:t>reaksiyalarni</a:t>
            </a:r>
            <a:r>
              <a:rPr lang="en-US" sz="2800" dirty="0"/>
              <a:t> </a:t>
            </a:r>
            <a:r>
              <a:rPr lang="en-US" sz="2800" dirty="0" err="1"/>
              <a:t>keltirish</a:t>
            </a:r>
            <a:r>
              <a:rPr lang="en-US" sz="2800" dirty="0"/>
              <a:t> </a:t>
            </a:r>
            <a:r>
              <a:rPr lang="en-US" sz="2800" dirty="0" err="1"/>
              <a:t>mumkin</a:t>
            </a:r>
            <a:r>
              <a:rPr lang="en-US" sz="2800" dirty="0" smtClean="0"/>
              <a:t>:</a:t>
            </a:r>
            <a:endParaRPr lang="en-US" sz="2800" dirty="0"/>
          </a:p>
          <a:p>
            <a:pPr algn="just"/>
            <a:r>
              <a:rPr lang="en-US" sz="2800" dirty="0"/>
              <a:t>U-235 + n  ===&gt;  Ba-144 + Kr-90 + 2n  + </a:t>
            </a:r>
            <a:r>
              <a:rPr lang="en-US" sz="2800" dirty="0" err="1"/>
              <a:t>taxminan</a:t>
            </a:r>
            <a:r>
              <a:rPr lang="en-US" sz="2800" dirty="0"/>
              <a:t> 200 MeV</a:t>
            </a:r>
          </a:p>
          <a:p>
            <a:pPr algn="just"/>
            <a:r>
              <a:rPr lang="en-US" sz="2800" dirty="0"/>
              <a:t>U-235 + n  ===&gt;  Ba-141 + Kr-92 + 3n  + 170 MeV</a:t>
            </a:r>
          </a:p>
          <a:p>
            <a:pPr algn="just"/>
            <a:r>
              <a:rPr lang="en-US" sz="2800" dirty="0"/>
              <a:t>U-235 + n  ===&gt;  Zr-94 + Te-139 + 3n  + 197 </a:t>
            </a:r>
            <a:r>
              <a:rPr lang="en-US" sz="2800" dirty="0" smtClean="0"/>
              <a:t>MeV</a:t>
            </a:r>
            <a:endParaRPr lang="en-US" sz="2800" dirty="0"/>
          </a:p>
          <a:p>
            <a:pPr algn="just"/>
            <a:r>
              <a:rPr lang="en-US" sz="2800" dirty="0" err="1"/>
              <a:t>Bunday</a:t>
            </a:r>
            <a:r>
              <a:rPr lang="en-US" sz="2800" dirty="0"/>
              <a:t> </a:t>
            </a:r>
            <a:r>
              <a:rPr lang="en-US" sz="2800" dirty="0" err="1"/>
              <a:t>tenglamada</a:t>
            </a:r>
            <a:r>
              <a:rPr lang="en-US" sz="2800" dirty="0"/>
              <a:t> </a:t>
            </a:r>
            <a:r>
              <a:rPr lang="en-US" sz="2800" dirty="0" err="1"/>
              <a:t>nuklonlar</a:t>
            </a:r>
            <a:r>
              <a:rPr lang="en-US" sz="2800" dirty="0"/>
              <a:t> </a:t>
            </a:r>
            <a:r>
              <a:rPr lang="en-US" sz="2800" dirty="0" err="1"/>
              <a:t>soni</a:t>
            </a:r>
            <a:r>
              <a:rPr lang="en-US" sz="2800" dirty="0"/>
              <a:t> </a:t>
            </a:r>
            <a:r>
              <a:rPr lang="en-US" sz="2800" dirty="0" err="1"/>
              <a:t>saqlanishi</a:t>
            </a:r>
            <a:r>
              <a:rPr lang="en-US" sz="2800" dirty="0"/>
              <a:t> </a:t>
            </a:r>
            <a:r>
              <a:rPr lang="en-US" sz="2800" dirty="0" err="1"/>
              <a:t>kuzatiladi</a:t>
            </a:r>
            <a:r>
              <a:rPr lang="en-US" sz="2800" dirty="0"/>
              <a:t>, </a:t>
            </a:r>
            <a:r>
              <a:rPr lang="en-US" sz="2800" dirty="0" err="1"/>
              <a:t>masalan</a:t>
            </a:r>
            <a:r>
              <a:rPr lang="en-US" sz="2800" dirty="0"/>
              <a:t>:</a:t>
            </a:r>
          </a:p>
          <a:p>
            <a:pPr algn="just"/>
            <a:r>
              <a:rPr lang="en-US" sz="2800" dirty="0"/>
              <a:t>235 + 1 = 141 + 92 + 3.</a:t>
            </a:r>
          </a:p>
          <a:p>
            <a:pPr algn="just"/>
            <a:r>
              <a:rPr lang="en-US" sz="2800" dirty="0"/>
              <a:t>Ammo atom </a:t>
            </a:r>
            <a:r>
              <a:rPr lang="en-US" sz="2800" dirty="0" err="1"/>
              <a:t>massasidagi</a:t>
            </a:r>
            <a:r>
              <a:rPr lang="en-US" sz="2800" dirty="0"/>
              <a:t> </a:t>
            </a:r>
            <a:r>
              <a:rPr lang="en-US" sz="2800" dirty="0" err="1"/>
              <a:t>kichik</a:t>
            </a:r>
            <a:r>
              <a:rPr lang="en-US" sz="2800" dirty="0"/>
              <a:t> </a:t>
            </a:r>
            <a:r>
              <a:rPr lang="en-US" sz="2800" dirty="0" err="1"/>
              <a:t>yo‘qotish</a:t>
            </a:r>
            <a:r>
              <a:rPr lang="en-US" sz="2800" dirty="0"/>
              <a:t> </a:t>
            </a:r>
            <a:r>
              <a:rPr lang="en-US" sz="2800" dirty="0" err="1"/>
              <a:t>energiya</a:t>
            </a:r>
            <a:r>
              <a:rPr lang="en-US" sz="2800" dirty="0"/>
              <a:t> </a:t>
            </a:r>
            <a:r>
              <a:rPr lang="en-US" sz="2800" dirty="0" err="1"/>
              <a:t>ajralib</a:t>
            </a:r>
            <a:r>
              <a:rPr lang="en-US" sz="2800" dirty="0"/>
              <a:t> </a:t>
            </a:r>
            <a:r>
              <a:rPr lang="en-US" sz="2800" dirty="0" err="1"/>
              <a:t>chiqishiga</a:t>
            </a:r>
            <a:r>
              <a:rPr lang="en-US" sz="2800" dirty="0"/>
              <a:t> </a:t>
            </a:r>
            <a:r>
              <a:rPr lang="en-US" sz="2800" dirty="0" err="1"/>
              <a:t>ekvivalent</a:t>
            </a:r>
            <a:r>
              <a:rPr lang="en-US" sz="2800" dirty="0"/>
              <a:t> </a:t>
            </a:r>
            <a:r>
              <a:rPr lang="en-US" sz="2800" dirty="0" err="1"/>
              <a:t>ekanligi</a:t>
            </a:r>
            <a:r>
              <a:rPr lang="en-US" sz="2800" dirty="0"/>
              <a:t> </a:t>
            </a:r>
            <a:r>
              <a:rPr lang="en-US" sz="2800" dirty="0" err="1"/>
              <a:t>isbotlangan</a:t>
            </a:r>
            <a:r>
              <a:rPr lang="en-US" sz="2800" dirty="0" smtClean="0"/>
              <a:t>.</a:t>
            </a:r>
            <a:endParaRPr lang="en-US" sz="2800" dirty="0"/>
          </a:p>
          <a:p>
            <a:pPr algn="just"/>
            <a:r>
              <a:rPr lang="en-US" sz="2800" dirty="0"/>
              <a:t>Barium </a:t>
            </a:r>
            <a:r>
              <a:rPr lang="en-US" sz="2800" dirty="0" err="1"/>
              <a:t>va</a:t>
            </a:r>
            <a:r>
              <a:rPr lang="en-US" sz="2800" dirty="0"/>
              <a:t> krypton </a:t>
            </a:r>
            <a:r>
              <a:rPr lang="en-US" sz="2800" dirty="0" err="1"/>
              <a:t>izotoplari</a:t>
            </a:r>
            <a:r>
              <a:rPr lang="en-US" sz="2800" dirty="0"/>
              <a:t> </a:t>
            </a:r>
            <a:r>
              <a:rPr lang="en-US" sz="2800" dirty="0" err="1"/>
              <a:t>keyinchalik</a:t>
            </a:r>
            <a:r>
              <a:rPr lang="en-US" sz="2800" dirty="0"/>
              <a:t> </a:t>
            </a:r>
            <a:r>
              <a:rPr lang="en-US" sz="2800" dirty="0" err="1"/>
              <a:t>parchalanib</a:t>
            </a:r>
            <a:r>
              <a:rPr lang="en-US" sz="2800" dirty="0"/>
              <a:t>, beta–</a:t>
            </a:r>
            <a:r>
              <a:rPr lang="en-US" sz="2800" dirty="0" err="1"/>
              <a:t>nurlanish</a:t>
            </a:r>
            <a:r>
              <a:rPr lang="en-US" sz="2800" dirty="0"/>
              <a:t> </a:t>
            </a:r>
            <a:r>
              <a:rPr lang="en-US" sz="2800" dirty="0" err="1"/>
              <a:t>chiqarish</a:t>
            </a:r>
            <a:r>
              <a:rPr lang="en-US" sz="2800" dirty="0"/>
              <a:t> </a:t>
            </a:r>
            <a:r>
              <a:rPr lang="en-US" sz="2800" dirty="0" err="1"/>
              <a:t>orqali</a:t>
            </a:r>
            <a:r>
              <a:rPr lang="en-US" sz="2800" dirty="0"/>
              <a:t> </a:t>
            </a:r>
            <a:r>
              <a:rPr lang="en-US" sz="2800" dirty="0" err="1"/>
              <a:t>barqarorroq</a:t>
            </a:r>
            <a:r>
              <a:rPr lang="en-US" sz="2800" dirty="0"/>
              <a:t> </a:t>
            </a:r>
            <a:r>
              <a:rPr lang="en-US" sz="2800" dirty="0" err="1"/>
              <a:t>bo‘lgan</a:t>
            </a:r>
            <a:r>
              <a:rPr lang="en-US" sz="2800" dirty="0"/>
              <a:t> </a:t>
            </a:r>
            <a:r>
              <a:rPr lang="en-US" sz="2800" dirty="0" err="1"/>
              <a:t>neodimiy</a:t>
            </a:r>
            <a:r>
              <a:rPr lang="en-US" sz="2800" dirty="0"/>
              <a:t> </a:t>
            </a:r>
            <a:r>
              <a:rPr lang="en-US" sz="2800" dirty="0" err="1"/>
              <a:t>va</a:t>
            </a:r>
            <a:r>
              <a:rPr lang="en-US" sz="2800" dirty="0"/>
              <a:t> </a:t>
            </a:r>
            <a:r>
              <a:rPr lang="en-US" sz="2800" dirty="0" err="1"/>
              <a:t>ittriy</a:t>
            </a:r>
            <a:r>
              <a:rPr lang="en-US" sz="2800" dirty="0"/>
              <a:t> </a:t>
            </a:r>
            <a:r>
              <a:rPr lang="en-US" sz="2800" dirty="0" err="1"/>
              <a:t>izotoplariga</a:t>
            </a:r>
            <a:r>
              <a:rPr lang="en-US" sz="2800" dirty="0"/>
              <a:t> </a:t>
            </a:r>
            <a:r>
              <a:rPr lang="en-US" sz="2800" dirty="0" err="1"/>
              <a:t>aylanishadi</a:t>
            </a:r>
            <a:r>
              <a:rPr lang="en-US" sz="2800" dirty="0"/>
              <a:t>. Ana </a:t>
            </a:r>
            <a:r>
              <a:rPr lang="en-US" sz="2800" dirty="0" err="1"/>
              <a:t>shu</a:t>
            </a:r>
            <a:r>
              <a:rPr lang="en-US" sz="2800" dirty="0"/>
              <a:t> beta-</a:t>
            </a:r>
            <a:r>
              <a:rPr lang="en-US" sz="2800" dirty="0" err="1"/>
              <a:t>parchalanishlar</a:t>
            </a:r>
            <a:r>
              <a:rPr lang="en-US" sz="2800" dirty="0"/>
              <a:t> </a:t>
            </a:r>
            <a:r>
              <a:rPr lang="en-US" sz="2800" dirty="0" err="1"/>
              <a:t>va</a:t>
            </a:r>
            <a:r>
              <a:rPr lang="en-US" sz="2800" dirty="0"/>
              <a:t> </a:t>
            </a:r>
            <a:r>
              <a:rPr lang="en-US" sz="2800" dirty="0" err="1"/>
              <a:t>ularga</a:t>
            </a:r>
            <a:r>
              <a:rPr lang="en-US" sz="2800" dirty="0"/>
              <a:t> </a:t>
            </a:r>
            <a:r>
              <a:rPr lang="en-US" sz="2800" dirty="0" err="1"/>
              <a:t>hamroh</a:t>
            </a:r>
            <a:r>
              <a:rPr lang="en-US" sz="2800" dirty="0"/>
              <a:t> </a:t>
            </a:r>
            <a:r>
              <a:rPr lang="en-US" sz="2800" dirty="0" err="1"/>
              <a:t>bo‘ladigan</a:t>
            </a:r>
            <a:r>
              <a:rPr lang="en-US" sz="2800" dirty="0"/>
              <a:t> gamma-</a:t>
            </a:r>
            <a:r>
              <a:rPr lang="en-US" sz="2800" dirty="0" err="1"/>
              <a:t>nurlanishlar</a:t>
            </a:r>
            <a:r>
              <a:rPr lang="en-US" sz="2800" dirty="0"/>
              <a:t> fission </a:t>
            </a:r>
            <a:r>
              <a:rPr lang="en-US" sz="2800" dirty="0" err="1"/>
              <a:t>mahsulotlarini</a:t>
            </a:r>
            <a:r>
              <a:rPr lang="en-US" sz="2800" dirty="0"/>
              <a:t> </a:t>
            </a:r>
            <a:r>
              <a:rPr lang="en-US" sz="2800" dirty="0" err="1"/>
              <a:t>yuqori</a:t>
            </a:r>
            <a:r>
              <a:rPr lang="en-US" sz="2800" dirty="0"/>
              <a:t> </a:t>
            </a:r>
            <a:r>
              <a:rPr lang="en-US" sz="2800" dirty="0" err="1"/>
              <a:t>darajada</a:t>
            </a:r>
            <a:r>
              <a:rPr lang="en-US" sz="2800" dirty="0"/>
              <a:t> </a:t>
            </a:r>
            <a:r>
              <a:rPr lang="en-US" sz="2800" dirty="0" err="1"/>
              <a:t>radioaktiv</a:t>
            </a:r>
            <a:r>
              <a:rPr lang="en-US" sz="2800" dirty="0"/>
              <a:t> </a:t>
            </a:r>
            <a:r>
              <a:rPr lang="en-US" sz="2800" dirty="0" err="1"/>
              <a:t>qiladi</a:t>
            </a:r>
            <a:r>
              <a:rPr lang="en-US" sz="2800" dirty="0"/>
              <a:t>. Bu </a:t>
            </a:r>
            <a:r>
              <a:rPr lang="en-US" sz="2800" dirty="0" err="1"/>
              <a:t>radioaktivlik</a:t>
            </a:r>
            <a:r>
              <a:rPr lang="en-US" sz="2800" dirty="0"/>
              <a:t> </a:t>
            </a:r>
            <a:r>
              <a:rPr lang="en-US" sz="2800" dirty="0" err="1"/>
              <a:t>esa</a:t>
            </a:r>
            <a:r>
              <a:rPr lang="en-US" sz="2800" dirty="0"/>
              <a:t> (</a:t>
            </a:r>
            <a:r>
              <a:rPr lang="en-US" sz="2800" dirty="0" err="1"/>
              <a:t>ta’rifiga</a:t>
            </a:r>
            <a:r>
              <a:rPr lang="en-US" sz="2800" dirty="0"/>
              <a:t> </a:t>
            </a:r>
            <a:r>
              <a:rPr lang="en-US" sz="2800" dirty="0" err="1"/>
              <a:t>ko‘ra</a:t>
            </a:r>
            <a:r>
              <a:rPr lang="en-US" sz="2800" dirty="0"/>
              <a:t>) </a:t>
            </a:r>
            <a:r>
              <a:rPr lang="en-US" sz="2800" dirty="0" err="1"/>
              <a:t>vaqt</a:t>
            </a:r>
            <a:r>
              <a:rPr lang="en-US" sz="2800" dirty="0"/>
              <a:t> </a:t>
            </a:r>
            <a:r>
              <a:rPr lang="en-US" sz="2800" dirty="0" err="1"/>
              <a:t>o‘tishi</a:t>
            </a:r>
            <a:r>
              <a:rPr lang="en-US" sz="2800" dirty="0"/>
              <a:t> </a:t>
            </a:r>
            <a:r>
              <a:rPr lang="en-US" sz="2800" dirty="0" err="1"/>
              <a:t>bilan</a:t>
            </a:r>
            <a:r>
              <a:rPr lang="en-US" sz="2800" dirty="0"/>
              <a:t> </a:t>
            </a:r>
            <a:r>
              <a:rPr lang="en-US" sz="2800" dirty="0" err="1"/>
              <a:t>kamayib</a:t>
            </a:r>
            <a:r>
              <a:rPr lang="en-US" sz="2800" dirty="0"/>
              <a:t> </a:t>
            </a:r>
            <a:r>
              <a:rPr lang="en-US" sz="2800" dirty="0" err="1"/>
              <a:t>boradi</a:t>
            </a:r>
            <a:r>
              <a:rPr lang="en-US" sz="2800" dirty="0" smtClean="0"/>
              <a:t>.[3]</a:t>
            </a:r>
            <a:endParaRPr lang="en-US" sz="2800" dirty="0"/>
          </a:p>
        </p:txBody>
      </p:sp>
      <p:sp>
        <p:nvSpPr>
          <p:cNvPr id="4" name="Freeform 13"/>
          <p:cNvSpPr/>
          <p:nvPr/>
        </p:nvSpPr>
        <p:spPr>
          <a:xfrm rot="997481">
            <a:off x="514481" y="6883695"/>
            <a:ext cx="1372455" cy="2657924"/>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12">
              <a:extLst>
                <a:ext uri="{96DAC541-7B7A-43D3-8B79-37D633B846F1}">
                  <asvg:svgBlip xmlns="" xmlns:asvg="http://schemas.microsoft.com/office/drawing/2016/SVG/main" r:embed="rId6"/>
                </a:ext>
              </a:extLst>
            </a:blip>
            <a:stretch>
              <a:fillRect/>
            </a:stretch>
          </a:blipFill>
        </p:spPr>
      </p:sp>
    </p:spTree>
    <p:extLst>
      <p:ext uri="{BB962C8B-B14F-4D97-AF65-F5344CB8AC3E}">
        <p14:creationId xmlns:p14="http://schemas.microsoft.com/office/powerpoint/2010/main" val="1794884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2" name="Freeform 2"/>
          <p:cNvSpPr/>
          <p:nvPr/>
        </p:nvSpPr>
        <p:spPr>
          <a:xfrm flipH="1">
            <a:off x="-195445" y="7460895"/>
            <a:ext cx="18678890" cy="3364120"/>
          </a:xfrm>
          <a:custGeom>
            <a:avLst/>
            <a:gdLst/>
            <a:ahLst/>
            <a:cxnLst/>
            <a:rect l="l" t="t" r="r" b="b"/>
            <a:pathLst>
              <a:path w="18678890" h="3364120">
                <a:moveTo>
                  <a:pt x="18678890" y="0"/>
                </a:moveTo>
                <a:lnTo>
                  <a:pt x="0" y="0"/>
                </a:lnTo>
                <a:lnTo>
                  <a:pt x="0" y="3364121"/>
                </a:lnTo>
                <a:lnTo>
                  <a:pt x="18678890" y="3364121"/>
                </a:lnTo>
                <a:lnTo>
                  <a:pt x="18678890" y="0"/>
                </a:lnTo>
                <a:close/>
              </a:path>
            </a:pathLst>
          </a:custGeom>
          <a:blipFill>
            <a:blip r:embed="rId2"/>
            <a:stretch>
              <a:fillRect b="-112000"/>
            </a:stretch>
          </a:blipFill>
        </p:spPr>
      </p:sp>
      <p:sp>
        <p:nvSpPr>
          <p:cNvPr id="3" name="Freeform 3"/>
          <p:cNvSpPr/>
          <p:nvPr/>
        </p:nvSpPr>
        <p:spPr>
          <a:xfrm>
            <a:off x="-1471091" y="2648831"/>
            <a:ext cx="7491638" cy="7407018"/>
          </a:xfrm>
          <a:custGeom>
            <a:avLst/>
            <a:gdLst/>
            <a:ahLst/>
            <a:cxnLst/>
            <a:rect l="l" t="t" r="r" b="b"/>
            <a:pathLst>
              <a:path w="7491638" h="7407018">
                <a:moveTo>
                  <a:pt x="0" y="0"/>
                </a:moveTo>
                <a:lnTo>
                  <a:pt x="7491638" y="0"/>
                </a:lnTo>
                <a:lnTo>
                  <a:pt x="7491638" y="7407018"/>
                </a:lnTo>
                <a:lnTo>
                  <a:pt x="0" y="7407018"/>
                </a:lnTo>
                <a:lnTo>
                  <a:pt x="0" y="0"/>
                </a:lnTo>
                <a:close/>
              </a:path>
            </a:pathLst>
          </a:custGeom>
          <a:blipFill>
            <a:blip r:embed="rId3"/>
            <a:stretch>
              <a:fillRect l="-28822" b="-11105"/>
            </a:stretch>
          </a:blipFill>
        </p:spPr>
      </p:sp>
      <p:grpSp>
        <p:nvGrpSpPr>
          <p:cNvPr id="4" name="Group 4"/>
          <p:cNvGrpSpPr/>
          <p:nvPr/>
        </p:nvGrpSpPr>
        <p:grpSpPr>
          <a:xfrm rot="-1635473">
            <a:off x="2289990" y="3903699"/>
            <a:ext cx="229349" cy="122255"/>
            <a:chOff x="0" y="0"/>
            <a:chExt cx="468481" cy="249724"/>
          </a:xfrm>
        </p:grpSpPr>
        <p:sp>
          <p:nvSpPr>
            <p:cNvPr id="5" name="Freeform 5"/>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6" name="TextBox 6"/>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rot="-1635473">
            <a:off x="2548995" y="3800208"/>
            <a:ext cx="216322" cy="115311"/>
            <a:chOff x="0" y="0"/>
            <a:chExt cx="468481" cy="249724"/>
          </a:xfrm>
        </p:grpSpPr>
        <p:sp>
          <p:nvSpPr>
            <p:cNvPr id="8" name="Freeform 8"/>
            <p:cNvSpPr/>
            <p:nvPr/>
          </p:nvSpPr>
          <p:spPr>
            <a:xfrm>
              <a:off x="0" y="0"/>
              <a:ext cx="468481" cy="249724"/>
            </a:xfrm>
            <a:custGeom>
              <a:avLst/>
              <a:gdLst/>
              <a:ahLst/>
              <a:cxnLst/>
              <a:rect l="l" t="t" r="r" b="b"/>
              <a:pathLst>
                <a:path w="468481" h="249724">
                  <a:moveTo>
                    <a:pt x="234240" y="0"/>
                  </a:moveTo>
                  <a:cubicBezTo>
                    <a:pt x="104873" y="0"/>
                    <a:pt x="0" y="55903"/>
                    <a:pt x="0" y="124862"/>
                  </a:cubicBezTo>
                  <a:cubicBezTo>
                    <a:pt x="0" y="193822"/>
                    <a:pt x="104873" y="249724"/>
                    <a:pt x="234240" y="249724"/>
                  </a:cubicBezTo>
                  <a:cubicBezTo>
                    <a:pt x="363608" y="249724"/>
                    <a:pt x="468481" y="193822"/>
                    <a:pt x="468481" y="124862"/>
                  </a:cubicBezTo>
                  <a:cubicBezTo>
                    <a:pt x="468481" y="55903"/>
                    <a:pt x="363608" y="0"/>
                    <a:pt x="234240" y="0"/>
                  </a:cubicBezTo>
                  <a:close/>
                </a:path>
              </a:pathLst>
            </a:custGeom>
            <a:solidFill>
              <a:srgbClr val="DBEDFF"/>
            </a:solidFill>
          </p:spPr>
        </p:sp>
        <p:sp>
          <p:nvSpPr>
            <p:cNvPr id="9" name="TextBox 9"/>
            <p:cNvSpPr txBox="1"/>
            <p:nvPr/>
          </p:nvSpPr>
          <p:spPr>
            <a:xfrm>
              <a:off x="43920" y="-24213"/>
              <a:ext cx="380641" cy="250526"/>
            </a:xfrm>
            <a:prstGeom prst="rect">
              <a:avLst/>
            </a:prstGeom>
          </p:spPr>
          <p:txBody>
            <a:bodyPr lIns="50800" tIns="50800" rIns="50800" bIns="50800" rtlCol="0" anchor="ctr"/>
            <a:lstStyle/>
            <a:p>
              <a:pPr algn="ctr">
                <a:lnSpc>
                  <a:spcPts val="2660"/>
                </a:lnSpc>
              </a:pPr>
              <a:endParaRPr/>
            </a:p>
          </p:txBody>
        </p:sp>
      </p:grpSp>
      <p:sp>
        <p:nvSpPr>
          <p:cNvPr id="10" name="Freeform 10"/>
          <p:cNvSpPr/>
          <p:nvPr/>
        </p:nvSpPr>
        <p:spPr>
          <a:xfrm>
            <a:off x="-849630" y="222250"/>
            <a:ext cx="9447530" cy="10066020"/>
          </a:xfrm>
          <a:custGeom>
            <a:avLst/>
            <a:gdLst/>
            <a:ahLst/>
            <a:cxnLst/>
            <a:rect l="l" t="t" r="r" b="b"/>
            <a:pathLst>
              <a:path w="8409165" h="6360387">
                <a:moveTo>
                  <a:pt x="0" y="0"/>
                </a:moveTo>
                <a:lnTo>
                  <a:pt x="8409165" y="0"/>
                </a:lnTo>
                <a:lnTo>
                  <a:pt x="8409165" y="6360387"/>
                </a:lnTo>
                <a:lnTo>
                  <a:pt x="0" y="636038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11" name="Group 11"/>
          <p:cNvGrpSpPr/>
          <p:nvPr/>
        </p:nvGrpSpPr>
        <p:grpSpPr>
          <a:xfrm rot="1209536">
            <a:off x="2973382" y="3015708"/>
            <a:ext cx="473862" cy="583858"/>
            <a:chOff x="0" y="0"/>
            <a:chExt cx="797541" cy="982670"/>
          </a:xfrm>
        </p:grpSpPr>
        <p:sp>
          <p:nvSpPr>
            <p:cNvPr id="12" name="Freeform 12"/>
            <p:cNvSpPr/>
            <p:nvPr/>
          </p:nvSpPr>
          <p:spPr>
            <a:xfrm>
              <a:off x="0" y="0"/>
              <a:ext cx="797541" cy="982670"/>
            </a:xfrm>
            <a:custGeom>
              <a:avLst/>
              <a:gdLst/>
              <a:ahLst/>
              <a:cxnLst/>
              <a:rect l="l" t="t" r="r" b="b"/>
              <a:pathLst>
                <a:path w="797541" h="982670">
                  <a:moveTo>
                    <a:pt x="398771" y="0"/>
                  </a:moveTo>
                  <a:cubicBezTo>
                    <a:pt x="178536" y="0"/>
                    <a:pt x="0" y="219978"/>
                    <a:pt x="0" y="491335"/>
                  </a:cubicBezTo>
                  <a:cubicBezTo>
                    <a:pt x="0" y="762692"/>
                    <a:pt x="178536" y="982670"/>
                    <a:pt x="398771" y="982670"/>
                  </a:cubicBezTo>
                  <a:cubicBezTo>
                    <a:pt x="619005" y="982670"/>
                    <a:pt x="797541" y="762692"/>
                    <a:pt x="797541" y="491335"/>
                  </a:cubicBezTo>
                  <a:cubicBezTo>
                    <a:pt x="797541" y="219978"/>
                    <a:pt x="619005" y="0"/>
                    <a:pt x="398771" y="0"/>
                  </a:cubicBezTo>
                  <a:close/>
                </a:path>
              </a:pathLst>
            </a:custGeom>
            <a:solidFill>
              <a:srgbClr val="ACD5FF"/>
            </a:solidFill>
          </p:spPr>
        </p:sp>
        <p:sp>
          <p:nvSpPr>
            <p:cNvPr id="13" name="TextBox 13"/>
            <p:cNvSpPr txBox="1"/>
            <p:nvPr/>
          </p:nvSpPr>
          <p:spPr>
            <a:xfrm>
              <a:off x="74769" y="6400"/>
              <a:ext cx="648002" cy="884145"/>
            </a:xfrm>
            <a:prstGeom prst="rect">
              <a:avLst/>
            </a:prstGeom>
          </p:spPr>
          <p:txBody>
            <a:bodyPr lIns="50800" tIns="50800" rIns="50800" bIns="50800" rtlCol="0" anchor="ctr"/>
            <a:lstStyle/>
            <a:p>
              <a:pPr algn="ctr">
                <a:lnSpc>
                  <a:spcPts val="2660"/>
                </a:lnSpc>
              </a:pPr>
              <a:endParaRPr/>
            </a:p>
          </p:txBody>
        </p:sp>
      </p:grpSp>
      <p:sp>
        <p:nvSpPr>
          <p:cNvPr id="15" name="TextBox 15"/>
          <p:cNvSpPr txBox="1"/>
          <p:nvPr/>
        </p:nvSpPr>
        <p:spPr>
          <a:xfrm>
            <a:off x="3329940" y="2214245"/>
            <a:ext cx="4979670" cy="7153275"/>
          </a:xfrm>
          <a:prstGeom prst="rect">
            <a:avLst/>
          </a:prstGeom>
        </p:spPr>
        <p:txBody>
          <a:bodyPr lIns="0" tIns="0" rIns="0" bIns="0" rtlCol="0" anchor="t">
            <a:noAutofit/>
          </a:bodyPr>
          <a:lstStyle/>
          <a:p>
            <a:pPr algn="just">
              <a:lnSpc>
                <a:spcPct val="100000"/>
              </a:lnSpc>
              <a:spcBef>
                <a:spcPct val="0"/>
              </a:spcBef>
            </a:pPr>
            <a:r>
              <a:rPr lang="en-US" altLang="ru-RU" sz="2200" b="1">
                <a:solidFill>
                  <a:schemeClr val="bg1"/>
                </a:solidFill>
                <a:latin typeface="Agrandir Wide Bold" panose="00000805000000000000"/>
                <a:ea typeface="Agrandir Wide Bold" panose="00000805000000000000"/>
                <a:cs typeface="Agrandir Wide Bold" panose="00000805000000000000"/>
                <a:sym typeface="Agrandir Wide Bold" panose="00000805000000000000"/>
              </a:rPr>
              <a:t>Alfa nurlanishida parchalanadigan yadrolar barqarorroq bo'lish uchun og'ir, musbat zaryadlangan zarralarni chiqaradi. Bu zarralar terimizga kirib, zarar yetkaza olmaydi va ko'pincha hatto bitta qog'oz varag'i yordamida to'xtatilishi mumkin.</a:t>
            </a:r>
          </a:p>
          <a:p>
            <a:pPr algn="just">
              <a:lnSpc>
                <a:spcPct val="100000"/>
              </a:lnSpc>
              <a:spcBef>
                <a:spcPct val="0"/>
              </a:spcBef>
            </a:pPr>
            <a:endParaRPr lang="en-US" altLang="ru-RU" sz="2200" b="1">
              <a:solidFill>
                <a:schemeClr val="bg1"/>
              </a:solidFill>
              <a:latin typeface="Agrandir Wide Bold" panose="00000805000000000000"/>
              <a:ea typeface="Agrandir Wide Bold" panose="00000805000000000000"/>
              <a:cs typeface="Agrandir Wide Bold" panose="00000805000000000000"/>
              <a:sym typeface="Agrandir Wide Bold" panose="00000805000000000000"/>
            </a:endParaRPr>
          </a:p>
          <a:p>
            <a:pPr algn="just">
              <a:lnSpc>
                <a:spcPct val="100000"/>
              </a:lnSpc>
              <a:spcBef>
                <a:spcPct val="0"/>
              </a:spcBef>
            </a:pPr>
            <a:r>
              <a:rPr lang="en-US" altLang="ru-RU" sz="2200" b="1">
                <a:solidFill>
                  <a:schemeClr val="bg1"/>
                </a:solidFill>
                <a:latin typeface="Agrandir Wide Bold" panose="00000805000000000000"/>
                <a:ea typeface="Agrandir Wide Bold" panose="00000805000000000000"/>
                <a:cs typeface="Agrandir Wide Bold" panose="00000805000000000000"/>
                <a:sym typeface="Agrandir Wide Bold" panose="00000805000000000000"/>
              </a:rPr>
              <a:t>Ammo, agar alfa chiqaradigan moddalar nafas olish, ovqatlanish yoki ichish orqali tanaga olinsa, ular bevosita ichki to'qimalarga ta'sir qilishi mumkin va shuning uchun sog'likka zarar etkazishi mumkin.</a:t>
            </a:r>
          </a:p>
          <a:p>
            <a:pPr algn="just">
              <a:lnSpc>
                <a:spcPct val="100000"/>
              </a:lnSpc>
              <a:spcBef>
                <a:spcPct val="0"/>
              </a:spcBef>
            </a:pPr>
            <a:endParaRPr lang="en-US" altLang="ru-RU" sz="2200" b="1">
              <a:solidFill>
                <a:schemeClr val="bg1"/>
              </a:solidFill>
              <a:latin typeface="Agrandir Wide Bold" panose="00000805000000000000"/>
              <a:ea typeface="Agrandir Wide Bold" panose="00000805000000000000"/>
              <a:cs typeface="Agrandir Wide Bold" panose="00000805000000000000"/>
              <a:sym typeface="Agrandir Wide Bold" panose="00000805000000000000"/>
            </a:endParaRPr>
          </a:p>
          <a:p>
            <a:pPr algn="just">
              <a:lnSpc>
                <a:spcPct val="100000"/>
              </a:lnSpc>
              <a:spcBef>
                <a:spcPct val="0"/>
              </a:spcBef>
            </a:pPr>
            <a:r>
              <a:rPr lang="en-US" altLang="ru-RU" sz="2200" b="1">
                <a:solidFill>
                  <a:schemeClr val="bg1"/>
                </a:solidFill>
                <a:latin typeface="Agrandir Wide Bold" panose="00000805000000000000"/>
                <a:ea typeface="Agrandir Wide Bold" panose="00000805000000000000"/>
                <a:cs typeface="Agrandir Wide Bold" panose="00000805000000000000"/>
                <a:sym typeface="Agrandir Wide Bold" panose="00000805000000000000"/>
              </a:rPr>
              <a:t>Americium-241 alfa zarralari orqali parchalanadigan atomga misol bo'lib, u butun dunyo bo'ylab tutun detektorlarida qo'llaniladi.[2]</a:t>
            </a:r>
          </a:p>
        </p:txBody>
      </p:sp>
      <p:pic>
        <p:nvPicPr>
          <p:cNvPr id="16" name="Изображение 15"/>
          <p:cNvPicPr>
            <a:picLocks noChangeAspect="1"/>
          </p:cNvPicPr>
          <p:nvPr/>
        </p:nvPicPr>
        <p:blipFill>
          <a:blip r:embed="rId6"/>
          <a:stretch>
            <a:fillRect/>
          </a:stretch>
        </p:blipFill>
        <p:spPr>
          <a:xfrm>
            <a:off x="8948420" y="1720215"/>
            <a:ext cx="8909050" cy="8092440"/>
          </a:xfrm>
          <a:prstGeom prst="rect">
            <a:avLst/>
          </a:prstGeom>
        </p:spPr>
      </p:pic>
      <p:sp>
        <p:nvSpPr>
          <p:cNvPr id="17" name="Текстовое поле 16"/>
          <p:cNvSpPr txBox="1"/>
          <p:nvPr/>
        </p:nvSpPr>
        <p:spPr>
          <a:xfrm>
            <a:off x="3773170" y="183515"/>
            <a:ext cx="12882880" cy="849630"/>
          </a:xfrm>
          <a:prstGeom prst="rect">
            <a:avLst/>
          </a:prstGeom>
          <a:noFill/>
        </p:spPr>
        <p:txBody>
          <a:bodyPr wrap="square" rtlCol="0">
            <a:noAutofit/>
          </a:bodyPr>
          <a:lstStyle/>
          <a:p>
            <a:pPr algn="ctr"/>
            <a:r>
              <a:rPr lang="en-US" altLang="ru-RU" sz="4400" b="1"/>
              <a:t>Alfa parchalanish</a:t>
            </a:r>
            <a:endParaRPr lang="ru-RU" altLang="en-US" sz="4400" b="1"/>
          </a:p>
        </p:txBody>
      </p:sp>
      <p:sp>
        <p:nvSpPr>
          <p:cNvPr id="19" name="Freeform 13"/>
          <p:cNvSpPr/>
          <p:nvPr/>
        </p:nvSpPr>
        <p:spPr>
          <a:xfrm rot="997481">
            <a:off x="16665575" y="-403225"/>
            <a:ext cx="953135" cy="2112645"/>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0" name="Freeform 14"/>
          <p:cNvSpPr/>
          <p:nvPr/>
        </p:nvSpPr>
        <p:spPr>
          <a:xfrm>
            <a:off x="4191250" y="22223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BECFF"/>
        </a:solidFill>
        <a:effectLst/>
      </p:bgPr>
    </p:bg>
    <p:spTree>
      <p:nvGrpSpPr>
        <p:cNvPr id="1" name=""/>
        <p:cNvGrpSpPr/>
        <p:nvPr/>
      </p:nvGrpSpPr>
      <p:grpSpPr>
        <a:xfrm>
          <a:off x="0" y="0"/>
          <a:ext cx="0" cy="0"/>
          <a:chOff x="0" y="0"/>
          <a:chExt cx="0" cy="0"/>
        </a:xfrm>
      </p:grpSpPr>
      <p:sp>
        <p:nvSpPr>
          <p:cNvPr id="5" name="Freeform 2"/>
          <p:cNvSpPr/>
          <p:nvPr/>
        </p:nvSpPr>
        <p:spPr>
          <a:xfrm flipH="1">
            <a:off x="-195445" y="7460895"/>
            <a:ext cx="18678890" cy="3364120"/>
          </a:xfrm>
          <a:custGeom>
            <a:avLst/>
            <a:gdLst/>
            <a:ahLst/>
            <a:cxnLst/>
            <a:rect l="l" t="t" r="r" b="b"/>
            <a:pathLst>
              <a:path w="18678890" h="3364120">
                <a:moveTo>
                  <a:pt x="18678890" y="0"/>
                </a:moveTo>
                <a:lnTo>
                  <a:pt x="0" y="0"/>
                </a:lnTo>
                <a:lnTo>
                  <a:pt x="0" y="3364121"/>
                </a:lnTo>
                <a:lnTo>
                  <a:pt x="18678890" y="3364121"/>
                </a:lnTo>
                <a:lnTo>
                  <a:pt x="18678890" y="0"/>
                </a:lnTo>
                <a:close/>
              </a:path>
            </a:pathLst>
          </a:custGeom>
          <a:blipFill>
            <a:blip r:embed="rId2"/>
            <a:stretch>
              <a:fillRect b="-112000"/>
            </a:stretch>
          </a:blipFill>
        </p:spPr>
      </p:sp>
      <p:sp>
        <p:nvSpPr>
          <p:cNvPr id="10" name="Freeform 10"/>
          <p:cNvSpPr/>
          <p:nvPr/>
        </p:nvSpPr>
        <p:spPr>
          <a:xfrm>
            <a:off x="-849630" y="222250"/>
            <a:ext cx="9447530" cy="10066020"/>
          </a:xfrm>
          <a:custGeom>
            <a:avLst/>
            <a:gdLst/>
            <a:ahLst/>
            <a:cxnLst/>
            <a:rect l="l" t="t" r="r" b="b"/>
            <a:pathLst>
              <a:path w="8409165" h="6360387">
                <a:moveTo>
                  <a:pt x="0" y="0"/>
                </a:moveTo>
                <a:lnTo>
                  <a:pt x="8409165" y="0"/>
                </a:lnTo>
                <a:lnTo>
                  <a:pt x="8409165" y="6360387"/>
                </a:lnTo>
                <a:lnTo>
                  <a:pt x="0" y="636038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7" name="Текстовое поле 16"/>
          <p:cNvSpPr txBox="1"/>
          <p:nvPr/>
        </p:nvSpPr>
        <p:spPr>
          <a:xfrm>
            <a:off x="3773170" y="183515"/>
            <a:ext cx="12882880" cy="849630"/>
          </a:xfrm>
          <a:prstGeom prst="rect">
            <a:avLst/>
          </a:prstGeom>
          <a:noFill/>
        </p:spPr>
        <p:txBody>
          <a:bodyPr wrap="square" rtlCol="0">
            <a:noAutofit/>
          </a:bodyPr>
          <a:lstStyle/>
          <a:p>
            <a:pPr algn="ctr"/>
            <a:r>
              <a:rPr lang="en-US" altLang="ru-RU" sz="4400" b="1"/>
              <a:t>Beta parchalanish</a:t>
            </a:r>
            <a:endParaRPr lang="ru-RU" altLang="en-US" sz="4400" b="1"/>
          </a:p>
        </p:txBody>
      </p:sp>
      <p:sp>
        <p:nvSpPr>
          <p:cNvPr id="9" name="Текстовое поле 8"/>
          <p:cNvSpPr txBox="1"/>
          <p:nvPr/>
        </p:nvSpPr>
        <p:spPr>
          <a:xfrm>
            <a:off x="3276600" y="1843405"/>
            <a:ext cx="5080000" cy="8286115"/>
          </a:xfrm>
          <a:prstGeom prst="rect">
            <a:avLst/>
          </a:prstGeom>
        </p:spPr>
        <p:txBody>
          <a:bodyPr>
            <a:noAutofit/>
          </a:bodyPr>
          <a:lstStyle/>
          <a:p>
            <a:pPr marL="0" indent="0" algn="just">
              <a:spcBef>
                <a:spcPct val="0"/>
              </a:spcBef>
              <a:spcAft>
                <a:spcPts val="1400"/>
              </a:spcAft>
            </a:pPr>
            <a:r>
              <a:rPr sz="2400" b="0" i="0">
                <a:solidFill>
                  <a:schemeClr val="bg1"/>
                </a:solidFill>
                <a:latin typeface="Calibri" panose="020F0502020204030204" charset="0"/>
                <a:ea typeface="Roboto"/>
                <a:cs typeface="Calibri" panose="020F0502020204030204" charset="0"/>
              </a:rPr>
              <a:t>Beta-nurlanishda yadrolar alfa zarrachalariga qaraganda ko'proq kirib boradigan kichikroq zarrachalarni (elektronlarni) chiqaradi va ularning energiyasiga qarab, masalan, 1-2 santimetr suvdan o'tishi mumkin. Umuman olganda, qalinligi bir necha millimetr bo'lgan alyuminiy varaq beta nurlanishini to'xtata oladi.Beta nurlanishini chiqaradigan ba'zi beqaror atomlarga vodorod-3 (tritiy) va uglerod-14 kiradi. Tritiy, boshqalar qatori, favqulodda chiroqlarda, masalan, qorong'uda chiqishlarni belgilash uchun ishlatiladi. Buning sababi shundaki, tritiyning beta nurlanishi, radiatsiya o'zaro ta'sirlashganda, elektrsiz fosfor moddasining porlashiga olib keladi. Uglerod-14, masalan, o'tmishdagi ob'ektlarni </a:t>
            </a:r>
            <a:r>
              <a:rPr lang="en-US" sz="2400" b="0" i="0">
                <a:solidFill>
                  <a:schemeClr val="bg1"/>
                </a:solidFill>
                <a:latin typeface="Calibri" panose="020F0502020204030204" charset="0"/>
                <a:ea typeface="Roboto"/>
                <a:cs typeface="Calibri" panose="020F0502020204030204" charset="0"/>
              </a:rPr>
              <a:t>yoshini bilish</a:t>
            </a:r>
            <a:r>
              <a:rPr sz="2400" b="0" i="0">
                <a:solidFill>
                  <a:schemeClr val="bg1"/>
                </a:solidFill>
                <a:latin typeface="Calibri" panose="020F0502020204030204" charset="0"/>
                <a:ea typeface="Roboto"/>
                <a:cs typeface="Calibri" panose="020F0502020204030204" charset="0"/>
              </a:rPr>
              <a:t> uchun ishlatiladi.</a:t>
            </a:r>
            <a:r>
              <a:rPr lang="en-US" sz="2400" b="0" i="0">
                <a:solidFill>
                  <a:schemeClr val="bg1"/>
                </a:solidFill>
                <a:latin typeface="Calibri" panose="020F0502020204030204" charset="0"/>
                <a:ea typeface="Roboto"/>
                <a:cs typeface="Calibri" panose="020F0502020204030204" charset="0"/>
              </a:rPr>
              <a:t>[2]</a:t>
            </a:r>
          </a:p>
        </p:txBody>
      </p:sp>
      <p:sp>
        <p:nvSpPr>
          <p:cNvPr id="19" name="Freeform 13"/>
          <p:cNvSpPr/>
          <p:nvPr/>
        </p:nvSpPr>
        <p:spPr>
          <a:xfrm rot="997481">
            <a:off x="16665575" y="-403225"/>
            <a:ext cx="953135" cy="2112645"/>
          </a:xfrm>
          <a:custGeom>
            <a:avLst/>
            <a:gdLst/>
            <a:ahLst/>
            <a:cxnLst/>
            <a:rect l="l" t="t" r="r" b="b"/>
            <a:pathLst>
              <a:path w="1372455" h="2657924">
                <a:moveTo>
                  <a:pt x="0" y="0"/>
                </a:moveTo>
                <a:lnTo>
                  <a:pt x="1372455" y="0"/>
                </a:lnTo>
                <a:lnTo>
                  <a:pt x="1372455" y="2657924"/>
                </a:lnTo>
                <a:lnTo>
                  <a:pt x="0" y="2657924"/>
                </a:lnTo>
                <a:lnTo>
                  <a:pt x="0" y="0"/>
                </a:lnTo>
                <a:close/>
              </a:path>
            </a:pathLst>
          </a:custGeom>
          <a:blipFill>
            <a:blip r:embed="rId5">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4343650" y="114287"/>
            <a:ext cx="2460760" cy="1194587"/>
          </a:xfrm>
          <a:custGeom>
            <a:avLst/>
            <a:gdLst/>
            <a:ahLst/>
            <a:cxnLst/>
            <a:rect l="l" t="t" r="r" b="b"/>
            <a:pathLst>
              <a:path w="2460760" h="1194587">
                <a:moveTo>
                  <a:pt x="0" y="0"/>
                </a:moveTo>
                <a:lnTo>
                  <a:pt x="2460760" y="0"/>
                </a:lnTo>
                <a:lnTo>
                  <a:pt x="2460760" y="1194587"/>
                </a:lnTo>
                <a:lnTo>
                  <a:pt x="0" y="119458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pic>
        <p:nvPicPr>
          <p:cNvPr id="2" name="Рисунок 1"/>
          <p:cNvPicPr>
            <a:picLocks noChangeAspect="1"/>
          </p:cNvPicPr>
          <p:nvPr/>
        </p:nvPicPr>
        <p:blipFill>
          <a:blip r:embed="rId10"/>
          <a:stretch>
            <a:fillRect/>
          </a:stretch>
        </p:blipFill>
        <p:spPr>
          <a:xfrm>
            <a:off x="8915400" y="1792324"/>
            <a:ext cx="8515350" cy="80962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1464</Words>
  <Application>Microsoft Office PowerPoint</Application>
  <PresentationFormat>Произвольный</PresentationFormat>
  <Paragraphs>62</Paragraphs>
  <Slides>18</Slides>
  <Notes>0</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9" baseType="lpstr">
      <vt:lpstr>ITC Franklin Gothic LT Semi-Bold</vt:lpstr>
      <vt:lpstr>Roboto</vt:lpstr>
      <vt:lpstr>Agrandir Narrow</vt:lpstr>
      <vt:lpstr>Agrandir Wide Bold Italics</vt:lpstr>
      <vt:lpstr>Agrandir Narrow Bold</vt:lpstr>
      <vt:lpstr>Agrandir Wide Italics</vt:lpstr>
      <vt:lpstr>Arial</vt:lpstr>
      <vt:lpstr>Agrandir Wide Bold</vt:lpstr>
      <vt:lpstr>Calibri</vt:lpstr>
      <vt:lpstr>Office Theme</vt:lpstr>
      <vt:lpstr>Bitmap Image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
  <cp:lastModifiedBy>Пользователь</cp:lastModifiedBy>
  <cp:revision>10</cp:revision>
  <dcterms:created xsi:type="dcterms:W3CDTF">2006-08-16T00:00:00Z</dcterms:created>
  <dcterms:modified xsi:type="dcterms:W3CDTF">2025-12-23T17:54:21Z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9C8100921D5B420F9F253893DEAC05D3_13</vt:lpwstr>
  </property>
  <property fmtid="{D5CDD505-2E9C-101B-9397-08002B2CF9AE}" pid="3" name="KSOProductBuildVer">
    <vt:lpwstr>1049-12.2.0.23155</vt:lpwstr>
  </property>
</Properties>
</file>