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uqori kolontitul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Latn-UZ"/>
          </a:p>
        </p:txBody>
      </p:sp>
      <p:sp>
        <p:nvSpPr>
          <p:cNvPr id="3" name="San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07421-7B5B-7B4D-ACC4-2D4E8A61D4C4}" type="datetimeFigureOut">
              <a:rPr lang="uz-Latn-UZ" smtClean="0"/>
              <a:t>22/04/2025</a:t>
            </a:fld>
            <a:endParaRPr lang="uz-Latn-UZ"/>
          </a:p>
        </p:txBody>
      </p:sp>
      <p:sp>
        <p:nvSpPr>
          <p:cNvPr id="4" name="Slayd obraz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Latn-UZ"/>
          </a:p>
        </p:txBody>
      </p:sp>
      <p:sp>
        <p:nvSpPr>
          <p:cNvPr id="5" name="Eslatmal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6" name="Pastki kolontitu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Latn-UZ"/>
          </a:p>
        </p:txBody>
      </p:sp>
      <p:sp>
        <p:nvSpPr>
          <p:cNvPr id="7" name="Slayd raqam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73E85-F223-964C-A7E7-1E36552B50DD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829783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d obraz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latmal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 dirty="0"/>
          </a:p>
        </p:txBody>
      </p:sp>
      <p:sp>
        <p:nvSpPr>
          <p:cNvPr id="4" name="Slayd raqam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73E85-F223-964C-A7E7-1E36552B50DD}" type="slidenum">
              <a:rPr lang="uz-Latn-UZ" smtClean="0"/>
              <a:t>6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751532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ul slay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z-Latn-UZ"/>
              <a:t>Taglavha namunasini tahrirlash uchun bosing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gxatli panorama ras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rlavha va tagx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gxatli iqtib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shrifn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shrifnomadan iqtib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'g'ri yoki yolg'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arlavha va vertikal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 sarlavha va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rlavha v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o‘lim sarlavha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kkit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lishtir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aqat sarlav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‘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omli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omli ra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ademy.uz" TargetMode="Externa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B400D9B3-958A-0198-7B19-7187D26A32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8165" y="1668725"/>
            <a:ext cx="6815669" cy="1515533"/>
          </a:xfrm>
        </p:spPr>
        <p:txBody>
          <a:bodyPr/>
          <a:lstStyle/>
          <a:p>
            <a:r>
              <a:rPr lang="uz-Latn-UZ" sz="4400" dirty="0"/>
              <a:t>Mavzu: </a:t>
            </a:r>
            <a:r>
              <a:rPr lang="uz-Latn-UZ" sz="4400" dirty="0" err="1"/>
              <a:t>Neytron</a:t>
            </a:r>
            <a:r>
              <a:rPr lang="uz-Latn-UZ" sz="4400" dirty="0"/>
              <a:t> generatorlar va ularning turlari</a:t>
            </a:r>
          </a:p>
        </p:txBody>
      </p:sp>
      <p:sp>
        <p:nvSpPr>
          <p:cNvPr id="5" name="Tagsarlavha 2">
            <a:extLst>
              <a:ext uri="{FF2B5EF4-FFF2-40B4-BE49-F238E27FC236}">
                <a16:creationId xmlns:a16="http://schemas.microsoft.com/office/drawing/2014/main" id="{2DFFE89F-2B00-2C2D-F8AF-85A9338FF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3530" y="3548063"/>
            <a:ext cx="4110303" cy="1641212"/>
          </a:xfrm>
        </p:spPr>
        <p:txBody>
          <a:bodyPr/>
          <a:lstStyle/>
          <a:p>
            <a:r>
              <a:rPr lang="uz-Latn-UZ" dirty="0"/>
              <a:t>Fan: Tezlatkichlar fizikasi. </a:t>
            </a:r>
          </a:p>
          <a:p>
            <a:r>
              <a:rPr lang="uz-Latn-UZ" dirty="0" err="1"/>
              <a:t>Abdusamatova</a:t>
            </a:r>
            <a:r>
              <a:rPr lang="uz-Latn-UZ" dirty="0"/>
              <a:t> </a:t>
            </a:r>
            <a:r>
              <a:rPr lang="uz-Latn-UZ" dirty="0" err="1"/>
              <a:t>Marjona</a:t>
            </a:r>
            <a:endParaRPr lang="uz-Latn-UZ" dirty="0"/>
          </a:p>
          <a:p>
            <a:endParaRPr lang="uz-Latn-UZ" dirty="0"/>
          </a:p>
          <a:p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2188464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157F6F91-7CA1-C2BE-9DA3-987DA38F7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43063"/>
            <a:ext cx="9601196" cy="4232805"/>
          </a:xfrm>
        </p:spPr>
        <p:txBody>
          <a:bodyPr>
            <a:normAutofit/>
          </a:bodyPr>
          <a:lstStyle/>
          <a:p>
            <a:r>
              <a:rPr lang="uz-Latn-UZ" dirty="0" err="1"/>
              <a:t>Neytronografiya</a:t>
            </a:r>
            <a:r>
              <a:rPr lang="uz-Latn-UZ" dirty="0"/>
              <a:t> (</a:t>
            </a:r>
            <a:r>
              <a:rPr lang="uz-Latn-UZ" dirty="0" err="1"/>
              <a:t>neytron</a:t>
            </a:r>
            <a:r>
              <a:rPr lang="uz-Latn-UZ" dirty="0"/>
              <a:t> va ...</a:t>
            </a:r>
            <a:r>
              <a:rPr lang="uz-Latn-UZ" dirty="0" err="1"/>
              <a:t>grafiya</a:t>
            </a:r>
            <a:r>
              <a:rPr lang="uz-Latn-UZ" dirty="0"/>
              <a:t>) — </a:t>
            </a:r>
            <a:r>
              <a:rPr lang="uz-Latn-UZ" dirty="0" err="1"/>
              <a:t>neytronlarning</a:t>
            </a:r>
            <a:r>
              <a:rPr lang="uz-Latn-UZ" dirty="0"/>
              <a:t> sochilishi asosida molekula, </a:t>
            </a:r>
            <a:r>
              <a:rPr lang="uz-Latn-UZ" dirty="0" err="1"/>
              <a:t>suyuklik</a:t>
            </a:r>
            <a:r>
              <a:rPr lang="uz-Latn-UZ" dirty="0"/>
              <a:t> va </a:t>
            </a:r>
            <a:r>
              <a:rPr lang="uz-Latn-UZ" dirty="0" err="1"/>
              <a:t>kristallarning</a:t>
            </a:r>
            <a:r>
              <a:rPr lang="uz-Latn-UZ" dirty="0"/>
              <a:t> tuzilishini </a:t>
            </a:r>
            <a:r>
              <a:rPr lang="uz-Latn-UZ" dirty="0" err="1"/>
              <a:t>oʻrganish</a:t>
            </a:r>
            <a:r>
              <a:rPr lang="uz-Latn-UZ" dirty="0"/>
              <a:t> usuli. </a:t>
            </a:r>
            <a:r>
              <a:rPr lang="uz-Latn-UZ" dirty="0" err="1"/>
              <a:t>Kristallarning</a:t>
            </a:r>
            <a:r>
              <a:rPr lang="uz-Latn-UZ" dirty="0"/>
              <a:t> atom va magnit tuzilishi </a:t>
            </a:r>
            <a:r>
              <a:rPr lang="uz-Latn-UZ" dirty="0" err="1"/>
              <a:t>toʻgʻrisidagi</a:t>
            </a:r>
            <a:r>
              <a:rPr lang="uz-Latn-UZ" dirty="0"/>
              <a:t> </a:t>
            </a:r>
            <a:r>
              <a:rPr lang="uz-Latn-UZ" dirty="0" err="1"/>
              <a:t>maʼlumotlar</a:t>
            </a:r>
            <a:r>
              <a:rPr lang="uz-Latn-UZ" dirty="0"/>
              <a:t> </a:t>
            </a:r>
            <a:r>
              <a:rPr lang="uz-Latn-UZ" dirty="0" err="1"/>
              <a:t>neytronlar</a:t>
            </a:r>
            <a:r>
              <a:rPr lang="uz-Latn-UZ" dirty="0"/>
              <a:t> </a:t>
            </a:r>
            <a:r>
              <a:rPr lang="uz-Latn-UZ" dirty="0" err="1"/>
              <a:t>difraksiyasini</a:t>
            </a:r>
            <a:r>
              <a:rPr lang="uz-Latn-UZ" dirty="0"/>
              <a:t> kuzatishdan, molekula va kristalldagi atomlarning issiqlik tebranishlari haqidagi </a:t>
            </a:r>
            <a:r>
              <a:rPr lang="uz-Latn-UZ" dirty="0" err="1"/>
              <a:t>maʼlumotlar</a:t>
            </a:r>
            <a:r>
              <a:rPr lang="uz-Latn-UZ" dirty="0"/>
              <a:t> esa </a:t>
            </a:r>
            <a:r>
              <a:rPr lang="uz-Latn-UZ" dirty="0" err="1"/>
              <a:t>neytronlarning</a:t>
            </a:r>
            <a:r>
              <a:rPr lang="uz-Latn-UZ" dirty="0"/>
              <a:t> sochilishini kuzatishdan olinadi. </a:t>
            </a:r>
            <a:r>
              <a:rPr lang="uz-Latn-UZ" dirty="0" err="1"/>
              <a:t>Neytronlar</a:t>
            </a:r>
            <a:r>
              <a:rPr lang="uz-Latn-UZ" dirty="0"/>
              <a:t> elektr </a:t>
            </a:r>
            <a:r>
              <a:rPr lang="uz-Latn-UZ" dirty="0" err="1"/>
              <a:t>zaryadsiz</a:t>
            </a:r>
            <a:r>
              <a:rPr lang="uz-Latn-UZ" dirty="0"/>
              <a:t> zarra </a:t>
            </a:r>
            <a:r>
              <a:rPr lang="uz-Latn-UZ" dirty="0" err="1"/>
              <a:t>boʻlganligi</a:t>
            </a:r>
            <a:r>
              <a:rPr lang="uz-Latn-UZ" dirty="0"/>
              <a:t> tufayli ularning moddalarda sochilishi rentgen nurlari va elektronlarga nisbatan boshqacharoq </a:t>
            </a:r>
            <a:r>
              <a:rPr lang="uz-Latn-UZ" dirty="0" err="1"/>
              <a:t>boʻladi</a:t>
            </a:r>
            <a:r>
              <a:rPr lang="uz-Latn-UZ" dirty="0"/>
              <a:t>. Magnitlanuvchi moddalar </a:t>
            </a:r>
            <a:r>
              <a:rPr lang="uz-Latn-UZ" dirty="0" err="1"/>
              <a:t>neytron</a:t>
            </a:r>
            <a:r>
              <a:rPr lang="uz-Latn-UZ" dirty="0"/>
              <a:t> maxsus </a:t>
            </a:r>
            <a:r>
              <a:rPr lang="uz-Latn-UZ" dirty="0" err="1"/>
              <a:t>boʻlim</a:t>
            </a:r>
            <a:r>
              <a:rPr lang="uz-Latn-UZ" dirty="0"/>
              <a:t> — magnit </a:t>
            </a:r>
            <a:r>
              <a:rPr lang="uz-Latn-UZ" dirty="0" err="1"/>
              <a:t>neytron</a:t>
            </a:r>
            <a:r>
              <a:rPr lang="uz-Latn-UZ" dirty="0"/>
              <a:t> </a:t>
            </a:r>
            <a:r>
              <a:rPr lang="uz-Latn-UZ" dirty="0" err="1"/>
              <a:t>oʻrganadi</a:t>
            </a:r>
            <a:r>
              <a:rPr lang="uz-Latn-U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5039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A016FFB0-B126-CD5C-E8B2-369797C30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285875"/>
            <a:ext cx="9601196" cy="4589993"/>
          </a:xfrm>
        </p:spPr>
        <p:txBody>
          <a:bodyPr>
            <a:noAutofit/>
          </a:bodyPr>
          <a:lstStyle/>
          <a:p>
            <a:r>
              <a:rPr lang="uz-Latn-UZ" dirty="0" err="1"/>
              <a:t>Neytronda</a:t>
            </a:r>
            <a:r>
              <a:rPr lang="uz-Latn-UZ" dirty="0"/>
              <a:t> asosiy vosita yadro reaktorlari devorlaridan maxsus tirqish orqali chiqarilgan </a:t>
            </a:r>
            <a:r>
              <a:rPr lang="uz-Latn-UZ" dirty="0" err="1"/>
              <a:t>issiklik</a:t>
            </a:r>
            <a:r>
              <a:rPr lang="uz-Latn-UZ" dirty="0"/>
              <a:t> </a:t>
            </a:r>
            <a:r>
              <a:rPr lang="uz-Latn-UZ" dirty="0" err="1"/>
              <a:t>neytronlari</a:t>
            </a:r>
            <a:r>
              <a:rPr lang="uz-Latn-UZ" dirty="0"/>
              <a:t> (sekin </a:t>
            </a:r>
            <a:r>
              <a:rPr lang="uz-Latn-UZ" dirty="0" err="1"/>
              <a:t>neytronlar</a:t>
            </a:r>
            <a:r>
              <a:rPr lang="uz-Latn-UZ" dirty="0"/>
              <a:t>) dastasidir. Dasta </a:t>
            </a:r>
            <a:r>
              <a:rPr lang="uz-Latn-UZ" dirty="0" err="1"/>
              <a:t>roʻparasiga</a:t>
            </a:r>
            <a:r>
              <a:rPr lang="uz-Latn-UZ" dirty="0"/>
              <a:t> tekshiriladigan nishon — modda </a:t>
            </a:r>
            <a:r>
              <a:rPr lang="uz-Latn-UZ" dirty="0" err="1"/>
              <a:t>qoʻyiladi</a:t>
            </a:r>
            <a:r>
              <a:rPr lang="uz-Latn-UZ" dirty="0"/>
              <a:t>. Nishondan sochilgan </a:t>
            </a:r>
            <a:r>
              <a:rPr lang="uz-Latn-UZ" dirty="0" err="1"/>
              <a:t>neytronlar</a:t>
            </a:r>
            <a:r>
              <a:rPr lang="uz-Latn-UZ" dirty="0"/>
              <a:t> maxsus hisoblagichlar yordamida qayd qilinadi. Yadro reaktorlari energiya spektri 0,06 </a:t>
            </a:r>
            <a:r>
              <a:rPr lang="uz-Latn-UZ" dirty="0" err="1"/>
              <a:t>eV</a:t>
            </a:r>
            <a:r>
              <a:rPr lang="uz-Latn-UZ" dirty="0"/>
              <a:t> sohasida maksimumga ega </a:t>
            </a:r>
            <a:r>
              <a:rPr lang="uz-Latn-UZ" dirty="0" err="1"/>
              <a:t>issiklik</a:t>
            </a:r>
            <a:r>
              <a:rPr lang="uz-Latn-UZ" dirty="0"/>
              <a:t> </a:t>
            </a:r>
            <a:r>
              <a:rPr lang="uz-Latn-UZ" dirty="0" err="1"/>
              <a:t>neytronlari</a:t>
            </a:r>
            <a:r>
              <a:rPr lang="uz-Latn-UZ" dirty="0"/>
              <a:t> manbai hisoblanadi. Ushbu energiyaga mos de </a:t>
            </a:r>
            <a:r>
              <a:rPr lang="uz-Latn-UZ" dirty="0" err="1"/>
              <a:t>Broyl</a:t>
            </a:r>
            <a:r>
              <a:rPr lang="uz-Latn-UZ" dirty="0"/>
              <a:t> </a:t>
            </a:r>
            <a:r>
              <a:rPr lang="uz-Latn-UZ" dirty="0" err="1"/>
              <a:t>toʻlqin</a:t>
            </a:r>
            <a:r>
              <a:rPr lang="uz-Latn-UZ" dirty="0"/>
              <a:t> uz. A. ~ 1A </a:t>
            </a:r>
            <a:r>
              <a:rPr lang="uz-Latn-UZ" dirty="0" err="1"/>
              <a:t>kondensirlangan</a:t>
            </a:r>
            <a:r>
              <a:rPr lang="uz-Latn-UZ" dirty="0"/>
              <a:t> moddalardagi </a:t>
            </a:r>
            <a:r>
              <a:rPr lang="uz-Latn-UZ" dirty="0" err="1"/>
              <a:t>atomlararo</a:t>
            </a:r>
            <a:r>
              <a:rPr lang="uz-Latn-UZ" dirty="0"/>
              <a:t> masofalar bilan </a:t>
            </a:r>
            <a:r>
              <a:rPr lang="uz-Latn-UZ" dirty="0" err="1"/>
              <a:t>qiyoslanadi</a:t>
            </a:r>
            <a:r>
              <a:rPr lang="uz-Latn-UZ" dirty="0"/>
              <a:t>. </a:t>
            </a:r>
            <a:r>
              <a:rPr lang="uz-Latn-UZ" dirty="0" err="1"/>
              <a:t>Neytronlar</a:t>
            </a:r>
            <a:r>
              <a:rPr lang="uz-Latn-UZ" dirty="0"/>
              <a:t> bu moddadagi atomlarning </a:t>
            </a:r>
            <a:r>
              <a:rPr lang="uz-Latn-UZ" dirty="0" err="1"/>
              <a:t>oʻzaro</a:t>
            </a:r>
            <a:r>
              <a:rPr lang="uz-Latn-UZ" dirty="0"/>
              <a:t> joylashishini </a:t>
            </a:r>
            <a:r>
              <a:rPr lang="uz-Latn-UZ" dirty="0" err="1"/>
              <a:t>difraksiya</a:t>
            </a:r>
            <a:r>
              <a:rPr lang="uz-Latn-UZ" dirty="0"/>
              <a:t> yordamida tadqiq qilishga imkon beradi. Issiqlik </a:t>
            </a:r>
            <a:r>
              <a:rPr lang="uz-Latn-UZ" dirty="0" err="1"/>
              <a:t>neytronlari</a:t>
            </a:r>
            <a:r>
              <a:rPr lang="uz-Latn-UZ" dirty="0"/>
              <a:t> energiyasining atomlarning </a:t>
            </a:r>
            <a:r>
              <a:rPr lang="uz-Latn-UZ" dirty="0" err="1"/>
              <a:t>issiklik</a:t>
            </a:r>
            <a:r>
              <a:rPr lang="uz-Latn-UZ" dirty="0"/>
              <a:t> tebranishlari energiyasi bilan qiyoslanishi moddaning dinamik xossalarini </a:t>
            </a:r>
            <a:r>
              <a:rPr lang="uz-Latn-UZ" dirty="0" err="1"/>
              <a:t>oʻrganishga</a:t>
            </a:r>
            <a:r>
              <a:rPr lang="uz-Latn-UZ" dirty="0"/>
              <a:t> imkon beradi.</a:t>
            </a:r>
          </a:p>
        </p:txBody>
      </p:sp>
    </p:spTree>
    <p:extLst>
      <p:ext uri="{BB962C8B-B14F-4D97-AF65-F5344CB8AC3E}">
        <p14:creationId xmlns:p14="http://schemas.microsoft.com/office/powerpoint/2010/main" val="2837018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1F58F968-4212-6ACD-1A4C-A5528FAE2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err="1"/>
              <a:t>Neytron</a:t>
            </a:r>
            <a:r>
              <a:rPr lang="uz-Latn-UZ" dirty="0"/>
              <a:t> generatorlar 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C61FA486-909D-29C1-F3EA-014F96419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Latn-UZ" dirty="0" err="1"/>
              <a:t>Neytron</a:t>
            </a:r>
            <a:r>
              <a:rPr lang="uz-Latn-UZ" dirty="0"/>
              <a:t> generatorlar bu </a:t>
            </a:r>
            <a:r>
              <a:rPr lang="uz-Latn-UZ" dirty="0" err="1"/>
              <a:t>neytron</a:t>
            </a:r>
            <a:r>
              <a:rPr lang="uz-Latn-UZ" dirty="0"/>
              <a:t> </a:t>
            </a:r>
            <a:r>
              <a:rPr lang="uz-Latn-UZ" dirty="0" err="1"/>
              <a:t>zarrachalarini</a:t>
            </a:r>
            <a:r>
              <a:rPr lang="uz-Latn-UZ" dirty="0"/>
              <a:t> hosil qiluvchi qurilmadir. Ular ilmiy tadqiqotlarda, sanoatda va tibbiyot sohalarida keng qo’llaniladi. </a:t>
            </a:r>
            <a:r>
              <a:rPr lang="uz-Latn-UZ" dirty="0" err="1"/>
              <a:t>Neytron</a:t>
            </a:r>
            <a:r>
              <a:rPr lang="uz-Latn-UZ" dirty="0"/>
              <a:t> generatorlarining quyidagi turlari mavjud;</a:t>
            </a:r>
          </a:p>
          <a:p>
            <a:r>
              <a:rPr lang="uz-Latn-UZ" dirty="0"/>
              <a:t>1) </a:t>
            </a:r>
            <a:r>
              <a:rPr lang="uz-Latn-UZ" dirty="0" err="1"/>
              <a:t>Radioaktiv</a:t>
            </a:r>
            <a:r>
              <a:rPr lang="uz-Latn-UZ" dirty="0"/>
              <a:t> manbali </a:t>
            </a:r>
            <a:r>
              <a:rPr lang="uz-Latn-UZ" dirty="0" err="1"/>
              <a:t>neytron</a:t>
            </a:r>
            <a:r>
              <a:rPr lang="uz-Latn-UZ" dirty="0"/>
              <a:t> generatorlar:</a:t>
            </a:r>
          </a:p>
          <a:p>
            <a:r>
              <a:rPr lang="uz-Latn-UZ" dirty="0"/>
              <a:t>2) </a:t>
            </a:r>
            <a:r>
              <a:rPr lang="uz-Latn-UZ" dirty="0" err="1"/>
              <a:t>Zarrachalar</a:t>
            </a:r>
            <a:r>
              <a:rPr lang="uz-Latn-UZ" dirty="0"/>
              <a:t> tezlatkichiga asoslangan </a:t>
            </a:r>
            <a:r>
              <a:rPr lang="uz-Latn-UZ" dirty="0" err="1"/>
              <a:t>neytron</a:t>
            </a:r>
            <a:r>
              <a:rPr lang="uz-Latn-UZ" dirty="0"/>
              <a:t> generatorlar:</a:t>
            </a:r>
          </a:p>
          <a:p>
            <a:endParaRPr lang="uz-Latn-UZ" dirty="0"/>
          </a:p>
          <a:p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921223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B36151EE-0186-EACA-1D89-D5C90AB69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Ishlash prinsipi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DD79D6B7-335D-D34D-8447-264C918C5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z-Latn-UZ" dirty="0"/>
              <a:t>Bu turdagi generatorlarda </a:t>
            </a:r>
            <a:r>
              <a:rPr lang="uz-Latn-UZ" dirty="0" err="1"/>
              <a:t>neytronlar</a:t>
            </a:r>
            <a:r>
              <a:rPr lang="uz-Latn-UZ" dirty="0"/>
              <a:t> </a:t>
            </a:r>
            <a:r>
              <a:rPr lang="uz-Latn-UZ" dirty="0" err="1"/>
              <a:t>radioaktiv</a:t>
            </a:r>
            <a:r>
              <a:rPr lang="uz-Latn-UZ" dirty="0"/>
              <a:t> izotoplar (masalan, </a:t>
            </a:r>
            <a:r>
              <a:rPr lang="uz-Latn-UZ" dirty="0" err="1"/>
              <a:t>poloniy</a:t>
            </a:r>
            <a:r>
              <a:rPr lang="uz-Latn-UZ" dirty="0"/>
              <a:t>-berilliy, </a:t>
            </a:r>
            <a:r>
              <a:rPr lang="uz-Latn-UZ" dirty="0" err="1"/>
              <a:t>ameritsiy</a:t>
            </a:r>
            <a:r>
              <a:rPr lang="uz-Latn-UZ" dirty="0"/>
              <a:t>-berilliy) yordamida hosil qilinadi. Ular </a:t>
            </a:r>
            <a:r>
              <a:rPr lang="uz-Latn-UZ" dirty="0" err="1"/>
              <a:t>oddiyroq</a:t>
            </a:r>
            <a:r>
              <a:rPr lang="uz-Latn-UZ" dirty="0"/>
              <a:t> tuzilishga ega,  lekin </a:t>
            </a:r>
            <a:r>
              <a:rPr lang="uz-Latn-UZ" dirty="0" err="1"/>
              <a:t>neytron</a:t>
            </a:r>
            <a:r>
              <a:rPr lang="uz-Latn-UZ" dirty="0"/>
              <a:t> oqimi nisbatan past </a:t>
            </a:r>
            <a:r>
              <a:rPr lang="uz-Latn-UZ" dirty="0" err="1"/>
              <a:t>boʻladi</a:t>
            </a:r>
            <a:r>
              <a:rPr lang="uz-Latn-UZ" dirty="0"/>
              <a:t>.</a:t>
            </a:r>
          </a:p>
          <a:p>
            <a:pPr marL="0" indent="0">
              <a:buNone/>
            </a:pPr>
            <a:r>
              <a:rPr lang="uz-Latn-UZ" dirty="0"/>
              <a:t>Bunday generatorlarda yuqori energiyali </a:t>
            </a:r>
            <a:r>
              <a:rPr lang="uz-Latn-UZ" dirty="0" err="1"/>
              <a:t>zarrachalar</a:t>
            </a:r>
            <a:r>
              <a:rPr lang="uz-Latn-UZ" dirty="0"/>
              <a:t> (odatda </a:t>
            </a:r>
            <a:r>
              <a:rPr lang="uz-Latn-UZ" dirty="0" err="1"/>
              <a:t>deuteronlar</a:t>
            </a:r>
            <a:r>
              <a:rPr lang="uz-Latn-UZ" dirty="0"/>
              <a:t>) nishonga (masalan, </a:t>
            </a:r>
            <a:r>
              <a:rPr lang="uz-Latn-UZ" dirty="0" err="1"/>
              <a:t>tritiy</a:t>
            </a:r>
            <a:r>
              <a:rPr lang="uz-Latn-UZ" dirty="0"/>
              <a:t> yoki berilliy) urilishi orqali </a:t>
            </a:r>
            <a:r>
              <a:rPr lang="uz-Latn-UZ" dirty="0" err="1"/>
              <a:t>neytronlar</a:t>
            </a:r>
            <a:r>
              <a:rPr lang="uz-Latn-UZ" dirty="0"/>
              <a:t> chiqariladi. </a:t>
            </a:r>
            <a:r>
              <a:rPr lang="uz-Latn-UZ" dirty="0" err="1"/>
              <a:t>Eng</a:t>
            </a:r>
            <a:r>
              <a:rPr lang="uz-Latn-UZ" dirty="0"/>
              <a:t> mashhur reaksiyalar. </a:t>
            </a:r>
          </a:p>
        </p:txBody>
      </p:sp>
    </p:spTree>
    <p:extLst>
      <p:ext uri="{BB962C8B-B14F-4D97-AF65-F5344CB8AC3E}">
        <p14:creationId xmlns:p14="http://schemas.microsoft.com/office/powerpoint/2010/main" val="4082862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3E6BDE90-DFC8-DFA0-218A-EA01D7042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Foydalanilgan adabiyotlar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5D51A150-A0A8-842C-D638-45240945A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Latn-UZ" dirty="0" err="1"/>
              <a:t>Google</a:t>
            </a:r>
            <a:r>
              <a:rPr lang="uz-Latn-UZ" dirty="0"/>
              <a:t> </a:t>
            </a:r>
            <a:r>
              <a:rPr lang="uz-Latn-UZ" dirty="0" err="1"/>
              <a:t>vikipedia</a:t>
            </a:r>
            <a:r>
              <a:rPr lang="uz-Latn-UZ" dirty="0"/>
              <a:t>. </a:t>
            </a:r>
          </a:p>
          <a:p>
            <a:r>
              <a:rPr lang="uz-Latn-UZ" dirty="0"/>
              <a:t>Tezlatkichlar fizikasi (</a:t>
            </a:r>
            <a:r>
              <a:rPr lang="uz-Latn-UZ" dirty="0" err="1"/>
              <a:t>Polvonov</a:t>
            </a:r>
            <a:r>
              <a:rPr lang="uz-Latn-UZ" dirty="0"/>
              <a:t>. </a:t>
            </a:r>
            <a:r>
              <a:rPr lang="uz-Latn-UZ" dirty="0" err="1"/>
              <a:t>Bozorov</a:t>
            </a:r>
            <a:r>
              <a:rPr lang="uz-Latn-UZ" dirty="0"/>
              <a:t>) </a:t>
            </a:r>
          </a:p>
          <a:p>
            <a:r>
              <a:rPr lang="uz-Latn-UZ" dirty="0" err="1">
                <a:hlinkClick r:id="rId2"/>
              </a:rPr>
              <a:t>www.academy.uz</a:t>
            </a:r>
            <a:endParaRPr lang="uz-Latn-UZ" dirty="0"/>
          </a:p>
          <a:p>
            <a:r>
              <a:rPr lang="uz-Latn-UZ" dirty="0" err="1"/>
              <a:t>chat.gpt</a:t>
            </a:r>
            <a:r>
              <a:rPr lang="uz-Latn-UZ"/>
              <a:t> (programma) </a:t>
            </a:r>
            <a:endParaRPr lang="uz-Latn-UZ" dirty="0"/>
          </a:p>
          <a:p>
            <a:endParaRPr lang="uz-Latn-UZ" dirty="0"/>
          </a:p>
          <a:p>
            <a:pPr marL="0" indent="0">
              <a:buNone/>
            </a:pP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2141943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70C15103-1EF0-25C2-84A7-A4776823B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Reja: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89731EA8-7D5A-1463-7141-6A69E9247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Latn-UZ" dirty="0"/>
              <a:t>1:Generatorlar haqida umumiy tushuncha.</a:t>
            </a:r>
          </a:p>
          <a:p>
            <a:r>
              <a:rPr lang="uz-Latn-UZ" dirty="0"/>
              <a:t>2: </a:t>
            </a:r>
            <a:r>
              <a:rPr lang="uz-Latn-UZ" dirty="0" err="1"/>
              <a:t>Neytronning</a:t>
            </a:r>
            <a:r>
              <a:rPr lang="uz-Latn-UZ" dirty="0"/>
              <a:t> moddalar bilan o’zaro ta’siri. </a:t>
            </a:r>
          </a:p>
          <a:p>
            <a:r>
              <a:rPr lang="uz-Latn-UZ" dirty="0"/>
              <a:t>3: </a:t>
            </a:r>
            <a:r>
              <a:rPr lang="uz-Latn-UZ" dirty="0" err="1"/>
              <a:t>Neytron</a:t>
            </a:r>
            <a:r>
              <a:rPr lang="uz-Latn-UZ" dirty="0"/>
              <a:t> generatorlar va ularning ishlash prinsipi. </a:t>
            </a:r>
          </a:p>
          <a:p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893887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2975E9A1-E409-CC44-4CA4-DAF3A731D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Generatorlar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885491B6-DE86-AF62-75F1-771762507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40781"/>
            <a:ext cx="5979318" cy="3435087"/>
          </a:xfrm>
        </p:spPr>
        <p:txBody>
          <a:bodyPr/>
          <a:lstStyle/>
          <a:p>
            <a:r>
              <a:rPr lang="uz-Latn-UZ" dirty="0"/>
              <a:t>Generator — tashqi energiya manbai hisobiga elektr energiyasi ishlab chiqaruvchi yoki energiyani bir turdan ikkinchi turga </a:t>
            </a:r>
            <a:r>
              <a:rPr lang="uz-Latn-UZ" dirty="0" err="1"/>
              <a:t>oʻzgartiruvchi</a:t>
            </a:r>
            <a:r>
              <a:rPr lang="uz-Latn-UZ" dirty="0"/>
              <a:t> qurilma; apparat yoki mashina. Masalan, atsetilen generatori, muz generatori, </a:t>
            </a:r>
            <a:r>
              <a:rPr lang="uz-Latn-UZ" dirty="0" err="1"/>
              <a:t>bugʻ</a:t>
            </a:r>
            <a:r>
              <a:rPr lang="uz-Latn-UZ" dirty="0"/>
              <a:t> generatori, gaz generatori, elektr generatori va hokazo. Xususan, elektr generatorlari </a:t>
            </a:r>
            <a:r>
              <a:rPr lang="uz-Latn-UZ" dirty="0" err="1"/>
              <a:t>oʻzgarmas</a:t>
            </a:r>
            <a:r>
              <a:rPr lang="uz-Latn-UZ" dirty="0"/>
              <a:t> tok, </a:t>
            </a:r>
            <a:r>
              <a:rPr lang="uz-Latn-UZ" dirty="0" err="1"/>
              <a:t>oʻzgaruvchan</a:t>
            </a:r>
            <a:r>
              <a:rPr lang="uz-Latn-UZ" dirty="0"/>
              <a:t> tok generatorlariga </a:t>
            </a:r>
            <a:r>
              <a:rPr lang="uz-Latn-UZ" dirty="0" err="1"/>
              <a:t>boʻlinadi</a:t>
            </a:r>
            <a:r>
              <a:rPr lang="uz-Latn-UZ" dirty="0"/>
              <a:t>. </a:t>
            </a:r>
          </a:p>
        </p:txBody>
      </p:sp>
      <p:pic>
        <p:nvPicPr>
          <p:cNvPr id="4" name="Rasm 3">
            <a:extLst>
              <a:ext uri="{FF2B5EF4-FFF2-40B4-BE49-F238E27FC236}">
                <a16:creationId xmlns:a16="http://schemas.microsoft.com/office/drawing/2014/main" id="{0B9FCCD3-1DC8-3C71-68B9-96B7102E2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720" y="2440781"/>
            <a:ext cx="3504087" cy="299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4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846A6376-526D-B9D5-3F27-6396C8FB2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1095375"/>
            <a:ext cx="9313067" cy="5607844"/>
          </a:xfrm>
        </p:spPr>
        <p:txBody>
          <a:bodyPr>
            <a:normAutofit/>
          </a:bodyPr>
          <a:lstStyle/>
          <a:p>
            <a:r>
              <a:rPr lang="uz-Latn-UZ" sz="3200" dirty="0"/>
              <a:t>Generator tushunchasi </a:t>
            </a:r>
            <a:r>
              <a:rPr lang="uz-Latn-UZ" sz="3200" dirty="0" err="1"/>
              <a:t>oʻzgaruvchan</a:t>
            </a:r>
            <a:r>
              <a:rPr lang="uz-Latn-UZ" sz="3200" dirty="0"/>
              <a:t> va </a:t>
            </a:r>
            <a:r>
              <a:rPr lang="uz-Latn-UZ" sz="3200" dirty="0" err="1"/>
              <a:t>oʻzgarmas</a:t>
            </a:r>
            <a:r>
              <a:rPr lang="uz-Latn-UZ" sz="3200" dirty="0"/>
              <a:t> tok elektr mashinalariga ham, elektr tebranishlarini hosil qiluvchi asboblarga ham bir xil </a:t>
            </a:r>
            <a:r>
              <a:rPr lang="uz-Latn-UZ" sz="3200" dirty="0" err="1"/>
              <a:t>qoʻllanadi</a:t>
            </a:r>
            <a:r>
              <a:rPr lang="uz-Latn-UZ" sz="3200" dirty="0"/>
              <a:t>. Birinchi holda, mexanik energiya elektr energiyasiga aylantirilsa, ikkinchi holda manbaning elektr energiyasi </a:t>
            </a:r>
            <a:r>
              <a:rPr lang="uz-Latn-UZ" sz="3200" dirty="0" err="1"/>
              <a:t>maʼlum</a:t>
            </a:r>
            <a:r>
              <a:rPr lang="uz-Latn-UZ" sz="3200" dirty="0"/>
              <a:t> chastotali, kerakli shakl va quvvatli tebranishlar energiyasiga aylantiriladi. Generatorning umumiy </a:t>
            </a:r>
            <a:r>
              <a:rPr lang="uz-Latn-UZ" sz="3200" dirty="0" err="1"/>
              <a:t>makromodeli</a:t>
            </a:r>
            <a:r>
              <a:rPr lang="uz-Latn-UZ" sz="3200" dirty="0"/>
              <a:t> quyidagi sxemada </a:t>
            </a:r>
            <a:r>
              <a:rPr lang="uz-Latn-UZ" sz="3200" dirty="0" err="1"/>
              <a:t>koʻrsatilgan</a:t>
            </a:r>
            <a:r>
              <a:rPr lang="uz-Latn-UZ" sz="3200" dirty="0"/>
              <a:t>. Generatorlar asosan turli </a:t>
            </a:r>
            <a:r>
              <a:rPr lang="uz-Latn-UZ" sz="3200" dirty="0" err="1"/>
              <a:t>koʻrsatkichlar</a:t>
            </a:r>
            <a:r>
              <a:rPr lang="uz-Latn-UZ" sz="3200" dirty="0"/>
              <a:t> asosida yaratiladi.</a:t>
            </a:r>
          </a:p>
        </p:txBody>
      </p:sp>
    </p:spTree>
    <p:extLst>
      <p:ext uri="{BB962C8B-B14F-4D97-AF65-F5344CB8AC3E}">
        <p14:creationId xmlns:p14="http://schemas.microsoft.com/office/powerpoint/2010/main" val="3428464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D88BC693-79E9-5D87-D617-A2D8615E2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345406"/>
            <a:ext cx="9396412" cy="4530462"/>
          </a:xfrm>
        </p:spPr>
        <p:txBody>
          <a:bodyPr>
            <a:normAutofit lnSpcReduction="10000"/>
          </a:bodyPr>
          <a:lstStyle/>
          <a:p>
            <a:r>
              <a:rPr lang="uz-Latn-UZ" dirty="0"/>
              <a:t>Generatorlarning elektr mashina, lampa, tranzistor; mikrosxemali, yoyli, </a:t>
            </a:r>
            <a:r>
              <a:rPr lang="uz-Latn-UZ" dirty="0" err="1"/>
              <a:t>impulyeli</a:t>
            </a:r>
            <a:r>
              <a:rPr lang="uz-Latn-UZ" dirty="0"/>
              <a:t>, gidroturbina, </a:t>
            </a:r>
            <a:r>
              <a:rPr lang="uz-Latn-UZ" dirty="0" err="1"/>
              <a:t>bugʻ</a:t>
            </a:r>
            <a:r>
              <a:rPr lang="uz-Latn-UZ" dirty="0"/>
              <a:t> turbina, har xil chastotali, </a:t>
            </a:r>
            <a:r>
              <a:rPr lang="uz-Latn-UZ" dirty="0" err="1"/>
              <a:t>molekulyar</a:t>
            </a:r>
            <a:r>
              <a:rPr lang="uz-Latn-UZ" dirty="0"/>
              <a:t> va b. Xillari </a:t>
            </a:r>
            <a:r>
              <a:rPr lang="uz-Latn-UZ" dirty="0" err="1"/>
              <a:t>boʻladi</a:t>
            </a:r>
            <a:r>
              <a:rPr lang="uz-Latn-UZ" dirty="0"/>
              <a:t>. Misol tariqasida standart signal generatorining tuzilishini </a:t>
            </a:r>
            <a:r>
              <a:rPr lang="uz-Latn-UZ" dirty="0" err="1"/>
              <a:t>koʻrish</a:t>
            </a:r>
            <a:r>
              <a:rPr lang="uz-Latn-UZ" dirty="0"/>
              <a:t> mumkin (sxemaga q.). Ularning </a:t>
            </a:r>
            <a:r>
              <a:rPr lang="uz-Latn-UZ" dirty="0" err="1"/>
              <a:t>koʻpchiligi</a:t>
            </a:r>
            <a:r>
              <a:rPr lang="uz-Latn-UZ" dirty="0"/>
              <a:t> 50— 100 </a:t>
            </a:r>
            <a:r>
              <a:rPr lang="uz-Latn-UZ" dirty="0" err="1"/>
              <a:t>kHs</a:t>
            </a:r>
            <a:r>
              <a:rPr lang="uz-Latn-UZ" dirty="0"/>
              <a:t> </a:t>
            </a:r>
            <a:r>
              <a:rPr lang="uz-Latn-UZ" dirty="0" err="1"/>
              <a:t>dan</a:t>
            </a:r>
            <a:r>
              <a:rPr lang="uz-Latn-UZ" dirty="0"/>
              <a:t> bir necha ming </a:t>
            </a:r>
            <a:r>
              <a:rPr lang="uz-Latn-UZ" dirty="0" err="1"/>
              <a:t>MHs</a:t>
            </a:r>
            <a:r>
              <a:rPr lang="uz-Latn-UZ" dirty="0"/>
              <a:t> </a:t>
            </a:r>
            <a:r>
              <a:rPr lang="uz-Latn-UZ" dirty="0" err="1"/>
              <a:t>gacha</a:t>
            </a:r>
            <a:r>
              <a:rPr lang="uz-Latn-UZ" dirty="0"/>
              <a:t> chastotada ishlaydi. Generatorning asosiy </a:t>
            </a:r>
            <a:r>
              <a:rPr lang="uz-Latn-UZ" dirty="0" err="1"/>
              <a:t>funksional</a:t>
            </a:r>
            <a:r>
              <a:rPr lang="uz-Latn-UZ" dirty="0"/>
              <a:t> qismini 50 </a:t>
            </a:r>
            <a:r>
              <a:rPr lang="uz-Latn-UZ" dirty="0" err="1"/>
              <a:t>kHs</a:t>
            </a:r>
            <a:r>
              <a:rPr lang="uz-Latn-UZ" dirty="0"/>
              <a:t> — 30 </a:t>
            </a:r>
            <a:r>
              <a:rPr lang="uz-Latn-UZ" dirty="0" err="1"/>
              <a:t>MHs</a:t>
            </a:r>
            <a:r>
              <a:rPr lang="uz-Latn-UZ" dirty="0"/>
              <a:t> chegarada ishlaydigan signal generatorlari tashkil etadi. Uning chastotasi maxsus chegaralangan diapazonlarda va </a:t>
            </a:r>
            <a:r>
              <a:rPr lang="uz-Latn-UZ" dirty="0" err="1"/>
              <a:t>oʻzgaruvchan</a:t>
            </a:r>
            <a:r>
              <a:rPr lang="uz-Latn-UZ" dirty="0"/>
              <a:t> </a:t>
            </a:r>
            <a:r>
              <a:rPr lang="uz-Latn-UZ" dirty="0" err="1"/>
              <a:t>sigʻimlar</a:t>
            </a:r>
            <a:r>
              <a:rPr lang="uz-Latn-UZ" dirty="0"/>
              <a:t> yordamida bir tekis sozlanadi. Chastotani </a:t>
            </a:r>
            <a:r>
              <a:rPr lang="uz-Latn-UZ" dirty="0" err="1"/>
              <a:t>oʻzgartish</a:t>
            </a:r>
            <a:r>
              <a:rPr lang="uz-Latn-UZ" dirty="0"/>
              <a:t> aniqligi, odatda, 0,5—1,5% </a:t>
            </a:r>
            <a:r>
              <a:rPr lang="uz-Latn-UZ" dirty="0" err="1"/>
              <a:t>oraligʻida</a:t>
            </a:r>
            <a:r>
              <a:rPr lang="uz-Latn-UZ" dirty="0"/>
              <a:t> </a:t>
            </a:r>
            <a:r>
              <a:rPr lang="uz-Latn-UZ" dirty="0" err="1"/>
              <a:t>boʻladi</a:t>
            </a:r>
            <a:r>
              <a:rPr lang="uz-Latn-U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2628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FE20CDB4-3257-93C6-7733-92BA802D5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3205" y="1119188"/>
            <a:ext cx="9601196" cy="3249687"/>
          </a:xfrm>
        </p:spPr>
        <p:txBody>
          <a:bodyPr>
            <a:noAutofit/>
          </a:bodyPr>
          <a:lstStyle/>
          <a:p>
            <a:r>
              <a:rPr lang="uz-Latn-UZ" sz="2800" dirty="0" err="1"/>
              <a:t>Neytron</a:t>
            </a:r>
            <a:r>
              <a:rPr lang="uz-Latn-UZ" sz="2800" dirty="0"/>
              <a:t> atom yadrosini tashkil etuvchisi </a:t>
            </a:r>
            <a:r>
              <a:rPr lang="uz-Latn-UZ" sz="2800" dirty="0" err="1"/>
              <a:t>zarrachalardan</a:t>
            </a:r>
            <a:r>
              <a:rPr lang="uz-Latn-UZ" sz="2800" dirty="0"/>
              <a:t> bo’lib,  elektr </a:t>
            </a:r>
            <a:r>
              <a:rPr lang="uz-Latn-UZ" sz="2800" dirty="0" err="1"/>
              <a:t>zaryadiga</a:t>
            </a:r>
            <a:r>
              <a:rPr lang="uz-Latn-UZ" sz="2800" dirty="0"/>
              <a:t> ega emas. </a:t>
            </a:r>
            <a:r>
              <a:rPr lang="uz-Latn-UZ" sz="2800" dirty="0" err="1"/>
              <a:t>Neytron</a:t>
            </a:r>
            <a:r>
              <a:rPr lang="uz-Latn-UZ" sz="2800" dirty="0"/>
              <a:t> (ing. </a:t>
            </a:r>
            <a:r>
              <a:rPr lang="uz-Latn-UZ" sz="2800" dirty="0" err="1"/>
              <a:t>Neitron</a:t>
            </a:r>
            <a:r>
              <a:rPr lang="uz-Latn-UZ" sz="2800" dirty="0"/>
              <a:t>, lotincha </a:t>
            </a:r>
            <a:r>
              <a:rPr lang="uz-Latn-UZ" sz="2800" dirty="0" err="1"/>
              <a:t>neuter</a:t>
            </a:r>
            <a:r>
              <a:rPr lang="uz-Latn-UZ" sz="2800" dirty="0"/>
              <a:t> — unisi ham, bunisi ham emas) — tinch holatdagi massasi 1,67- 10~24 g, </a:t>
            </a:r>
            <a:r>
              <a:rPr lang="uz-Latn-UZ" sz="2800" dirty="0" err="1"/>
              <a:t>spini</a:t>
            </a:r>
            <a:r>
              <a:rPr lang="uz-Latn-UZ" sz="2800" dirty="0"/>
              <a:t> ½, radiusi 1,23 • 10^23 </a:t>
            </a:r>
            <a:r>
              <a:rPr lang="uz-Latn-UZ" sz="2800" dirty="0" err="1"/>
              <a:t>sm</a:t>
            </a:r>
            <a:r>
              <a:rPr lang="uz-Latn-UZ" sz="2800" dirty="0"/>
              <a:t>, magnit </a:t>
            </a:r>
            <a:r>
              <a:rPr lang="uz-Latn-UZ" sz="2800" dirty="0" err="1"/>
              <a:t>momenti</a:t>
            </a:r>
            <a:r>
              <a:rPr lang="uz-Latn-UZ" sz="2800" dirty="0"/>
              <a:t> 1,913 yadro </a:t>
            </a:r>
            <a:r>
              <a:rPr lang="uz-Latn-UZ" sz="2800" dirty="0" err="1"/>
              <a:t>magnetoniga</a:t>
            </a:r>
            <a:r>
              <a:rPr lang="uz-Latn-UZ" sz="2800" dirty="0"/>
              <a:t> teng </a:t>
            </a:r>
            <a:r>
              <a:rPr lang="uz-Latn-UZ" sz="2800" dirty="0" err="1"/>
              <a:t>boʻlgan</a:t>
            </a:r>
            <a:r>
              <a:rPr lang="uz-Latn-UZ" sz="2800" dirty="0"/>
              <a:t> elektr jihatdan </a:t>
            </a:r>
            <a:r>
              <a:rPr lang="uz-Latn-UZ" sz="2800" dirty="0" err="1"/>
              <a:t>neytral</a:t>
            </a:r>
            <a:r>
              <a:rPr lang="uz-Latn-UZ" sz="2800" dirty="0"/>
              <a:t> (elektr </a:t>
            </a:r>
            <a:r>
              <a:rPr lang="uz-Latn-UZ" sz="2800" dirty="0" err="1"/>
              <a:t>zaryadi</a:t>
            </a:r>
            <a:r>
              <a:rPr lang="uz-Latn-UZ" sz="2800" dirty="0"/>
              <a:t> nolga teng) </a:t>
            </a:r>
            <a:r>
              <a:rPr lang="uz-Latn-UZ" sz="2800" dirty="0" err="1"/>
              <a:t>elementar</a:t>
            </a:r>
            <a:r>
              <a:rPr lang="uz-Latn-UZ" sz="2800" dirty="0"/>
              <a:t> zarra; atom yadrosining tarkibiy qismi. Proton kabi N. Ham </a:t>
            </a:r>
            <a:r>
              <a:rPr lang="uz-Latn-UZ" sz="2800" dirty="0" err="1"/>
              <a:t>nuklon</a:t>
            </a:r>
            <a:r>
              <a:rPr lang="uz-Latn-UZ" sz="2800" dirty="0"/>
              <a:t> deb yuritiladi. </a:t>
            </a:r>
            <a:r>
              <a:rPr lang="uz-Latn-UZ" sz="2800" dirty="0" err="1"/>
              <a:t>Barionlar</a:t>
            </a:r>
            <a:r>
              <a:rPr lang="uz-Latn-UZ" sz="2800" dirty="0"/>
              <a:t> guruhiga kiradi.</a:t>
            </a:r>
          </a:p>
          <a:p>
            <a:r>
              <a:rPr lang="uz-Latn-UZ" sz="2800" dirty="0" err="1"/>
              <a:t>Neytron</a:t>
            </a:r>
            <a:r>
              <a:rPr lang="uz-Latn-UZ" sz="2800" dirty="0"/>
              <a:t> massasi 1,67492729(28)×10−27 </a:t>
            </a:r>
            <a:r>
              <a:rPr lang="uz-Latn-UZ" sz="2800" dirty="0" err="1"/>
              <a:t>kg</a:t>
            </a:r>
            <a:r>
              <a:rPr lang="uz-Latn-UZ" sz="2800" dirty="0"/>
              <a:t>,[3] </a:t>
            </a:r>
            <a:r>
              <a:rPr lang="uz-Latn-UZ" sz="2800" dirty="0" err="1"/>
              <a:t>oʻrtacha</a:t>
            </a:r>
            <a:r>
              <a:rPr lang="uz-Latn-UZ" sz="2800" dirty="0"/>
              <a:t> yashash vaqti 885.7(8) s (erkin </a:t>
            </a:r>
            <a:r>
              <a:rPr lang="uz-Latn-UZ" sz="2800" dirty="0" err="1"/>
              <a:t>neytron</a:t>
            </a:r>
            <a:r>
              <a:rPr lang="uz-Latn-UZ" sz="2800" dirty="0"/>
              <a:t> uchun), </a:t>
            </a:r>
            <a:r>
              <a:rPr lang="uz-Latn-UZ" sz="2800" dirty="0" err="1"/>
              <a:t>spini</a:t>
            </a:r>
            <a:r>
              <a:rPr lang="uz-Latn-UZ" sz="2800" dirty="0"/>
              <a:t> ½ </a:t>
            </a:r>
            <a:r>
              <a:rPr lang="uz-Latn-UZ" sz="2800" dirty="0" err="1"/>
              <a:t>dir</a:t>
            </a:r>
            <a:r>
              <a:rPr lang="uz-Latn-U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5807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1704601C-F07D-2E28-FBB0-D3488C8B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Moddalar bilan </a:t>
            </a:r>
            <a:r>
              <a:rPr lang="uz-Latn-UZ" dirty="0" err="1"/>
              <a:t>tasirlashuvi</a:t>
            </a:r>
            <a:endParaRPr lang="uz-Latn-UZ" dirty="0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1DD48FC2-5934-1463-1A90-EA0F634E8B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3409" y="2557993"/>
            <a:ext cx="7095403" cy="3317875"/>
          </a:xfrm>
        </p:spPr>
      </p:pic>
    </p:spTree>
    <p:extLst>
      <p:ext uri="{BB962C8B-B14F-4D97-AF65-F5344CB8AC3E}">
        <p14:creationId xmlns:p14="http://schemas.microsoft.com/office/powerpoint/2010/main" val="1965281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CFB77E51-A504-68B8-C304-D7A9D4125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Latn-UZ" dirty="0"/>
          </a:p>
          <a:p>
            <a:pPr marL="0" indent="0">
              <a:buNone/>
            </a:pPr>
            <a:endParaRPr lang="uz-Latn-UZ" dirty="0"/>
          </a:p>
        </p:txBody>
      </p:sp>
      <p:sp>
        <p:nvSpPr>
          <p:cNvPr id="5" name="Yozuv 4">
            <a:extLst>
              <a:ext uri="{FF2B5EF4-FFF2-40B4-BE49-F238E27FC236}">
                <a16:creationId xmlns:a16="http://schemas.microsoft.com/office/drawing/2014/main" id="{B15D9C37-9D96-629E-4007-C54E2F6C1D9F}"/>
              </a:ext>
            </a:extLst>
          </p:cNvPr>
          <p:cNvSpPr txBox="1"/>
          <p:nvPr/>
        </p:nvSpPr>
        <p:spPr>
          <a:xfrm>
            <a:off x="1464468" y="1654969"/>
            <a:ext cx="926306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uz-Latn-UZ" sz="2400" dirty="0" err="1"/>
              <a:t>Neytronlarning</a:t>
            </a:r>
            <a:r>
              <a:rPr lang="uz-Latn-UZ" sz="2400" dirty="0"/>
              <a:t> moddalar bilan o‘zaro </a:t>
            </a:r>
            <a:r>
              <a:rPr lang="uz-Latn-UZ" sz="2400" dirty="0" err="1"/>
              <a:t>ta’sirlashuvi</a:t>
            </a:r>
            <a:r>
              <a:rPr lang="uz-Latn-UZ" sz="2400" dirty="0"/>
              <a:t> </a:t>
            </a:r>
            <a:r>
              <a:rPr lang="uz-Latn-UZ" sz="2400" dirty="0" err="1"/>
              <a:t>yadroviy</a:t>
            </a:r>
            <a:r>
              <a:rPr lang="uz-Latn-UZ" sz="2400" dirty="0"/>
              <a:t> fizikada muhim o‘ringa ega. Bu jarayonlar </a:t>
            </a:r>
            <a:r>
              <a:rPr lang="uz-Latn-UZ" sz="2400" dirty="0" err="1"/>
              <a:t>neytronlarning</a:t>
            </a:r>
            <a:r>
              <a:rPr lang="uz-Latn-UZ" sz="2400" dirty="0"/>
              <a:t> modda ichidan o‘tishida yuzaga keladigan turli holatlarni o‘z ichiga oladi. </a:t>
            </a:r>
            <a:r>
              <a:rPr lang="uz-Latn-UZ" sz="2400" dirty="0" err="1"/>
              <a:t>Neytronlar</a:t>
            </a:r>
            <a:r>
              <a:rPr lang="uz-Latn-UZ" sz="2400" dirty="0"/>
              <a:t> elektr </a:t>
            </a:r>
            <a:r>
              <a:rPr lang="uz-Latn-UZ" sz="2400" dirty="0" err="1"/>
              <a:t>zaryadsiz</a:t>
            </a:r>
            <a:r>
              <a:rPr lang="uz-Latn-UZ" sz="2400" dirty="0"/>
              <a:t> bo‘lgani sababli ular modda bilan nisbatan oson kirishadi, lekin ba’zi hollarda ular yadrolar bilan kuchli </a:t>
            </a:r>
            <a:r>
              <a:rPr lang="uz-Latn-UZ" sz="2400" dirty="0" err="1"/>
              <a:t>ta’sirlashadi</a:t>
            </a:r>
            <a:r>
              <a:rPr lang="uz-Latn-UZ" sz="2400" dirty="0"/>
              <a:t>. Quyidagi asosiy </a:t>
            </a:r>
            <a:r>
              <a:rPr lang="uz-Latn-UZ" sz="2400" dirty="0" err="1"/>
              <a:t>ta’sirlashuv</a:t>
            </a:r>
            <a:r>
              <a:rPr lang="uz-Latn-UZ" sz="2400" dirty="0"/>
              <a:t> turlarini ajratish mumkin:</a:t>
            </a:r>
            <a:endParaRPr lang="uz-Latn-UZ" sz="2400" b="1" dirty="0"/>
          </a:p>
          <a:p>
            <a:pPr>
              <a:buNone/>
            </a:pPr>
            <a:r>
              <a:rPr lang="uz-Latn-UZ" sz="2400" dirty="0" err="1"/>
              <a:t>Neytron</a:t>
            </a:r>
            <a:r>
              <a:rPr lang="uz-Latn-UZ" sz="2400" dirty="0"/>
              <a:t> yadroga urilib, yo‘nalishini o‘zgartiradi, lekin energiyasining katta qismini saqlab qoladi. Bu jarayon ayniqsa yengil yadrolarda (masalan, vodorodda) </a:t>
            </a:r>
            <a:r>
              <a:rPr lang="uz-Latn-UZ" sz="2400" dirty="0" err="1"/>
              <a:t>neytronlarni</a:t>
            </a:r>
            <a:r>
              <a:rPr lang="uz-Latn-UZ" sz="2400" dirty="0"/>
              <a:t> sekinlashtirishda muhim.</a:t>
            </a:r>
          </a:p>
          <a:p>
            <a:pPr>
              <a:buNone/>
            </a:pPr>
            <a:r>
              <a:rPr lang="uz-Latn-UZ" sz="2400" dirty="0"/>
              <a:t>Bu holatda </a:t>
            </a:r>
            <a:r>
              <a:rPr lang="uz-Latn-UZ" sz="2400" dirty="0" err="1"/>
              <a:t>neytron</a:t>
            </a:r>
            <a:r>
              <a:rPr lang="uz-Latn-UZ" sz="2400" dirty="0"/>
              <a:t> yadroga urilgach, uning energiyasining bir qismi yadroni qo‘zg‘atishga ketadi.</a:t>
            </a:r>
          </a:p>
          <a:p>
            <a:pPr>
              <a:buFont typeface="Arial" panose="020B0604020202020204" pitchFamily="34" charset="0"/>
              <a:buChar char="•"/>
            </a:pPr>
            <a:endParaRPr lang="uz-Latn-UZ" dirty="0"/>
          </a:p>
          <a:p>
            <a:pPr>
              <a:buNone/>
            </a:pPr>
            <a:endParaRPr lang="uz-Latn-UZ" b="1" dirty="0"/>
          </a:p>
        </p:txBody>
      </p:sp>
    </p:spTree>
    <p:extLst>
      <p:ext uri="{BB962C8B-B14F-4D97-AF65-F5344CB8AC3E}">
        <p14:creationId xmlns:p14="http://schemas.microsoft.com/office/powerpoint/2010/main" val="2154407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950967AF-AEC0-35F8-2BE8-19DF17072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err="1"/>
              <a:t>Neytron</a:t>
            </a:r>
            <a:r>
              <a:rPr lang="uz-Latn-UZ" dirty="0"/>
              <a:t> o’tkazgich tizimi</a:t>
            </a:r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5D0A4458-F561-BA0F-03C7-360AB31F4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625" y="2405063"/>
            <a:ext cx="8181761" cy="3470275"/>
          </a:xfrm>
        </p:spPr>
      </p:pic>
    </p:spTree>
    <p:extLst>
      <p:ext uri="{BB962C8B-B14F-4D97-AF65-F5344CB8AC3E}">
        <p14:creationId xmlns:p14="http://schemas.microsoft.com/office/powerpoint/2010/main" val="9097763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mavzusi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Keng ekranli</PresentationFormat>
  <Slides>14</Slides>
  <Notes>1</Notes>
  <HiddenSlides>0</HiddenSlide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14</vt:i4>
      </vt:variant>
    </vt:vector>
  </HeadingPairs>
  <TitlesOfParts>
    <vt:vector size="15" baseType="lpstr">
      <vt:lpstr>Organik</vt:lpstr>
      <vt:lpstr>Mavzu: Neytron generatorlar va ularning turlari</vt:lpstr>
      <vt:lpstr>Reja:</vt:lpstr>
      <vt:lpstr>Generatorlar</vt:lpstr>
      <vt:lpstr>PowerPoint taqdimoti</vt:lpstr>
      <vt:lpstr>PowerPoint taqdimoti</vt:lpstr>
      <vt:lpstr>PowerPoint taqdimoti</vt:lpstr>
      <vt:lpstr>Moddalar bilan tasirlashuvi</vt:lpstr>
      <vt:lpstr>PowerPoint taqdimoti</vt:lpstr>
      <vt:lpstr>Neytron o’tkazgich tizimi</vt:lpstr>
      <vt:lpstr>PowerPoint taqdimoti</vt:lpstr>
      <vt:lpstr>PowerPoint taqdimoti</vt:lpstr>
      <vt:lpstr>Neytron generatorlar </vt:lpstr>
      <vt:lpstr>Ishlash prinsipi</vt:lpstr>
      <vt:lpstr>Foydalanilgan adabiyotlar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Neytron generatorlar va ularning turlari</dc:title>
  <dc:creator>abdusamatovamarjona52@gmail.com</dc:creator>
  <cp:lastModifiedBy>abdusamatovamarjona52@gmail.com</cp:lastModifiedBy>
  <cp:revision>12</cp:revision>
  <dcterms:created xsi:type="dcterms:W3CDTF">2025-04-21T15:04:03Z</dcterms:created>
  <dcterms:modified xsi:type="dcterms:W3CDTF">2025-04-22T09:36:50Z</dcterms:modified>
</cp:coreProperties>
</file>