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56" r:id="rId3"/>
    <p:sldId id="267" r:id="rId4"/>
    <p:sldId id="270" r:id="rId5"/>
    <p:sldId id="268" r:id="rId6"/>
    <p:sldId id="257" r:id="rId7"/>
    <p:sldId id="271" r:id="rId8"/>
    <p:sldId id="272" r:id="rId9"/>
    <p:sldId id="273" r:id="rId10"/>
    <p:sldId id="274" r:id="rId11"/>
    <p:sldId id="258" r:id="rId12"/>
    <p:sldId id="259" r:id="rId13"/>
    <p:sldId id="261" r:id="rId14"/>
    <p:sldId id="262" r:id="rId15"/>
    <p:sldId id="263" r:id="rId16"/>
    <p:sldId id="269" r:id="rId17"/>
    <p:sldId id="266" r:id="rId18"/>
  </p:sldIdLst>
  <p:sldSz cx="9144000" cy="6858000" type="screen4x3"/>
  <p:notesSz cx="6735763" cy="9869488"/>
  <p:defaultTextStyle>
    <a:defPPr>
      <a:defRPr lang="uz-Latn-UZ"/>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2664" y="-8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B8E72-AB86-4836-A983-F8AABBDB148B}"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1128F7B2-89EB-493D-A0F0-6D9B25395539}">
      <dgm:prSet/>
      <dgm:spPr/>
      <dgm:t>
        <a:bodyPr/>
        <a:lstStyle/>
        <a:p>
          <a:pPr rtl="0"/>
          <a:r>
            <a:rPr lang="ru-RU" b="1" smtClean="0"/>
            <a:t>№9 - «Jiddiylik va auditorlik riski» nomli AFMS ga muvofiq: </a:t>
          </a:r>
          <a:r>
            <a:rPr lang="ru-RU" b="1" i="1" smtClean="0"/>
            <a:t>Auditorlik riski</a:t>
          </a:r>
          <a:r>
            <a:rPr lang="ru-RU" b="1" smtClean="0"/>
            <a:t> – bu auditorlik t</a:t>
          </a:r>
          <a:r>
            <a:rPr lang="en-US" b="1" smtClean="0"/>
            <a:t>e</a:t>
          </a:r>
          <a:r>
            <a:rPr lang="ru-RU" b="1" smtClean="0"/>
            <a:t>kshiruvi natijalari bo’yicha auditorlar tomonidan sub`</a:t>
          </a:r>
          <a:r>
            <a:rPr lang="en-US" b="1" smtClean="0"/>
            <a:t>e</a:t>
          </a:r>
          <a:r>
            <a:rPr lang="ru-RU" b="1" smtClean="0"/>
            <a:t>ktiv aniqla-nadigan, moliyaviy hisobotda, uning ishonchliligi tasdiq-langanidan so’ng xatolar mavjudligini tan olish yoki moliyaviy hisobotda bunday kamchiliklar haqiqatan ham yo’q bo’lgan-da, unda kamchiliklar mavjud d</a:t>
          </a:r>
          <a:r>
            <a:rPr lang="en-US" b="1" smtClean="0"/>
            <a:t>e</a:t>
          </a:r>
          <a:r>
            <a:rPr lang="ru-RU" b="1" smtClean="0"/>
            <a:t>b tan olinish ehtimolidir. </a:t>
          </a:r>
          <a:endParaRPr lang="ru-RU"/>
        </a:p>
      </dgm:t>
    </dgm:pt>
    <dgm:pt modelId="{575C5181-863D-490F-8608-98040BEF437B}" type="parTrans" cxnId="{F114E295-4147-4AC2-B7F0-0316F6F3CAB7}">
      <dgm:prSet/>
      <dgm:spPr/>
      <dgm:t>
        <a:bodyPr/>
        <a:lstStyle/>
        <a:p>
          <a:endParaRPr lang="ru-RU"/>
        </a:p>
      </dgm:t>
    </dgm:pt>
    <dgm:pt modelId="{8797C43E-F6C2-49B2-96B6-29FE86751114}" type="sibTrans" cxnId="{F114E295-4147-4AC2-B7F0-0316F6F3CAB7}">
      <dgm:prSet/>
      <dgm:spPr/>
      <dgm:t>
        <a:bodyPr/>
        <a:lstStyle/>
        <a:p>
          <a:endParaRPr lang="ru-RU"/>
        </a:p>
      </dgm:t>
    </dgm:pt>
    <dgm:pt modelId="{A8512ED5-7BAC-423E-9C83-FFA110C75C4C}" type="pres">
      <dgm:prSet presAssocID="{411B8E72-AB86-4836-A983-F8AABBDB148B}" presName="Name0" presStyleCnt="0">
        <dgm:presLayoutVars>
          <dgm:chMax val="7"/>
          <dgm:dir/>
          <dgm:animLvl val="lvl"/>
          <dgm:resizeHandles val="exact"/>
        </dgm:presLayoutVars>
      </dgm:prSet>
      <dgm:spPr/>
      <dgm:t>
        <a:bodyPr/>
        <a:lstStyle/>
        <a:p>
          <a:endParaRPr lang="ru-RU"/>
        </a:p>
      </dgm:t>
    </dgm:pt>
    <dgm:pt modelId="{7D8A05E7-255F-4CFA-8616-988E6D97A80E}" type="pres">
      <dgm:prSet presAssocID="{1128F7B2-89EB-493D-A0F0-6D9B25395539}" presName="circle1" presStyleLbl="node1" presStyleIdx="0" presStyleCnt="1"/>
      <dgm:spPr/>
    </dgm:pt>
    <dgm:pt modelId="{986041C6-9140-4CBD-A7E0-8704A6D07A56}" type="pres">
      <dgm:prSet presAssocID="{1128F7B2-89EB-493D-A0F0-6D9B25395539}" presName="space" presStyleCnt="0"/>
      <dgm:spPr/>
    </dgm:pt>
    <dgm:pt modelId="{F0C50D72-4930-4A45-8ECE-32CEA98C9940}" type="pres">
      <dgm:prSet presAssocID="{1128F7B2-89EB-493D-A0F0-6D9B25395539}" presName="rect1" presStyleLbl="alignAcc1" presStyleIdx="0" presStyleCnt="1"/>
      <dgm:spPr/>
      <dgm:t>
        <a:bodyPr/>
        <a:lstStyle/>
        <a:p>
          <a:endParaRPr lang="ru-RU"/>
        </a:p>
      </dgm:t>
    </dgm:pt>
    <dgm:pt modelId="{3BA9333A-863F-4EDE-9C16-691A9A3E9D00}" type="pres">
      <dgm:prSet presAssocID="{1128F7B2-89EB-493D-A0F0-6D9B25395539}" presName="rect1ParTxNoCh" presStyleLbl="alignAcc1" presStyleIdx="0" presStyleCnt="1">
        <dgm:presLayoutVars>
          <dgm:chMax val="1"/>
          <dgm:bulletEnabled val="1"/>
        </dgm:presLayoutVars>
      </dgm:prSet>
      <dgm:spPr/>
      <dgm:t>
        <a:bodyPr/>
        <a:lstStyle/>
        <a:p>
          <a:endParaRPr lang="ru-RU"/>
        </a:p>
      </dgm:t>
    </dgm:pt>
  </dgm:ptLst>
  <dgm:cxnLst>
    <dgm:cxn modelId="{0B3A88DC-67B2-40EF-9F32-3E94D6001BCD}" type="presOf" srcId="{411B8E72-AB86-4836-A983-F8AABBDB148B}" destId="{A8512ED5-7BAC-423E-9C83-FFA110C75C4C}" srcOrd="0" destOrd="0" presId="urn:microsoft.com/office/officeart/2005/8/layout/target3"/>
    <dgm:cxn modelId="{71CF3124-6054-4873-BE5C-E64CF97F7124}" type="presOf" srcId="{1128F7B2-89EB-493D-A0F0-6D9B25395539}" destId="{3BA9333A-863F-4EDE-9C16-691A9A3E9D00}" srcOrd="1" destOrd="0" presId="urn:microsoft.com/office/officeart/2005/8/layout/target3"/>
    <dgm:cxn modelId="{48787649-ED4C-4099-8669-C6D96BC3DAAA}" type="presOf" srcId="{1128F7B2-89EB-493D-A0F0-6D9B25395539}" destId="{F0C50D72-4930-4A45-8ECE-32CEA98C9940}" srcOrd="0" destOrd="0" presId="urn:microsoft.com/office/officeart/2005/8/layout/target3"/>
    <dgm:cxn modelId="{F114E295-4147-4AC2-B7F0-0316F6F3CAB7}" srcId="{411B8E72-AB86-4836-A983-F8AABBDB148B}" destId="{1128F7B2-89EB-493D-A0F0-6D9B25395539}" srcOrd="0" destOrd="0" parTransId="{575C5181-863D-490F-8608-98040BEF437B}" sibTransId="{8797C43E-F6C2-49B2-96B6-29FE86751114}"/>
    <dgm:cxn modelId="{33FED95C-0784-47EC-8643-72CE1AE2F6F3}" type="presParOf" srcId="{A8512ED5-7BAC-423E-9C83-FFA110C75C4C}" destId="{7D8A05E7-255F-4CFA-8616-988E6D97A80E}" srcOrd="0" destOrd="0" presId="urn:microsoft.com/office/officeart/2005/8/layout/target3"/>
    <dgm:cxn modelId="{3447D6FF-356C-4888-801A-5B0E47C6B745}" type="presParOf" srcId="{A8512ED5-7BAC-423E-9C83-FFA110C75C4C}" destId="{986041C6-9140-4CBD-A7E0-8704A6D07A56}" srcOrd="1" destOrd="0" presId="urn:microsoft.com/office/officeart/2005/8/layout/target3"/>
    <dgm:cxn modelId="{635BAFEF-22D0-43FB-9DF0-20DEC87D1A74}" type="presParOf" srcId="{A8512ED5-7BAC-423E-9C83-FFA110C75C4C}" destId="{F0C50D72-4930-4A45-8ECE-32CEA98C9940}" srcOrd="2" destOrd="0" presId="urn:microsoft.com/office/officeart/2005/8/layout/target3"/>
    <dgm:cxn modelId="{E54ABF42-923B-4079-AA77-9EAAF4054C1D}" type="presParOf" srcId="{A8512ED5-7BAC-423E-9C83-FFA110C75C4C}" destId="{3BA9333A-863F-4EDE-9C16-691A9A3E9D00}"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7A705E-244B-4EDE-924B-ABCC54587683}"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C5DF0695-2EC6-4838-8A97-717D372784E1}">
      <dgm:prSet/>
      <dgm:spPr/>
      <dgm:t>
        <a:bodyPr/>
        <a:lstStyle/>
        <a:p>
          <a:pPr rtl="0"/>
          <a:r>
            <a:rPr lang="en-US" b="0" i="0" smtClean="0"/>
            <a:t>korxona rahbarining ustunligi (dominantligi) va direktorlar kengashining samarasiz faoliyati;</a:t>
          </a:r>
          <a:br>
            <a:rPr lang="en-US" b="0" i="0" smtClean="0"/>
          </a:br>
          <a:endParaRPr lang="ru-RU"/>
        </a:p>
      </dgm:t>
    </dgm:pt>
    <dgm:pt modelId="{D4C985CF-86FF-4DC8-92DF-23F6D2876D2A}" type="parTrans" cxnId="{765B5D72-943C-479C-B14D-3CCF07D49233}">
      <dgm:prSet/>
      <dgm:spPr/>
      <dgm:t>
        <a:bodyPr/>
        <a:lstStyle/>
        <a:p>
          <a:endParaRPr lang="ru-RU"/>
        </a:p>
      </dgm:t>
    </dgm:pt>
    <dgm:pt modelId="{C386C0A8-278A-4497-A48C-35C800D3469A}" type="sibTrans" cxnId="{765B5D72-943C-479C-B14D-3CCF07D49233}">
      <dgm:prSet/>
      <dgm:spPr/>
      <dgm:t>
        <a:bodyPr/>
        <a:lstStyle/>
        <a:p>
          <a:endParaRPr lang="ru-RU"/>
        </a:p>
      </dgm:t>
    </dgm:pt>
    <dgm:pt modelId="{08559906-48A8-455F-BC3C-340902C3EB2B}">
      <dgm:prSet/>
      <dgm:spPr/>
      <dgm:t>
        <a:bodyPr/>
        <a:lstStyle/>
        <a:p>
          <a:pPr rtl="0"/>
          <a:r>
            <a:rPr lang="en-US" b="0" i="0" smtClean="0"/>
            <a:t>korxona rahbarining moliyaviy muammolari;</a:t>
          </a:r>
          <a:br>
            <a:rPr lang="en-US" b="0" i="0" smtClean="0"/>
          </a:br>
          <a:endParaRPr lang="ru-RU"/>
        </a:p>
      </dgm:t>
    </dgm:pt>
    <dgm:pt modelId="{EEFC197E-649D-4201-9772-461856ACAFD4}" type="parTrans" cxnId="{A9D6DB2A-A77B-4326-BF49-3DA4D1EBC25F}">
      <dgm:prSet/>
      <dgm:spPr/>
      <dgm:t>
        <a:bodyPr/>
        <a:lstStyle/>
        <a:p>
          <a:endParaRPr lang="ru-RU"/>
        </a:p>
      </dgm:t>
    </dgm:pt>
    <dgm:pt modelId="{DCFD4428-677F-4BAF-9A88-D4DCBAA1685C}" type="sibTrans" cxnId="{A9D6DB2A-A77B-4326-BF49-3DA4D1EBC25F}">
      <dgm:prSet/>
      <dgm:spPr/>
      <dgm:t>
        <a:bodyPr/>
        <a:lstStyle/>
        <a:p>
          <a:endParaRPr lang="ru-RU"/>
        </a:p>
      </dgm:t>
    </dgm:pt>
    <dgm:pt modelId="{E0431DE5-2761-4FD0-A7FE-6962D4F2C21A}">
      <dgm:prSet/>
      <dgm:spPr/>
      <dgm:t>
        <a:bodyPr/>
        <a:lstStyle/>
        <a:p>
          <a:pPr rtl="0"/>
          <a:r>
            <a:rPr lang="en-US" b="0" i="0" smtClean="0"/>
            <a:t>aktsiyadorlar va rahbariyat o’rtasidagi munosabatlarda vujudga keladigan tortishuv va muammolar natijasida rahbariyat mulkdorlar manfaatini himoya qilgani holda o’z maqsadlarini ko’zlaydilar.</a:t>
          </a:r>
          <a:br>
            <a:rPr lang="en-US" b="0" i="0" smtClean="0"/>
          </a:br>
          <a:endParaRPr lang="ru-RU"/>
        </a:p>
      </dgm:t>
    </dgm:pt>
    <dgm:pt modelId="{85F5A63F-1A6A-498A-B39D-30CD712CA142}" type="parTrans" cxnId="{D732EE30-CC00-4EB9-954D-F64C9E499F32}">
      <dgm:prSet/>
      <dgm:spPr/>
      <dgm:t>
        <a:bodyPr/>
        <a:lstStyle/>
        <a:p>
          <a:endParaRPr lang="ru-RU"/>
        </a:p>
      </dgm:t>
    </dgm:pt>
    <dgm:pt modelId="{AE9A95CD-D945-4682-B3F9-AC492AC5E53C}" type="sibTrans" cxnId="{D732EE30-CC00-4EB9-954D-F64C9E499F32}">
      <dgm:prSet/>
      <dgm:spPr/>
      <dgm:t>
        <a:bodyPr/>
        <a:lstStyle/>
        <a:p>
          <a:endParaRPr lang="ru-RU"/>
        </a:p>
      </dgm:t>
    </dgm:pt>
    <dgm:pt modelId="{E130E856-8A95-4AD0-B0C9-4ABB5F207BB4}">
      <dgm:prSet/>
      <dgm:spPr/>
      <dgm:t>
        <a:bodyPr/>
        <a:lstStyle/>
        <a:p>
          <a:pPr rtl="0"/>
          <a:r>
            <a:rPr lang="en-US" b="0" i="0" smtClean="0"/>
            <a:t>Bular zamirida qalloblik va suiiste’mol qilishlar yashirinishi mumkin.</a:t>
          </a:r>
          <a:endParaRPr lang="ru-RU"/>
        </a:p>
      </dgm:t>
    </dgm:pt>
    <dgm:pt modelId="{366FBC8A-23E8-4D2B-9A8A-5D58A13547E7}" type="parTrans" cxnId="{D4300B42-79E0-4569-9C91-BA27AD9BCAE2}">
      <dgm:prSet/>
      <dgm:spPr/>
      <dgm:t>
        <a:bodyPr/>
        <a:lstStyle/>
        <a:p>
          <a:endParaRPr lang="ru-RU"/>
        </a:p>
      </dgm:t>
    </dgm:pt>
    <dgm:pt modelId="{D53517E9-A14A-4B22-84D5-983DA30327D6}" type="sibTrans" cxnId="{D4300B42-79E0-4569-9C91-BA27AD9BCAE2}">
      <dgm:prSet/>
      <dgm:spPr/>
      <dgm:t>
        <a:bodyPr/>
        <a:lstStyle/>
        <a:p>
          <a:endParaRPr lang="ru-RU"/>
        </a:p>
      </dgm:t>
    </dgm:pt>
    <dgm:pt modelId="{33C4DA12-5AAA-4B56-88C1-31B66063462E}" type="pres">
      <dgm:prSet presAssocID="{B97A705E-244B-4EDE-924B-ABCC54587683}" presName="Name0" presStyleCnt="0">
        <dgm:presLayoutVars>
          <dgm:chMax val="7"/>
          <dgm:dir/>
          <dgm:animLvl val="lvl"/>
          <dgm:resizeHandles val="exact"/>
        </dgm:presLayoutVars>
      </dgm:prSet>
      <dgm:spPr/>
      <dgm:t>
        <a:bodyPr/>
        <a:lstStyle/>
        <a:p>
          <a:endParaRPr lang="ru-RU"/>
        </a:p>
      </dgm:t>
    </dgm:pt>
    <dgm:pt modelId="{41159725-EAB0-4A8E-B51B-6D027B0FED17}" type="pres">
      <dgm:prSet presAssocID="{C5DF0695-2EC6-4838-8A97-717D372784E1}" presName="circle1" presStyleLbl="node1" presStyleIdx="0" presStyleCnt="4"/>
      <dgm:spPr/>
    </dgm:pt>
    <dgm:pt modelId="{59856B42-50C0-4939-8C47-B95EF20FD54B}" type="pres">
      <dgm:prSet presAssocID="{C5DF0695-2EC6-4838-8A97-717D372784E1}" presName="space" presStyleCnt="0"/>
      <dgm:spPr/>
    </dgm:pt>
    <dgm:pt modelId="{30203B2C-7D26-4FD0-8A3C-2365E8A6FB74}" type="pres">
      <dgm:prSet presAssocID="{C5DF0695-2EC6-4838-8A97-717D372784E1}" presName="rect1" presStyleLbl="alignAcc1" presStyleIdx="0" presStyleCnt="4"/>
      <dgm:spPr/>
      <dgm:t>
        <a:bodyPr/>
        <a:lstStyle/>
        <a:p>
          <a:endParaRPr lang="ru-RU"/>
        </a:p>
      </dgm:t>
    </dgm:pt>
    <dgm:pt modelId="{8A506F08-0734-42E0-AA85-1A010DE102B1}" type="pres">
      <dgm:prSet presAssocID="{08559906-48A8-455F-BC3C-340902C3EB2B}" presName="vertSpace2" presStyleLbl="node1" presStyleIdx="0" presStyleCnt="4"/>
      <dgm:spPr/>
    </dgm:pt>
    <dgm:pt modelId="{ADA74C25-B586-42AE-B407-FBEBB1E79A89}" type="pres">
      <dgm:prSet presAssocID="{08559906-48A8-455F-BC3C-340902C3EB2B}" presName="circle2" presStyleLbl="node1" presStyleIdx="1" presStyleCnt="4"/>
      <dgm:spPr/>
    </dgm:pt>
    <dgm:pt modelId="{C58B6227-10A0-472C-BDB7-4D2F3DB27390}" type="pres">
      <dgm:prSet presAssocID="{08559906-48A8-455F-BC3C-340902C3EB2B}" presName="rect2" presStyleLbl="alignAcc1" presStyleIdx="1" presStyleCnt="4"/>
      <dgm:spPr/>
      <dgm:t>
        <a:bodyPr/>
        <a:lstStyle/>
        <a:p>
          <a:endParaRPr lang="ru-RU"/>
        </a:p>
      </dgm:t>
    </dgm:pt>
    <dgm:pt modelId="{8DD9087D-669B-45FC-BF76-8F85F9A55AAC}" type="pres">
      <dgm:prSet presAssocID="{E0431DE5-2761-4FD0-A7FE-6962D4F2C21A}" presName="vertSpace3" presStyleLbl="node1" presStyleIdx="1" presStyleCnt="4"/>
      <dgm:spPr/>
    </dgm:pt>
    <dgm:pt modelId="{85981705-4F0E-4C13-8898-10A321AFA6DA}" type="pres">
      <dgm:prSet presAssocID="{E0431DE5-2761-4FD0-A7FE-6962D4F2C21A}" presName="circle3" presStyleLbl="node1" presStyleIdx="2" presStyleCnt="4"/>
      <dgm:spPr/>
    </dgm:pt>
    <dgm:pt modelId="{E2C4C15D-A0AA-42F2-8801-E2D699FB0C74}" type="pres">
      <dgm:prSet presAssocID="{E0431DE5-2761-4FD0-A7FE-6962D4F2C21A}" presName="rect3" presStyleLbl="alignAcc1" presStyleIdx="2" presStyleCnt="4"/>
      <dgm:spPr/>
      <dgm:t>
        <a:bodyPr/>
        <a:lstStyle/>
        <a:p>
          <a:endParaRPr lang="ru-RU"/>
        </a:p>
      </dgm:t>
    </dgm:pt>
    <dgm:pt modelId="{3726DCA2-8D76-46F3-92FE-E2B2B9F281E1}" type="pres">
      <dgm:prSet presAssocID="{E130E856-8A95-4AD0-B0C9-4ABB5F207BB4}" presName="vertSpace4" presStyleLbl="node1" presStyleIdx="2" presStyleCnt="4"/>
      <dgm:spPr/>
    </dgm:pt>
    <dgm:pt modelId="{7E4B980D-A402-4028-8C0A-1CB933CA85FE}" type="pres">
      <dgm:prSet presAssocID="{E130E856-8A95-4AD0-B0C9-4ABB5F207BB4}" presName="circle4" presStyleLbl="node1" presStyleIdx="3" presStyleCnt="4"/>
      <dgm:spPr/>
    </dgm:pt>
    <dgm:pt modelId="{487BFA96-7687-45BB-B139-759A091A3183}" type="pres">
      <dgm:prSet presAssocID="{E130E856-8A95-4AD0-B0C9-4ABB5F207BB4}" presName="rect4" presStyleLbl="alignAcc1" presStyleIdx="3" presStyleCnt="4"/>
      <dgm:spPr/>
      <dgm:t>
        <a:bodyPr/>
        <a:lstStyle/>
        <a:p>
          <a:endParaRPr lang="ru-RU"/>
        </a:p>
      </dgm:t>
    </dgm:pt>
    <dgm:pt modelId="{D663CF17-549B-405C-BF00-0D433F984B40}" type="pres">
      <dgm:prSet presAssocID="{C5DF0695-2EC6-4838-8A97-717D372784E1}" presName="rect1ParTxNoCh" presStyleLbl="alignAcc1" presStyleIdx="3" presStyleCnt="4">
        <dgm:presLayoutVars>
          <dgm:chMax val="1"/>
          <dgm:bulletEnabled val="1"/>
        </dgm:presLayoutVars>
      </dgm:prSet>
      <dgm:spPr/>
      <dgm:t>
        <a:bodyPr/>
        <a:lstStyle/>
        <a:p>
          <a:endParaRPr lang="ru-RU"/>
        </a:p>
      </dgm:t>
    </dgm:pt>
    <dgm:pt modelId="{0067959B-A5DD-49FF-B7A5-34E5D14FEE74}" type="pres">
      <dgm:prSet presAssocID="{08559906-48A8-455F-BC3C-340902C3EB2B}" presName="rect2ParTxNoCh" presStyleLbl="alignAcc1" presStyleIdx="3" presStyleCnt="4">
        <dgm:presLayoutVars>
          <dgm:chMax val="1"/>
          <dgm:bulletEnabled val="1"/>
        </dgm:presLayoutVars>
      </dgm:prSet>
      <dgm:spPr/>
      <dgm:t>
        <a:bodyPr/>
        <a:lstStyle/>
        <a:p>
          <a:endParaRPr lang="ru-RU"/>
        </a:p>
      </dgm:t>
    </dgm:pt>
    <dgm:pt modelId="{A238F736-B2E8-409E-B087-A12DEFCD6929}" type="pres">
      <dgm:prSet presAssocID="{E0431DE5-2761-4FD0-A7FE-6962D4F2C21A}" presName="rect3ParTxNoCh" presStyleLbl="alignAcc1" presStyleIdx="3" presStyleCnt="4">
        <dgm:presLayoutVars>
          <dgm:chMax val="1"/>
          <dgm:bulletEnabled val="1"/>
        </dgm:presLayoutVars>
      </dgm:prSet>
      <dgm:spPr/>
      <dgm:t>
        <a:bodyPr/>
        <a:lstStyle/>
        <a:p>
          <a:endParaRPr lang="ru-RU"/>
        </a:p>
      </dgm:t>
    </dgm:pt>
    <dgm:pt modelId="{265FE9EC-15B4-4778-A506-5D27B9EEDAB8}" type="pres">
      <dgm:prSet presAssocID="{E130E856-8A95-4AD0-B0C9-4ABB5F207BB4}" presName="rect4ParTxNoCh" presStyleLbl="alignAcc1" presStyleIdx="3" presStyleCnt="4">
        <dgm:presLayoutVars>
          <dgm:chMax val="1"/>
          <dgm:bulletEnabled val="1"/>
        </dgm:presLayoutVars>
      </dgm:prSet>
      <dgm:spPr/>
      <dgm:t>
        <a:bodyPr/>
        <a:lstStyle/>
        <a:p>
          <a:endParaRPr lang="ru-RU"/>
        </a:p>
      </dgm:t>
    </dgm:pt>
  </dgm:ptLst>
  <dgm:cxnLst>
    <dgm:cxn modelId="{0069FF85-1CC3-4646-85C2-FEB61817A92B}" type="presOf" srcId="{08559906-48A8-455F-BC3C-340902C3EB2B}" destId="{0067959B-A5DD-49FF-B7A5-34E5D14FEE74}" srcOrd="1" destOrd="0" presId="urn:microsoft.com/office/officeart/2005/8/layout/target3"/>
    <dgm:cxn modelId="{D4300B42-79E0-4569-9C91-BA27AD9BCAE2}" srcId="{B97A705E-244B-4EDE-924B-ABCC54587683}" destId="{E130E856-8A95-4AD0-B0C9-4ABB5F207BB4}" srcOrd="3" destOrd="0" parTransId="{366FBC8A-23E8-4D2B-9A8A-5D58A13547E7}" sibTransId="{D53517E9-A14A-4B22-84D5-983DA30327D6}"/>
    <dgm:cxn modelId="{E17299ED-C480-4520-9C84-16CDC3B5515A}" type="presOf" srcId="{C5DF0695-2EC6-4838-8A97-717D372784E1}" destId="{D663CF17-549B-405C-BF00-0D433F984B40}" srcOrd="1" destOrd="0" presId="urn:microsoft.com/office/officeart/2005/8/layout/target3"/>
    <dgm:cxn modelId="{A9D6DB2A-A77B-4326-BF49-3DA4D1EBC25F}" srcId="{B97A705E-244B-4EDE-924B-ABCC54587683}" destId="{08559906-48A8-455F-BC3C-340902C3EB2B}" srcOrd="1" destOrd="0" parTransId="{EEFC197E-649D-4201-9772-461856ACAFD4}" sibTransId="{DCFD4428-677F-4BAF-9A88-D4DCBAA1685C}"/>
    <dgm:cxn modelId="{DD72FB1C-79FD-4EC8-A4C6-86A8367645AB}" type="presOf" srcId="{C5DF0695-2EC6-4838-8A97-717D372784E1}" destId="{30203B2C-7D26-4FD0-8A3C-2365E8A6FB74}" srcOrd="0" destOrd="0" presId="urn:microsoft.com/office/officeart/2005/8/layout/target3"/>
    <dgm:cxn modelId="{36C89F63-8EFB-44DC-B610-55B33FEAF6F4}" type="presOf" srcId="{E0431DE5-2761-4FD0-A7FE-6962D4F2C21A}" destId="{E2C4C15D-A0AA-42F2-8801-E2D699FB0C74}" srcOrd="0" destOrd="0" presId="urn:microsoft.com/office/officeart/2005/8/layout/target3"/>
    <dgm:cxn modelId="{DC9DEF81-F8E1-4EC7-8118-9DDBB75F9274}" type="presOf" srcId="{E0431DE5-2761-4FD0-A7FE-6962D4F2C21A}" destId="{A238F736-B2E8-409E-B087-A12DEFCD6929}" srcOrd="1" destOrd="0" presId="urn:microsoft.com/office/officeart/2005/8/layout/target3"/>
    <dgm:cxn modelId="{077CE42A-F031-4B64-B060-B0C832C0C95B}" type="presOf" srcId="{08559906-48A8-455F-BC3C-340902C3EB2B}" destId="{C58B6227-10A0-472C-BDB7-4D2F3DB27390}" srcOrd="0" destOrd="0" presId="urn:microsoft.com/office/officeart/2005/8/layout/target3"/>
    <dgm:cxn modelId="{819F485F-1824-44A7-A074-4E6D5593369A}" type="presOf" srcId="{B97A705E-244B-4EDE-924B-ABCC54587683}" destId="{33C4DA12-5AAA-4B56-88C1-31B66063462E}" srcOrd="0" destOrd="0" presId="urn:microsoft.com/office/officeart/2005/8/layout/target3"/>
    <dgm:cxn modelId="{D732EE30-CC00-4EB9-954D-F64C9E499F32}" srcId="{B97A705E-244B-4EDE-924B-ABCC54587683}" destId="{E0431DE5-2761-4FD0-A7FE-6962D4F2C21A}" srcOrd="2" destOrd="0" parTransId="{85F5A63F-1A6A-498A-B39D-30CD712CA142}" sibTransId="{AE9A95CD-D945-4682-B3F9-AC492AC5E53C}"/>
    <dgm:cxn modelId="{765B5D72-943C-479C-B14D-3CCF07D49233}" srcId="{B97A705E-244B-4EDE-924B-ABCC54587683}" destId="{C5DF0695-2EC6-4838-8A97-717D372784E1}" srcOrd="0" destOrd="0" parTransId="{D4C985CF-86FF-4DC8-92DF-23F6D2876D2A}" sibTransId="{C386C0A8-278A-4497-A48C-35C800D3469A}"/>
    <dgm:cxn modelId="{4CF2A8E5-8489-408F-9C39-0C8818878933}" type="presOf" srcId="{E130E856-8A95-4AD0-B0C9-4ABB5F207BB4}" destId="{487BFA96-7687-45BB-B139-759A091A3183}" srcOrd="0" destOrd="0" presId="urn:microsoft.com/office/officeart/2005/8/layout/target3"/>
    <dgm:cxn modelId="{3D52CB03-7EC7-4FCD-B4AF-867C3CFCE868}" type="presOf" srcId="{E130E856-8A95-4AD0-B0C9-4ABB5F207BB4}" destId="{265FE9EC-15B4-4778-A506-5D27B9EEDAB8}" srcOrd="1" destOrd="0" presId="urn:microsoft.com/office/officeart/2005/8/layout/target3"/>
    <dgm:cxn modelId="{C59EC63B-3AD5-4479-A122-CFA6E9F86AF9}" type="presParOf" srcId="{33C4DA12-5AAA-4B56-88C1-31B66063462E}" destId="{41159725-EAB0-4A8E-B51B-6D027B0FED17}" srcOrd="0" destOrd="0" presId="urn:microsoft.com/office/officeart/2005/8/layout/target3"/>
    <dgm:cxn modelId="{89C91C6F-2930-4588-A694-A3858683F22C}" type="presParOf" srcId="{33C4DA12-5AAA-4B56-88C1-31B66063462E}" destId="{59856B42-50C0-4939-8C47-B95EF20FD54B}" srcOrd="1" destOrd="0" presId="urn:microsoft.com/office/officeart/2005/8/layout/target3"/>
    <dgm:cxn modelId="{DFC6AEF2-6C13-4F38-BC73-E8F92E380C64}" type="presParOf" srcId="{33C4DA12-5AAA-4B56-88C1-31B66063462E}" destId="{30203B2C-7D26-4FD0-8A3C-2365E8A6FB74}" srcOrd="2" destOrd="0" presId="urn:microsoft.com/office/officeart/2005/8/layout/target3"/>
    <dgm:cxn modelId="{163C2CB2-8776-4551-AC7A-1FEE7C2BC717}" type="presParOf" srcId="{33C4DA12-5AAA-4B56-88C1-31B66063462E}" destId="{8A506F08-0734-42E0-AA85-1A010DE102B1}" srcOrd="3" destOrd="0" presId="urn:microsoft.com/office/officeart/2005/8/layout/target3"/>
    <dgm:cxn modelId="{2A715714-1723-48DC-A7A3-F47208F06036}" type="presParOf" srcId="{33C4DA12-5AAA-4B56-88C1-31B66063462E}" destId="{ADA74C25-B586-42AE-B407-FBEBB1E79A89}" srcOrd="4" destOrd="0" presId="urn:microsoft.com/office/officeart/2005/8/layout/target3"/>
    <dgm:cxn modelId="{8BB63989-626B-4155-896D-3F7B64F43518}" type="presParOf" srcId="{33C4DA12-5AAA-4B56-88C1-31B66063462E}" destId="{C58B6227-10A0-472C-BDB7-4D2F3DB27390}" srcOrd="5" destOrd="0" presId="urn:microsoft.com/office/officeart/2005/8/layout/target3"/>
    <dgm:cxn modelId="{0FF1F2DC-B4A4-4F12-8282-A1F7DBAC0B25}" type="presParOf" srcId="{33C4DA12-5AAA-4B56-88C1-31B66063462E}" destId="{8DD9087D-669B-45FC-BF76-8F85F9A55AAC}" srcOrd="6" destOrd="0" presId="urn:microsoft.com/office/officeart/2005/8/layout/target3"/>
    <dgm:cxn modelId="{84EC1ADE-659D-4B8F-A382-7F702F600A7B}" type="presParOf" srcId="{33C4DA12-5AAA-4B56-88C1-31B66063462E}" destId="{85981705-4F0E-4C13-8898-10A321AFA6DA}" srcOrd="7" destOrd="0" presId="urn:microsoft.com/office/officeart/2005/8/layout/target3"/>
    <dgm:cxn modelId="{F318DD80-54DA-4F40-95B8-07E5F4FACCAE}" type="presParOf" srcId="{33C4DA12-5AAA-4B56-88C1-31B66063462E}" destId="{E2C4C15D-A0AA-42F2-8801-E2D699FB0C74}" srcOrd="8" destOrd="0" presId="urn:microsoft.com/office/officeart/2005/8/layout/target3"/>
    <dgm:cxn modelId="{61B27BA1-3B28-4B56-A57A-29666DF289F2}" type="presParOf" srcId="{33C4DA12-5AAA-4B56-88C1-31B66063462E}" destId="{3726DCA2-8D76-46F3-92FE-E2B2B9F281E1}" srcOrd="9" destOrd="0" presId="urn:microsoft.com/office/officeart/2005/8/layout/target3"/>
    <dgm:cxn modelId="{1011557F-6412-4094-88E6-C23AAA4CD288}" type="presParOf" srcId="{33C4DA12-5AAA-4B56-88C1-31B66063462E}" destId="{7E4B980D-A402-4028-8C0A-1CB933CA85FE}" srcOrd="10" destOrd="0" presId="urn:microsoft.com/office/officeart/2005/8/layout/target3"/>
    <dgm:cxn modelId="{7EA2A512-DB16-4498-A46A-3B810AB05253}" type="presParOf" srcId="{33C4DA12-5AAA-4B56-88C1-31B66063462E}" destId="{487BFA96-7687-45BB-B139-759A091A3183}" srcOrd="11" destOrd="0" presId="urn:microsoft.com/office/officeart/2005/8/layout/target3"/>
    <dgm:cxn modelId="{8BA84F58-F4C9-43C3-B444-1A38C3601CDB}" type="presParOf" srcId="{33C4DA12-5AAA-4B56-88C1-31B66063462E}" destId="{D663CF17-549B-405C-BF00-0D433F984B40}" srcOrd="12" destOrd="0" presId="urn:microsoft.com/office/officeart/2005/8/layout/target3"/>
    <dgm:cxn modelId="{9D44649F-7F8A-4C83-AA27-746A7254D920}" type="presParOf" srcId="{33C4DA12-5AAA-4B56-88C1-31B66063462E}" destId="{0067959B-A5DD-49FF-B7A5-34E5D14FEE74}" srcOrd="13" destOrd="0" presId="urn:microsoft.com/office/officeart/2005/8/layout/target3"/>
    <dgm:cxn modelId="{FA37D0CC-8E4B-4E17-A9AB-F6BD9D54E8EB}" type="presParOf" srcId="{33C4DA12-5AAA-4B56-88C1-31B66063462E}" destId="{A238F736-B2E8-409E-B087-A12DEFCD6929}" srcOrd="14" destOrd="0" presId="urn:microsoft.com/office/officeart/2005/8/layout/target3"/>
    <dgm:cxn modelId="{DD2F1D54-F06F-499C-B64F-C1EE7B7288AE}" type="presParOf" srcId="{33C4DA12-5AAA-4B56-88C1-31B66063462E}" destId="{265FE9EC-15B4-4778-A506-5D27B9EEDAB8}"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A05E7-255F-4CFA-8616-988E6D97A80E}">
      <dsp:nvSpPr>
        <dsp:cNvPr id="0" name=""/>
        <dsp:cNvSpPr/>
      </dsp:nvSpPr>
      <dsp:spPr>
        <a:xfrm>
          <a:off x="0" y="607218"/>
          <a:ext cx="5143500" cy="5143500"/>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0D72-4930-4A45-8ECE-32CEA98C9940}">
      <dsp:nvSpPr>
        <dsp:cNvPr id="0" name=""/>
        <dsp:cNvSpPr/>
      </dsp:nvSpPr>
      <dsp:spPr>
        <a:xfrm>
          <a:off x="2571750" y="607218"/>
          <a:ext cx="6000750" cy="5143500"/>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ru-RU" sz="2700" b="1" kern="1200" smtClean="0"/>
            <a:t>№9 - «Jiddiylik va auditorlik riski» nomli AFMS ga muvofiq: </a:t>
          </a:r>
          <a:r>
            <a:rPr lang="ru-RU" sz="2700" b="1" i="1" kern="1200" smtClean="0"/>
            <a:t>Auditorlik riski</a:t>
          </a:r>
          <a:r>
            <a:rPr lang="ru-RU" sz="2700" b="1" kern="1200" smtClean="0"/>
            <a:t> – bu auditorlik t</a:t>
          </a:r>
          <a:r>
            <a:rPr lang="en-US" sz="2700" b="1" kern="1200" smtClean="0"/>
            <a:t>e</a:t>
          </a:r>
          <a:r>
            <a:rPr lang="ru-RU" sz="2700" b="1" kern="1200" smtClean="0"/>
            <a:t>kshiruvi natijalari bo’yicha auditorlar tomonidan sub`</a:t>
          </a:r>
          <a:r>
            <a:rPr lang="en-US" sz="2700" b="1" kern="1200" smtClean="0"/>
            <a:t>e</a:t>
          </a:r>
          <a:r>
            <a:rPr lang="ru-RU" sz="2700" b="1" kern="1200" smtClean="0"/>
            <a:t>ktiv aniqla-nadigan, moliyaviy hisobotda, uning ishonchliligi tasdiq-langanidan so’ng xatolar mavjudligini tan olish yoki moliyaviy hisobotda bunday kamchiliklar haqiqatan ham yo’q bo’lgan-da, unda kamchiliklar mavjud d</a:t>
          </a:r>
          <a:r>
            <a:rPr lang="en-US" sz="2700" b="1" kern="1200" smtClean="0"/>
            <a:t>e</a:t>
          </a:r>
          <a:r>
            <a:rPr lang="ru-RU" sz="2700" b="1" kern="1200" smtClean="0"/>
            <a:t>b tan olinish ehtimolidir. </a:t>
          </a:r>
          <a:endParaRPr lang="ru-RU" sz="2700" kern="1200"/>
        </a:p>
      </dsp:txBody>
      <dsp:txXfrm>
        <a:off x="2571750" y="607218"/>
        <a:ext cx="6000750" cy="5143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59725-EAB0-4A8E-B51B-6D027B0FED17}">
      <dsp:nvSpPr>
        <dsp:cNvPr id="0" name=""/>
        <dsp:cNvSpPr/>
      </dsp:nvSpPr>
      <dsp:spPr>
        <a:xfrm>
          <a:off x="0" y="0"/>
          <a:ext cx="4373563" cy="4373563"/>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203B2C-7D26-4FD0-8A3C-2365E8A6FB74}">
      <dsp:nvSpPr>
        <dsp:cNvPr id="0" name=""/>
        <dsp:cNvSpPr/>
      </dsp:nvSpPr>
      <dsp:spPr>
        <a:xfrm>
          <a:off x="2186781" y="0"/>
          <a:ext cx="5433218" cy="4373563"/>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i="0" kern="1200" smtClean="0"/>
            <a:t>korxona rahbarining ustunligi (dominantligi) va direktorlar kengashining samarasiz faoliyati;</a:t>
          </a:r>
          <a:br>
            <a:rPr lang="en-US" sz="1400" b="0" i="0" kern="1200" smtClean="0"/>
          </a:br>
          <a:endParaRPr lang="ru-RU" sz="1400" kern="1200"/>
        </a:p>
      </dsp:txBody>
      <dsp:txXfrm>
        <a:off x="2186781" y="0"/>
        <a:ext cx="5433218" cy="929382"/>
      </dsp:txXfrm>
    </dsp:sp>
    <dsp:sp modelId="{ADA74C25-B586-42AE-B407-FBEBB1E79A89}">
      <dsp:nvSpPr>
        <dsp:cNvPr id="0" name=""/>
        <dsp:cNvSpPr/>
      </dsp:nvSpPr>
      <dsp:spPr>
        <a:xfrm>
          <a:off x="574030" y="929382"/>
          <a:ext cx="3225502" cy="3225502"/>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8B6227-10A0-472C-BDB7-4D2F3DB27390}">
      <dsp:nvSpPr>
        <dsp:cNvPr id="0" name=""/>
        <dsp:cNvSpPr/>
      </dsp:nvSpPr>
      <dsp:spPr>
        <a:xfrm>
          <a:off x="2186781" y="929382"/>
          <a:ext cx="5433218" cy="322550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i="0" kern="1200" smtClean="0"/>
            <a:t>korxona rahbarining moliyaviy muammolari;</a:t>
          </a:r>
          <a:br>
            <a:rPr lang="en-US" sz="1400" b="0" i="0" kern="1200" smtClean="0"/>
          </a:br>
          <a:endParaRPr lang="ru-RU" sz="1400" kern="1200"/>
        </a:p>
      </dsp:txBody>
      <dsp:txXfrm>
        <a:off x="2186781" y="929382"/>
        <a:ext cx="5433218" cy="929382"/>
      </dsp:txXfrm>
    </dsp:sp>
    <dsp:sp modelId="{85981705-4F0E-4C13-8898-10A321AFA6DA}">
      <dsp:nvSpPr>
        <dsp:cNvPr id="0" name=""/>
        <dsp:cNvSpPr/>
      </dsp:nvSpPr>
      <dsp:spPr>
        <a:xfrm>
          <a:off x="1148060" y="1858764"/>
          <a:ext cx="2077442" cy="2077442"/>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C4C15D-A0AA-42F2-8801-E2D699FB0C74}">
      <dsp:nvSpPr>
        <dsp:cNvPr id="0" name=""/>
        <dsp:cNvSpPr/>
      </dsp:nvSpPr>
      <dsp:spPr>
        <a:xfrm>
          <a:off x="2186781" y="1858764"/>
          <a:ext cx="5433218" cy="207744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i="0" kern="1200" smtClean="0"/>
            <a:t>aktsiyadorlar va rahbariyat o’rtasidagi munosabatlarda vujudga keladigan tortishuv va muammolar natijasida rahbariyat mulkdorlar manfaatini himoya qilgani holda o’z maqsadlarini ko’zlaydilar.</a:t>
          </a:r>
          <a:br>
            <a:rPr lang="en-US" sz="1400" b="0" i="0" kern="1200" smtClean="0"/>
          </a:br>
          <a:endParaRPr lang="ru-RU" sz="1400" kern="1200"/>
        </a:p>
      </dsp:txBody>
      <dsp:txXfrm>
        <a:off x="2186781" y="1858764"/>
        <a:ext cx="5433218" cy="929382"/>
      </dsp:txXfrm>
    </dsp:sp>
    <dsp:sp modelId="{7E4B980D-A402-4028-8C0A-1CB933CA85FE}">
      <dsp:nvSpPr>
        <dsp:cNvPr id="0" name=""/>
        <dsp:cNvSpPr/>
      </dsp:nvSpPr>
      <dsp:spPr>
        <a:xfrm>
          <a:off x="1722090" y="2788146"/>
          <a:ext cx="929382" cy="929382"/>
        </a:xfrm>
        <a:prstGeom prst="pie">
          <a:avLst>
            <a:gd name="adj1" fmla="val 5400000"/>
            <a:gd name="adj2" fmla="val 1620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7BFA96-7687-45BB-B139-759A091A3183}">
      <dsp:nvSpPr>
        <dsp:cNvPr id="0" name=""/>
        <dsp:cNvSpPr/>
      </dsp:nvSpPr>
      <dsp:spPr>
        <a:xfrm>
          <a:off x="2186781" y="2788146"/>
          <a:ext cx="5433218" cy="929382"/>
        </a:xfrm>
        <a:prstGeom prst="rect">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i="0" kern="1200" smtClean="0"/>
            <a:t>Bular zamirida qalloblik va suiiste’mol qilishlar yashirinishi mumkin.</a:t>
          </a:r>
          <a:endParaRPr lang="ru-RU" sz="1400" kern="1200"/>
        </a:p>
      </dsp:txBody>
      <dsp:txXfrm>
        <a:off x="2186781" y="2788146"/>
        <a:ext cx="5433218" cy="929382"/>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21280CB4-9BA7-4FD4-87D8-B829BAA426EE}" type="datetimeFigureOut">
              <a:rPr lang="uz-Latn-UZ" smtClean="0"/>
              <a:pPr>
                <a:defRPr/>
              </a:pPr>
              <a:t>12/09/2024</a:t>
            </a:fld>
            <a:endParaRPr lang="uz-Latn-UZ"/>
          </a:p>
        </p:txBody>
      </p:sp>
      <p:sp>
        <p:nvSpPr>
          <p:cNvPr id="5" name="Footer Placeholder 4"/>
          <p:cNvSpPr>
            <a:spLocks noGrp="1"/>
          </p:cNvSpPr>
          <p:nvPr>
            <p:ph type="ftr" sz="quarter" idx="11"/>
          </p:nvPr>
        </p:nvSpPr>
        <p:spPr/>
        <p:txBody>
          <a:bodyPr/>
          <a:lstStyle/>
          <a:p>
            <a:pPr>
              <a:defRPr/>
            </a:pPr>
            <a:endParaRPr lang="uz-Latn-UZ"/>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251C1524-FC64-4089-972C-7B27286A958C}" type="slidenum">
              <a:rPr lang="uz-Latn-UZ" altLang="ru-RU" smtClean="0"/>
              <a:pPr/>
              <a:t>‹#›</a:t>
            </a:fld>
            <a:endParaRPr lang="uz-Latn-UZ"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1937DE65-1F48-4F57-9124-20268DDC9C28}" type="datetimeFigureOut">
              <a:rPr lang="uz-Latn-UZ" smtClean="0"/>
              <a:pPr>
                <a:defRPr/>
              </a:pPr>
              <a:t>12/09/2024</a:t>
            </a:fld>
            <a:endParaRPr lang="uz-Latn-UZ"/>
          </a:p>
        </p:txBody>
      </p:sp>
      <p:sp>
        <p:nvSpPr>
          <p:cNvPr id="5" name="Footer Placeholder 4"/>
          <p:cNvSpPr>
            <a:spLocks noGrp="1"/>
          </p:cNvSpPr>
          <p:nvPr>
            <p:ph type="ftr" sz="quarter" idx="11"/>
          </p:nvPr>
        </p:nvSpPr>
        <p:spPr/>
        <p:txBody>
          <a:bodyPr/>
          <a:lstStyle/>
          <a:p>
            <a:pPr>
              <a:defRPr/>
            </a:pPr>
            <a:endParaRPr lang="uz-Latn-UZ"/>
          </a:p>
        </p:txBody>
      </p:sp>
      <p:sp>
        <p:nvSpPr>
          <p:cNvPr id="6" name="Slide Number Placeholder 5"/>
          <p:cNvSpPr>
            <a:spLocks noGrp="1"/>
          </p:cNvSpPr>
          <p:nvPr>
            <p:ph type="sldNum" sz="quarter" idx="12"/>
          </p:nvPr>
        </p:nvSpPr>
        <p:spPr/>
        <p:txBody>
          <a:bodyPr/>
          <a:lstStyle/>
          <a:p>
            <a:fld id="{6F768321-E236-4053-88EB-0C1E52B49730}" type="slidenum">
              <a:rPr lang="uz-Latn-UZ" altLang="ru-RU" smtClean="0"/>
              <a:pPr/>
              <a:t>‹#›</a:t>
            </a:fld>
            <a:endParaRPr lang="uz-Latn-UZ"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63CFBC21-6954-4876-B27D-6DF5A25030B3}" type="datetimeFigureOut">
              <a:rPr lang="uz-Latn-UZ" smtClean="0"/>
              <a:pPr>
                <a:defRPr/>
              </a:pPr>
              <a:t>12/09/2024</a:t>
            </a:fld>
            <a:endParaRPr lang="uz-Latn-UZ"/>
          </a:p>
        </p:txBody>
      </p:sp>
      <p:sp>
        <p:nvSpPr>
          <p:cNvPr id="5" name="Footer Placeholder 4"/>
          <p:cNvSpPr>
            <a:spLocks noGrp="1"/>
          </p:cNvSpPr>
          <p:nvPr>
            <p:ph type="ftr" sz="quarter" idx="11"/>
          </p:nvPr>
        </p:nvSpPr>
        <p:spPr/>
        <p:txBody>
          <a:bodyPr/>
          <a:lstStyle/>
          <a:p>
            <a:pPr>
              <a:defRPr/>
            </a:pPr>
            <a:endParaRPr lang="uz-Latn-UZ"/>
          </a:p>
        </p:txBody>
      </p:sp>
      <p:sp>
        <p:nvSpPr>
          <p:cNvPr id="6" name="Slide Number Placeholder 5"/>
          <p:cNvSpPr>
            <a:spLocks noGrp="1"/>
          </p:cNvSpPr>
          <p:nvPr>
            <p:ph type="sldNum" sz="quarter" idx="12"/>
          </p:nvPr>
        </p:nvSpPr>
        <p:spPr/>
        <p:txBody>
          <a:bodyPr/>
          <a:lstStyle/>
          <a:p>
            <a:fld id="{B7FADE33-F083-4391-B72D-AC5CFC3BAB06}" type="slidenum">
              <a:rPr lang="uz-Latn-UZ" altLang="ru-RU" smtClean="0"/>
              <a:pPr/>
              <a:t>‹#›</a:t>
            </a:fld>
            <a:endParaRPr lang="uz-Latn-UZ"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C95D6BC4-8AF5-49E7-A41F-A941A9BF4058}" type="datetimeFigureOut">
              <a:rPr lang="uz-Latn-UZ" smtClean="0"/>
              <a:pPr>
                <a:defRPr/>
              </a:pPr>
              <a:t>12/09/2024</a:t>
            </a:fld>
            <a:endParaRPr lang="uz-Latn-UZ"/>
          </a:p>
        </p:txBody>
      </p:sp>
      <p:sp>
        <p:nvSpPr>
          <p:cNvPr id="5" name="Footer Placeholder 4"/>
          <p:cNvSpPr>
            <a:spLocks noGrp="1"/>
          </p:cNvSpPr>
          <p:nvPr>
            <p:ph type="ftr" sz="quarter" idx="11"/>
          </p:nvPr>
        </p:nvSpPr>
        <p:spPr/>
        <p:txBody>
          <a:bodyPr/>
          <a:lstStyle/>
          <a:p>
            <a:pPr>
              <a:defRPr/>
            </a:pPr>
            <a:endParaRPr lang="uz-Latn-UZ"/>
          </a:p>
        </p:txBody>
      </p:sp>
      <p:sp>
        <p:nvSpPr>
          <p:cNvPr id="6" name="Slide Number Placeholder 5"/>
          <p:cNvSpPr>
            <a:spLocks noGrp="1"/>
          </p:cNvSpPr>
          <p:nvPr>
            <p:ph type="sldNum" sz="quarter" idx="12"/>
          </p:nvPr>
        </p:nvSpPr>
        <p:spPr/>
        <p:txBody>
          <a:bodyPr/>
          <a:lstStyle/>
          <a:p>
            <a:fld id="{590A65AA-FEB2-457C-B988-F62B84B70A92}" type="slidenum">
              <a:rPr lang="uz-Latn-UZ" altLang="ru-RU" smtClean="0"/>
              <a:pPr/>
              <a:t>‹#›</a:t>
            </a:fld>
            <a:endParaRPr lang="uz-Latn-UZ"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6"/>
          <p:cNvSpPr>
            <a:spLocks noGrp="1"/>
          </p:cNvSpPr>
          <p:nvPr>
            <p:ph type="dt" sz="half" idx="10"/>
          </p:nvPr>
        </p:nvSpPr>
        <p:spPr/>
        <p:txBody>
          <a:bodyPr/>
          <a:lstStyle/>
          <a:p>
            <a:pPr>
              <a:defRPr/>
            </a:pPr>
            <a:fld id="{F0A2BD98-F311-4D74-BC22-DB0039C0DB8C}" type="datetimeFigureOut">
              <a:rPr lang="uz-Latn-UZ" smtClean="0"/>
              <a:pPr>
                <a:defRPr/>
              </a:pPr>
              <a:t>12/09/2024</a:t>
            </a:fld>
            <a:endParaRPr lang="uz-Latn-UZ"/>
          </a:p>
        </p:txBody>
      </p:sp>
      <p:sp>
        <p:nvSpPr>
          <p:cNvPr id="8" name="Slide Number Placeholder 7"/>
          <p:cNvSpPr>
            <a:spLocks noGrp="1"/>
          </p:cNvSpPr>
          <p:nvPr>
            <p:ph type="sldNum" sz="quarter" idx="11"/>
          </p:nvPr>
        </p:nvSpPr>
        <p:spPr/>
        <p:txBody>
          <a:bodyPr/>
          <a:lstStyle/>
          <a:p>
            <a:fld id="{4C3712DB-8AD2-41B7-AB59-518FC8D874A0}" type="slidenum">
              <a:rPr lang="uz-Latn-UZ" altLang="ru-RU" smtClean="0"/>
              <a:pPr/>
              <a:t>‹#›</a:t>
            </a:fld>
            <a:endParaRPr lang="uz-Latn-UZ" altLang="ru-RU"/>
          </a:p>
        </p:txBody>
      </p:sp>
      <p:sp>
        <p:nvSpPr>
          <p:cNvPr id="9" name="Footer Placeholder 8"/>
          <p:cNvSpPr>
            <a:spLocks noGrp="1"/>
          </p:cNvSpPr>
          <p:nvPr>
            <p:ph type="ftr" sz="quarter" idx="12"/>
          </p:nvPr>
        </p:nvSpPr>
        <p:spPr/>
        <p:txBody>
          <a:bodyPr/>
          <a:lstStyle/>
          <a:p>
            <a:pPr>
              <a:defRPr/>
            </a:pPr>
            <a:endParaRPr lang="uz-Latn-U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FFB199CB-7D57-4C88-991B-E050C1225E74}" type="datetimeFigureOut">
              <a:rPr lang="uz-Latn-UZ" smtClean="0"/>
              <a:pPr>
                <a:defRPr/>
              </a:pPr>
              <a:t>12/09/2024</a:t>
            </a:fld>
            <a:endParaRPr lang="uz-Latn-UZ"/>
          </a:p>
        </p:txBody>
      </p:sp>
      <p:sp>
        <p:nvSpPr>
          <p:cNvPr id="6" name="Footer Placeholder 5"/>
          <p:cNvSpPr>
            <a:spLocks noGrp="1"/>
          </p:cNvSpPr>
          <p:nvPr>
            <p:ph type="ftr" sz="quarter" idx="11"/>
          </p:nvPr>
        </p:nvSpPr>
        <p:spPr/>
        <p:txBody>
          <a:bodyPr/>
          <a:lstStyle/>
          <a:p>
            <a:pPr>
              <a:defRPr/>
            </a:pPr>
            <a:endParaRPr lang="uz-Latn-UZ"/>
          </a:p>
        </p:txBody>
      </p:sp>
      <p:sp>
        <p:nvSpPr>
          <p:cNvPr id="7" name="Slide Number Placeholder 6"/>
          <p:cNvSpPr>
            <a:spLocks noGrp="1"/>
          </p:cNvSpPr>
          <p:nvPr>
            <p:ph type="sldNum" sz="quarter" idx="12"/>
          </p:nvPr>
        </p:nvSpPr>
        <p:spPr/>
        <p:txBody>
          <a:bodyPr/>
          <a:lstStyle/>
          <a:p>
            <a:fld id="{F84197BF-F761-45C6-A3C6-0C5961E8C9BB}" type="slidenum">
              <a:rPr lang="uz-Latn-UZ" altLang="ru-RU" smtClean="0"/>
              <a:pPr/>
              <a:t>‹#›</a:t>
            </a:fld>
            <a:endParaRPr lang="uz-Latn-UZ"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5784DD4D-A374-4344-93DE-E96DB7E9D976}" type="datetimeFigureOut">
              <a:rPr lang="uz-Latn-UZ" smtClean="0"/>
              <a:pPr>
                <a:defRPr/>
              </a:pPr>
              <a:t>12/09/2024</a:t>
            </a:fld>
            <a:endParaRPr lang="uz-Latn-UZ"/>
          </a:p>
        </p:txBody>
      </p:sp>
      <p:sp>
        <p:nvSpPr>
          <p:cNvPr id="8" name="Footer Placeholder 7"/>
          <p:cNvSpPr>
            <a:spLocks noGrp="1"/>
          </p:cNvSpPr>
          <p:nvPr>
            <p:ph type="ftr" sz="quarter" idx="11"/>
          </p:nvPr>
        </p:nvSpPr>
        <p:spPr/>
        <p:txBody>
          <a:bodyPr/>
          <a:lstStyle/>
          <a:p>
            <a:pPr>
              <a:defRPr/>
            </a:pPr>
            <a:endParaRPr lang="uz-Latn-UZ"/>
          </a:p>
        </p:txBody>
      </p:sp>
      <p:sp>
        <p:nvSpPr>
          <p:cNvPr id="9" name="Slide Number Placeholder 8"/>
          <p:cNvSpPr>
            <a:spLocks noGrp="1"/>
          </p:cNvSpPr>
          <p:nvPr>
            <p:ph type="sldNum" sz="quarter" idx="12"/>
          </p:nvPr>
        </p:nvSpPr>
        <p:spPr/>
        <p:txBody>
          <a:bodyPr/>
          <a:lstStyle/>
          <a:p>
            <a:fld id="{782AFF43-A5E1-4EEA-BEA7-8781A9BDB912}" type="slidenum">
              <a:rPr lang="uz-Latn-UZ" altLang="ru-RU" smtClean="0"/>
              <a:pPr/>
              <a:t>‹#›</a:t>
            </a:fld>
            <a:endParaRPr lang="uz-Latn-UZ" alt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pPr>
              <a:defRPr/>
            </a:pPr>
            <a:fld id="{230DFFAD-63D0-4918-8F22-B834259A1E6A}" type="datetimeFigureOut">
              <a:rPr lang="uz-Latn-UZ" smtClean="0"/>
              <a:pPr>
                <a:defRPr/>
              </a:pPr>
              <a:t>12/09/2024</a:t>
            </a:fld>
            <a:endParaRPr lang="uz-Latn-UZ"/>
          </a:p>
        </p:txBody>
      </p:sp>
      <p:sp>
        <p:nvSpPr>
          <p:cNvPr id="4" name="Footer Placeholder 3"/>
          <p:cNvSpPr>
            <a:spLocks noGrp="1"/>
          </p:cNvSpPr>
          <p:nvPr>
            <p:ph type="ftr" sz="quarter" idx="11"/>
          </p:nvPr>
        </p:nvSpPr>
        <p:spPr/>
        <p:txBody>
          <a:bodyPr/>
          <a:lstStyle/>
          <a:p>
            <a:pPr>
              <a:defRPr/>
            </a:pPr>
            <a:endParaRPr lang="uz-Latn-UZ"/>
          </a:p>
        </p:txBody>
      </p:sp>
      <p:sp>
        <p:nvSpPr>
          <p:cNvPr id="5" name="Slide Number Placeholder 4"/>
          <p:cNvSpPr>
            <a:spLocks noGrp="1"/>
          </p:cNvSpPr>
          <p:nvPr>
            <p:ph type="sldNum" sz="quarter" idx="12"/>
          </p:nvPr>
        </p:nvSpPr>
        <p:spPr/>
        <p:txBody>
          <a:bodyPr/>
          <a:lstStyle/>
          <a:p>
            <a:fld id="{E8A7F65D-D1BE-4E93-B5F2-99C9809C2A00}" type="slidenum">
              <a:rPr lang="uz-Latn-UZ" altLang="ru-RU" smtClean="0"/>
              <a:pPr/>
              <a:t>‹#›</a:t>
            </a:fld>
            <a:endParaRPr lang="uz-Latn-UZ"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49ED5C0-FE99-4428-B51B-82F1C3832F35}" type="datetimeFigureOut">
              <a:rPr lang="uz-Latn-UZ" smtClean="0"/>
              <a:pPr>
                <a:defRPr/>
              </a:pPr>
              <a:t>12/09/2024</a:t>
            </a:fld>
            <a:endParaRPr lang="uz-Latn-UZ"/>
          </a:p>
        </p:txBody>
      </p:sp>
      <p:sp>
        <p:nvSpPr>
          <p:cNvPr id="3" name="Footer Placeholder 2"/>
          <p:cNvSpPr>
            <a:spLocks noGrp="1"/>
          </p:cNvSpPr>
          <p:nvPr>
            <p:ph type="ftr" sz="quarter" idx="11"/>
          </p:nvPr>
        </p:nvSpPr>
        <p:spPr/>
        <p:txBody>
          <a:bodyPr/>
          <a:lstStyle/>
          <a:p>
            <a:pPr>
              <a:defRPr/>
            </a:pPr>
            <a:endParaRPr lang="uz-Latn-UZ"/>
          </a:p>
        </p:txBody>
      </p:sp>
      <p:sp>
        <p:nvSpPr>
          <p:cNvPr id="4" name="Slide Number Placeholder 3"/>
          <p:cNvSpPr>
            <a:spLocks noGrp="1"/>
          </p:cNvSpPr>
          <p:nvPr>
            <p:ph type="sldNum" sz="quarter" idx="12"/>
          </p:nvPr>
        </p:nvSpPr>
        <p:spPr/>
        <p:txBody>
          <a:bodyPr/>
          <a:lstStyle/>
          <a:p>
            <a:fld id="{F63F143B-BED5-4C21-85CC-0C529D3F50AC}" type="slidenum">
              <a:rPr lang="uz-Latn-UZ" altLang="ru-RU" smtClean="0"/>
              <a:pPr/>
              <a:t>‹#›</a:t>
            </a:fld>
            <a:endParaRPr lang="uz-Latn-UZ"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85CB79BA-34C3-41D8-BBF0-55D96B4B87CF}" type="datetimeFigureOut">
              <a:rPr lang="uz-Latn-UZ" smtClean="0"/>
              <a:pPr>
                <a:defRPr/>
              </a:pPr>
              <a:t>12/09/2024</a:t>
            </a:fld>
            <a:endParaRPr lang="uz-Latn-UZ"/>
          </a:p>
        </p:txBody>
      </p:sp>
      <p:sp>
        <p:nvSpPr>
          <p:cNvPr id="6" name="Footer Placeholder 5"/>
          <p:cNvSpPr>
            <a:spLocks noGrp="1"/>
          </p:cNvSpPr>
          <p:nvPr>
            <p:ph type="ftr" sz="quarter" idx="11"/>
          </p:nvPr>
        </p:nvSpPr>
        <p:spPr/>
        <p:txBody>
          <a:bodyPr/>
          <a:lstStyle/>
          <a:p>
            <a:pPr>
              <a:defRPr/>
            </a:pPr>
            <a:endParaRPr lang="uz-Latn-UZ"/>
          </a:p>
        </p:txBody>
      </p:sp>
      <p:sp>
        <p:nvSpPr>
          <p:cNvPr id="7" name="Slide Number Placeholder 6"/>
          <p:cNvSpPr>
            <a:spLocks noGrp="1"/>
          </p:cNvSpPr>
          <p:nvPr>
            <p:ph type="sldNum" sz="quarter" idx="12"/>
          </p:nvPr>
        </p:nvSpPr>
        <p:spPr/>
        <p:txBody>
          <a:bodyPr/>
          <a:lstStyle/>
          <a:p>
            <a:fld id="{BE4C1F07-C52D-4600-B27B-EB459183E074}" type="slidenum">
              <a:rPr lang="uz-Latn-UZ" altLang="ru-RU" smtClean="0"/>
              <a:pPr/>
              <a:t>‹#›</a:t>
            </a:fld>
            <a:endParaRPr lang="uz-Latn-UZ" altLang="ru-RU"/>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9D8DAAF2-1B15-4F18-9C5C-C97E0D3B2690}" type="datetimeFigureOut">
              <a:rPr lang="uz-Latn-UZ" smtClean="0"/>
              <a:pPr>
                <a:defRPr/>
              </a:pPr>
              <a:t>12/09/2024</a:t>
            </a:fld>
            <a:endParaRPr lang="uz-Latn-UZ"/>
          </a:p>
        </p:txBody>
      </p:sp>
      <p:sp>
        <p:nvSpPr>
          <p:cNvPr id="6" name="Footer Placeholder 5"/>
          <p:cNvSpPr>
            <a:spLocks noGrp="1"/>
          </p:cNvSpPr>
          <p:nvPr>
            <p:ph type="ftr" sz="quarter" idx="11"/>
          </p:nvPr>
        </p:nvSpPr>
        <p:spPr/>
        <p:txBody>
          <a:bodyPr/>
          <a:lstStyle/>
          <a:p>
            <a:pPr>
              <a:defRPr/>
            </a:pPr>
            <a:endParaRPr lang="uz-Latn-UZ"/>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DE0AA44F-4F92-47EA-80AC-4A0ABE5B953D}" type="slidenum">
              <a:rPr lang="uz-Latn-UZ" altLang="ru-RU" smtClean="0"/>
              <a:pPr/>
              <a:t>‹#›</a:t>
            </a:fld>
            <a:endParaRPr lang="uz-Latn-UZ" altLang="ru-RU"/>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ru-RU" smtClean="0"/>
              <a:t>Образец заголовка</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pPr>
              <a:defRPr/>
            </a:pPr>
            <a:fld id="{F2DCFF60-5D21-4FD9-8F57-05A7872FDA1B}" type="datetimeFigureOut">
              <a:rPr lang="uz-Latn-UZ" smtClean="0"/>
              <a:pPr>
                <a:defRPr/>
              </a:pPr>
              <a:t>12/09/2024</a:t>
            </a:fld>
            <a:endParaRPr lang="uz-Latn-UZ"/>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pPr>
              <a:defRPr/>
            </a:pPr>
            <a:endParaRPr lang="uz-Latn-UZ"/>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54BD3BEA-AF70-4A9D-A7F3-C91AF0C0724F}" type="slidenum">
              <a:rPr lang="uz-Latn-UZ" altLang="ru-RU" smtClean="0"/>
              <a:pPr/>
              <a:t>‹#›</a:t>
            </a:fld>
            <a:endParaRPr lang="uz-Latn-UZ" altLang="ru-RU"/>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azkurs.org/2-mavzu-qoldiqlar-bilan-ishlash-va-xitoy-teoremasi.html" TargetMode="External"/><Relationship Id="rId2" Type="http://schemas.openxmlformats.org/officeDocument/2006/relationships/hyperlink" Target="https://azkurs.org/tadbirkorlik-va-boshqaruv-v8.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hyperlink" Target="https://azkurs.org/2-bilishda-obekt-va-subektning-ozaro-aloqasi-hissiy-empiric-na.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29600" cy="1143000"/>
          </a:xfrm>
        </p:spPr>
        <p:txBody>
          <a:bodyPr>
            <a:normAutofit fontScale="90000"/>
          </a:bodyPr>
          <a:lstStyle/>
          <a:p>
            <a:pPr algn="ctr"/>
            <a:r>
              <a:rPr lang="en-US" sz="3200" b="1" dirty="0">
                <a:latin typeface="Times New Roman" panose="02020603050405020304" pitchFamily="18" charset="0"/>
                <a:cs typeface="Times New Roman" panose="02020603050405020304" pitchFamily="18" charset="0"/>
              </a:rPr>
              <a:t>TOSHKENT DAVLAT IQTISODIYOT UNIVERSITETI </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20000"/>
          </a:bodyPr>
          <a:lstStyle/>
          <a:p>
            <a:pPr algn="ctr"/>
            <a:r>
              <a:rPr lang="en-US" dirty="0"/>
              <a:t> </a:t>
            </a:r>
            <a:r>
              <a:rPr lang="en-US" dirty="0" smtClean="0"/>
              <a:t>SOLIQLAR</a:t>
            </a:r>
            <a:r>
              <a:rPr lang="en-US" dirty="0"/>
              <a:t> VA SOLIQQA TORTISH FAKULTETI</a:t>
            </a:r>
            <a:endParaRPr lang="ru-RU" dirty="0"/>
          </a:p>
          <a:p>
            <a:pPr marL="0" indent="0" algn="ctr">
              <a:buNone/>
            </a:pPr>
            <a:r>
              <a:rPr lang="en-US" dirty="0" smtClean="0"/>
              <a:t>“ </a:t>
            </a:r>
            <a:r>
              <a:rPr lang="en-US" b="1" dirty="0" smtClean="0"/>
              <a:t> </a:t>
            </a:r>
            <a:r>
              <a:rPr lang="en-US" b="1" dirty="0"/>
              <a:t>AUDIT </a:t>
            </a:r>
            <a:r>
              <a:rPr lang="en-US" dirty="0"/>
              <a:t>“   FANIDAN </a:t>
            </a:r>
            <a:endParaRPr lang="ru-RU" dirty="0"/>
          </a:p>
          <a:p>
            <a:pPr algn="ctr"/>
            <a:r>
              <a:rPr lang="en-US" dirty="0"/>
              <a:t> </a:t>
            </a:r>
            <a:r>
              <a:rPr lang="en-US" b="1" i="1" dirty="0" err="1" smtClean="0"/>
              <a:t>Mavzu</a:t>
            </a:r>
            <a:r>
              <a:rPr lang="en-US" b="1" i="1" dirty="0"/>
              <a:t>:” </a:t>
            </a:r>
            <a:r>
              <a:rPr lang="uz-Cyrl-UZ" dirty="0"/>
              <a:t>AUDITORLIK RISKI VA TUSHUNCHASI VA UNING MA</a:t>
            </a:r>
            <a:r>
              <a:rPr lang="en-US" dirty="0"/>
              <a:t>Q</a:t>
            </a:r>
            <a:r>
              <a:rPr lang="uz-Cyrl-UZ" dirty="0"/>
              <a:t>BUL T</a:t>
            </a:r>
            <a:r>
              <a:rPr lang="en-US" dirty="0"/>
              <a:t>O’</a:t>
            </a:r>
            <a:r>
              <a:rPr lang="uz-Cyrl-UZ" dirty="0"/>
              <a:t>PLAMINI BAXOLASH</a:t>
            </a:r>
            <a:r>
              <a:rPr lang="en-US" b="1" dirty="0" smtClean="0"/>
              <a:t>”</a:t>
            </a:r>
          </a:p>
          <a:p>
            <a:pPr algn="ctr"/>
            <a:endParaRPr lang="en-US" sz="1800" b="1" dirty="0" smtClean="0">
              <a:latin typeface="Times New Roman" panose="02020603050405020304" pitchFamily="18" charset="0"/>
              <a:cs typeface="Times New Roman" panose="02020603050405020304" pitchFamily="18" charset="0"/>
            </a:endParaRPr>
          </a:p>
          <a:p>
            <a:pPr algn="ctr"/>
            <a:endParaRPr lang="en-US" sz="1800" b="1" dirty="0">
              <a:latin typeface="Times New Roman" panose="02020603050405020304" pitchFamily="18" charset="0"/>
              <a:cs typeface="Times New Roman" panose="02020603050405020304" pitchFamily="18" charset="0"/>
            </a:endParaRPr>
          </a:p>
          <a:p>
            <a:pPr algn="ctr"/>
            <a:r>
              <a:rPr lang="en-US" sz="1800" b="1" dirty="0" smtClean="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a:p>
            <a:r>
              <a:rPr lang="en-US" i="1" u="sng" dirty="0"/>
              <a:t>ZAKAS BERISH UCHUN :</a:t>
            </a:r>
            <a:endParaRPr lang="ru-RU" dirty="0"/>
          </a:p>
          <a:p>
            <a:r>
              <a:rPr lang="en-US" i="1" u="sng" dirty="0"/>
              <a:t>T.ME: </a:t>
            </a:r>
            <a:r>
              <a:rPr lang="en-US" i="1" u="sng" dirty="0" smtClean="0"/>
              <a:t> @</a:t>
            </a:r>
            <a:r>
              <a:rPr lang="en-US" i="1" u="sng" dirty="0"/>
              <a:t>LEADER_STUDENT_IT</a:t>
            </a:r>
            <a:endParaRPr lang="ru-RU" dirty="0"/>
          </a:p>
          <a:p>
            <a:r>
              <a:rPr lang="en-US" i="1" u="sng" dirty="0" smtClean="0"/>
              <a:t>    +</a:t>
            </a:r>
            <a:r>
              <a:rPr lang="en-US" i="1" u="sng" dirty="0"/>
              <a:t>99891 911 17 </a:t>
            </a:r>
            <a:r>
              <a:rPr lang="en-US" i="1" u="sng" dirty="0" smtClean="0"/>
              <a:t>20</a:t>
            </a:r>
          </a:p>
          <a:p>
            <a:r>
              <a:rPr lang="en-US" i="1" u="sng" dirty="0" err="1" smtClean="0"/>
              <a:t>Listi</a:t>
            </a:r>
            <a:r>
              <a:rPr lang="en-US" i="1" u="sng" dirty="0" smtClean="0"/>
              <a:t>  1200 </a:t>
            </a:r>
            <a:r>
              <a:rPr lang="en-US" i="1" u="sng" dirty="0" err="1" smtClean="0"/>
              <a:t>so’mdan</a:t>
            </a:r>
            <a:r>
              <a:rPr lang="en-US" i="1" u="sng" dirty="0" smtClean="0"/>
              <a:t> </a:t>
            </a:r>
            <a:r>
              <a:rPr lang="en-US" i="1" u="sng" dirty="0" err="1" smtClean="0"/>
              <a:t>qilib</a:t>
            </a:r>
            <a:r>
              <a:rPr lang="en-US" i="1" u="sng" dirty="0" smtClean="0"/>
              <a:t> </a:t>
            </a:r>
            <a:r>
              <a:rPr lang="en-US" i="1" u="sng" dirty="0" err="1" smtClean="0"/>
              <a:t>beriladi</a:t>
            </a:r>
            <a:r>
              <a:rPr lang="en-US" i="1" u="sng" dirty="0" smtClean="0"/>
              <a:t>. </a:t>
            </a:r>
            <a:endParaRPr lang="ru-RU" dirty="0"/>
          </a:p>
          <a:p>
            <a:r>
              <a:rPr lang="ru-RU" i="1" u="sng" dirty="0"/>
              <a:t> </a:t>
            </a:r>
            <a:endParaRPr lang="ru-RU" dirty="0"/>
          </a:p>
          <a:p>
            <a:pPr algn="ctr"/>
            <a:endParaRPr lang="ru-RU" dirty="0"/>
          </a:p>
        </p:txBody>
      </p:sp>
    </p:spTree>
    <p:extLst>
      <p:ext uri="{BB962C8B-B14F-4D97-AF65-F5344CB8AC3E}">
        <p14:creationId xmlns:p14="http://schemas.microsoft.com/office/powerpoint/2010/main" val="10336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87C671C-A29B-76EE-93B2-D6C1E5C8C156}"/>
              </a:ext>
            </a:extLst>
          </p:cNvPr>
          <p:cNvSpPr>
            <a:spLocks noGrp="1"/>
          </p:cNvSpPr>
          <p:nvPr>
            <p:ph type="title"/>
          </p:nvPr>
        </p:nvSpPr>
        <p:spPr/>
        <p:txBody>
          <a:bodyPr>
            <a:normAutofit fontScale="90000"/>
          </a:bodyPr>
          <a:lstStyle/>
          <a:p>
            <a:r>
              <a:rPr lang="en-US" sz="3200" b="0" i="0" dirty="0" err="1">
                <a:solidFill>
                  <a:srgbClr val="000000"/>
                </a:solidFill>
                <a:effectLst/>
                <a:latin typeface="Times New Roman" panose="02020603050405020304" pitchFamily="18" charset="0"/>
              </a:rPr>
              <a:t>To’rtinchi</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guruh</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omillar</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daromadlar</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va</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operativ</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faoliyatning</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rejalari</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bilan</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bog’liq</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Ushbu</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guruh</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omillar</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qo’yida-gilardan</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iborat</a:t>
            </a:r>
            <a:r>
              <a:rPr lang="en-US" sz="3200" b="0" i="0" dirty="0">
                <a:solidFill>
                  <a:srgbClr val="000000"/>
                </a:solidFill>
                <a:effectLst/>
                <a:latin typeface="Times New Roman" panose="02020603050405020304" pitchFamily="18" charset="0"/>
              </a:rPr>
              <a:t>:</a:t>
            </a:r>
            <a:endParaRPr lang="ru-RU" sz="3200" dirty="0"/>
          </a:p>
        </p:txBody>
      </p:sp>
      <p:sp>
        <p:nvSpPr>
          <p:cNvPr id="3" name="Объект 2">
            <a:extLst>
              <a:ext uri="{FF2B5EF4-FFF2-40B4-BE49-F238E27FC236}">
                <a16:creationId xmlns="" xmlns:a16="http://schemas.microsoft.com/office/drawing/2014/main" id="{90D5D645-CD5C-5504-B892-04BAC48E5469}"/>
              </a:ext>
            </a:extLst>
          </p:cNvPr>
          <p:cNvSpPr>
            <a:spLocks noGrp="1"/>
          </p:cNvSpPr>
          <p:nvPr>
            <p:ph idx="1"/>
          </p:nvPr>
        </p:nvSpPr>
        <p:spPr/>
        <p:txBody>
          <a:bodyPr>
            <a:normAutofit lnSpcReduction="10000"/>
          </a:bodyPr>
          <a:lstStyle/>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sotiladigan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mahsulotlar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miqdori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sifatining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pasayishi</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ishlab-chiqarish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jarayonidagi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katta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o’zgarishlar</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bir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yoki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necha</a:t>
            </a:r>
            <a:r>
              <a:rPr lang="en-US" sz="1600" b="0" i="0" dirty="0">
                <a:solidFill>
                  <a:srgbClr val="000000"/>
                </a:solidFill>
                <a:effectLst/>
                <a:latin typeface="Times New Roman" panose="02020603050405020304" pitchFamily="18" charset="0"/>
              </a:rPr>
              <a:t> </a:t>
            </a:r>
            <a:r>
              <a:rPr lang="en-US" sz="1600" b="0" i="0" u="none" strike="noStrike" dirty="0" err="1">
                <a:solidFill>
                  <a:srgbClr val="000000"/>
                </a:solidFill>
                <a:effectLst/>
                <a:latin typeface="Times New Roman" panose="02020603050405020304" pitchFamily="18" charset="0"/>
                <a:hlinkClick r:id="rId2"/>
              </a:rPr>
              <a:t>mahsulotlarni</a:t>
            </a:r>
            <a:r>
              <a:rPr lang="en-US" sz="1600" b="0" i="0" u="none" strike="noStrike" dirty="0">
                <a:solidFill>
                  <a:srgbClr val="000000"/>
                </a:solidFill>
                <a:effectLst/>
                <a:latin typeface="Times New Roman" panose="02020603050405020304" pitchFamily="18" charset="0"/>
                <a:hlinkClick r:id="rId2"/>
              </a:rPr>
              <a:t> </a:t>
            </a:r>
            <a:r>
              <a:rPr lang="en-US" sz="1600" b="0" i="0" u="none" strike="noStrike" dirty="0" err="1">
                <a:solidFill>
                  <a:srgbClr val="000000"/>
                </a:solidFill>
                <a:effectLst/>
                <a:latin typeface="Times New Roman" panose="02020603050405020304" pitchFamily="18" charset="0"/>
                <a:hlinkClick r:id="rId2"/>
              </a:rPr>
              <a:t>ishlab</a:t>
            </a:r>
            <a:r>
              <a:rPr lang="en-US" sz="1600" b="0" i="0" u="none" strike="noStrike" dirty="0">
                <a:solidFill>
                  <a:srgbClr val="000000"/>
                </a:solidFill>
                <a:effectLst/>
                <a:latin typeface="Times New Roman" panose="02020603050405020304" pitchFamily="18" charset="0"/>
                <a:hlinkClick r:id="rId2"/>
              </a:rPr>
              <a:t> </a:t>
            </a:r>
            <a:r>
              <a:rPr lang="en-US" sz="1600" b="0" i="0" u="none" strike="noStrike" dirty="0" err="1">
                <a:solidFill>
                  <a:srgbClr val="000000"/>
                </a:solidFill>
                <a:effectLst/>
                <a:latin typeface="Times New Roman" panose="02020603050405020304" pitchFamily="18" charset="0"/>
                <a:hlinkClick r:id="rId2"/>
              </a:rPr>
              <a:t>chiqarish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operatsiyalar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debitor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kreditorlarga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haddan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tashqari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bog’lig’lik</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a:solidFill>
                  <a:srgbClr val="000000"/>
                </a:solidFill>
                <a:effectLst/>
                <a:latin typeface="Times New Roman" panose="02020603050405020304" pitchFamily="18" charset="0"/>
              </a:rPr>
              <a:t>marketing </a:t>
            </a:r>
            <a:r>
              <a:rPr lang="en-US" sz="1600" b="0" i="0" dirty="0" err="1">
                <a:solidFill>
                  <a:srgbClr val="000000"/>
                </a:solidFill>
                <a:effectLst/>
                <a:latin typeface="Times New Roman" panose="02020603050405020304" pitchFamily="18" charset="0"/>
              </a:rPr>
              <a:t>siyosatining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samarasizligi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ishlab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chiqarish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quv-vatlaridan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etarli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darajada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foydalanmaslik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ishlab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chiqarishni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rivojlantirish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oldiga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noreal</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maqsadlar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qo’yilishi</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a:solidFill>
                  <a:srgbClr val="000000"/>
                </a:solidFill>
                <a:effectLst/>
                <a:latin typeface="Times New Roman" panose="02020603050405020304" pitchFamily="18" charset="0"/>
              </a:rPr>
              <a:t>eskirgan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qurilmalarning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sust</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almashtirilishi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amortizatsiya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ajratmalarini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hisoblash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sur’atlarining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pasayishi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Ushbu</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guruhga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izohlab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bo’lmaydigan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vaziyatlar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masalan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schyotlar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bo’yicha</a:t>
            </a:r>
            <a:r>
              <a:rPr lang="en-US" sz="1600" b="0" i="0" dirty="0">
                <a:solidFill>
                  <a:srgbClr val="000000"/>
                </a:solidFill>
                <a:effectLst/>
                <a:latin typeface="Times New Roman" panose="02020603050405020304" pitchFamily="18" charset="0"/>
              </a:rPr>
              <a:t> </a:t>
            </a:r>
            <a:r>
              <a:rPr lang="en-US" sz="1600" b="0" i="0" u="none" strike="noStrike" dirty="0" err="1">
                <a:solidFill>
                  <a:srgbClr val="000000"/>
                </a:solidFill>
                <a:effectLst/>
                <a:latin typeface="Times New Roman" panose="02020603050405020304" pitchFamily="18" charset="0"/>
                <a:hlinkClick r:id="rId3"/>
              </a:rPr>
              <a:t>kutilmagan</a:t>
            </a:r>
            <a:r>
              <a:rPr lang="en-US" sz="1600" b="0" i="0" u="none" strike="noStrike" dirty="0">
                <a:solidFill>
                  <a:srgbClr val="000000"/>
                </a:solidFill>
                <a:effectLst/>
                <a:latin typeface="Times New Roman" panose="02020603050405020304" pitchFamily="18" charset="0"/>
                <a:hlinkClick r:id="rId3"/>
              </a:rPr>
              <a:t> </a:t>
            </a:r>
            <a:r>
              <a:rPr lang="en-US" sz="1600" b="0" i="0" u="none" strike="noStrike" dirty="0" err="1">
                <a:solidFill>
                  <a:srgbClr val="000000"/>
                </a:solidFill>
                <a:effectLst/>
                <a:latin typeface="Times New Roman" panose="02020603050405020304" pitchFamily="18" charset="0"/>
                <a:hlinkClick r:id="rId3"/>
              </a:rPr>
              <a:t>qoldiqlar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inventarizatsiya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natijalari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bo’yicha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kutilmagan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tafovutlar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kutilmagan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aylanuvchanlik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koeffitsenti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bundan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tash-qari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esa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yirik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yoki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kutilmagan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muomalalar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asosan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yil</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oxiriga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muhim</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natijalar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bilan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chiqqan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muomalalarni</a:t>
            </a:r>
            <a:r>
              <a:rPr lang="en-US" sz="1600" b="0" i="0" dirty="0">
                <a:solidFill>
                  <a:srgbClr val="000000"/>
                </a:solidFill>
                <a:effectLst/>
                <a:latin typeface="Times New Roman" panose="02020603050405020304" pitchFamily="18" charset="0"/>
              </a:rPr>
              <a:t> ham </a:t>
            </a:r>
            <a:r>
              <a:rPr lang="en-US" sz="1600" b="0" i="0" dirty="0" err="1">
                <a:solidFill>
                  <a:srgbClr val="000000"/>
                </a:solidFill>
                <a:effectLst/>
                <a:latin typeface="Times New Roman" panose="02020603050405020304" pitchFamily="18" charset="0"/>
              </a:rPr>
              <a:t>kiritish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zarur</a:t>
            </a:r>
            <a:r>
              <a:rPr lang="en-US" sz="1600" b="0" i="0" dirty="0">
                <a:solidFill>
                  <a:srgbClr val="000000"/>
                </a:solidFill>
                <a:effectLst/>
                <a:latin typeface="Times New Roman" panose="02020603050405020304" pitchFamily="18" charset="0"/>
              </a:rPr>
              <a:t>.</a:t>
            </a:r>
          </a:p>
          <a:p>
            <a:endParaRPr lang="ru-RU" sz="1600" dirty="0"/>
          </a:p>
        </p:txBody>
      </p:sp>
    </p:spTree>
    <p:extLst>
      <p:ext uri="{BB962C8B-B14F-4D97-AF65-F5344CB8AC3E}">
        <p14:creationId xmlns:p14="http://schemas.microsoft.com/office/powerpoint/2010/main" val="3389050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Объект 2">
            <a:extLst>
              <a:ext uri="{FF2B5EF4-FFF2-40B4-BE49-F238E27FC236}">
                <a16:creationId xmlns="" xmlns:a16="http://schemas.microsoft.com/office/drawing/2014/main" id="{A4C3EC02-AD01-0D05-59F0-16631CE0ED54}"/>
              </a:ext>
            </a:extLst>
          </p:cNvPr>
          <p:cNvSpPr>
            <a:spLocks noGrp="1"/>
          </p:cNvSpPr>
          <p:nvPr>
            <p:ph idx="1"/>
          </p:nvPr>
        </p:nvSpPr>
        <p:spPr>
          <a:xfrm>
            <a:off x="4067175" y="188913"/>
            <a:ext cx="4826000" cy="6335712"/>
          </a:xfrm>
        </p:spPr>
        <p:txBody>
          <a:bodyPr>
            <a:normAutofit fontScale="92500"/>
          </a:bodyPr>
          <a:lstStyle/>
          <a:p>
            <a:pPr>
              <a:buFont typeface="Arial" panose="020B0604020202020204" pitchFamily="34" charset="0"/>
              <a:buNone/>
            </a:pPr>
            <a:r>
              <a:rPr lang="en-US" altLang="ru-RU" sz="2100"/>
              <a:t>DAR (Desired audit risk) – ARMT (auditorlik risklarning maqbul to’plami);</a:t>
            </a:r>
            <a:endParaRPr lang="ru-RU" altLang="ru-RU" sz="2100"/>
          </a:p>
          <a:p>
            <a:pPr>
              <a:buFont typeface="Arial" panose="020B0604020202020204" pitchFamily="34" charset="0"/>
              <a:buNone/>
            </a:pPr>
            <a:r>
              <a:rPr lang="en-US" altLang="ru-RU" sz="2100"/>
              <a:t>	IR (Internal risk) – IXR (ichki xo’jalik riski);</a:t>
            </a:r>
            <a:endParaRPr lang="ru-RU" altLang="ru-RU" sz="2100"/>
          </a:p>
          <a:p>
            <a:pPr>
              <a:buFont typeface="Arial" panose="020B0604020202020204" pitchFamily="34" charset="0"/>
              <a:buNone/>
            </a:pPr>
            <a:r>
              <a:rPr lang="en-US" altLang="ru-RU" sz="2100"/>
              <a:t>	SR (Control risk) – NR (nazorat riski);</a:t>
            </a:r>
            <a:endParaRPr lang="ru-RU" altLang="ru-RU" sz="2100"/>
          </a:p>
          <a:p>
            <a:pPr>
              <a:buFont typeface="Arial" panose="020B0604020202020204" pitchFamily="34" charset="0"/>
              <a:buNone/>
            </a:pPr>
            <a:r>
              <a:rPr lang="en-US" altLang="ru-RU" sz="2100"/>
              <a:t>	DR (Detection rick) – AR (aniqlanmaslik ya’ni xatolar va moliyaviy hisobotdagi kamchiliklarning aniqlanmaslik riski). </a:t>
            </a:r>
            <a:endParaRPr lang="ru-RU" altLang="ru-RU" sz="2100"/>
          </a:p>
          <a:p>
            <a:pPr>
              <a:buFont typeface="Arial" panose="020B0604020202020204" pitchFamily="34" charset="0"/>
              <a:buNone/>
            </a:pPr>
            <a:r>
              <a:rPr lang="en-US" altLang="ru-RU" sz="2100"/>
              <a:t>	Demak, auditorlik risklarining maqbul to’plami (ARMT) ni va uni tashkil etuvchi tarkibiy qismlar (IXR; NR; AR)ni batafsil bayon qilish va mohiyatini o’rganish uchun quyidagi formula ko’rinishida ifodalaymiz hamda uning tarkibiy qismlarini alohida ko’rib chiqamiz:</a:t>
            </a:r>
            <a:endParaRPr lang="ru-RU" altLang="ru-RU" sz="2100"/>
          </a:p>
          <a:p>
            <a:pPr>
              <a:buFont typeface="Arial" panose="020B0604020202020204" pitchFamily="34" charset="0"/>
              <a:buNone/>
            </a:pPr>
            <a:r>
              <a:rPr lang="en-US" altLang="ru-RU" sz="2100"/>
              <a:t>ARMT= IXR*NR*AR</a:t>
            </a:r>
            <a:endParaRPr lang="ru-RU" altLang="ru-RU" sz="2100"/>
          </a:p>
        </p:txBody>
      </p:sp>
      <p:pic>
        <p:nvPicPr>
          <p:cNvPr id="6147" name="Picture 3" descr="D:\Iqtisodiy rasmlar\1297437367_time.jpg">
            <a:extLst>
              <a:ext uri="{FF2B5EF4-FFF2-40B4-BE49-F238E27FC236}">
                <a16:creationId xmlns="" xmlns:a16="http://schemas.microsoft.com/office/drawing/2014/main" id="{F0EE973A-A96F-2CEF-0C16-1A1CD13ED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692150"/>
            <a:ext cx="3744912"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Объект 2">
            <a:extLst>
              <a:ext uri="{FF2B5EF4-FFF2-40B4-BE49-F238E27FC236}">
                <a16:creationId xmlns="" xmlns:a16="http://schemas.microsoft.com/office/drawing/2014/main" id="{77A3CCB3-2561-5A3E-257A-490AA5ED33E0}"/>
              </a:ext>
            </a:extLst>
          </p:cNvPr>
          <p:cNvSpPr>
            <a:spLocks noGrp="1"/>
          </p:cNvSpPr>
          <p:nvPr>
            <p:ph idx="1"/>
          </p:nvPr>
        </p:nvSpPr>
        <p:spPr>
          <a:xfrm>
            <a:off x="250825" y="404813"/>
            <a:ext cx="8424863" cy="3671887"/>
          </a:xfrm>
        </p:spPr>
        <p:txBody>
          <a:bodyPr>
            <a:normAutofit fontScale="85000" lnSpcReduction="10000"/>
          </a:bodyPr>
          <a:lstStyle/>
          <a:p>
            <a:pPr>
              <a:buFont typeface="Arial" panose="020B0604020202020204" pitchFamily="34" charset="0"/>
              <a:buNone/>
            </a:pPr>
            <a:r>
              <a:rPr lang="en-US" altLang="ru-RU" sz="2000" i="1"/>
              <a:t>Ichki xo’jalik riski</a:t>
            </a:r>
            <a:r>
              <a:rPr lang="en-US" altLang="ru-RU" sz="2000"/>
              <a:t> –IXR (IR-Internal risk) – bu mazkur buxgalteriya schyotida, balans moddasida, bir turdagi xo’jalik muomalalari guruhida yaxlitlanganda, xo’jalik yurituvchi sub’ekt hisobotida jiddiy kamchiliklarning, bunday kamchiliklar ichki nazorat tizimi vositalari yordamida aniqlangunga qadar yoki ichki xo’jalik nazorati umuman yo’q bo’lganda, auditor tomonidan sub’ektiv tarzda aniqlanish ehtimoli tushuniladi. Ichki xo’jalik riskini baholashda auditor bir necha guruh omillarni e’tiborga olishi lozim. </a:t>
            </a:r>
            <a:endParaRPr lang="ru-RU" altLang="ru-RU" sz="2000"/>
          </a:p>
          <a:p>
            <a:pPr>
              <a:buFont typeface="Arial" panose="020B0604020202020204" pitchFamily="34" charset="0"/>
              <a:buNone/>
            </a:pPr>
            <a:r>
              <a:rPr lang="en-US" altLang="ru-RU" sz="2000"/>
              <a:t>Nazorat (nazorat vositalari) riski – NR (CR-Control risk) – bu korxonaning mavjud va muntazam qo’llanilib kelinayotgan buxgalterlik hisobi tizimi va ichki nazorat tizimi vositalari alohida-alohida yoki birgalikda jiddiy ahamiyat-ga ega bo’lgan kamchiliklarni o’z vaqtida aniqlay olmaslik va tuzata olmaslik (yoki bunday kamchiliklar vujudga kelishining oldini olish) ehtimolining auditor tomonidan sub’ektiv tarzda aniqlangan ko’rsatkichidir.</a:t>
            </a:r>
            <a:endParaRPr lang="ru-RU" altLang="ru-RU" sz="2000"/>
          </a:p>
          <a:p>
            <a:pPr>
              <a:buFont typeface="Arial" panose="020B0604020202020204" pitchFamily="34" charset="0"/>
              <a:buNone/>
            </a:pPr>
            <a:endParaRPr lang="uz-Latn-UZ" altLang="ru-RU" sz="2000">
              <a:latin typeface="Times New Roman" panose="02020603050405020304" pitchFamily="18" charset="0"/>
              <a:cs typeface="Times New Roman" panose="02020603050405020304" pitchFamily="18" charset="0"/>
            </a:endParaRPr>
          </a:p>
        </p:txBody>
      </p:sp>
      <p:pic>
        <p:nvPicPr>
          <p:cNvPr id="7171" name="Picture 2" descr="D:\Iqtisodiy rasmlar\hgg.jpg">
            <a:extLst>
              <a:ext uri="{FF2B5EF4-FFF2-40B4-BE49-F238E27FC236}">
                <a16:creationId xmlns="" xmlns:a16="http://schemas.microsoft.com/office/drawing/2014/main" id="{429C2815-B3E6-3BEB-167F-EDB659A4A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4648200"/>
            <a:ext cx="7572375"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Вертикальный свиток 4">
            <a:extLst>
              <a:ext uri="{FF2B5EF4-FFF2-40B4-BE49-F238E27FC236}">
                <a16:creationId xmlns="" xmlns:a16="http://schemas.microsoft.com/office/drawing/2014/main" id="{2F080B3C-3483-83AB-F46F-EDB9AC8FA7CB}"/>
              </a:ext>
            </a:extLst>
          </p:cNvPr>
          <p:cNvSpPr/>
          <p:nvPr/>
        </p:nvSpPr>
        <p:spPr>
          <a:xfrm>
            <a:off x="0" y="381719"/>
            <a:ext cx="4429125" cy="6143625"/>
          </a:xfrm>
          <a:prstGeom prst="verticalScroll">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uz-Latn-UZ" dirty="0"/>
              <a:t>          </a:t>
            </a:r>
            <a:r>
              <a:rPr lang="uz-Cyrl-UZ" dirty="0"/>
              <a:t>Aniqlanmaslik riski (AR) - ya’ni xatolar va moliyaviy hisobotdagi kamchiliklarning aniqlanmaslik (ko’zga tashlanmaslik) riski (DR-Detektion risk) – bu auditorlik tekshiruvi jarayonida qo’llaniladigan auditorlik amallarining buxgalteriya hisobi va moliyaviy hisobotda haqiqatan mavjud bo’lgan har biri alohida-alohida yoki birgalikda jiddiy hisoblangan xatolar hamda kamchiliklarni aniqlash imkoni yo’qligining ehtimolidir. Bunday ehtimollik auditor tomonidan sub’ektiv tarzda aniqlanadi. Shuningdek, auditor ishlarining sifat ko’rsatkichi, auditorning malakasi va muayyan auditorlik tekshiruvining o’tkazilish xususiyatlariga bog’liq. </a:t>
            </a:r>
            <a:endParaRPr lang="ru-RU" dirty="0"/>
          </a:p>
          <a:p>
            <a:pPr algn="ctr">
              <a:defRPr/>
            </a:pPr>
            <a:endParaRPr lang="ru-RU" dirty="0"/>
          </a:p>
        </p:txBody>
      </p:sp>
      <p:sp>
        <p:nvSpPr>
          <p:cNvPr id="6" name="Лента лицом вверх 5">
            <a:extLst>
              <a:ext uri="{FF2B5EF4-FFF2-40B4-BE49-F238E27FC236}">
                <a16:creationId xmlns="" xmlns:a16="http://schemas.microsoft.com/office/drawing/2014/main" id="{FE313AAB-07E1-1D93-7134-BC2D8D2399C0}"/>
              </a:ext>
            </a:extLst>
          </p:cNvPr>
          <p:cNvSpPr/>
          <p:nvPr/>
        </p:nvSpPr>
        <p:spPr>
          <a:xfrm>
            <a:off x="4357688" y="714375"/>
            <a:ext cx="4786312" cy="1857375"/>
          </a:xfrm>
          <a:prstGeom prst="ribbon2">
            <a:avLst>
              <a:gd name="adj1" fmla="val 14390"/>
              <a:gd name="adj2" fmla="val 67047"/>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uz-Cyrl-UZ" dirty="0"/>
              <a:t>Aniqlanmaslik riskini ikki guruhga bo’lish mumkin</a:t>
            </a:r>
            <a:r>
              <a:rPr lang="uz-Latn-UZ" dirty="0"/>
              <a:t>:</a:t>
            </a:r>
            <a:endParaRPr lang="ru-RU" dirty="0"/>
          </a:p>
        </p:txBody>
      </p:sp>
      <p:sp>
        <p:nvSpPr>
          <p:cNvPr id="7" name="Блок-схема: подготовка 6">
            <a:extLst>
              <a:ext uri="{FF2B5EF4-FFF2-40B4-BE49-F238E27FC236}">
                <a16:creationId xmlns="" xmlns:a16="http://schemas.microsoft.com/office/drawing/2014/main" id="{21C89D5E-F18C-BB81-A8A3-8B0132B4B016}"/>
              </a:ext>
            </a:extLst>
          </p:cNvPr>
          <p:cNvSpPr/>
          <p:nvPr/>
        </p:nvSpPr>
        <p:spPr>
          <a:xfrm>
            <a:off x="4071938" y="3714750"/>
            <a:ext cx="2143125" cy="1857375"/>
          </a:xfrm>
          <a:prstGeom prst="flowChartPreparation">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uz-Cyrl-UZ" sz="2800" b="1" i="1" dirty="0"/>
              <a:t>Tahliliy risk</a:t>
            </a:r>
            <a:endParaRPr lang="ru-RU" sz="2800" b="1" dirty="0"/>
          </a:p>
        </p:txBody>
      </p:sp>
      <p:sp>
        <p:nvSpPr>
          <p:cNvPr id="8" name="Блок-схема: подготовка 7">
            <a:extLst>
              <a:ext uri="{FF2B5EF4-FFF2-40B4-BE49-F238E27FC236}">
                <a16:creationId xmlns="" xmlns:a16="http://schemas.microsoft.com/office/drawing/2014/main" id="{ECCB38F8-012E-75D6-C5FE-E28B3A520514}"/>
              </a:ext>
            </a:extLst>
          </p:cNvPr>
          <p:cNvSpPr/>
          <p:nvPr/>
        </p:nvSpPr>
        <p:spPr>
          <a:xfrm>
            <a:off x="6715125" y="3714750"/>
            <a:ext cx="2357438" cy="1857375"/>
          </a:xfrm>
          <a:prstGeom prst="flowChartPreparation">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uz-Cyrl-UZ" sz="2000" b="1" i="1" dirty="0"/>
              <a:t>Tanlashdagi risk</a:t>
            </a:r>
            <a:endParaRPr lang="ru-RU" sz="2000" b="1" dirty="0"/>
          </a:p>
        </p:txBody>
      </p:sp>
      <p:sp>
        <p:nvSpPr>
          <p:cNvPr id="9" name="Стрелка вниз 8">
            <a:extLst>
              <a:ext uri="{FF2B5EF4-FFF2-40B4-BE49-F238E27FC236}">
                <a16:creationId xmlns="" xmlns:a16="http://schemas.microsoft.com/office/drawing/2014/main" id="{881D82C4-9155-6FEB-F15C-19F1F3B50806}"/>
              </a:ext>
            </a:extLst>
          </p:cNvPr>
          <p:cNvSpPr/>
          <p:nvPr/>
        </p:nvSpPr>
        <p:spPr>
          <a:xfrm>
            <a:off x="5357813" y="2428875"/>
            <a:ext cx="785812" cy="1285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Стрелка вниз 9">
            <a:extLst>
              <a:ext uri="{FF2B5EF4-FFF2-40B4-BE49-F238E27FC236}">
                <a16:creationId xmlns="" xmlns:a16="http://schemas.microsoft.com/office/drawing/2014/main" id="{36BB5EA0-CF42-6825-5FFF-A7E49E15048B}"/>
              </a:ext>
            </a:extLst>
          </p:cNvPr>
          <p:cNvSpPr/>
          <p:nvPr/>
        </p:nvSpPr>
        <p:spPr>
          <a:xfrm>
            <a:off x="7358063" y="2357438"/>
            <a:ext cx="571500" cy="13573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ъект 2">
            <a:extLst>
              <a:ext uri="{FF2B5EF4-FFF2-40B4-BE49-F238E27FC236}">
                <a16:creationId xmlns="" xmlns:a16="http://schemas.microsoft.com/office/drawing/2014/main" id="{68E827CF-359B-A6D5-6BF0-8441B0285440}"/>
              </a:ext>
            </a:extLst>
          </p:cNvPr>
          <p:cNvSpPr>
            <a:spLocks noGrp="1"/>
          </p:cNvSpPr>
          <p:nvPr>
            <p:ph idx="1"/>
          </p:nvPr>
        </p:nvSpPr>
        <p:spPr>
          <a:xfrm>
            <a:off x="395288" y="333375"/>
            <a:ext cx="8229600" cy="4181475"/>
          </a:xfrm>
        </p:spPr>
        <p:txBody>
          <a:bodyPr/>
          <a:lstStyle/>
          <a:p>
            <a:pPr>
              <a:buFont typeface="Arial" panose="020B0604020202020204" pitchFamily="34" charset="0"/>
              <a:buNone/>
            </a:pPr>
            <a:r>
              <a:rPr lang="uz-Latn-UZ" altLang="ru-RU" sz="2400" i="1"/>
              <a:t>        </a:t>
            </a:r>
            <a:r>
              <a:rPr lang="uz-Cyrl-UZ" altLang="ru-RU" sz="2400" b="1" i="1"/>
              <a:t>Tahliliy risk</a:t>
            </a:r>
            <a:r>
              <a:rPr lang="uz-Cyrl-UZ" altLang="ru-RU" sz="2400" b="1"/>
              <a:t> </a:t>
            </a:r>
            <a:r>
              <a:rPr lang="uz-Cyrl-UZ" altLang="ru-RU" sz="2400"/>
              <a:t>–bu tahlil amallari (ishlari) bajarilganda jiddiy xatolarga yo’l qo’yilish riskidir. Bunday xatolarni auditor ko’rishi mumkin, ammo juda murakkabligi hamda o’zining maxsus malakasi etishmasligi sababli tushunmasdan o’tkazib yuborishi mumkin.</a:t>
            </a:r>
            <a:endParaRPr lang="uz-Latn-UZ" altLang="ru-RU" sz="2400"/>
          </a:p>
          <a:p>
            <a:pPr>
              <a:buFont typeface="Arial" panose="020B0604020202020204" pitchFamily="34" charset="0"/>
              <a:buNone/>
            </a:pPr>
            <a:r>
              <a:rPr lang="uz-Latn-UZ" altLang="ru-RU" sz="2400" i="1"/>
              <a:t>          </a:t>
            </a:r>
            <a:r>
              <a:rPr lang="uz-Cyrl-UZ" altLang="ru-RU" sz="2400" b="1" i="1"/>
              <a:t>Tanlashdagi risk</a:t>
            </a:r>
            <a:r>
              <a:rPr lang="uz-Cyrl-UZ" altLang="ru-RU" sz="2400" b="1"/>
              <a:t> </a:t>
            </a:r>
            <a:r>
              <a:rPr lang="uz-Cyrl-UZ" altLang="ru-RU" sz="2400"/>
              <a:t>–bu jiddiy xato-kamchiliklarning nazorat testlarini o’tkazish (tanlab olish) chog’ida ham, xo’jalik muomalalarini mohiyatan tekshirish chog’ida ham aniqlanmay qolish ehtimolidir.</a:t>
            </a:r>
            <a:endParaRPr lang="ru-RU" altLang="ru-RU" sz="2400">
              <a:latin typeface="Times New Roman" panose="02020603050405020304" pitchFamily="18" charset="0"/>
              <a:cs typeface="Times New Roman" panose="02020603050405020304" pitchFamily="18" charset="0"/>
            </a:endParaRPr>
          </a:p>
        </p:txBody>
      </p:sp>
      <p:pic>
        <p:nvPicPr>
          <p:cNvPr id="9219" name="Picture 2" descr="D:\Iqtisodiy rasmlar\person5.jpg">
            <a:extLst>
              <a:ext uri="{FF2B5EF4-FFF2-40B4-BE49-F238E27FC236}">
                <a16:creationId xmlns="" xmlns:a16="http://schemas.microsoft.com/office/drawing/2014/main" id="{205CFAB3-018A-A115-59AF-8B6C3910E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38" y="4413250"/>
            <a:ext cx="3379787"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07D9B9DF-9BF7-178D-974C-9273BBA9B54E}"/>
              </a:ext>
            </a:extLst>
          </p:cNvPr>
          <p:cNvSpPr>
            <a:spLocks noGrp="1"/>
          </p:cNvSpPr>
          <p:nvPr>
            <p:ph idx="1"/>
          </p:nvPr>
        </p:nvSpPr>
        <p:spPr>
          <a:xfrm>
            <a:off x="3779838" y="415925"/>
            <a:ext cx="4906962" cy="5965825"/>
          </a:xfrm>
        </p:spPr>
        <p:txBody>
          <a:bodyPr rtlCol="0">
            <a:normAutofit fontScale="85000" lnSpcReduction="10000"/>
          </a:bodyPr>
          <a:lstStyle/>
          <a:p>
            <a:pPr>
              <a:buFont typeface="Arial" charset="0"/>
              <a:buNone/>
              <a:defRPr/>
            </a:pPr>
            <a:r>
              <a:rPr lang="uz-Latn-UZ" sz="2400" dirty="0"/>
              <a:t>        </a:t>
            </a:r>
            <a:r>
              <a:rPr lang="ru-RU" sz="2400" dirty="0" err="1"/>
              <a:t>Auditor</a:t>
            </a:r>
            <a:r>
              <a:rPr lang="ru-RU" sz="2400" dirty="0"/>
              <a:t> </a:t>
            </a:r>
            <a:r>
              <a:rPr lang="ru-RU" sz="2400" dirty="0" err="1"/>
              <a:t>tanlagan</a:t>
            </a:r>
            <a:r>
              <a:rPr lang="ru-RU" sz="2400" dirty="0"/>
              <a:t> </a:t>
            </a:r>
            <a:r>
              <a:rPr lang="ru-RU" sz="2400" dirty="0" err="1"/>
              <a:t>jiddiylik</a:t>
            </a:r>
            <a:r>
              <a:rPr lang="ru-RU" sz="2400" dirty="0"/>
              <a:t> </a:t>
            </a:r>
            <a:r>
              <a:rPr lang="ru-RU" sz="2400" dirty="0" err="1"/>
              <a:t>darajasi</a:t>
            </a:r>
            <a:r>
              <a:rPr lang="ru-RU" sz="2400" dirty="0"/>
              <a:t> </a:t>
            </a:r>
            <a:r>
              <a:rPr lang="ru-RU" sz="2400" dirty="0" err="1"/>
              <a:t>va</a:t>
            </a:r>
            <a:r>
              <a:rPr lang="ru-RU" sz="2400" dirty="0"/>
              <a:t> </a:t>
            </a:r>
            <a:r>
              <a:rPr lang="ru-RU" sz="2400" dirty="0" err="1"/>
              <a:t>auditorlik</a:t>
            </a:r>
            <a:r>
              <a:rPr lang="ru-RU" sz="2400" dirty="0"/>
              <a:t> </a:t>
            </a:r>
            <a:r>
              <a:rPr lang="ru-RU" sz="2400" dirty="0" err="1"/>
              <a:t>riski</a:t>
            </a:r>
            <a:r>
              <a:rPr lang="ru-RU" sz="2400" dirty="0"/>
              <a:t> </a:t>
            </a:r>
            <a:r>
              <a:rPr lang="ru-RU" sz="2400" i="1" dirty="0"/>
              <a:t>(</a:t>
            </a:r>
            <a:r>
              <a:rPr lang="ru-RU" sz="2400" i="1" dirty="0" err="1"/>
              <a:t>auditorlik</a:t>
            </a:r>
            <a:r>
              <a:rPr lang="ru-RU" sz="2400" i="1" dirty="0"/>
              <a:t> </a:t>
            </a:r>
            <a:r>
              <a:rPr lang="ru-RU" sz="2400" i="1" dirty="0" err="1"/>
              <a:t>t</a:t>
            </a:r>
            <a:r>
              <a:rPr lang="en-US" sz="2400" i="1" dirty="0"/>
              <a:t>e</a:t>
            </a:r>
            <a:r>
              <a:rPr lang="ru-RU" sz="2400" i="1" dirty="0" err="1"/>
              <a:t>kshiruvlarini</a:t>
            </a:r>
            <a:r>
              <a:rPr lang="ru-RU" sz="2400" i="1" dirty="0"/>
              <a:t> </a:t>
            </a:r>
            <a:r>
              <a:rPr lang="ru-RU" sz="2400" i="1" dirty="0" err="1"/>
              <a:t>o’tkazishdagi</a:t>
            </a:r>
            <a:r>
              <a:rPr lang="ru-RU" sz="2400" i="1" dirty="0"/>
              <a:t> </a:t>
            </a:r>
            <a:r>
              <a:rPr lang="ru-RU" sz="2400" i="1" dirty="0" err="1"/>
              <a:t>tavakkalchilik</a:t>
            </a:r>
            <a:r>
              <a:rPr lang="ru-RU" sz="2400" i="1" dirty="0"/>
              <a:t> </a:t>
            </a:r>
            <a:r>
              <a:rPr lang="ru-RU" sz="2400" i="1" dirty="0" err="1"/>
              <a:t>xavf-xatari-D.R</a:t>
            </a:r>
            <a:r>
              <a:rPr lang="ru-RU" sz="2400" i="1" dirty="0"/>
              <a:t>.)</a:t>
            </a:r>
            <a:r>
              <a:rPr lang="ru-RU" sz="2400" dirty="0"/>
              <a:t> </a:t>
            </a:r>
            <a:r>
              <a:rPr lang="ru-RU" sz="2400" dirty="0" err="1"/>
              <a:t>o’rtasida</a:t>
            </a:r>
            <a:r>
              <a:rPr lang="ru-RU" sz="2400" dirty="0"/>
              <a:t> </a:t>
            </a:r>
            <a:r>
              <a:rPr lang="ru-RU" sz="2400" dirty="0" err="1"/>
              <a:t>t</a:t>
            </a:r>
            <a:r>
              <a:rPr lang="en-US" sz="2400" dirty="0"/>
              <a:t>e</a:t>
            </a:r>
            <a:r>
              <a:rPr lang="ru-RU" sz="2400" dirty="0" err="1"/>
              <a:t>skari</a:t>
            </a:r>
            <a:r>
              <a:rPr lang="ru-RU" sz="2400" dirty="0"/>
              <a:t> </a:t>
            </a:r>
            <a:r>
              <a:rPr lang="ru-RU" sz="2400" dirty="0" err="1"/>
              <a:t>boғliqlik mavjudligini</a:t>
            </a:r>
            <a:r>
              <a:rPr lang="ru-RU" sz="2400" dirty="0"/>
              <a:t> </a:t>
            </a:r>
            <a:r>
              <a:rPr lang="ru-RU" sz="2400" dirty="0" err="1"/>
              <a:t>e`tiborga</a:t>
            </a:r>
            <a:r>
              <a:rPr lang="ru-RU" sz="2400" dirty="0"/>
              <a:t> </a:t>
            </a:r>
            <a:r>
              <a:rPr lang="ru-RU" sz="2400" dirty="0" err="1"/>
              <a:t>olishi</a:t>
            </a:r>
            <a:r>
              <a:rPr lang="ru-RU" sz="2400" dirty="0"/>
              <a:t> </a:t>
            </a:r>
            <a:r>
              <a:rPr lang="ru-RU" sz="2400" dirty="0" err="1"/>
              <a:t>lozim</a:t>
            </a:r>
            <a:r>
              <a:rPr lang="ru-RU" sz="2400" dirty="0"/>
              <a:t>. </a:t>
            </a:r>
            <a:r>
              <a:rPr lang="ru-RU" sz="2400" dirty="0" err="1"/>
              <a:t>Auditorlik</a:t>
            </a:r>
            <a:r>
              <a:rPr lang="ru-RU" sz="2400" dirty="0"/>
              <a:t> </a:t>
            </a:r>
            <a:r>
              <a:rPr lang="ru-RU" sz="2400" dirty="0" err="1"/>
              <a:t>t</a:t>
            </a:r>
            <a:r>
              <a:rPr lang="en-US" sz="2400" dirty="0"/>
              <a:t>e</a:t>
            </a:r>
            <a:r>
              <a:rPr lang="ru-RU" sz="2400" dirty="0" err="1"/>
              <a:t>kshiruvlar</a:t>
            </a:r>
            <a:r>
              <a:rPr lang="ru-RU" sz="2400" dirty="0"/>
              <a:t> </a:t>
            </a:r>
            <a:r>
              <a:rPr lang="ru-RU" sz="2400" dirty="0" err="1"/>
              <a:t>haj-mi</a:t>
            </a:r>
            <a:r>
              <a:rPr lang="ru-RU" sz="2400" dirty="0"/>
              <a:t> </a:t>
            </a:r>
            <a:r>
              <a:rPr lang="ru-RU" sz="2400" dirty="0" err="1"/>
              <a:t>va</a:t>
            </a:r>
            <a:r>
              <a:rPr lang="ru-RU" sz="2400" dirty="0"/>
              <a:t> </a:t>
            </a:r>
            <a:r>
              <a:rPr lang="ru-RU" sz="2400" dirty="0" err="1"/>
              <a:t>muddatlarini</a:t>
            </a:r>
            <a:r>
              <a:rPr lang="ru-RU" sz="2400" dirty="0"/>
              <a:t> </a:t>
            </a:r>
            <a:r>
              <a:rPr lang="ru-RU" sz="2400" dirty="0" err="1"/>
              <a:t>aniqlashda</a:t>
            </a:r>
            <a:r>
              <a:rPr lang="ru-RU" sz="2400" dirty="0"/>
              <a:t> </a:t>
            </a:r>
            <a:r>
              <a:rPr lang="ru-RU" sz="2400" dirty="0" err="1"/>
              <a:t>ushbu</a:t>
            </a:r>
            <a:r>
              <a:rPr lang="ru-RU" sz="2400" dirty="0"/>
              <a:t> </a:t>
            </a:r>
            <a:r>
              <a:rPr lang="ru-RU" sz="2400" dirty="0" err="1"/>
              <a:t>t</a:t>
            </a:r>
            <a:r>
              <a:rPr lang="en-US" sz="2400" dirty="0"/>
              <a:t>e</a:t>
            </a:r>
            <a:r>
              <a:rPr lang="ru-RU" sz="2400" dirty="0" err="1"/>
              <a:t>skari</a:t>
            </a:r>
            <a:r>
              <a:rPr lang="ru-RU" sz="2400" dirty="0"/>
              <a:t> </a:t>
            </a:r>
            <a:r>
              <a:rPr lang="ru-RU" sz="2400" dirty="0" err="1"/>
              <a:t>boғliqlik inobatga</a:t>
            </a:r>
            <a:r>
              <a:rPr lang="ru-RU" sz="2400" dirty="0"/>
              <a:t> </a:t>
            </a:r>
            <a:r>
              <a:rPr lang="ru-RU" sz="2400" dirty="0" err="1"/>
              <a:t>olinishi</a:t>
            </a:r>
            <a:r>
              <a:rPr lang="ru-RU" sz="2400" dirty="0"/>
              <a:t> </a:t>
            </a:r>
            <a:r>
              <a:rPr lang="ru-RU" sz="2400" dirty="0" err="1"/>
              <a:t>k</a:t>
            </a:r>
            <a:r>
              <a:rPr lang="en-US" sz="2400" dirty="0"/>
              <a:t>e</a:t>
            </a:r>
            <a:r>
              <a:rPr lang="ru-RU" sz="2400" dirty="0" err="1"/>
              <a:t>rak</a:t>
            </a:r>
            <a:r>
              <a:rPr lang="ru-RU" sz="2400" dirty="0"/>
              <a:t>. D</a:t>
            </a:r>
            <a:r>
              <a:rPr lang="en-US" sz="2400" dirty="0"/>
              <a:t>e</a:t>
            </a:r>
            <a:r>
              <a:rPr lang="ru-RU" sz="2400" dirty="0" err="1"/>
              <a:t>mak</a:t>
            </a:r>
            <a:r>
              <a:rPr lang="ru-RU" sz="2400" dirty="0"/>
              <a:t>, </a:t>
            </a:r>
            <a:r>
              <a:rPr lang="ru-RU" sz="2400" dirty="0" err="1"/>
              <a:t>auditor</a:t>
            </a:r>
            <a:r>
              <a:rPr lang="ru-RU" sz="2400" dirty="0"/>
              <a:t> </a:t>
            </a:r>
            <a:r>
              <a:rPr lang="ru-RU" sz="2400" dirty="0" err="1"/>
              <a:t>jiddiylik</a:t>
            </a:r>
            <a:r>
              <a:rPr lang="ru-RU" sz="2400" dirty="0"/>
              <a:t> </a:t>
            </a:r>
            <a:r>
              <a:rPr lang="ru-RU" sz="2400" dirty="0" err="1"/>
              <a:t>darajasini</a:t>
            </a:r>
            <a:r>
              <a:rPr lang="ru-RU" sz="2400" dirty="0"/>
              <a:t> </a:t>
            </a:r>
            <a:r>
              <a:rPr lang="ru-RU" sz="2400" dirty="0" err="1"/>
              <a:t>pasaytirishni</a:t>
            </a:r>
            <a:r>
              <a:rPr lang="ru-RU" sz="2400" dirty="0"/>
              <a:t> </a:t>
            </a:r>
            <a:r>
              <a:rPr lang="ru-RU" sz="2400" dirty="0" err="1"/>
              <a:t>lozim</a:t>
            </a:r>
            <a:r>
              <a:rPr lang="ru-RU" sz="2400" dirty="0"/>
              <a:t> </a:t>
            </a:r>
            <a:r>
              <a:rPr lang="ru-RU" sz="2400" dirty="0" err="1"/>
              <a:t>topsa</a:t>
            </a:r>
            <a:r>
              <a:rPr lang="ru-RU" sz="2400" dirty="0"/>
              <a:t>, </a:t>
            </a:r>
            <a:r>
              <a:rPr lang="ru-RU" sz="2400" dirty="0" err="1"/>
              <a:t>uning</a:t>
            </a:r>
            <a:r>
              <a:rPr lang="ru-RU" sz="2400" dirty="0"/>
              <a:t> </a:t>
            </a:r>
            <a:r>
              <a:rPr lang="ru-RU" sz="2400" dirty="0" err="1"/>
              <a:t>auditorlik</a:t>
            </a:r>
            <a:r>
              <a:rPr lang="ru-RU" sz="2400" dirty="0"/>
              <a:t> </a:t>
            </a:r>
            <a:r>
              <a:rPr lang="ru-RU" sz="2400" dirty="0" err="1"/>
              <a:t>riski</a:t>
            </a:r>
            <a:r>
              <a:rPr lang="ru-RU" sz="2400" dirty="0"/>
              <a:t> (</a:t>
            </a:r>
            <a:r>
              <a:rPr lang="ru-RU" sz="2400" dirty="0" err="1"/>
              <a:t>tavakkalchilik</a:t>
            </a:r>
            <a:r>
              <a:rPr lang="ru-RU" sz="2400" dirty="0"/>
              <a:t> </a:t>
            </a:r>
            <a:r>
              <a:rPr lang="ru-RU" sz="2400" dirty="0" err="1"/>
              <a:t>xavf-xatari</a:t>
            </a:r>
            <a:r>
              <a:rPr lang="ru-RU" sz="2400" dirty="0"/>
              <a:t>) </a:t>
            </a:r>
            <a:r>
              <a:rPr lang="ru-RU" sz="2400" dirty="0" err="1"/>
              <a:t>oshadi</a:t>
            </a:r>
            <a:r>
              <a:rPr lang="ru-RU" sz="2400" dirty="0"/>
              <a:t> </a:t>
            </a:r>
            <a:r>
              <a:rPr lang="ru-RU" sz="2400" dirty="0" err="1"/>
              <a:t>va</a:t>
            </a:r>
            <a:r>
              <a:rPr lang="ru-RU" sz="2400" dirty="0"/>
              <a:t> </a:t>
            </a:r>
            <a:r>
              <a:rPr lang="ru-RU" sz="2400" dirty="0" err="1"/>
              <a:t>aksincha</a:t>
            </a:r>
            <a:r>
              <a:rPr lang="ru-RU" sz="2400" dirty="0"/>
              <a:t>. </a:t>
            </a:r>
            <a:r>
              <a:rPr lang="ru-RU" sz="2400" dirty="0" err="1"/>
              <a:t>Bu</a:t>
            </a:r>
            <a:r>
              <a:rPr lang="ru-RU" sz="2400" dirty="0"/>
              <a:t> </a:t>
            </a:r>
            <a:r>
              <a:rPr lang="ru-RU" sz="2400" dirty="0" err="1"/>
              <a:t>boғliqlikni batafsilroq</a:t>
            </a:r>
            <a:r>
              <a:rPr lang="ru-RU" sz="2400" dirty="0"/>
              <a:t> </a:t>
            </a:r>
            <a:r>
              <a:rPr lang="ru-RU" sz="2400" dirty="0" err="1"/>
              <a:t>quyidagicha</a:t>
            </a:r>
            <a:r>
              <a:rPr lang="ru-RU" sz="2400" dirty="0"/>
              <a:t> </a:t>
            </a:r>
            <a:r>
              <a:rPr lang="ru-RU" sz="2400" dirty="0" err="1"/>
              <a:t>bayon</a:t>
            </a:r>
            <a:r>
              <a:rPr lang="ru-RU" sz="2400" dirty="0"/>
              <a:t> </a:t>
            </a:r>
            <a:r>
              <a:rPr lang="ru-RU" sz="2400" dirty="0" err="1"/>
              <a:t>qilish</a:t>
            </a:r>
            <a:r>
              <a:rPr lang="ru-RU" sz="2400" dirty="0"/>
              <a:t> </a:t>
            </a:r>
            <a:r>
              <a:rPr lang="ru-RU" sz="2400" dirty="0" err="1"/>
              <a:t>mumkin</a:t>
            </a:r>
            <a:r>
              <a:rPr lang="ru-RU" sz="2400" dirty="0"/>
              <a:t>:</a:t>
            </a:r>
          </a:p>
          <a:p>
            <a:pPr>
              <a:buFont typeface="Arial" charset="0"/>
              <a:buNone/>
              <a:defRPr/>
            </a:pPr>
            <a:r>
              <a:rPr lang="ru-RU" sz="2400" dirty="0" err="1"/>
              <a:t>a</a:t>
            </a:r>
            <a:r>
              <a:rPr lang="ru-RU" sz="2400" dirty="0"/>
              <a:t>) </a:t>
            </a:r>
            <a:r>
              <a:rPr lang="ru-RU" sz="2400" dirty="0" err="1"/>
              <a:t>jiddiylik</a:t>
            </a:r>
            <a:r>
              <a:rPr lang="ru-RU" sz="2400" dirty="0"/>
              <a:t> </a:t>
            </a:r>
            <a:r>
              <a:rPr lang="ru-RU" sz="2400" dirty="0" err="1"/>
              <a:t>darajasi</a:t>
            </a:r>
            <a:r>
              <a:rPr lang="ru-RU" sz="2400" dirty="0"/>
              <a:t> </a:t>
            </a:r>
            <a:r>
              <a:rPr lang="ru-RU" sz="2400" dirty="0" err="1"/>
              <a:t>qancha</a:t>
            </a:r>
            <a:r>
              <a:rPr lang="ru-RU" sz="2400" dirty="0"/>
              <a:t> </a:t>
            </a:r>
            <a:r>
              <a:rPr lang="ru-RU" sz="2400" dirty="0" err="1"/>
              <a:t>yuqori</a:t>
            </a:r>
            <a:r>
              <a:rPr lang="ru-RU" sz="2400" dirty="0"/>
              <a:t> </a:t>
            </a:r>
            <a:r>
              <a:rPr lang="ru-RU" sz="2400" dirty="0" err="1"/>
              <a:t>bo’lsa</a:t>
            </a:r>
            <a:r>
              <a:rPr lang="ru-RU" sz="2400" dirty="0"/>
              <a:t>, </a:t>
            </a:r>
            <a:r>
              <a:rPr lang="ru-RU" sz="2400" dirty="0" err="1"/>
              <a:t>umumiy</a:t>
            </a:r>
            <a:r>
              <a:rPr lang="ru-RU" sz="2400" dirty="0"/>
              <a:t> </a:t>
            </a:r>
            <a:r>
              <a:rPr lang="ru-RU" sz="2400" dirty="0" err="1"/>
              <a:t>auditorlik</a:t>
            </a:r>
            <a:r>
              <a:rPr lang="ru-RU" sz="2400" dirty="0"/>
              <a:t> </a:t>
            </a:r>
            <a:r>
              <a:rPr lang="ru-RU" sz="2400" dirty="0" err="1"/>
              <a:t>riski</a:t>
            </a:r>
            <a:r>
              <a:rPr lang="ru-RU" sz="2400" dirty="0"/>
              <a:t> </a:t>
            </a:r>
            <a:r>
              <a:rPr lang="ru-RU" sz="2400" dirty="0" err="1"/>
              <a:t>shuncha</a:t>
            </a:r>
            <a:r>
              <a:rPr lang="ru-RU" sz="2400" dirty="0"/>
              <a:t> </a:t>
            </a:r>
            <a:r>
              <a:rPr lang="ru-RU" sz="2400" dirty="0" err="1"/>
              <a:t>past</a:t>
            </a:r>
            <a:r>
              <a:rPr lang="ru-RU" sz="2400" dirty="0"/>
              <a:t> </a:t>
            </a:r>
            <a:r>
              <a:rPr lang="ru-RU" sz="2400" dirty="0" err="1"/>
              <a:t>bo’ladi</a:t>
            </a:r>
            <a:r>
              <a:rPr lang="ru-RU" sz="2400" dirty="0"/>
              <a:t>;</a:t>
            </a:r>
          </a:p>
          <a:p>
            <a:pPr>
              <a:buFont typeface="Arial" charset="0"/>
              <a:buNone/>
              <a:defRPr/>
            </a:pPr>
            <a:r>
              <a:rPr lang="ru-RU" sz="2400" dirty="0" err="1"/>
              <a:t>b</a:t>
            </a:r>
            <a:r>
              <a:rPr lang="ru-RU" sz="2400" dirty="0"/>
              <a:t>) </a:t>
            </a:r>
            <a:r>
              <a:rPr lang="ru-RU" sz="2400" dirty="0" err="1"/>
              <a:t>jiddiylik</a:t>
            </a:r>
            <a:r>
              <a:rPr lang="ru-RU" sz="2400" dirty="0"/>
              <a:t> </a:t>
            </a:r>
            <a:r>
              <a:rPr lang="ru-RU" sz="2400" dirty="0" err="1"/>
              <a:t>darajasi</a:t>
            </a:r>
            <a:r>
              <a:rPr lang="ru-RU" sz="2400" dirty="0"/>
              <a:t> </a:t>
            </a:r>
            <a:r>
              <a:rPr lang="ru-RU" sz="2400" dirty="0" err="1"/>
              <a:t>qancha</a:t>
            </a:r>
            <a:r>
              <a:rPr lang="ru-RU" sz="2400" dirty="0"/>
              <a:t> </a:t>
            </a:r>
            <a:r>
              <a:rPr lang="ru-RU" sz="2400" dirty="0" err="1"/>
              <a:t>past</a:t>
            </a:r>
            <a:r>
              <a:rPr lang="ru-RU" sz="2400" dirty="0"/>
              <a:t> </a:t>
            </a:r>
            <a:r>
              <a:rPr lang="ru-RU" sz="2400" dirty="0" err="1"/>
              <a:t>bo’lsa</a:t>
            </a:r>
            <a:r>
              <a:rPr lang="ru-RU" sz="2400" dirty="0"/>
              <a:t>, </a:t>
            </a:r>
            <a:r>
              <a:rPr lang="ru-RU" sz="2400" dirty="0" err="1"/>
              <a:t>umumiy</a:t>
            </a:r>
            <a:r>
              <a:rPr lang="ru-RU" sz="2400" dirty="0"/>
              <a:t> </a:t>
            </a:r>
            <a:r>
              <a:rPr lang="ru-RU" sz="2400" dirty="0" err="1"/>
              <a:t>auditorlik</a:t>
            </a:r>
            <a:r>
              <a:rPr lang="ru-RU" sz="2400" dirty="0"/>
              <a:t> </a:t>
            </a:r>
            <a:r>
              <a:rPr lang="ru-RU" sz="2400" dirty="0" err="1"/>
              <a:t>riski</a:t>
            </a:r>
            <a:r>
              <a:rPr lang="ru-RU" sz="2400" dirty="0"/>
              <a:t> </a:t>
            </a:r>
            <a:r>
              <a:rPr lang="ru-RU" sz="2400" dirty="0" err="1"/>
              <a:t>shuncha</a:t>
            </a:r>
            <a:r>
              <a:rPr lang="ru-RU" sz="2400" dirty="0"/>
              <a:t> </a:t>
            </a:r>
            <a:r>
              <a:rPr lang="ru-RU" sz="2400" dirty="0" err="1"/>
              <a:t>yuqori</a:t>
            </a:r>
            <a:r>
              <a:rPr lang="ru-RU" sz="2400" dirty="0"/>
              <a:t> </a:t>
            </a:r>
            <a:r>
              <a:rPr lang="ru-RU" sz="2400" dirty="0" err="1"/>
              <a:t>bo’ladi</a:t>
            </a:r>
            <a:r>
              <a:rPr lang="ru-RU" sz="2400" dirty="0"/>
              <a:t>. </a:t>
            </a:r>
          </a:p>
          <a:p>
            <a:pPr eaLnBrk="1" fontAlgn="auto" hangingPunct="1">
              <a:spcAft>
                <a:spcPts val="0"/>
              </a:spcAft>
              <a:buFont typeface="Arial" charset="0"/>
              <a:buNone/>
              <a:defRPr/>
            </a:pPr>
            <a:endParaRPr lang="uz-Latn-UZ" sz="2400" dirty="0"/>
          </a:p>
        </p:txBody>
      </p:sp>
      <p:pic>
        <p:nvPicPr>
          <p:cNvPr id="10243" name="Picture 2" descr="D:\Iqtisodiy rasmlar\menedzher.jpg">
            <a:extLst>
              <a:ext uri="{FF2B5EF4-FFF2-40B4-BE49-F238E27FC236}">
                <a16:creationId xmlns="" xmlns:a16="http://schemas.microsoft.com/office/drawing/2014/main" id="{64B09AE9-9422-BD4D-361E-07A2EFEB54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836613"/>
            <a:ext cx="338455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 xmlns:a16="http://schemas.microsoft.com/office/drawing/2014/main" id="{A0AE9C52-44D4-CE8D-E7AA-251D21D28D6D}"/>
              </a:ext>
            </a:extLst>
          </p:cNvPr>
          <p:cNvSpPr>
            <a:spLocks noChangeArrowheads="1"/>
          </p:cNvSpPr>
          <p:nvPr/>
        </p:nvSpPr>
        <p:spPr bwMode="auto">
          <a:xfrm>
            <a:off x="214313" y="214313"/>
            <a:ext cx="8501062"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269875">
              <a:tabLst>
                <a:tab pos="228600" algn="l"/>
              </a:tabLst>
              <a:defRPr>
                <a:solidFill>
                  <a:schemeClr val="tx1"/>
                </a:solidFill>
                <a:latin typeface="Calibri" panose="020F0502020204030204" pitchFamily="34" charset="0"/>
                <a:cs typeface="Arial" panose="020B0604020202020204" pitchFamily="34" charset="0"/>
              </a:defRPr>
            </a:lvl1pPr>
            <a:lvl2pPr marL="742950" indent="-285750">
              <a:tabLst>
                <a:tab pos="228600" algn="l"/>
              </a:tabLst>
              <a:defRPr>
                <a:solidFill>
                  <a:schemeClr val="tx1"/>
                </a:solidFill>
                <a:latin typeface="Calibri" panose="020F0502020204030204" pitchFamily="34" charset="0"/>
                <a:cs typeface="Arial" panose="020B0604020202020204" pitchFamily="34" charset="0"/>
              </a:defRPr>
            </a:lvl2pPr>
            <a:lvl3pPr marL="1143000" indent="-228600">
              <a:tabLst>
                <a:tab pos="228600" algn="l"/>
              </a:tabLst>
              <a:defRPr>
                <a:solidFill>
                  <a:schemeClr val="tx1"/>
                </a:solidFill>
                <a:latin typeface="Calibri" panose="020F0502020204030204" pitchFamily="34" charset="0"/>
                <a:cs typeface="Arial" panose="020B0604020202020204" pitchFamily="34" charset="0"/>
              </a:defRPr>
            </a:lvl3pPr>
            <a:lvl4pPr marL="1600200" indent="-228600">
              <a:tabLst>
                <a:tab pos="228600" algn="l"/>
              </a:tabLst>
              <a:defRPr>
                <a:solidFill>
                  <a:schemeClr val="tx1"/>
                </a:solidFill>
                <a:latin typeface="Calibri" panose="020F0502020204030204" pitchFamily="34" charset="0"/>
                <a:cs typeface="Arial" panose="020B0604020202020204" pitchFamily="34" charset="0"/>
              </a:defRPr>
            </a:lvl4pPr>
            <a:lvl5pPr marL="2057400" indent="-228600">
              <a:tabLst>
                <a:tab pos="228600"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228600"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228600"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228600"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228600" algn="l"/>
              </a:tabLst>
              <a:defRPr>
                <a:solidFill>
                  <a:schemeClr val="tx1"/>
                </a:solidFill>
                <a:latin typeface="Calibri" panose="020F0502020204030204" pitchFamily="34" charset="0"/>
                <a:cs typeface="Arial" panose="020B0604020202020204" pitchFamily="34" charset="0"/>
              </a:defRPr>
            </a:lvl9pPr>
          </a:lstStyle>
          <a:p>
            <a:pPr algn="just"/>
            <a:r>
              <a:rPr lang="ru-RU" altLang="ru-RU" sz="2400">
                <a:latin typeface="Times New Roman" panose="02020603050405020304" pitchFamily="18" charset="0"/>
                <a:cs typeface="Times New Roman" panose="02020603050405020304" pitchFamily="18" charset="0"/>
              </a:rPr>
              <a:t>Agar auditor auditorlik t</a:t>
            </a:r>
            <a:r>
              <a:rPr lang="en-US" altLang="ru-RU" sz="2400">
                <a:latin typeface="Times New Roman" panose="02020603050405020304" pitchFamily="18" charset="0"/>
                <a:cs typeface="Times New Roman" panose="02020603050405020304" pitchFamily="18" charset="0"/>
              </a:rPr>
              <a:t>e</a:t>
            </a:r>
            <a:r>
              <a:rPr lang="ru-RU" altLang="ru-RU" sz="2400">
                <a:latin typeface="Times New Roman" panose="02020603050405020304" pitchFamily="18" charset="0"/>
                <a:cs typeface="Times New Roman" panose="02020603050405020304" pitchFamily="18" charset="0"/>
              </a:rPr>
              <a:t>kshiruvi choғida jiddiylik darajasining pastroq ko’rsatkichini qo’llashga qaror qilsa, bu holda u auditorlik riskini pasaytirishga doir chora-tad-birlarni kuchaytirishi lozim. Buning uchun u nazorat vositalari riski va aniq-lanmaslik riskini quyidagi tarzda aniqlashi lozim:</a:t>
            </a:r>
            <a:endParaRPr lang="ru-RU" altLang="ru-RU">
              <a:latin typeface="Times New Roman" panose="02020603050405020304" pitchFamily="18" charset="0"/>
              <a:cs typeface="Times New Roman" panose="02020603050405020304" pitchFamily="18" charset="0"/>
            </a:endParaRPr>
          </a:p>
          <a:p>
            <a:pPr algn="just"/>
            <a:r>
              <a:rPr lang="ru-RU" altLang="ru-RU" sz="2400">
                <a:latin typeface="Times New Roman" panose="02020603050405020304" pitchFamily="18" charset="0"/>
                <a:cs typeface="Times New Roman" panose="02020603050405020304" pitchFamily="18" charset="0"/>
              </a:rPr>
              <a:t>a) nazorat vositalari riskini pasaytirish, agar buning imkoni bo’lsa. Buning uchun t</a:t>
            </a:r>
            <a:r>
              <a:rPr lang="en-US" altLang="ru-RU" sz="2400">
                <a:latin typeface="Times New Roman" panose="02020603050405020304" pitchFamily="18" charset="0"/>
                <a:cs typeface="Times New Roman" panose="02020603050405020304" pitchFamily="18" charset="0"/>
              </a:rPr>
              <a:t>e</a:t>
            </a:r>
            <a:r>
              <a:rPr lang="ru-RU" altLang="ru-RU" sz="2400">
                <a:latin typeface="Times New Roman" panose="02020603050405020304" pitchFamily="18" charset="0"/>
                <a:cs typeface="Times New Roman" panose="02020603050405020304" pitchFamily="18" charset="0"/>
              </a:rPr>
              <a:t>kshiruv choғida nazorat vositalarini qo’shimcha t</a:t>
            </a:r>
            <a:r>
              <a:rPr lang="en-US" altLang="ru-RU" sz="2400">
                <a:latin typeface="Times New Roman" panose="02020603050405020304" pitchFamily="18" charset="0"/>
                <a:cs typeface="Times New Roman" panose="02020603050405020304" pitchFamily="18" charset="0"/>
              </a:rPr>
              <a:t>e</a:t>
            </a:r>
            <a:r>
              <a:rPr lang="ru-RU" altLang="ru-RU" sz="2400">
                <a:latin typeface="Times New Roman" panose="02020603050405020304" pitchFamily="18" charset="0"/>
                <a:cs typeface="Times New Roman" panose="02020603050405020304" pitchFamily="18" charset="0"/>
              </a:rPr>
              <a:t>st sinovidan o’tkazish zarur;</a:t>
            </a:r>
            <a:endParaRPr lang="ru-RU" altLang="ru-RU">
              <a:latin typeface="Times New Roman" panose="02020603050405020304" pitchFamily="18" charset="0"/>
              <a:cs typeface="Times New Roman" panose="02020603050405020304" pitchFamily="18" charset="0"/>
            </a:endParaRPr>
          </a:p>
          <a:p>
            <a:pPr algn="just"/>
            <a:r>
              <a:rPr lang="ru-RU" altLang="ru-RU" sz="2400">
                <a:latin typeface="Times New Roman" panose="02020603050405020304" pitchFamily="18" charset="0"/>
                <a:cs typeface="Times New Roman" panose="02020603050405020304" pitchFamily="18" charset="0"/>
              </a:rPr>
              <a:t>b) aniqlanmaslik riskini pasaytirish, agar buning imkoni bo’lsa. Buning uchun auditor quyidagilarni amalga oshirishi lozim:</a:t>
            </a:r>
            <a:endParaRPr lang="ru-RU" altLang="ru-RU">
              <a:latin typeface="Times New Roman" panose="02020603050405020304" pitchFamily="18" charset="0"/>
              <a:cs typeface="Times New Roman" panose="02020603050405020304" pitchFamily="18" charset="0"/>
            </a:endParaRPr>
          </a:p>
          <a:p>
            <a:pPr algn="just">
              <a:buFontTx/>
              <a:buChar char="•"/>
            </a:pPr>
            <a:r>
              <a:rPr lang="ru-RU" altLang="ru-RU" sz="2400">
                <a:latin typeface="Times New Roman" panose="02020603050405020304" pitchFamily="18" charset="0"/>
                <a:cs typeface="Times New Roman" panose="02020603050405020304" pitchFamily="18" charset="0"/>
              </a:rPr>
              <a:t>qo’llaniladigan auditorlik amallarini, ularning sonini ko’paytirish va mazmunini o’zgartirishni nazarda tutgan holda modifikatsiyalash (boshqacha shaklga keltirish, o’zgartirish);</a:t>
            </a:r>
            <a:endParaRPr lang="ru-RU" altLang="ru-RU">
              <a:latin typeface="Times New Roman" panose="02020603050405020304" pitchFamily="18" charset="0"/>
              <a:cs typeface="Times New Roman" panose="02020603050405020304" pitchFamily="18" charset="0"/>
            </a:endParaRPr>
          </a:p>
          <a:p>
            <a:pPr algn="just">
              <a:buFontTx/>
              <a:buChar char="•"/>
            </a:pPr>
            <a:r>
              <a:rPr lang="ru-RU" altLang="ru-RU" sz="2400">
                <a:latin typeface="Times New Roman" panose="02020603050405020304" pitchFamily="18" charset="0"/>
                <a:cs typeface="Times New Roman" panose="02020603050405020304" pitchFamily="18" charset="0"/>
              </a:rPr>
              <a:t>t</a:t>
            </a:r>
            <a:r>
              <a:rPr lang="en-US" altLang="ru-RU" sz="2400">
                <a:latin typeface="Times New Roman" panose="02020603050405020304" pitchFamily="18" charset="0"/>
                <a:cs typeface="Times New Roman" panose="02020603050405020304" pitchFamily="18" charset="0"/>
              </a:rPr>
              <a:t>e</a:t>
            </a:r>
            <a:r>
              <a:rPr lang="ru-RU" altLang="ru-RU" sz="2400">
                <a:latin typeface="Times New Roman" panose="02020603050405020304" pitchFamily="18" charset="0"/>
                <a:cs typeface="Times New Roman" panose="02020603050405020304" pitchFamily="18" charset="0"/>
              </a:rPr>
              <a:t>kshiruv uchun sarflanadigan vaqtni ko’paytirish;</a:t>
            </a:r>
            <a:endParaRPr lang="ru-RU" altLang="ru-RU">
              <a:latin typeface="Times New Roman" panose="02020603050405020304" pitchFamily="18" charset="0"/>
              <a:cs typeface="Times New Roman" panose="02020603050405020304" pitchFamily="18" charset="0"/>
            </a:endParaRPr>
          </a:p>
          <a:p>
            <a:pPr algn="just">
              <a:buFontTx/>
              <a:buChar char="•"/>
            </a:pPr>
            <a:r>
              <a:rPr lang="ru-RU" altLang="ru-RU" sz="2400">
                <a:latin typeface="Times New Roman" panose="02020603050405020304" pitchFamily="18" charset="0"/>
                <a:cs typeface="Times New Roman" panose="02020603050405020304" pitchFamily="18" charset="0"/>
              </a:rPr>
              <a:t>auditorlik tanlash hajmini oshirish. </a:t>
            </a:r>
            <a:endParaRPr lang="ru-RU" altLang="ru-RU" sz="480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7124B3BB-7F27-406E-3513-FCFACC96F7CE}"/>
              </a:ext>
            </a:extLst>
          </p:cNvPr>
          <p:cNvSpPr/>
          <p:nvPr/>
        </p:nvSpPr>
        <p:spPr>
          <a:xfrm rot="20404990">
            <a:off x="38940" y="2967335"/>
            <a:ext cx="9066136" cy="923330"/>
          </a:xfrm>
          <a:prstGeom prst="rect">
            <a:avLst/>
          </a:prstGeom>
          <a:noFill/>
        </p:spPr>
        <p:txBody>
          <a:bodyPr wrap="none">
            <a:spAutoFit/>
          </a:bodyPr>
          <a:lstStyle/>
          <a:p>
            <a:pPr algn="ctr" eaLnBrk="1" fontAlgn="auto" hangingPunct="1">
              <a:spcBef>
                <a:spcPts val="0"/>
              </a:spcBef>
              <a:spcAft>
                <a:spcPts val="0"/>
              </a:spcAft>
              <a:defRPr/>
            </a:pP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E’tiboringiz</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uchun</a:t>
            </a:r>
            <a:r>
              <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 </a:t>
            </a:r>
            <a:r>
              <a:rPr lang="en-US" sz="54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raxmat</a:t>
            </a:r>
            <a:endParaRPr lang="ru-RU"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EF9AA207-DD1B-4437-F4AD-6B69864B1B65}"/>
              </a:ext>
            </a:extLst>
          </p:cNvPr>
          <p:cNvSpPr>
            <a:spLocks noGrp="1" noChangeArrowheads="1"/>
          </p:cNvSpPr>
          <p:nvPr>
            <p:ph type="ctrTitle"/>
          </p:nvPr>
        </p:nvSpPr>
        <p:spPr>
          <a:xfrm>
            <a:off x="684213" y="549275"/>
            <a:ext cx="7500937" cy="2062163"/>
          </a:xfrm>
        </p:spPr>
        <p:txBody>
          <a:bodyPr>
            <a:spAutoFit/>
          </a:bodyPr>
          <a:lstStyle/>
          <a:p>
            <a:pPr>
              <a:defRPr/>
            </a:pPr>
            <a:r>
              <a:rPr lang="uz-Latn-UZ" sz="3200" b="1" dirty="0">
                <a:effectLst>
                  <a:outerShdw blurRad="50800" dist="38100" algn="tr" rotWithShape="0">
                    <a:prstClr val="black">
                      <a:alpha val="40000"/>
                    </a:prstClr>
                  </a:outerShdw>
                </a:effectLst>
              </a:rPr>
              <a:t>Auditorlik riski tushunchasi</a:t>
            </a:r>
            <a:r>
              <a:rPr lang="uz-Latn-UZ" sz="3200" b="1" dirty="0" smtClean="0">
                <a:effectLst>
                  <a:outerShdw blurRad="50800" dist="38100" algn="tr" rotWithShape="0">
                    <a:prstClr val="black">
                      <a:alpha val="40000"/>
                    </a:prstClr>
                  </a:outerShdw>
                </a:effectLst>
              </a:rPr>
              <a:t>, </a:t>
            </a:r>
            <a:r>
              <a:rPr lang="uz-Latn-UZ" sz="3200" b="1" dirty="0">
                <a:effectLst>
                  <a:outerShdw blurRad="50800" dist="38100" algn="tr" rotWithShape="0">
                    <a:prstClr val="black">
                      <a:alpha val="40000"/>
                    </a:prstClr>
                  </a:outerShdw>
                </a:effectLst>
              </a:rPr>
              <a:t>auditorlik </a:t>
            </a:r>
            <a:r>
              <a:rPr lang="uz-Latn-UZ" sz="3200" b="1" dirty="0" smtClean="0">
                <a:effectLst>
                  <a:outerShdw blurRad="50800" dist="38100" algn="tr" rotWithShape="0">
                    <a:prstClr val="black">
                      <a:alpha val="40000"/>
                    </a:prstClr>
                  </a:outerShdw>
                </a:effectLst>
              </a:rPr>
              <a:t>risklarining</a:t>
            </a:r>
            <a:r>
              <a:rPr lang="en-US" sz="3200" b="1" dirty="0" smtClean="0">
                <a:effectLst>
                  <a:outerShdw blurRad="50800" dist="38100" algn="tr" rotWithShape="0">
                    <a:prstClr val="black">
                      <a:alpha val="40000"/>
                    </a:prstClr>
                  </a:outerShdw>
                </a:effectLst>
              </a:rPr>
              <a:t> </a:t>
            </a:r>
            <a:r>
              <a:rPr lang="uz-Latn-UZ" sz="3200" b="1" dirty="0" smtClean="0">
                <a:effectLst>
                  <a:outerShdw blurRad="50800" dist="38100" algn="tr" rotWithShape="0">
                    <a:prstClr val="black">
                      <a:alpha val="40000"/>
                    </a:prstClr>
                  </a:outerShdw>
                </a:effectLst>
              </a:rPr>
              <a:t>maqbul </a:t>
            </a:r>
            <a:r>
              <a:rPr lang="uz-Latn-UZ" sz="3200" b="1" dirty="0">
                <a:effectLst>
                  <a:outerShdw blurRad="50800" dist="38100" algn="tr" rotWithShape="0">
                    <a:prstClr val="black">
                      <a:alpha val="40000"/>
                    </a:prstClr>
                  </a:outerShdw>
                </a:effectLst>
              </a:rPr>
              <a:t>to’plami, uning elementlari </a:t>
            </a:r>
            <a:br>
              <a:rPr lang="uz-Latn-UZ" sz="3200" b="1" dirty="0">
                <a:effectLst>
                  <a:outerShdw blurRad="50800" dist="38100" algn="tr" rotWithShape="0">
                    <a:prstClr val="black">
                      <a:alpha val="40000"/>
                    </a:prstClr>
                  </a:outerShdw>
                </a:effectLst>
              </a:rPr>
            </a:br>
            <a:endParaRPr lang="ru-RU" sz="3200" dirty="0"/>
          </a:p>
        </p:txBody>
      </p:sp>
      <p:sp>
        <p:nvSpPr>
          <p:cNvPr id="2051" name="Подзаголовок 2">
            <a:extLst>
              <a:ext uri="{FF2B5EF4-FFF2-40B4-BE49-F238E27FC236}">
                <a16:creationId xmlns="" xmlns:a16="http://schemas.microsoft.com/office/drawing/2014/main" id="{5CAC870A-FC1B-3E35-D51C-5F29869FBBAC}"/>
              </a:ext>
            </a:extLst>
          </p:cNvPr>
          <p:cNvSpPr>
            <a:spLocks noGrp="1"/>
          </p:cNvSpPr>
          <p:nvPr>
            <p:ph type="subTitle" idx="1"/>
          </p:nvPr>
        </p:nvSpPr>
        <p:spPr>
          <a:xfrm>
            <a:off x="468313" y="2420888"/>
            <a:ext cx="8280400" cy="4508550"/>
          </a:xfrm>
        </p:spPr>
        <p:txBody>
          <a:bodyPr/>
          <a:lstStyle/>
          <a:p>
            <a:pPr algn="just" eaLnBrk="1" hangingPunct="1">
              <a:buFont typeface="Arial" charset="0"/>
              <a:buNone/>
              <a:defRPr/>
            </a:pPr>
            <a:endParaRPr lang="uz-Latn-UZ" dirty="0"/>
          </a:p>
          <a:p>
            <a:pPr eaLnBrk="1" hangingPunct="1">
              <a:buFont typeface="Arial" charset="0"/>
              <a:buNone/>
              <a:defRPr/>
            </a:pPr>
            <a:r>
              <a:rPr lang="uz-Latn-UZ" dirty="0"/>
              <a:t>REJA</a:t>
            </a:r>
            <a:r>
              <a:rPr lang="en-US" dirty="0"/>
              <a:t>:</a:t>
            </a:r>
            <a:endParaRPr lang="uz-Latn-UZ" dirty="0"/>
          </a:p>
          <a:p>
            <a:pPr algn="l" eaLnBrk="1" hangingPunct="1">
              <a:buFont typeface="Arial" charset="0"/>
              <a:buNone/>
              <a:defRPr/>
            </a:pPr>
            <a:r>
              <a:rPr lang="ru-RU" i="1" dirty="0">
                <a:solidFill>
                  <a:schemeClr val="tx1"/>
                </a:solidFill>
              </a:rPr>
              <a:t>       </a:t>
            </a:r>
            <a:r>
              <a:rPr lang="en-US" i="1" dirty="0">
                <a:solidFill>
                  <a:schemeClr val="tx1"/>
                </a:solidFill>
              </a:rPr>
              <a:t>1.</a:t>
            </a:r>
            <a:r>
              <a:rPr lang="uz-Cyrl-UZ" i="1" dirty="0">
                <a:solidFill>
                  <a:schemeClr val="tx1"/>
                </a:solidFill>
              </a:rPr>
              <a:t> Auditorlik riski tushunchasi</a:t>
            </a:r>
            <a:endParaRPr lang="en-US" i="1" dirty="0">
              <a:solidFill>
                <a:schemeClr val="tx1"/>
              </a:solidFill>
            </a:endParaRPr>
          </a:p>
          <a:p>
            <a:pPr algn="l" eaLnBrk="1" hangingPunct="1">
              <a:buFont typeface="Arial" charset="0"/>
              <a:buNone/>
              <a:defRPr/>
            </a:pPr>
            <a:r>
              <a:rPr lang="ru-RU" i="1" dirty="0" smtClean="0">
                <a:solidFill>
                  <a:schemeClr val="tx1"/>
                </a:solidFill>
              </a:rPr>
              <a:t>       </a:t>
            </a:r>
            <a:r>
              <a:rPr lang="en-US" i="1" dirty="0">
                <a:solidFill>
                  <a:schemeClr val="tx1"/>
                </a:solidFill>
              </a:rPr>
              <a:t>2.</a:t>
            </a:r>
            <a:r>
              <a:rPr lang="uz-Cyrl-UZ" i="1" dirty="0">
                <a:solidFill>
                  <a:schemeClr val="tx1"/>
                </a:solidFill>
              </a:rPr>
              <a:t> </a:t>
            </a:r>
            <a:r>
              <a:rPr lang="uz-Latn-UZ" i="1" dirty="0">
                <a:solidFill>
                  <a:schemeClr val="tx1"/>
                </a:solidFill>
              </a:rPr>
              <a:t>A</a:t>
            </a:r>
            <a:r>
              <a:rPr lang="uz-Cyrl-UZ" i="1" dirty="0">
                <a:solidFill>
                  <a:schemeClr val="tx1"/>
                </a:solidFill>
              </a:rPr>
              <a:t>uditorlik risklarining maqbul to’plami va unga </a:t>
            </a:r>
            <a:r>
              <a:rPr lang="uz-Cyrl-UZ" i="1" dirty="0" smtClean="0">
                <a:solidFill>
                  <a:schemeClr val="tx1"/>
                </a:solidFill>
              </a:rPr>
              <a:t>ta</a:t>
            </a:r>
            <a:r>
              <a:rPr lang="en-US" i="1" dirty="0" smtClean="0">
                <a:solidFill>
                  <a:schemeClr val="tx1"/>
                </a:solidFill>
              </a:rPr>
              <a:t>’</a:t>
            </a:r>
            <a:r>
              <a:rPr lang="uz-Cyrl-UZ" i="1" dirty="0" smtClean="0">
                <a:solidFill>
                  <a:schemeClr val="tx1"/>
                </a:solidFill>
              </a:rPr>
              <a:t>sir ko</a:t>
            </a:r>
            <a:r>
              <a:rPr lang="en-US" i="1" dirty="0" smtClean="0">
                <a:solidFill>
                  <a:schemeClr val="tx1"/>
                </a:solidFill>
              </a:rPr>
              <a:t>’</a:t>
            </a:r>
            <a:r>
              <a:rPr lang="uz-Cyrl-UZ" i="1" dirty="0" smtClean="0">
                <a:solidFill>
                  <a:schemeClr val="tx1"/>
                </a:solidFill>
              </a:rPr>
              <a:t>rsatadigan </a:t>
            </a:r>
            <a:r>
              <a:rPr lang="uz-Cyrl-UZ" i="1" dirty="0">
                <a:solidFill>
                  <a:schemeClr val="tx1"/>
                </a:solidFill>
              </a:rPr>
              <a:t>shart-sharoitlar</a:t>
            </a:r>
            <a:endParaRPr lang="en-US" i="1" dirty="0">
              <a:solidFill>
                <a:schemeClr val="tx1"/>
              </a:solidFill>
            </a:endParaRPr>
          </a:p>
          <a:p>
            <a:pPr algn="l" eaLnBrk="1" hangingPunct="1">
              <a:buFont typeface="Arial" charset="0"/>
              <a:buNone/>
              <a:defRPr/>
            </a:pPr>
            <a:r>
              <a:rPr lang="en-US" i="1" dirty="0">
                <a:solidFill>
                  <a:schemeClr val="tx1"/>
                </a:solidFill>
              </a:rPr>
              <a:t>       3. </a:t>
            </a:r>
            <a:r>
              <a:rPr lang="en-US" i="1" dirty="0" err="1">
                <a:solidFill>
                  <a:schemeClr val="tx1"/>
                </a:solidFill>
              </a:rPr>
              <a:t>Auditorlik</a:t>
            </a:r>
            <a:r>
              <a:rPr lang="en-US" i="1" dirty="0">
                <a:solidFill>
                  <a:schemeClr val="tx1"/>
                </a:solidFill>
              </a:rPr>
              <a:t> </a:t>
            </a:r>
            <a:r>
              <a:rPr lang="en-US" i="1" dirty="0" err="1">
                <a:solidFill>
                  <a:schemeClr val="tx1"/>
                </a:solidFill>
              </a:rPr>
              <a:t>riskini</a:t>
            </a:r>
            <a:r>
              <a:rPr lang="en-US" i="1" dirty="0">
                <a:solidFill>
                  <a:schemeClr val="tx1"/>
                </a:solidFill>
              </a:rPr>
              <a:t> </a:t>
            </a:r>
            <a:r>
              <a:rPr lang="en-US" i="1" dirty="0" err="1">
                <a:solidFill>
                  <a:schemeClr val="tx1"/>
                </a:solidFill>
              </a:rPr>
              <a:t>elementlari</a:t>
            </a:r>
            <a:endParaRPr lang="uz-Latn-UZ" i="1" dirty="0">
              <a:solidFill>
                <a:schemeClr val="tx1"/>
              </a:solidFill>
            </a:endParaRPr>
          </a:p>
          <a:p>
            <a:pPr algn="just" eaLnBrk="1" hangingPunct="1">
              <a:buFont typeface="Arial" charset="0"/>
              <a:buNone/>
              <a:defRPr/>
            </a:pPr>
            <a:r>
              <a:rPr lang="ru-RU" dirty="0"/>
              <a:t>       </a:t>
            </a:r>
            <a:endParaRPr lang="uz-Latn-U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3585312214"/>
              </p:ext>
            </p:extLst>
          </p:nvPr>
        </p:nvGraphicFramePr>
        <p:xfrm>
          <a:off x="323528" y="692696"/>
          <a:ext cx="8572500" cy="6357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21FDC40C-28E7-EB58-9DD7-3CB0E3538285}"/>
              </a:ext>
            </a:extLst>
          </p:cNvPr>
          <p:cNvSpPr>
            <a:spLocks noGrp="1"/>
          </p:cNvSpPr>
          <p:nvPr>
            <p:ph idx="1"/>
          </p:nvPr>
        </p:nvSpPr>
        <p:spPr/>
        <p:txBody>
          <a:bodyPr>
            <a:normAutofit lnSpcReduction="10000"/>
          </a:bodyPr>
          <a:lstStyle/>
          <a:p>
            <a:pPr>
              <a:buFont typeface="Arial" panose="020B0604020202020204" pitchFamily="34" charset="0"/>
              <a:buNone/>
            </a:pPr>
            <a:r>
              <a:rPr lang="ru-RU" altLang="ru-RU" sz="2400" dirty="0" err="1"/>
              <a:t>Bundan</a:t>
            </a:r>
            <a:r>
              <a:rPr lang="ru-RU" altLang="ru-RU" sz="2400" dirty="0"/>
              <a:t> </a:t>
            </a:r>
            <a:r>
              <a:rPr lang="ru-RU" altLang="ru-RU" sz="2400" dirty="0" err="1"/>
              <a:t>tashqari</a:t>
            </a:r>
            <a:r>
              <a:rPr lang="ru-RU" altLang="ru-RU" sz="2400" dirty="0"/>
              <a:t>, </a:t>
            </a:r>
            <a:r>
              <a:rPr lang="ru-RU" altLang="ru-RU" sz="2400" dirty="0" err="1"/>
              <a:t>auditor</a:t>
            </a:r>
            <a:r>
              <a:rPr lang="ru-RU" altLang="ru-RU" sz="2400" dirty="0"/>
              <a:t> </a:t>
            </a:r>
            <a:r>
              <a:rPr lang="ru-RU" altLang="ru-RU" sz="2400" dirty="0" err="1"/>
              <a:t>har</a:t>
            </a:r>
            <a:r>
              <a:rPr lang="ru-RU" altLang="ru-RU" sz="2400" dirty="0"/>
              <a:t> </a:t>
            </a:r>
            <a:r>
              <a:rPr lang="ru-RU" altLang="ru-RU" sz="2400" dirty="0" err="1"/>
              <a:t>qanday</a:t>
            </a:r>
            <a:r>
              <a:rPr lang="ru-RU" altLang="ru-RU" sz="2400" dirty="0"/>
              <a:t>, </a:t>
            </a:r>
            <a:r>
              <a:rPr lang="ru-RU" altLang="ru-RU" sz="2400" dirty="0" err="1"/>
              <a:t>hatto</a:t>
            </a:r>
            <a:r>
              <a:rPr lang="ru-RU" altLang="ru-RU" sz="2400" dirty="0"/>
              <a:t>, </a:t>
            </a:r>
            <a:r>
              <a:rPr lang="ru-RU" altLang="ru-RU" sz="2400" dirty="0" err="1"/>
              <a:t>mijoz-korxona</a:t>
            </a:r>
            <a:r>
              <a:rPr lang="ru-RU" altLang="ru-RU" sz="2400" dirty="0"/>
              <a:t> </a:t>
            </a:r>
            <a:r>
              <a:rPr lang="ru-RU" altLang="ru-RU" sz="2400" dirty="0" err="1"/>
              <a:t>moliyaviy</a:t>
            </a:r>
            <a:r>
              <a:rPr lang="ru-RU" altLang="ru-RU" sz="2400" dirty="0"/>
              <a:t> </a:t>
            </a:r>
            <a:r>
              <a:rPr lang="ru-RU" altLang="ru-RU" sz="2400" dirty="0" err="1"/>
              <a:t>hisobotini</a:t>
            </a:r>
            <a:r>
              <a:rPr lang="ru-RU" altLang="ru-RU" sz="2400" dirty="0"/>
              <a:t> </a:t>
            </a:r>
            <a:r>
              <a:rPr lang="ru-RU" altLang="ru-RU" sz="2400" dirty="0" err="1"/>
              <a:t>to’liq</a:t>
            </a:r>
            <a:r>
              <a:rPr lang="ru-RU" altLang="ru-RU" sz="2400" dirty="0"/>
              <a:t> </a:t>
            </a:r>
            <a:r>
              <a:rPr lang="ru-RU" altLang="ru-RU" sz="2400" dirty="0" err="1"/>
              <a:t>tasdiqlaydigan</a:t>
            </a:r>
            <a:r>
              <a:rPr lang="ru-RU" altLang="ru-RU" sz="2400" dirty="0"/>
              <a:t> </a:t>
            </a:r>
            <a:r>
              <a:rPr lang="ru-RU" altLang="ru-RU" sz="2400" dirty="0" err="1"/>
              <a:t>xulosa</a:t>
            </a:r>
            <a:r>
              <a:rPr lang="ru-RU" altLang="ru-RU" sz="2400" dirty="0"/>
              <a:t> b</a:t>
            </a:r>
            <a:r>
              <a:rPr lang="en-US" altLang="ru-RU" sz="2400" dirty="0"/>
              <a:t>e</a:t>
            </a:r>
            <a:r>
              <a:rPr lang="ru-RU" altLang="ru-RU" sz="2400" dirty="0" err="1"/>
              <a:t>rganida</a:t>
            </a:r>
            <a:r>
              <a:rPr lang="ru-RU" altLang="ru-RU" sz="2400" dirty="0"/>
              <a:t> </a:t>
            </a:r>
            <a:r>
              <a:rPr lang="ru-RU" altLang="ru-RU" sz="2400" dirty="0" err="1"/>
              <a:t>ham</a:t>
            </a:r>
            <a:r>
              <a:rPr lang="ru-RU" altLang="ru-RU" sz="2400" dirty="0"/>
              <a:t>, u </a:t>
            </a:r>
            <a:r>
              <a:rPr lang="ru-RU" altLang="ru-RU" sz="2400" dirty="0" err="1"/>
              <a:t>shartnoma</a:t>
            </a:r>
            <a:r>
              <a:rPr lang="ru-RU" altLang="ru-RU" sz="2400" dirty="0"/>
              <a:t> </a:t>
            </a:r>
            <a:r>
              <a:rPr lang="ru-RU" altLang="ru-RU" sz="2400" dirty="0" err="1"/>
              <a:t>majburiyatlari</a:t>
            </a:r>
            <a:r>
              <a:rPr lang="ru-RU" altLang="ru-RU" sz="2400" dirty="0"/>
              <a:t> </a:t>
            </a:r>
            <a:r>
              <a:rPr lang="ru-RU" altLang="ru-RU" sz="2400" dirty="0" err="1"/>
              <a:t>bilan</a:t>
            </a:r>
            <a:r>
              <a:rPr lang="ru-RU" altLang="ru-RU" sz="2400" dirty="0"/>
              <a:t> </a:t>
            </a:r>
            <a:r>
              <a:rPr lang="ru-RU" altLang="ru-RU" sz="2400" dirty="0" err="1"/>
              <a:t>boғliq</a:t>
            </a:r>
            <a:r>
              <a:rPr lang="ru-RU" altLang="ru-RU" sz="2400" dirty="0"/>
              <a:t> </a:t>
            </a:r>
            <a:r>
              <a:rPr lang="ru-RU" altLang="ru-RU" sz="2400" dirty="0" err="1"/>
              <a:t>xavf-xatarni</a:t>
            </a:r>
            <a:r>
              <a:rPr lang="ru-RU" altLang="ru-RU" sz="2400" dirty="0"/>
              <a:t> </a:t>
            </a:r>
            <a:r>
              <a:rPr lang="ru-RU" altLang="ru-RU" sz="2400" dirty="0" err="1"/>
              <a:t>o’z</a:t>
            </a:r>
            <a:r>
              <a:rPr lang="ru-RU" altLang="ru-RU" sz="2400" dirty="0"/>
              <a:t> </a:t>
            </a:r>
            <a:r>
              <a:rPr lang="ru-RU" altLang="ru-RU" sz="2400" dirty="0" err="1"/>
              <a:t>zimmasiga</a:t>
            </a:r>
            <a:r>
              <a:rPr lang="ru-RU" altLang="ru-RU" sz="2400" dirty="0"/>
              <a:t> </a:t>
            </a:r>
            <a:r>
              <a:rPr lang="ru-RU" altLang="ru-RU" sz="2400" dirty="0" err="1"/>
              <a:t>oladi</a:t>
            </a:r>
            <a:r>
              <a:rPr lang="ru-RU" altLang="ru-RU" sz="2400" dirty="0"/>
              <a:t>. </a:t>
            </a:r>
            <a:r>
              <a:rPr lang="ru-RU" altLang="ru-RU" sz="2400" dirty="0" err="1"/>
              <a:t>Auditorlik</a:t>
            </a:r>
            <a:r>
              <a:rPr lang="ru-RU" altLang="ru-RU" sz="2400" dirty="0"/>
              <a:t> </a:t>
            </a:r>
            <a:r>
              <a:rPr lang="ru-RU" altLang="ru-RU" sz="2400" dirty="0" err="1"/>
              <a:t>faoliyatida</a:t>
            </a:r>
            <a:r>
              <a:rPr lang="ru-RU" altLang="ru-RU" sz="2400" dirty="0"/>
              <a:t> </a:t>
            </a:r>
            <a:r>
              <a:rPr lang="ru-RU" altLang="ru-RU" sz="2400" dirty="0" err="1"/>
              <a:t>uchraydigan</a:t>
            </a:r>
            <a:r>
              <a:rPr lang="ru-RU" altLang="ru-RU" sz="2400" dirty="0"/>
              <a:t> </a:t>
            </a:r>
            <a:r>
              <a:rPr lang="ru-RU" altLang="ru-RU" sz="2400" dirty="0" err="1"/>
              <a:t>bunday</a:t>
            </a:r>
            <a:r>
              <a:rPr lang="ru-RU" altLang="ru-RU" sz="2400" dirty="0"/>
              <a:t> </a:t>
            </a:r>
            <a:r>
              <a:rPr lang="ru-RU" altLang="ru-RU" sz="2400" dirty="0" err="1"/>
              <a:t>xavf-xatarlar</a:t>
            </a:r>
            <a:r>
              <a:rPr lang="ru-RU" altLang="ru-RU" sz="2400" dirty="0"/>
              <a:t> </a:t>
            </a:r>
            <a:r>
              <a:rPr lang="ru-RU" altLang="ru-RU" sz="2400" dirty="0" err="1"/>
              <a:t>yigindisini</a:t>
            </a:r>
            <a:r>
              <a:rPr lang="ru-RU" altLang="ru-RU" sz="2400" dirty="0"/>
              <a:t> k</a:t>
            </a:r>
            <a:r>
              <a:rPr lang="en-US" altLang="ru-RU" sz="2400" dirty="0"/>
              <a:t>e</a:t>
            </a:r>
            <a:r>
              <a:rPr lang="ru-RU" altLang="ru-RU" sz="2400" dirty="0" err="1"/>
              <a:t>yinchalik</a:t>
            </a:r>
            <a:r>
              <a:rPr lang="ru-RU" altLang="ru-RU" sz="2400" dirty="0"/>
              <a:t> </a:t>
            </a:r>
            <a:r>
              <a:rPr lang="ru-RU" altLang="ru-RU" sz="2400" b="1" i="1" dirty="0" err="1"/>
              <a:t>auditorlik</a:t>
            </a:r>
            <a:r>
              <a:rPr lang="ru-RU" altLang="ru-RU" sz="2400" b="1" i="1" dirty="0"/>
              <a:t> </a:t>
            </a:r>
            <a:r>
              <a:rPr lang="ru-RU" altLang="ru-RU" sz="2400" b="1" i="1" dirty="0" err="1"/>
              <a:t>risklarning</a:t>
            </a:r>
            <a:r>
              <a:rPr lang="ru-RU" altLang="ru-RU" sz="2400" b="1" i="1" dirty="0"/>
              <a:t> </a:t>
            </a:r>
            <a:r>
              <a:rPr lang="ru-RU" altLang="ru-RU" sz="2400" b="1" i="1" dirty="0" err="1"/>
              <a:t>maqbul</a:t>
            </a:r>
            <a:r>
              <a:rPr lang="ru-RU" altLang="ru-RU" sz="2400" b="1" i="1" dirty="0"/>
              <a:t> </a:t>
            </a:r>
            <a:r>
              <a:rPr lang="ru-RU" altLang="ru-RU" sz="2400" b="1" i="1" dirty="0" err="1"/>
              <a:t>to’plami</a:t>
            </a:r>
            <a:r>
              <a:rPr lang="ru-RU" altLang="ru-RU" sz="2400" b="1" i="1" dirty="0"/>
              <a:t> </a:t>
            </a:r>
            <a:r>
              <a:rPr lang="ru-RU" altLang="ru-RU" sz="2400" dirty="0"/>
              <a:t>d</a:t>
            </a:r>
            <a:r>
              <a:rPr lang="en-US" altLang="ru-RU" sz="2400" dirty="0"/>
              <a:t>e</a:t>
            </a:r>
            <a:r>
              <a:rPr lang="ru-RU" altLang="ru-RU" sz="2400" dirty="0"/>
              <a:t>b </a:t>
            </a:r>
            <a:r>
              <a:rPr lang="ru-RU" altLang="ru-RU" sz="2400" dirty="0" err="1"/>
              <a:t>atash</a:t>
            </a:r>
            <a:r>
              <a:rPr lang="ru-RU" altLang="ru-RU" sz="2400" dirty="0"/>
              <a:t> </a:t>
            </a:r>
            <a:r>
              <a:rPr lang="ru-RU" altLang="ru-RU" sz="2400" dirty="0" err="1"/>
              <a:t>mumkin</a:t>
            </a:r>
            <a:r>
              <a:rPr lang="ru-RU" altLang="ru-RU" sz="2400" dirty="0"/>
              <a:t>. </a:t>
            </a:r>
            <a:endParaRPr lang="uz-Latn-UZ" altLang="ru-RU" sz="2400" dirty="0"/>
          </a:p>
          <a:p>
            <a:pPr>
              <a:buFont typeface="Arial" panose="020B0604020202020204" pitchFamily="34" charset="0"/>
              <a:buNone/>
            </a:pPr>
            <a:r>
              <a:rPr lang="uz-Latn-UZ" altLang="ru-RU" sz="2400" dirty="0"/>
              <a:t>        </a:t>
            </a:r>
            <a:r>
              <a:rPr lang="ru-RU" altLang="ru-RU" sz="2400" dirty="0"/>
              <a:t>D</a:t>
            </a:r>
            <a:r>
              <a:rPr lang="en-US" altLang="ru-RU" sz="2400" dirty="0"/>
              <a:t>e</a:t>
            </a:r>
            <a:r>
              <a:rPr lang="ru-RU" altLang="ru-RU" sz="2400" dirty="0" err="1"/>
              <a:t>mak</a:t>
            </a:r>
            <a:r>
              <a:rPr lang="ru-RU" altLang="ru-RU" sz="2400" dirty="0"/>
              <a:t>, </a:t>
            </a:r>
            <a:r>
              <a:rPr lang="ru-RU" altLang="ru-RU" sz="2400" b="1" i="1" dirty="0" err="1"/>
              <a:t>auditorlik</a:t>
            </a:r>
            <a:r>
              <a:rPr lang="ru-RU" altLang="ru-RU" sz="2400" b="1" i="1" dirty="0"/>
              <a:t> </a:t>
            </a:r>
            <a:r>
              <a:rPr lang="ru-RU" altLang="ru-RU" sz="2400" b="1" i="1" dirty="0" err="1"/>
              <a:t>risklarning</a:t>
            </a:r>
            <a:r>
              <a:rPr lang="ru-RU" altLang="ru-RU" sz="2400" b="1" i="1" dirty="0"/>
              <a:t> </a:t>
            </a:r>
            <a:r>
              <a:rPr lang="ru-RU" altLang="ru-RU" sz="2400" b="1" i="1" dirty="0" err="1"/>
              <a:t>maqbul</a:t>
            </a:r>
            <a:r>
              <a:rPr lang="ru-RU" altLang="ru-RU" sz="2400" b="1" i="1" dirty="0"/>
              <a:t> </a:t>
            </a:r>
            <a:r>
              <a:rPr lang="ru-RU" altLang="ru-RU" sz="2400" b="1" i="1" dirty="0" err="1"/>
              <a:t>to’plami</a:t>
            </a:r>
            <a:r>
              <a:rPr lang="ru-RU" altLang="ru-RU" sz="2400" b="1" i="1" dirty="0"/>
              <a:t> d</a:t>
            </a:r>
            <a:r>
              <a:rPr lang="en-US" altLang="ru-RU" sz="2400" b="1" i="1" dirty="0"/>
              <a:t>e</a:t>
            </a:r>
            <a:r>
              <a:rPr lang="ru-RU" altLang="ru-RU" sz="2400" b="1" i="1" dirty="0" err="1"/>
              <a:t>ganda</a:t>
            </a:r>
            <a:r>
              <a:rPr lang="ru-RU" altLang="ru-RU" sz="2400" b="1" i="1" dirty="0"/>
              <a:t>, </a:t>
            </a:r>
            <a:r>
              <a:rPr lang="ru-RU" altLang="ru-RU" sz="2400" b="1" i="1" dirty="0" err="1"/>
              <a:t>o’tkazilgan</a:t>
            </a:r>
            <a:r>
              <a:rPr lang="ru-RU" altLang="ru-RU" sz="2400" b="1" i="1" dirty="0"/>
              <a:t> </a:t>
            </a:r>
            <a:r>
              <a:rPr lang="ru-RU" altLang="ru-RU" sz="2400" b="1" i="1" dirty="0" err="1"/>
              <a:t>auditorlik</a:t>
            </a:r>
            <a:r>
              <a:rPr lang="ru-RU" altLang="ru-RU" sz="2400" b="1" i="1" dirty="0"/>
              <a:t> t</a:t>
            </a:r>
            <a:r>
              <a:rPr lang="en-US" altLang="ru-RU" sz="2400" b="1" i="1" dirty="0"/>
              <a:t>e</a:t>
            </a:r>
            <a:r>
              <a:rPr lang="ru-RU" altLang="ru-RU" sz="2400" b="1" i="1" dirty="0" err="1"/>
              <a:t>kshiruvlari</a:t>
            </a:r>
            <a:r>
              <a:rPr lang="ru-RU" altLang="ru-RU" sz="2400" b="1" i="1" dirty="0"/>
              <a:t> </a:t>
            </a:r>
            <a:r>
              <a:rPr lang="ru-RU" altLang="ru-RU" sz="2400" b="1" i="1" dirty="0" err="1"/>
              <a:t>natijasida</a:t>
            </a:r>
            <a:r>
              <a:rPr lang="ru-RU" altLang="ru-RU" sz="2400" b="1" i="1" dirty="0"/>
              <a:t> </a:t>
            </a:r>
            <a:r>
              <a:rPr lang="ru-RU" altLang="ru-RU" sz="2400" b="1" i="1" dirty="0" err="1"/>
              <a:t>yanglish</a:t>
            </a:r>
            <a:r>
              <a:rPr lang="ru-RU" altLang="ru-RU" sz="2400" b="1" i="1" dirty="0"/>
              <a:t> </a:t>
            </a:r>
            <a:r>
              <a:rPr lang="ru-RU" altLang="ru-RU" sz="2400" b="1" i="1" dirty="0" err="1"/>
              <a:t>mulohazaga</a:t>
            </a:r>
            <a:r>
              <a:rPr lang="ru-RU" altLang="ru-RU" sz="2400" b="1" i="1" dirty="0"/>
              <a:t> k</a:t>
            </a:r>
            <a:r>
              <a:rPr lang="en-US" altLang="ru-RU" sz="2400" b="1" i="1" dirty="0"/>
              <a:t>e</a:t>
            </a:r>
            <a:r>
              <a:rPr lang="ru-RU" altLang="ru-RU" sz="2400" b="1" i="1" dirty="0" err="1"/>
              <a:t>lish</a:t>
            </a:r>
            <a:r>
              <a:rPr lang="ru-RU" altLang="ru-RU" sz="2400" b="1" i="1" dirty="0"/>
              <a:t> </a:t>
            </a:r>
            <a:r>
              <a:rPr lang="ru-RU" altLang="ru-RU" sz="2400" b="1" i="1" dirty="0" err="1"/>
              <a:t>va</a:t>
            </a:r>
            <a:r>
              <a:rPr lang="ru-RU" altLang="ru-RU" sz="2400" b="1" i="1" dirty="0"/>
              <a:t> </a:t>
            </a:r>
            <a:r>
              <a:rPr lang="ru-RU" altLang="ru-RU" sz="2400" b="1" i="1" dirty="0" err="1"/>
              <a:t>natijada</a:t>
            </a:r>
            <a:r>
              <a:rPr lang="ru-RU" altLang="ru-RU" sz="2400" b="1" i="1" dirty="0"/>
              <a:t>, </a:t>
            </a:r>
            <a:r>
              <a:rPr lang="ru-RU" altLang="ru-RU" sz="2400" b="1" i="1" dirty="0" err="1"/>
              <a:t>noto’ғri</a:t>
            </a:r>
            <a:r>
              <a:rPr lang="ru-RU" altLang="ru-RU" sz="2400" b="1" i="1" dirty="0"/>
              <a:t> </a:t>
            </a:r>
            <a:r>
              <a:rPr lang="ru-RU" altLang="ru-RU" sz="2400" b="1" i="1" dirty="0" err="1"/>
              <a:t>auditorlik</a:t>
            </a:r>
            <a:r>
              <a:rPr lang="ru-RU" altLang="ru-RU" sz="2400" b="1" i="1" dirty="0"/>
              <a:t> </a:t>
            </a:r>
            <a:r>
              <a:rPr lang="ru-RU" altLang="ru-RU" sz="2400" b="1" i="1" dirty="0" err="1"/>
              <a:t>xulosasi</a:t>
            </a:r>
            <a:r>
              <a:rPr lang="ru-RU" altLang="ru-RU" sz="2400" b="1" i="1" dirty="0"/>
              <a:t> </a:t>
            </a:r>
            <a:r>
              <a:rPr lang="ru-RU" altLang="ru-RU" sz="2400" b="1" i="1" dirty="0" err="1"/>
              <a:t>tuzish</a:t>
            </a:r>
            <a:r>
              <a:rPr lang="ru-RU" altLang="ru-RU" sz="2400" b="1" i="1" dirty="0"/>
              <a:t> </a:t>
            </a:r>
            <a:r>
              <a:rPr lang="ru-RU" altLang="ru-RU" sz="2400" b="1" i="1" dirty="0" err="1"/>
              <a:t>ehtimoli</a:t>
            </a:r>
            <a:r>
              <a:rPr lang="ru-RU" altLang="ru-RU" sz="2400" b="1" i="1" dirty="0"/>
              <a:t>(</a:t>
            </a:r>
            <a:r>
              <a:rPr lang="ru-RU" altLang="ru-RU" sz="2400" b="1" i="1" dirty="0" err="1"/>
              <a:t>xavfi</a:t>
            </a:r>
            <a:r>
              <a:rPr lang="ru-RU" altLang="ru-RU" sz="2400" b="1" i="1" dirty="0"/>
              <a:t>) </a:t>
            </a:r>
            <a:r>
              <a:rPr lang="ru-RU" altLang="ru-RU" sz="2400" b="1" i="1" dirty="0" err="1"/>
              <a:t>tushuniladi</a:t>
            </a:r>
            <a:r>
              <a:rPr lang="ru-RU" altLang="ru-RU" sz="2400" b="1" i="1" dirty="0"/>
              <a:t>. </a:t>
            </a:r>
            <a:endParaRPr lang="ru-RU" altLang="ru-RU" sz="2400" dirty="0"/>
          </a:p>
          <a:p>
            <a:endParaRPr lang="ru-RU" sz="2400" dirty="0"/>
          </a:p>
        </p:txBody>
      </p:sp>
    </p:spTree>
    <p:extLst>
      <p:ext uri="{BB962C8B-B14F-4D97-AF65-F5344CB8AC3E}">
        <p14:creationId xmlns:p14="http://schemas.microsoft.com/office/powerpoint/2010/main" val="2120290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подготовка 3">
            <a:extLst>
              <a:ext uri="{FF2B5EF4-FFF2-40B4-BE49-F238E27FC236}">
                <a16:creationId xmlns="" xmlns:a16="http://schemas.microsoft.com/office/drawing/2014/main" id="{840CD67A-D7B3-1581-53FE-DC350E627CD3}"/>
              </a:ext>
            </a:extLst>
          </p:cNvPr>
          <p:cNvSpPr/>
          <p:nvPr/>
        </p:nvSpPr>
        <p:spPr>
          <a:xfrm>
            <a:off x="2000250" y="357188"/>
            <a:ext cx="6357938" cy="1500187"/>
          </a:xfrm>
          <a:prstGeom prst="flowChartPreparation">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2400" b="1" dirty="0" err="1"/>
              <a:t>Umuman</a:t>
            </a:r>
            <a:r>
              <a:rPr lang="ru-RU" sz="2400" b="1" dirty="0"/>
              <a:t> </a:t>
            </a:r>
            <a:r>
              <a:rPr lang="ru-RU" sz="2400" b="1" i="1" dirty="0" err="1"/>
              <a:t>auditorlik</a:t>
            </a:r>
            <a:r>
              <a:rPr lang="ru-RU" sz="2400" b="1" i="1" dirty="0"/>
              <a:t> </a:t>
            </a:r>
            <a:r>
              <a:rPr lang="ru-RU" sz="2400" b="1" i="1" dirty="0" err="1"/>
              <a:t>riskining</a:t>
            </a:r>
            <a:r>
              <a:rPr lang="ru-RU" sz="2400" b="1" i="1" dirty="0"/>
              <a:t> </a:t>
            </a:r>
            <a:r>
              <a:rPr lang="ru-RU" sz="2400" b="1" i="1" dirty="0" err="1"/>
              <a:t>maqbul</a:t>
            </a:r>
            <a:r>
              <a:rPr lang="ru-RU" sz="2400" b="1" i="1" dirty="0"/>
              <a:t> </a:t>
            </a:r>
            <a:r>
              <a:rPr lang="ru-RU" sz="2400" b="1" i="1" dirty="0" err="1"/>
              <a:t>to’plamiga</a:t>
            </a:r>
            <a:r>
              <a:rPr lang="ru-RU" sz="2400" b="1" i="1" dirty="0"/>
              <a:t> </a:t>
            </a:r>
            <a:r>
              <a:rPr lang="ru-RU" sz="2400" b="1" dirty="0" err="1"/>
              <a:t>quyidagi</a:t>
            </a:r>
            <a:r>
              <a:rPr lang="ru-RU" sz="2400" b="1" dirty="0"/>
              <a:t> </a:t>
            </a:r>
            <a:r>
              <a:rPr lang="ru-RU" sz="2400" b="1" dirty="0" err="1"/>
              <a:t>shart-sharoitlar</a:t>
            </a:r>
            <a:r>
              <a:rPr lang="ru-RU" sz="2400" b="1" dirty="0"/>
              <a:t> </a:t>
            </a:r>
            <a:r>
              <a:rPr lang="ru-RU" sz="2400" b="1" dirty="0" err="1"/>
              <a:t>asosiy</a:t>
            </a:r>
            <a:r>
              <a:rPr lang="ru-RU" sz="2400" b="1" dirty="0"/>
              <a:t> </a:t>
            </a:r>
            <a:r>
              <a:rPr lang="ru-RU" sz="2400" b="1" dirty="0" err="1"/>
              <a:t>ta`sirini</a:t>
            </a:r>
            <a:r>
              <a:rPr lang="ru-RU" sz="2400" b="1" dirty="0"/>
              <a:t> </a:t>
            </a:r>
            <a:r>
              <a:rPr lang="ru-RU" sz="2400" b="1" dirty="0" err="1"/>
              <a:t>ko’rsatadi</a:t>
            </a:r>
            <a:r>
              <a:rPr lang="ru-RU" sz="2400" b="1" dirty="0"/>
              <a:t>.</a:t>
            </a:r>
          </a:p>
        </p:txBody>
      </p:sp>
      <p:sp>
        <p:nvSpPr>
          <p:cNvPr id="5" name="Овал 4">
            <a:extLst>
              <a:ext uri="{FF2B5EF4-FFF2-40B4-BE49-F238E27FC236}">
                <a16:creationId xmlns="" xmlns:a16="http://schemas.microsoft.com/office/drawing/2014/main" id="{59929CDF-FD8B-381D-9D61-4F795EBD0136}"/>
              </a:ext>
            </a:extLst>
          </p:cNvPr>
          <p:cNvSpPr/>
          <p:nvPr/>
        </p:nvSpPr>
        <p:spPr>
          <a:xfrm>
            <a:off x="2571750" y="2143125"/>
            <a:ext cx="5072063" cy="11430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b="1" i="1" dirty="0" err="1"/>
              <a:t>Mijoz-korxona</a:t>
            </a:r>
            <a:r>
              <a:rPr lang="ru-RU" b="1" i="1" dirty="0"/>
              <a:t> </a:t>
            </a:r>
            <a:r>
              <a:rPr lang="ru-RU" b="1" i="1" dirty="0" err="1"/>
              <a:t>faoliyati</a:t>
            </a:r>
            <a:r>
              <a:rPr lang="ru-RU" b="1" i="1" dirty="0"/>
              <a:t>(</a:t>
            </a:r>
            <a:r>
              <a:rPr lang="ru-RU" b="1" i="1" dirty="0" err="1"/>
              <a:t>bizn</a:t>
            </a:r>
            <a:r>
              <a:rPr lang="en-US" b="1" i="1" dirty="0"/>
              <a:t>e</a:t>
            </a:r>
            <a:r>
              <a:rPr lang="ru-RU" b="1" i="1" dirty="0" err="1"/>
              <a:t>si</a:t>
            </a:r>
            <a:r>
              <a:rPr lang="ru-RU" b="1" i="1" dirty="0"/>
              <a:t>)</a:t>
            </a:r>
            <a:r>
              <a:rPr lang="ru-RU" b="1" i="1" dirty="0" err="1"/>
              <a:t>ning</a:t>
            </a:r>
            <a:r>
              <a:rPr lang="ru-RU" b="1" i="1" dirty="0"/>
              <a:t> </a:t>
            </a:r>
            <a:r>
              <a:rPr lang="ru-RU" b="1" i="1" dirty="0" err="1"/>
              <a:t>ko’lami</a:t>
            </a:r>
            <a:r>
              <a:rPr lang="ru-RU" b="1" i="1" dirty="0"/>
              <a:t>.</a:t>
            </a:r>
            <a:endParaRPr lang="ru-RU" dirty="0"/>
          </a:p>
        </p:txBody>
      </p:sp>
      <p:sp>
        <p:nvSpPr>
          <p:cNvPr id="6" name="Овал 5">
            <a:extLst>
              <a:ext uri="{FF2B5EF4-FFF2-40B4-BE49-F238E27FC236}">
                <a16:creationId xmlns="" xmlns:a16="http://schemas.microsoft.com/office/drawing/2014/main" id="{F751F1DA-DD65-436D-B95A-465DC45F5FDA}"/>
              </a:ext>
            </a:extLst>
          </p:cNvPr>
          <p:cNvSpPr/>
          <p:nvPr/>
        </p:nvSpPr>
        <p:spPr>
          <a:xfrm>
            <a:off x="2500313" y="3643313"/>
            <a:ext cx="5286375" cy="1285875"/>
          </a:xfrm>
          <a:prstGeom prst="ellipse">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ru-RU" b="1" i="1" dirty="0" err="1"/>
              <a:t>Mulkchilikning</a:t>
            </a:r>
            <a:r>
              <a:rPr lang="ru-RU" b="1" i="1" dirty="0"/>
              <a:t> </a:t>
            </a:r>
            <a:r>
              <a:rPr lang="ru-RU" b="1" i="1" dirty="0" err="1"/>
              <a:t>tashkiliy-huquqiy</a:t>
            </a:r>
            <a:r>
              <a:rPr lang="ru-RU" b="1" i="1" dirty="0"/>
              <a:t> </a:t>
            </a:r>
            <a:r>
              <a:rPr lang="ru-RU" b="1" i="1" dirty="0" err="1"/>
              <a:t>shakllari</a:t>
            </a:r>
            <a:endParaRPr lang="ru-RU" dirty="0"/>
          </a:p>
        </p:txBody>
      </p:sp>
      <p:sp>
        <p:nvSpPr>
          <p:cNvPr id="7" name="Овал 6">
            <a:extLst>
              <a:ext uri="{FF2B5EF4-FFF2-40B4-BE49-F238E27FC236}">
                <a16:creationId xmlns="" xmlns:a16="http://schemas.microsoft.com/office/drawing/2014/main" id="{5FADF07D-A843-9DF2-50B2-67B2B8F0FDDD}"/>
              </a:ext>
            </a:extLst>
          </p:cNvPr>
          <p:cNvSpPr/>
          <p:nvPr/>
        </p:nvSpPr>
        <p:spPr>
          <a:xfrm>
            <a:off x="2571750" y="5357813"/>
            <a:ext cx="5500688" cy="1357312"/>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ru-RU" b="1" i="1" dirty="0" err="1"/>
              <a:t>Kr</a:t>
            </a:r>
            <a:r>
              <a:rPr lang="en-US" b="1" i="1" dirty="0"/>
              <a:t>e</a:t>
            </a:r>
            <a:r>
              <a:rPr lang="ru-RU" b="1" i="1" dirty="0" err="1"/>
              <a:t>ditorlik</a:t>
            </a:r>
            <a:r>
              <a:rPr lang="ru-RU" b="1" i="1" dirty="0"/>
              <a:t> </a:t>
            </a:r>
            <a:r>
              <a:rPr lang="ru-RU" b="1" i="1" dirty="0" err="1"/>
              <a:t>qarzlarining</a:t>
            </a:r>
            <a:r>
              <a:rPr lang="ru-RU" b="1" i="1" dirty="0"/>
              <a:t> </a:t>
            </a:r>
            <a:r>
              <a:rPr lang="ru-RU" b="1" i="1" dirty="0" err="1"/>
              <a:t>miqdori</a:t>
            </a:r>
            <a:r>
              <a:rPr lang="ru-RU" b="1" i="1" dirty="0"/>
              <a:t> </a:t>
            </a:r>
            <a:r>
              <a:rPr lang="ru-RU" b="1" i="1" dirty="0" err="1"/>
              <a:t>va</a:t>
            </a:r>
            <a:r>
              <a:rPr lang="ru-RU" b="1" i="1" dirty="0"/>
              <a:t> </a:t>
            </a:r>
            <a:r>
              <a:rPr lang="ru-RU" b="1" i="1" dirty="0" err="1"/>
              <a:t>tavsifi</a:t>
            </a:r>
            <a:r>
              <a:rPr lang="ru-RU" b="1" i="1" dirty="0"/>
              <a:t>.</a:t>
            </a:r>
            <a:endParaRPr lang="ru-RU" dirty="0"/>
          </a:p>
        </p:txBody>
      </p:sp>
      <p:cxnSp>
        <p:nvCxnSpPr>
          <p:cNvPr id="9" name="Прямая со стрелкой 8">
            <a:extLst>
              <a:ext uri="{FF2B5EF4-FFF2-40B4-BE49-F238E27FC236}">
                <a16:creationId xmlns="" xmlns:a16="http://schemas.microsoft.com/office/drawing/2014/main" id="{863DF751-F0EB-BD6F-4A74-B1F622072463}"/>
              </a:ext>
            </a:extLst>
          </p:cNvPr>
          <p:cNvCxnSpPr/>
          <p:nvPr/>
        </p:nvCxnSpPr>
        <p:spPr>
          <a:xfrm rot="16200000" flipH="1">
            <a:off x="4911725" y="2017713"/>
            <a:ext cx="357188" cy="36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a:extLst>
              <a:ext uri="{FF2B5EF4-FFF2-40B4-BE49-F238E27FC236}">
                <a16:creationId xmlns="" xmlns:a16="http://schemas.microsoft.com/office/drawing/2014/main" id="{896699DC-2317-24F9-DB4F-1EC9ED882991}"/>
              </a:ext>
            </a:extLst>
          </p:cNvPr>
          <p:cNvCxnSpPr>
            <a:stCxn id="5" idx="4"/>
          </p:cNvCxnSpPr>
          <p:nvPr/>
        </p:nvCxnSpPr>
        <p:spPr>
          <a:xfrm rot="5400000">
            <a:off x="4910931" y="3447257"/>
            <a:ext cx="358775" cy="36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 xmlns:a16="http://schemas.microsoft.com/office/drawing/2014/main" id="{6DE6493C-B552-473F-8EBF-6233521DB136}"/>
              </a:ext>
            </a:extLst>
          </p:cNvPr>
          <p:cNvCxnSpPr>
            <a:stCxn id="6" idx="4"/>
          </p:cNvCxnSpPr>
          <p:nvPr/>
        </p:nvCxnSpPr>
        <p:spPr>
          <a:xfrm rot="5400000">
            <a:off x="4929981" y="5144294"/>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2FFBFEAA-1A93-DF60-5835-FD2688241FB9}"/>
              </a:ext>
            </a:extLst>
          </p:cNvPr>
          <p:cNvSpPr/>
          <p:nvPr/>
        </p:nvSpPr>
        <p:spPr>
          <a:xfrm>
            <a:off x="1677988" y="1071563"/>
            <a:ext cx="5715000" cy="857250"/>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2000" dirty="0" err="1">
                <a:solidFill>
                  <a:srgbClr val="FF0000"/>
                </a:solidFill>
              </a:rPr>
              <a:t>Umumiy</a:t>
            </a:r>
            <a:r>
              <a:rPr lang="en-US" sz="2000" dirty="0">
                <a:solidFill>
                  <a:srgbClr val="FF0000"/>
                </a:solidFill>
              </a:rPr>
              <a:t> </a:t>
            </a:r>
            <a:r>
              <a:rPr lang="en-US" sz="2000" dirty="0" err="1">
                <a:solidFill>
                  <a:srgbClr val="FF0000"/>
                </a:solidFill>
              </a:rPr>
              <a:t>auditorlik</a:t>
            </a:r>
            <a:r>
              <a:rPr lang="en-US" sz="2000" dirty="0">
                <a:solidFill>
                  <a:srgbClr val="FF0000"/>
                </a:solidFill>
              </a:rPr>
              <a:t> </a:t>
            </a:r>
            <a:r>
              <a:rPr lang="en-US" sz="2000" dirty="0" err="1">
                <a:solidFill>
                  <a:srgbClr val="FF0000"/>
                </a:solidFill>
              </a:rPr>
              <a:t>amaliyotida</a:t>
            </a:r>
            <a:r>
              <a:rPr lang="en-US" sz="2000" dirty="0">
                <a:solidFill>
                  <a:srgbClr val="FF0000"/>
                </a:solidFill>
              </a:rPr>
              <a:t> </a:t>
            </a:r>
            <a:r>
              <a:rPr lang="en-US" sz="2000" i="1" dirty="0" err="1">
                <a:solidFill>
                  <a:srgbClr val="FF0000"/>
                </a:solidFill>
              </a:rPr>
              <a:t>auditorlik</a:t>
            </a:r>
            <a:r>
              <a:rPr lang="en-US" sz="2000" i="1" dirty="0">
                <a:solidFill>
                  <a:srgbClr val="FF0000"/>
                </a:solidFill>
              </a:rPr>
              <a:t> </a:t>
            </a:r>
            <a:r>
              <a:rPr lang="en-US" sz="2000" i="1" dirty="0" err="1">
                <a:solidFill>
                  <a:srgbClr val="FF0000"/>
                </a:solidFill>
              </a:rPr>
              <a:t>risklarining</a:t>
            </a:r>
            <a:r>
              <a:rPr lang="en-US" sz="2000" i="1" dirty="0">
                <a:solidFill>
                  <a:srgbClr val="FF0000"/>
                </a:solidFill>
              </a:rPr>
              <a:t> </a:t>
            </a:r>
            <a:r>
              <a:rPr lang="en-US" sz="2000" i="1" dirty="0" err="1">
                <a:solidFill>
                  <a:srgbClr val="FF0000"/>
                </a:solidFill>
              </a:rPr>
              <a:t>maqbul</a:t>
            </a:r>
            <a:r>
              <a:rPr lang="en-US" sz="2000" i="1" dirty="0">
                <a:solidFill>
                  <a:srgbClr val="FF0000"/>
                </a:solidFill>
              </a:rPr>
              <a:t> </a:t>
            </a:r>
            <a:r>
              <a:rPr lang="en-US" sz="2000" i="1" dirty="0" err="1">
                <a:solidFill>
                  <a:srgbClr val="FF0000"/>
                </a:solidFill>
              </a:rPr>
              <a:t>to’plami</a:t>
            </a:r>
            <a:r>
              <a:rPr lang="en-US" sz="2000" dirty="0" err="1">
                <a:solidFill>
                  <a:srgbClr val="FF0000"/>
                </a:solidFill>
              </a:rPr>
              <a:t>ga</a:t>
            </a:r>
            <a:r>
              <a:rPr lang="en-US" sz="2000" dirty="0">
                <a:solidFill>
                  <a:srgbClr val="FF0000"/>
                </a:solidFill>
              </a:rPr>
              <a:t> </a:t>
            </a:r>
            <a:r>
              <a:rPr lang="en-US" sz="2000" dirty="0" err="1">
                <a:solidFill>
                  <a:srgbClr val="FF0000"/>
                </a:solidFill>
              </a:rPr>
              <a:t>quyidagi</a:t>
            </a:r>
            <a:r>
              <a:rPr lang="uz-Latn-UZ" sz="2000" dirty="0">
                <a:solidFill>
                  <a:srgbClr val="FF0000"/>
                </a:solidFill>
              </a:rPr>
              <a:t>lar</a:t>
            </a:r>
            <a:endParaRPr lang="ru-RU" sz="2000" dirty="0">
              <a:solidFill>
                <a:srgbClr val="FF0000"/>
              </a:solidFill>
            </a:endParaRPr>
          </a:p>
        </p:txBody>
      </p:sp>
      <p:sp>
        <p:nvSpPr>
          <p:cNvPr id="4" name="Овал 3">
            <a:extLst>
              <a:ext uri="{FF2B5EF4-FFF2-40B4-BE49-F238E27FC236}">
                <a16:creationId xmlns="" xmlns:a16="http://schemas.microsoft.com/office/drawing/2014/main" id="{CE7C253D-3A6F-55BF-A547-68A9FA2548BC}"/>
              </a:ext>
            </a:extLst>
          </p:cNvPr>
          <p:cNvSpPr/>
          <p:nvPr/>
        </p:nvSpPr>
        <p:spPr>
          <a:xfrm>
            <a:off x="2714625" y="2500313"/>
            <a:ext cx="3571875" cy="1143000"/>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sz="2400" i="1" dirty="0"/>
              <a:t>DAR= IR*CR*DR</a:t>
            </a:r>
            <a:endParaRPr lang="ru-RU" sz="2400" dirty="0"/>
          </a:p>
          <a:p>
            <a:pPr algn="ctr">
              <a:defRPr/>
            </a:pPr>
            <a:endParaRPr lang="ru-RU" sz="2400" dirty="0"/>
          </a:p>
        </p:txBody>
      </p:sp>
      <p:sp>
        <p:nvSpPr>
          <p:cNvPr id="6" name="Овал 5">
            <a:extLst>
              <a:ext uri="{FF2B5EF4-FFF2-40B4-BE49-F238E27FC236}">
                <a16:creationId xmlns="" xmlns:a16="http://schemas.microsoft.com/office/drawing/2014/main" id="{E44A4F35-2972-8FEB-DE46-B597FA86BC00}"/>
              </a:ext>
            </a:extLst>
          </p:cNvPr>
          <p:cNvSpPr/>
          <p:nvPr/>
        </p:nvSpPr>
        <p:spPr>
          <a:xfrm>
            <a:off x="2857500" y="4357688"/>
            <a:ext cx="3429000" cy="14287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dirty="0"/>
              <a:t>ARMT= IXR*NR*AR</a:t>
            </a:r>
            <a:endParaRPr lang="ru-RU" dirty="0"/>
          </a:p>
          <a:p>
            <a:pPr algn="ctr">
              <a:defRPr/>
            </a:pPr>
            <a:endParaRPr lang="ru-RU" sz="2800" dirty="0"/>
          </a:p>
        </p:txBody>
      </p:sp>
      <p:cxnSp>
        <p:nvCxnSpPr>
          <p:cNvPr id="8" name="Прямая со стрелкой 7">
            <a:extLst>
              <a:ext uri="{FF2B5EF4-FFF2-40B4-BE49-F238E27FC236}">
                <a16:creationId xmlns="" xmlns:a16="http://schemas.microsoft.com/office/drawing/2014/main" id="{A04199E4-A35C-0200-7AA3-34E77D08B60D}"/>
              </a:ext>
            </a:extLst>
          </p:cNvPr>
          <p:cNvCxnSpPr/>
          <p:nvPr/>
        </p:nvCxnSpPr>
        <p:spPr>
          <a:xfrm rot="5400000">
            <a:off x="4178300" y="2249488"/>
            <a:ext cx="50006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a:extLst>
              <a:ext uri="{FF2B5EF4-FFF2-40B4-BE49-F238E27FC236}">
                <a16:creationId xmlns="" xmlns:a16="http://schemas.microsoft.com/office/drawing/2014/main" id="{E6FD7C0C-43B0-6F39-8F79-076DD984068C}"/>
              </a:ext>
            </a:extLst>
          </p:cNvPr>
          <p:cNvCxnSpPr>
            <a:stCxn id="4" idx="4"/>
          </p:cNvCxnSpPr>
          <p:nvPr/>
        </p:nvCxnSpPr>
        <p:spPr>
          <a:xfrm rot="5400000">
            <a:off x="4142581" y="4001294"/>
            <a:ext cx="71437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6346CD17-7BA8-2689-9566-AD2DFB6C7C74}"/>
              </a:ext>
            </a:extLst>
          </p:cNvPr>
          <p:cNvSpPr>
            <a:spLocks noGrp="1"/>
          </p:cNvSpPr>
          <p:nvPr>
            <p:ph idx="1"/>
          </p:nvPr>
        </p:nvSpPr>
        <p:spPr>
          <a:xfrm>
            <a:off x="457200" y="620688"/>
            <a:ext cx="8229600" cy="4525963"/>
          </a:xfrm>
        </p:spPr>
        <p:txBody>
          <a:bodyPr/>
          <a:lstStyle/>
          <a:p>
            <a:pPr algn="ctr"/>
            <a:r>
              <a:rPr lang="en-US" sz="2400" b="0" i="0" dirty="0" err="1">
                <a:solidFill>
                  <a:srgbClr val="000000"/>
                </a:solidFill>
                <a:effectLst/>
                <a:latin typeface="Times New Roman" panose="02020603050405020304" pitchFamily="18" charset="0"/>
              </a:rPr>
              <a:t>Qattiq</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raqobat</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ishlab</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chiqarish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texnologiyasining</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tez</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o’zgarib</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turishi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yangi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axborot-kommunakatsiya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texnologiyalarining</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joriy</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etilishi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tarmoqning</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umumiy</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ahvoli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va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bankrotliklar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soni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qonunchilikning</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tez-tez</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o’zgarib</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turishi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qonunda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belgilangan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cheklashlar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yoki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atrof</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muhitni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muhofaza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qilish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bilan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yoxud</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boshqa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shart-sharoitlar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bilan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bog’liq</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cheklashlar</a:t>
            </a:r>
            <a:r>
              <a:rPr lang="en-US" sz="2400" b="0" i="0" dirty="0">
                <a:solidFill>
                  <a:srgbClr val="000000"/>
                </a:solidFill>
                <a:effectLst/>
                <a:latin typeface="Times New Roman" panose="02020603050405020304" pitchFamily="18" charset="0"/>
              </a:rPr>
              <a:t>.</a:t>
            </a:r>
            <a:r>
              <a:rPr lang="en-US" sz="2400" dirty="0"/>
              <a:t/>
            </a:r>
            <a:br>
              <a:rPr lang="en-US" sz="2400" dirty="0"/>
            </a:br>
            <a:r>
              <a:rPr lang="en-US" sz="2400" b="0" i="0" dirty="0" err="1">
                <a:solidFill>
                  <a:srgbClr val="000000"/>
                </a:solidFill>
                <a:effectLst/>
                <a:latin typeface="Times New Roman" panose="02020603050405020304" pitchFamily="18" charset="0"/>
              </a:rPr>
              <a:t>Ichki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xo’jalik</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riskiga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ta’sir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ko’rsatuvchi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ikkinchi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guruh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omillar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ishlab</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chiqarish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faoliyatining</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joylashgan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o’rni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bilan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bog’liq</a:t>
            </a:r>
            <a:r>
              <a:rPr lang="en-US" sz="2400" b="0" i="0" dirty="0">
                <a:solidFill>
                  <a:srgbClr val="000000"/>
                </a:solidFill>
                <a:effectLst/>
                <a:latin typeface="Times New Roman" panose="02020603050405020304" pitchFamily="18" charset="0"/>
              </a:rPr>
              <a:t>.</a:t>
            </a:r>
            <a:r>
              <a:rPr lang="en-US" sz="2400" dirty="0"/>
              <a:t/>
            </a:r>
            <a:br>
              <a:rPr lang="en-US" sz="2400" dirty="0"/>
            </a:br>
            <a:r>
              <a:rPr lang="en-US" sz="2400" b="0" i="0" dirty="0" err="1">
                <a:solidFill>
                  <a:srgbClr val="000000"/>
                </a:solidFill>
                <a:effectLst/>
                <a:latin typeface="Times New Roman" panose="02020603050405020304" pitchFamily="18" charset="0"/>
              </a:rPr>
              <a:t>Uchinchi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guruh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omillar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shtat</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va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biznesni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tashkil</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etish</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bilan</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belgilanadi</a:t>
            </a:r>
            <a:r>
              <a:rPr lang="en-US" sz="2400" b="0" i="0" dirty="0">
                <a:solidFill>
                  <a:srgbClr val="000000"/>
                </a:solidFill>
                <a:effectLst/>
                <a:latin typeface="Times New Roman" panose="02020603050405020304" pitchFamily="18" charset="0"/>
              </a:rPr>
              <a:t>. Bu </a:t>
            </a:r>
            <a:r>
              <a:rPr lang="en-US" sz="2400" b="0" i="0" dirty="0" err="1">
                <a:solidFill>
                  <a:srgbClr val="000000"/>
                </a:solidFill>
                <a:effectLst/>
                <a:latin typeface="Times New Roman" panose="02020603050405020304" pitchFamily="18" charset="0"/>
              </a:rPr>
              <a:t>yerda</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quyidagilar</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muhim</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ahamiyat</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kasb</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etishi</a:t>
            </a:r>
            <a:r>
              <a:rPr lang="en-US" sz="2400" b="0" i="0" dirty="0">
                <a:solidFill>
                  <a:srgbClr val="000000"/>
                </a:solidFill>
                <a:effectLst/>
                <a:latin typeface="Times New Roman" panose="02020603050405020304" pitchFamily="18" charset="0"/>
              </a:rPr>
              <a:t> </a:t>
            </a:r>
            <a:r>
              <a:rPr lang="en-US" sz="2400" b="0" i="0" dirty="0" err="1">
                <a:solidFill>
                  <a:srgbClr val="000000"/>
                </a:solidFill>
                <a:effectLst/>
                <a:latin typeface="Times New Roman" panose="02020603050405020304" pitchFamily="18" charset="0"/>
              </a:rPr>
              <a:t>mumkin</a:t>
            </a:r>
            <a:r>
              <a:rPr lang="en-US" sz="2400" b="0" i="0" dirty="0">
                <a:solidFill>
                  <a:srgbClr val="000000"/>
                </a:solidFill>
                <a:effectLst/>
                <a:latin typeface="Times New Roman" panose="02020603050405020304" pitchFamily="18" charset="0"/>
              </a:rPr>
              <a:t>:</a:t>
            </a:r>
            <a:endParaRPr lang="ru-RU" sz="2400" dirty="0"/>
          </a:p>
        </p:txBody>
      </p:sp>
    </p:spTree>
    <p:extLst>
      <p:ext uri="{BB962C8B-B14F-4D97-AF65-F5344CB8AC3E}">
        <p14:creationId xmlns:p14="http://schemas.microsoft.com/office/powerpoint/2010/main" val="2609065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217861757"/>
              </p:ext>
            </p:extLst>
          </p:nvPr>
        </p:nvGraphicFramePr>
        <p:xfrm>
          <a:off x="457200" y="1752600"/>
          <a:ext cx="7620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485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7F66B89-7DF7-50AB-2357-7BDF7D1D1A84}"/>
              </a:ext>
            </a:extLst>
          </p:cNvPr>
          <p:cNvSpPr>
            <a:spLocks noGrp="1"/>
          </p:cNvSpPr>
          <p:nvPr>
            <p:ph type="title"/>
          </p:nvPr>
        </p:nvSpPr>
        <p:spPr/>
        <p:txBody>
          <a:bodyPr>
            <a:normAutofit fontScale="90000"/>
          </a:bodyPr>
          <a:lstStyle/>
          <a:p>
            <a:r>
              <a:rPr lang="en-US" sz="3200" b="0" i="0" dirty="0" err="1">
                <a:solidFill>
                  <a:srgbClr val="000000"/>
                </a:solidFill>
                <a:effectLst/>
                <a:latin typeface="Times New Roman" panose="02020603050405020304" pitchFamily="18" charset="0"/>
              </a:rPr>
              <a:t>Ichki</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xo’jalik</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risklariga</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ta’sir</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ko’rsatuvchi</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omillarga</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quyidagilar</a:t>
            </a:r>
            <a:r>
              <a:rPr lang="en-US" sz="3200" b="0" i="0" dirty="0">
                <a:solidFill>
                  <a:srgbClr val="000000"/>
                </a:solidFill>
                <a:effectLst/>
                <a:latin typeface="Times New Roman" panose="02020603050405020304" pitchFamily="18" charset="0"/>
              </a:rPr>
              <a:t> ham </a:t>
            </a:r>
            <a:r>
              <a:rPr lang="en-US" sz="3200" b="0" i="0" dirty="0" err="1">
                <a:solidFill>
                  <a:srgbClr val="000000"/>
                </a:solidFill>
                <a:effectLst/>
                <a:latin typeface="Times New Roman" panose="02020603050405020304" pitchFamily="18" charset="0"/>
              </a:rPr>
              <a:t>kiritilishi</a:t>
            </a:r>
            <a:r>
              <a:rPr lang="en-US" sz="3200" b="0" i="0" dirty="0">
                <a:solidFill>
                  <a:srgbClr val="000000"/>
                </a:solidFill>
                <a:effectLst/>
                <a:latin typeface="Times New Roman" panose="02020603050405020304" pitchFamily="18" charset="0"/>
              </a:rPr>
              <a:t> </a:t>
            </a:r>
            <a:r>
              <a:rPr lang="en-US" sz="3200" b="0" i="0" dirty="0" err="1">
                <a:solidFill>
                  <a:srgbClr val="000000"/>
                </a:solidFill>
                <a:effectLst/>
                <a:latin typeface="Times New Roman" panose="02020603050405020304" pitchFamily="18" charset="0"/>
              </a:rPr>
              <a:t>mumkin</a:t>
            </a:r>
            <a:r>
              <a:rPr lang="en-US" sz="3200" b="0" i="0" dirty="0">
                <a:solidFill>
                  <a:srgbClr val="000000"/>
                </a:solidFill>
                <a:effectLst/>
                <a:latin typeface="Times New Roman" panose="02020603050405020304" pitchFamily="18" charset="0"/>
              </a:rPr>
              <a:t>:</a:t>
            </a:r>
            <a:endParaRPr lang="ru-RU" sz="3200" dirty="0"/>
          </a:p>
        </p:txBody>
      </p:sp>
      <p:sp>
        <p:nvSpPr>
          <p:cNvPr id="3" name="Объект 2">
            <a:extLst>
              <a:ext uri="{FF2B5EF4-FFF2-40B4-BE49-F238E27FC236}">
                <a16:creationId xmlns="" xmlns:a16="http://schemas.microsoft.com/office/drawing/2014/main" id="{05368216-36E3-3D50-8C31-F6F8F5CFBA67}"/>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rahbariyat</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xodimlar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malakaviy</a:t>
            </a:r>
            <a:r>
              <a:rPr lang="en-US" sz="1600" b="0" i="0" dirty="0">
                <a:solidFill>
                  <a:srgbClr val="000000"/>
                </a:solidFill>
                <a:effectLst/>
                <a:latin typeface="Times New Roman" panose="02020603050405020304" pitchFamily="18" charset="0"/>
              </a:rPr>
              <a:t> </a:t>
            </a:r>
            <a:r>
              <a:rPr lang="en-US" sz="1600" b="0" i="0" u="none" strike="noStrike" dirty="0" err="1">
                <a:solidFill>
                  <a:srgbClr val="000000"/>
                </a:solidFill>
                <a:effectLst/>
                <a:latin typeface="Times New Roman" panose="02020603050405020304" pitchFamily="18" charset="0"/>
                <a:hlinkClick r:id="rId2"/>
              </a:rPr>
              <a:t>darajalarining</a:t>
            </a:r>
            <a:r>
              <a:rPr lang="en-US" sz="1600" b="0" i="0" u="none" strike="noStrike" dirty="0">
                <a:solidFill>
                  <a:srgbClr val="000000"/>
                </a:solidFill>
                <a:effectLst/>
                <a:latin typeface="Times New Roman" panose="02020603050405020304" pitchFamily="18" charset="0"/>
                <a:hlinkClick r:id="rId2"/>
              </a:rPr>
              <a:t> </a:t>
            </a:r>
            <a:r>
              <a:rPr lang="en-US" sz="1600" b="0" i="0" u="none" strike="noStrike" dirty="0" err="1">
                <a:solidFill>
                  <a:srgbClr val="000000"/>
                </a:solidFill>
                <a:effectLst/>
                <a:latin typeface="Times New Roman" panose="02020603050405020304" pitchFamily="18" charset="0"/>
                <a:hlinkClick r:id="rId2"/>
              </a:rPr>
              <a:t>pastligi</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kelajakka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o’ta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ishonch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bilan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qarash</a:t>
            </a:r>
            <a:r>
              <a:rPr lang="en-US" sz="1600" b="0" i="0" dirty="0">
                <a:solidFill>
                  <a:srgbClr val="000000"/>
                </a:solidFill>
                <a:effectLst/>
                <a:latin typeface="Times New Roman" panose="02020603050405020304" pitchFamily="18" charset="0"/>
              </a:rPr>
              <a:t>(</a:t>
            </a:r>
            <a:r>
              <a:rPr lang="en-US" sz="1600" b="0" i="0" dirty="0" err="1">
                <a:solidFill>
                  <a:srgbClr val="000000"/>
                </a:solidFill>
                <a:effectLst/>
                <a:latin typeface="Times New Roman" panose="02020603050405020304" pitchFamily="18" charset="0"/>
              </a:rPr>
              <a:t>loqaydlik</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rahbarlikning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haddan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tashqari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maydalashtirib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yuborilishi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oqibatida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buxgalteriya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ustidan</a:t>
            </a:r>
            <a:r>
              <a:rPr lang="en-US" sz="1600" b="0" i="0" dirty="0">
                <a:solidFill>
                  <a:srgbClr val="000000"/>
                </a:solidFill>
                <a:effectLst/>
                <a:latin typeface="Times New Roman" panose="02020603050405020304" pitchFamily="18" charset="0"/>
              </a:rPr>
              <a:t> yagona </a:t>
            </a:r>
            <a:r>
              <a:rPr lang="en-US" sz="1600" b="0" i="0" dirty="0" err="1">
                <a:solidFill>
                  <a:srgbClr val="000000"/>
                </a:solidFill>
                <a:effectLst/>
                <a:latin typeface="Times New Roman" panose="02020603050405020304" pitchFamily="18" charset="0"/>
              </a:rPr>
              <a:t>nazorat</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yo’qolib</a:t>
            </a:r>
            <a:r>
              <a:rPr lang="en-US" sz="1600" b="0" i="0" dirty="0">
                <a:solidFill>
                  <a:srgbClr val="000000"/>
                </a:solidFill>
                <a:effectLst/>
                <a:latin typeface="Times New Roman" panose="02020603050405020304" pitchFamily="18" charset="0"/>
              </a:rPr>
              <a:t>, u </a:t>
            </a:r>
            <a:r>
              <a:rPr lang="en-US" sz="1600" b="0" i="0" dirty="0" err="1">
                <a:solidFill>
                  <a:srgbClr val="000000"/>
                </a:solidFill>
                <a:effectLst/>
                <a:latin typeface="Times New Roman" panose="02020603050405020304" pitchFamily="18" charset="0"/>
              </a:rPr>
              <a:t>erda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mas’uliyatni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bir-biriga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yuklaydilar</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Xodimlar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etishmasligi</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a:solidFill>
                  <a:srgbClr val="000000"/>
                </a:solidFill>
                <a:effectLst/>
                <a:latin typeface="Times New Roman" panose="02020603050405020304" pitchFamily="18" charset="0"/>
              </a:rPr>
              <a:t>auditor </a:t>
            </a:r>
            <a:r>
              <a:rPr lang="en-US" sz="1600" b="0" i="0" dirty="0" err="1">
                <a:solidFill>
                  <a:srgbClr val="000000"/>
                </a:solidFill>
                <a:effectLst/>
                <a:latin typeface="Times New Roman" panose="02020603050405020304" pitchFamily="18" charset="0"/>
              </a:rPr>
              <a:t>yoki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yuristlarning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tez-tez</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o’zgarib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turishi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hisob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yuritish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ishlab</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chiqarish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xususiyatlari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bilan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yaxshi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tanish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bo’lmagan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yangi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ishchilarni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yollash</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qalloblik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suyiste’mol</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qilish</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xo’jalik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muomalalariga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doir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muhim</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kelishmovchiliklar</a:t>
            </a:r>
            <a:r>
              <a:rPr lang="en-US" sz="1600" b="0" i="0" dirty="0">
                <a:solidFill>
                  <a:srgbClr val="000000"/>
                </a:solidFill>
                <a:effectLst/>
                <a:latin typeface="Times New Roman" panose="02020603050405020304" pitchFamily="18" charset="0"/>
              </a:rPr>
              <a:t>;</a:t>
            </a:r>
            <a:br>
              <a:rPr lang="en-US" sz="1600" b="0" i="0" dirty="0">
                <a:solidFill>
                  <a:srgbClr val="000000"/>
                </a:solidFill>
                <a:effectLst/>
                <a:latin typeface="Times New Roman" panose="02020603050405020304" pitchFamily="18" charset="0"/>
              </a:rPr>
            </a:br>
            <a:endParaRPr lang="en-US" sz="16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600" b="0" i="0" dirty="0" err="1">
                <a:solidFill>
                  <a:srgbClr val="000000"/>
                </a:solidFill>
                <a:effectLst/>
                <a:latin typeface="Times New Roman" panose="02020603050405020304" pitchFamily="18" charset="0"/>
              </a:rPr>
              <a:t>yuristlar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maslahatchi</a:t>
            </a:r>
            <a:r>
              <a:rPr lang="en-US" sz="1600" b="0" i="0" dirty="0">
                <a:solidFill>
                  <a:srgbClr val="000000"/>
                </a:solidFill>
                <a:effectLst/>
                <a:latin typeface="Times New Roman" panose="02020603050405020304" pitchFamily="18" charset="0"/>
              </a:rPr>
              <a:t>-lar, </a:t>
            </a:r>
            <a:r>
              <a:rPr lang="en-US" sz="1600" b="0" i="0" dirty="0" err="1">
                <a:solidFill>
                  <a:srgbClr val="000000"/>
                </a:solidFill>
                <a:effectLst/>
                <a:latin typeface="Times New Roman" panose="02020603050405020304" pitchFamily="18" charset="0"/>
              </a:rPr>
              <a:t>agentlar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va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boshqa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mutaxassisliklarning</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bir</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martalik</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xizmatlari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uchun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haddan</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tashqari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yuqori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haq</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to’lanishi</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kabilarni</a:t>
            </a:r>
            <a:r>
              <a:rPr lang="en-US" sz="1600" b="0" i="0" dirty="0">
                <a:solidFill>
                  <a:srgbClr val="000000"/>
                </a:solidFill>
                <a:effectLst/>
                <a:latin typeface="Times New Roman" panose="02020603050405020304" pitchFamily="18" charset="0"/>
              </a:rPr>
              <a:t> ham </a:t>
            </a:r>
            <a:r>
              <a:rPr lang="en-US" sz="1600" b="0" i="0" dirty="0" err="1">
                <a:solidFill>
                  <a:srgbClr val="000000"/>
                </a:solidFill>
                <a:effectLst/>
                <a:latin typeface="Times New Roman" panose="02020603050405020304" pitchFamily="18" charset="0"/>
              </a:rPr>
              <a:t>ushbu</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guruhga</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kiritish</a:t>
            </a:r>
            <a:r>
              <a:rPr lang="en-US" sz="1600" b="0" i="0" dirty="0">
                <a:solidFill>
                  <a:srgbClr val="000000"/>
                </a:solidFill>
                <a:effectLst/>
                <a:latin typeface="Times New Roman" panose="02020603050405020304" pitchFamily="18" charset="0"/>
              </a:rPr>
              <a:t> </a:t>
            </a:r>
            <a:r>
              <a:rPr lang="en-US" sz="1600" b="0" i="0" dirty="0" err="1">
                <a:solidFill>
                  <a:srgbClr val="000000"/>
                </a:solidFill>
                <a:effectLst/>
                <a:latin typeface="Times New Roman" panose="02020603050405020304" pitchFamily="18" charset="0"/>
              </a:rPr>
              <a:t>mumkin</a:t>
            </a:r>
            <a:r>
              <a:rPr lang="en-US" sz="1600" b="0" i="0" dirty="0">
                <a:solidFill>
                  <a:srgbClr val="000000"/>
                </a:solidFill>
                <a:effectLst/>
                <a:latin typeface="Times New Roman" panose="02020603050405020304" pitchFamily="18" charset="0"/>
              </a:rPr>
              <a:t>.</a:t>
            </a:r>
          </a:p>
          <a:p>
            <a:endParaRPr lang="ru-RU" sz="1600" dirty="0"/>
          </a:p>
        </p:txBody>
      </p:sp>
    </p:spTree>
    <p:extLst>
      <p:ext uri="{BB962C8B-B14F-4D97-AF65-F5344CB8AC3E}">
        <p14:creationId xmlns:p14="http://schemas.microsoft.com/office/powerpoint/2010/main" val="3977888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231</TotalTime>
  <Words>894</Words>
  <Application>Microsoft Office PowerPoint</Application>
  <PresentationFormat>Экран (4:3)</PresentationFormat>
  <Paragraphs>73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Главная</vt:lpstr>
      <vt:lpstr>TOSHKENT DAVLAT IQTISODIYOT UNIVERSITETI  </vt:lpstr>
      <vt:lpstr>Auditorlik riski tushunchasi, auditorlik risklarining maqbul to’plami, uning elementlari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Ichki xo’jalik risklariga ta’sir ko’rsatuvchi omillarga quyidagilar ham kiritilishi mumkin:</vt:lpstr>
      <vt:lpstr>To’rtinchi guruh omillar daromadlar va operativ faoliyatning rejalari bilan bog’liq. Ushbu guruh omillar qo’yida-gilardan iborat: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Auditorlik riski tushunchasi, auditorlik risklarining maqbul to’plami, uning elementlari</dc:title>
  <dc:creator>Arxiv.uz</dc:creator>
  <cp:keywords>slayd</cp:keywords>
  <cp:lastModifiedBy>user</cp:lastModifiedBy>
  <cp:revision>32</cp:revision>
  <cp:lastPrinted>2018-04-05T04:08:17Z</cp:lastPrinted>
  <dcterms:created xsi:type="dcterms:W3CDTF">2016-11-10T15:44:53Z</dcterms:created>
  <dcterms:modified xsi:type="dcterms:W3CDTF">2024-09-12T12:59:56Z</dcterms:modified>
</cp:coreProperties>
</file>