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</p:sldMasterIdLst>
  <p:sldIdLst>
    <p:sldId id="272" r:id="rId10"/>
    <p:sldId id="257" r:id="rId11"/>
    <p:sldId id="273" r:id="rId12"/>
    <p:sldId id="258" r:id="rId13"/>
    <p:sldId id="259" r:id="rId14"/>
    <p:sldId id="274" r:id="rId15"/>
    <p:sldId id="260" r:id="rId16"/>
    <p:sldId id="262" r:id="rId17"/>
    <p:sldId id="263" r:id="rId18"/>
    <p:sldId id="264" r:id="rId19"/>
    <p:sldId id="265" r:id="rId20"/>
    <p:sldId id="267" r:id="rId21"/>
    <p:sldId id="268" r:id="rId22"/>
    <p:sldId id="269" r:id="rId23"/>
    <p:sldId id="270" r:id="rId24"/>
    <p:sldId id="271" r:id="rId25"/>
    <p:sldId id="275" r:id="rId26"/>
    <p:sldId id="280" r:id="rId27"/>
    <p:sldId id="281" r:id="rId28"/>
    <p:sldId id="282" r:id="rId29"/>
    <p:sldId id="283" r:id="rId30"/>
    <p:sldId id="279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43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256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155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8150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9670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9158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61397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4436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93166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49662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74475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421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F585EBE-AFCF-42BC-BA3C-D63BE5DB5467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4D1DF8FC-9F1C-47F5-94D7-305E6B71CF6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image" Target="../media/image17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249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Reja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sistematikasining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qisqacha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tarixi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vazifalari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Prokariotlar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eukariotlar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Tuban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o‘simliklarning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guruhlarga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taqsimlinishi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Suvo‘tlarning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tavsifi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Algologiya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o’tlar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to’g’rida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ma’lumot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399" y="4819536"/>
            <a:ext cx="15335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49" y="4746511"/>
            <a:ext cx="1331913" cy="198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2" y="4746511"/>
            <a:ext cx="1039812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8920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08"/>
            <a:ext cx="2704522" cy="2834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1023" y="2831556"/>
            <a:ext cx="1782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 smtClean="0"/>
              <a:t>Chlamydomonas</a:t>
            </a:r>
            <a:endParaRPr lang="ru-RU" dirty="0"/>
          </a:p>
        </p:txBody>
      </p:sp>
      <p:pic>
        <p:nvPicPr>
          <p:cNvPr id="2051" name="Рисунок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5" t="16601" r="7354" b="17531"/>
          <a:stretch/>
        </p:blipFill>
        <p:spPr bwMode="auto">
          <a:xfrm>
            <a:off x="3059832" y="18008"/>
            <a:ext cx="2704522" cy="2813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894964" y="2831556"/>
            <a:ext cx="1034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/>
              <a:t>Chlorella</a:t>
            </a:r>
            <a:endParaRPr lang="ru-RU" dirty="0"/>
          </a:p>
        </p:txBody>
      </p:sp>
      <p:pic>
        <p:nvPicPr>
          <p:cNvPr id="2052" name="Рисунок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9403"/>
            <a:ext cx="2376264" cy="2767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790310" y="285293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/>
              <a:t>Spirogyra</a:t>
            </a:r>
            <a:endParaRPr lang="ru-RU" dirty="0"/>
          </a:p>
        </p:txBody>
      </p:sp>
      <p:pic>
        <p:nvPicPr>
          <p:cNvPr id="2053" name="Рисунок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90923"/>
            <a:ext cx="2704522" cy="2346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65666" y="6237312"/>
            <a:ext cx="9914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/>
              <a:t>Dictyota</a:t>
            </a:r>
            <a:endParaRPr lang="ru-RU" dirty="0"/>
          </a:p>
        </p:txBody>
      </p:sp>
      <p:pic>
        <p:nvPicPr>
          <p:cNvPr id="2054" name="Рисунок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890923"/>
            <a:ext cx="2704522" cy="2346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840494" y="6237312"/>
            <a:ext cx="1143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/>
              <a:t>Vaucheria</a:t>
            </a:r>
            <a:endParaRPr lang="ru-RU" dirty="0"/>
          </a:p>
        </p:txBody>
      </p:sp>
      <p:pic>
        <p:nvPicPr>
          <p:cNvPr id="2055" name="Рисунок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890923"/>
            <a:ext cx="2376264" cy="2346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696534" y="6237409"/>
            <a:ext cx="12955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/>
              <a:t>Cladophora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20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Suvo’tlarning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chiqishi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4"/>
            <a:ext cx="8496944" cy="5760640"/>
          </a:xfrm>
        </p:spPr>
        <p:txBody>
          <a:bodyPr>
            <a:normAutofit fontScale="92500" lnSpcReduction="20000"/>
          </a:bodyPr>
          <a:lstStyle/>
          <a:p>
            <a:pPr marL="0" indent="363538" algn="just">
              <a:lnSpc>
                <a:spcPct val="110000"/>
              </a:lnSpc>
              <a:buNone/>
            </a:pPr>
            <a:r>
              <a:rPr lang="en-US" dirty="0" err="1"/>
              <a:t>Qizil</a:t>
            </a:r>
            <a:r>
              <a:rPr lang="en-US" dirty="0"/>
              <a:t> </a:t>
            </a:r>
            <a:r>
              <a:rPr lang="en-US" dirty="0" err="1" smtClean="0"/>
              <a:t>suvo‘tlaridan</a:t>
            </a:r>
            <a:r>
              <a:rPr lang="en-US" dirty="0" smtClean="0"/>
              <a:t> </a:t>
            </a:r>
            <a:r>
              <a:rPr lang="en-US" dirty="0" err="1"/>
              <a:t>tashqari</a:t>
            </a:r>
            <a:r>
              <a:rPr lang="en-US" dirty="0"/>
              <a:t> </a:t>
            </a:r>
            <a:r>
              <a:rPr lang="en-US" dirty="0" err="1"/>
              <a:t>hamma</a:t>
            </a:r>
            <a:r>
              <a:rPr lang="en-US" dirty="0"/>
              <a:t> </a:t>
            </a:r>
            <a:r>
              <a:rPr lang="en-US" dirty="0" err="1"/>
              <a:t>bo‘limga</a:t>
            </a:r>
            <a:r>
              <a:rPr lang="en-US" dirty="0"/>
              <a:t> </a:t>
            </a:r>
            <a:r>
              <a:rPr lang="en-US" dirty="0" err="1"/>
              <a:t>kiradigan</a:t>
            </a:r>
            <a:r>
              <a:rPr lang="en-US" dirty="0"/>
              <a:t> </a:t>
            </a:r>
            <a:r>
              <a:rPr lang="en-US" dirty="0" err="1"/>
              <a:t>o‘simliklarni</a:t>
            </a:r>
            <a:r>
              <a:rPr lang="en-US" dirty="0"/>
              <a:t> </a:t>
            </a:r>
            <a:r>
              <a:rPr lang="en-US" dirty="0" err="1"/>
              <a:t>bir-biriga</a:t>
            </a:r>
            <a:r>
              <a:rPr lang="en-US" dirty="0"/>
              <a:t> </a:t>
            </a:r>
            <a:r>
              <a:rPr lang="en-US" dirty="0" err="1"/>
              <a:t>o‘xshashligi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kelib</a:t>
            </a:r>
            <a:r>
              <a:rPr lang="en-US" dirty="0"/>
              <a:t> </a:t>
            </a:r>
            <a:r>
              <a:rPr lang="en-US" dirty="0" err="1"/>
              <a:t>chiqish</a:t>
            </a:r>
            <a:r>
              <a:rPr lang="en-US" dirty="0"/>
              <a:t> </a:t>
            </a:r>
            <a:r>
              <a:rPr lang="en-US" dirty="0" err="1"/>
              <a:t>tarixini</a:t>
            </a:r>
            <a:r>
              <a:rPr lang="en-US" dirty="0"/>
              <a:t> </a:t>
            </a:r>
            <a:r>
              <a:rPr lang="en-US" dirty="0" err="1"/>
              <a:t>ko‘rsatib</a:t>
            </a:r>
            <a:r>
              <a:rPr lang="en-US" dirty="0"/>
              <a:t> </a:t>
            </a:r>
            <a:r>
              <a:rPr lang="en-US" dirty="0" err="1"/>
              <a:t>beradigan</a:t>
            </a:r>
            <a:r>
              <a:rPr lang="en-US" dirty="0"/>
              <a:t> </a:t>
            </a:r>
            <a:r>
              <a:rPr lang="en-US" dirty="0" err="1"/>
              <a:t>xususiyati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aktiv</a:t>
            </a:r>
            <a:r>
              <a:rPr lang="en-US" dirty="0"/>
              <a:t> </a:t>
            </a:r>
            <a:r>
              <a:rPr lang="en-US" dirty="0" err="1"/>
              <a:t>harakat</a:t>
            </a:r>
            <a:r>
              <a:rPr lang="en-US" dirty="0"/>
              <a:t> </a:t>
            </a:r>
            <a:r>
              <a:rPr lang="en-US" dirty="0" err="1"/>
              <a:t>qiladigan</a:t>
            </a:r>
            <a:r>
              <a:rPr lang="en-US" dirty="0"/>
              <a:t> </a:t>
            </a:r>
            <a:r>
              <a:rPr lang="en-US" dirty="0" err="1"/>
              <a:t>xivchinli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hujayrali</a:t>
            </a:r>
            <a:r>
              <a:rPr lang="en-US" dirty="0"/>
              <a:t> </a:t>
            </a:r>
            <a:r>
              <a:rPr lang="en-US" dirty="0" err="1"/>
              <a:t>ko‘rinishlaridir</a:t>
            </a:r>
            <a:r>
              <a:rPr lang="en-US" dirty="0"/>
              <a:t>. </a:t>
            </a:r>
            <a:r>
              <a:rPr lang="en-US" dirty="0" err="1"/>
              <a:t>Bundan</a:t>
            </a:r>
            <a:r>
              <a:rPr lang="en-US" dirty="0"/>
              <a:t> </a:t>
            </a:r>
            <a:r>
              <a:rPr lang="en-US" dirty="0" err="1"/>
              <a:t>tashqari</a:t>
            </a:r>
            <a:r>
              <a:rPr lang="en-US" dirty="0"/>
              <a:t> </a:t>
            </a:r>
            <a:r>
              <a:rPr lang="en-US" dirty="0" err="1"/>
              <a:t>tuzilishi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kimyoviy</a:t>
            </a:r>
            <a:r>
              <a:rPr lang="en-US" dirty="0"/>
              <a:t> </a:t>
            </a:r>
            <a:r>
              <a:rPr lang="en-US" dirty="0" err="1"/>
              <a:t>tarkibi</a:t>
            </a:r>
            <a:r>
              <a:rPr lang="en-US" dirty="0"/>
              <a:t> </a:t>
            </a:r>
            <a:r>
              <a:rPr lang="en-US" dirty="0" err="1"/>
              <a:t>hisoblanadi</a:t>
            </a:r>
            <a:r>
              <a:rPr lang="en-US" dirty="0"/>
              <a:t>. </a:t>
            </a:r>
            <a:endParaRPr lang="ru-RU" dirty="0"/>
          </a:p>
          <a:p>
            <a:pPr marL="0" indent="363538" algn="just">
              <a:lnSpc>
                <a:spcPct val="110000"/>
              </a:lnSpc>
              <a:buNone/>
            </a:pPr>
            <a:r>
              <a:rPr lang="en-US" dirty="0" err="1"/>
              <a:t>Ba’zi</a:t>
            </a:r>
            <a:r>
              <a:rPr lang="en-US" dirty="0"/>
              <a:t> </a:t>
            </a:r>
            <a:r>
              <a:rPr lang="en-US" dirty="0" err="1" smtClean="0"/>
              <a:t>suvo‘tlarida</a:t>
            </a:r>
            <a:r>
              <a:rPr lang="en-US" dirty="0" smtClean="0"/>
              <a:t> </a:t>
            </a:r>
            <a:r>
              <a:rPr lang="en-US" dirty="0" err="1"/>
              <a:t>xivchinlari</a:t>
            </a:r>
            <a:r>
              <a:rPr lang="en-US" dirty="0"/>
              <a:t> </a:t>
            </a:r>
            <a:r>
              <a:rPr lang="en-US" dirty="0" err="1"/>
              <a:t>bo‘lmasligi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, </a:t>
            </a:r>
            <a:r>
              <a:rPr lang="en-US" dirty="0" err="1"/>
              <a:t>lekin</a:t>
            </a:r>
            <a:r>
              <a:rPr lang="en-US" dirty="0"/>
              <a:t>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zoosporalaridagi</a:t>
            </a:r>
            <a:r>
              <a:rPr lang="en-US" dirty="0"/>
              <a:t> </a:t>
            </a:r>
            <a:r>
              <a:rPr lang="en-US" dirty="0" err="1"/>
              <a:t>xivchinli</a:t>
            </a:r>
            <a:r>
              <a:rPr lang="en-US" dirty="0"/>
              <a:t> </a:t>
            </a:r>
            <a:r>
              <a:rPr lang="en-US" dirty="0" err="1"/>
              <a:t>ya’ni</a:t>
            </a:r>
            <a:r>
              <a:rPr lang="en-US" dirty="0"/>
              <a:t> </a:t>
            </a:r>
            <a:r>
              <a:rPr lang="en-US" dirty="0" err="1"/>
              <a:t>harakatchan</a:t>
            </a:r>
            <a:r>
              <a:rPr lang="en-US" dirty="0"/>
              <a:t> </a:t>
            </a:r>
            <a:r>
              <a:rPr lang="en-US" dirty="0" err="1"/>
              <a:t>davri</a:t>
            </a:r>
            <a:r>
              <a:rPr lang="en-US" dirty="0"/>
              <a:t> </a:t>
            </a:r>
            <a:r>
              <a:rPr lang="en-US" dirty="0" err="1"/>
              <a:t>borligi</a:t>
            </a:r>
            <a:r>
              <a:rPr lang="en-US" dirty="0"/>
              <a:t>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kelib</a:t>
            </a:r>
            <a:r>
              <a:rPr lang="en-US" dirty="0"/>
              <a:t> </a:t>
            </a:r>
            <a:r>
              <a:rPr lang="en-US" dirty="0" err="1"/>
              <a:t>chiqishi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ekanligini</a:t>
            </a:r>
            <a:r>
              <a:rPr lang="en-US" dirty="0"/>
              <a:t> </a:t>
            </a:r>
            <a:r>
              <a:rPr lang="en-US" dirty="0" err="1"/>
              <a:t>isbotlaydi</a:t>
            </a:r>
            <a:r>
              <a:rPr lang="en-US" dirty="0"/>
              <a:t>. </a:t>
            </a:r>
            <a:endParaRPr lang="ru-RU" dirty="0"/>
          </a:p>
          <a:p>
            <a:pPr marL="0" indent="363538" algn="just">
              <a:lnSpc>
                <a:spcPct val="110000"/>
              </a:lnSpc>
              <a:buNone/>
            </a:pPr>
            <a:r>
              <a:rPr lang="en-US" dirty="0" err="1"/>
              <a:t>Keyingi</a:t>
            </a:r>
            <a:r>
              <a:rPr lang="en-US" dirty="0"/>
              <a:t> </a:t>
            </a:r>
            <a:r>
              <a:rPr lang="en-US" dirty="0" err="1"/>
              <a:t>taraqqiyotida</a:t>
            </a:r>
            <a:r>
              <a:rPr lang="en-US" dirty="0"/>
              <a:t>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muncha</a:t>
            </a:r>
            <a:r>
              <a:rPr lang="en-US" dirty="0"/>
              <a:t> parallel </a:t>
            </a:r>
            <a:r>
              <a:rPr lang="en-US" dirty="0" err="1"/>
              <a:t>holda</a:t>
            </a:r>
            <a:r>
              <a:rPr lang="en-US" dirty="0"/>
              <a:t> </a:t>
            </a:r>
            <a:r>
              <a:rPr lang="en-US" dirty="0" err="1"/>
              <a:t>taraqqiy</a:t>
            </a:r>
            <a:r>
              <a:rPr lang="en-US" dirty="0"/>
              <a:t> </a:t>
            </a:r>
            <a:r>
              <a:rPr lang="en-US" dirty="0" err="1"/>
              <a:t>etishi</a:t>
            </a:r>
            <a:r>
              <a:rPr lang="en-US" dirty="0"/>
              <a:t> </a:t>
            </a:r>
            <a:r>
              <a:rPr lang="en-US" dirty="0" err="1"/>
              <a:t>kuzatiladi</a:t>
            </a:r>
            <a:r>
              <a:rPr lang="en-US" dirty="0"/>
              <a:t>. </a:t>
            </a:r>
            <a:r>
              <a:rPr lang="en-US" dirty="0" err="1"/>
              <a:t>Bunda</a:t>
            </a:r>
            <a:r>
              <a:rPr lang="en-US" dirty="0"/>
              <a:t> </a:t>
            </a:r>
            <a:r>
              <a:rPr lang="en-US" dirty="0" err="1"/>
              <a:t>tallomning</a:t>
            </a:r>
            <a:r>
              <a:rPr lang="en-US" dirty="0"/>
              <a:t> </a:t>
            </a:r>
            <a:r>
              <a:rPr lang="en-US" dirty="0" err="1"/>
              <a:t>shakllanishi</a:t>
            </a:r>
            <a:r>
              <a:rPr lang="en-US" dirty="0"/>
              <a:t> </a:t>
            </a:r>
            <a:r>
              <a:rPr lang="en-US" dirty="0" err="1"/>
              <a:t>ko‘zda</a:t>
            </a:r>
            <a:r>
              <a:rPr lang="en-US" dirty="0"/>
              <a:t> </a:t>
            </a:r>
            <a:r>
              <a:rPr lang="en-US" dirty="0" err="1"/>
              <a:t>tutiladi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161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>
            <a:noAutofit/>
          </a:bodyPr>
          <a:lstStyle/>
          <a:p>
            <a:pPr indent="363538"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Suvo’tlarida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o’ziga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parallellik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kuzatilib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deyarli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hamma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bo’lim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vakillari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tallomning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tuzulishi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jihatidan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morfologik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strukturalar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kuzatiladi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363538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Monad 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hujayrali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kolonialtuzilishli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xivchini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organizmlardan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chiqqanligini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isbotlaydi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(1-rasm).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Kokkoid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hujayralari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kolonial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po‘sti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shilimshiq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o‘ralgan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harakatsiz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M: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Chlorella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Systodinium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Navisula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(2-rasm).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501008"/>
            <a:ext cx="2704522" cy="2834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16599" y="6335936"/>
            <a:ext cx="1782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 smtClean="0"/>
              <a:t>Chlamydomonas</a:t>
            </a:r>
            <a:endParaRPr lang="ru-RU" dirty="0"/>
          </a:p>
        </p:txBody>
      </p:sp>
      <p:pic>
        <p:nvPicPr>
          <p:cNvPr id="6" name="Рисунок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5" t="16601" r="7354" b="17531"/>
          <a:stretch/>
        </p:blipFill>
        <p:spPr bwMode="auto">
          <a:xfrm>
            <a:off x="5508104" y="3501008"/>
            <a:ext cx="2704522" cy="2813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343236" y="6335936"/>
            <a:ext cx="1034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/>
              <a:t>Chlorella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35207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264696"/>
          </a:xfrm>
        </p:spPr>
        <p:txBody>
          <a:bodyPr>
            <a:normAutofit/>
          </a:bodyPr>
          <a:lstStyle/>
          <a:p>
            <a:pPr marL="0" indent="363538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Ipsimon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hujayralar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harakatsiz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birikkan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ipsimon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ko‘rinishni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bo‘yiga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M: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Ulotrix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Mastigocladus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Oscillatoria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(3-rasm).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Geterotrixal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har-xil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ipsimon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avval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gorizontal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joylashgan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ipchalar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yuzaga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yuqoriga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vertikal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joylashgan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ipchalar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M: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Stigeoclonium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Erythrotrichia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Plastinkasimon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shakllanishda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ipsimon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bo‘linadi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ko‘ndalang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uzunasiga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bo‘linishi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natijasida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parenximatik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plastinka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ko‘rinishidagi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tallom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yuzaga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Ulva,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Porphyra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Laminaria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(4-rasm).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279" y="3429000"/>
            <a:ext cx="2376264" cy="2767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11413" y="6340824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/>
              <a:t>Spirogyra</a:t>
            </a:r>
            <a:endParaRPr lang="ru-RU" dirty="0"/>
          </a:p>
        </p:txBody>
      </p:sp>
      <p:pic>
        <p:nvPicPr>
          <p:cNvPr id="7" name="Рисунок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639709"/>
            <a:ext cx="2704522" cy="2346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004580" y="6340824"/>
            <a:ext cx="9914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/>
              <a:t>Dictyota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9632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>
            <a:normAutofit/>
          </a:bodyPr>
          <a:lstStyle/>
          <a:p>
            <a:pPr marL="0" indent="363538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Sifonsimon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tarmoqlangan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to‘siqlar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ajralmagan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Ba’zan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hujayrasiz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organizimlar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M: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Bryopsis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Vaucheria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Caulerpa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Botridium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(5-rasm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363538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Sifonoklad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kladoforalar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tallomga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M: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Kladafora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Valonia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(6-rasm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Rizopodial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amyoboid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ba’zi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qattiq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po‘sti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yo‘qolgan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hujayralarda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sitoplazmatik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o‘simtalar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(M.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heferochloris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rhysochloris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Bu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keyinchalik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rizoidlar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Palmelloid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harakatsiz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shilimshiq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o‘raladi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M.tetrospora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gloeodinium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851756"/>
            <a:ext cx="2704522" cy="2346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851756"/>
            <a:ext cx="2376264" cy="2346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92222" y="6198145"/>
            <a:ext cx="1143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/>
              <a:t>Vaucheria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624526" y="6198145"/>
            <a:ext cx="12955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/>
              <a:t>Cladophora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6514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760640"/>
          </a:xfrm>
        </p:spPr>
        <p:txBody>
          <a:bodyPr>
            <a:normAutofit fontScale="70000" lnSpcReduction="20000"/>
          </a:bodyPr>
          <a:lstStyle/>
          <a:p>
            <a:pPr marL="0" indent="363538" algn="just">
              <a:lnSpc>
                <a:spcPct val="12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keltirilgan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tallomning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takshil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darajasi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suvo‘tlarning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bo‘limlarida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suvo‘tlarni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tartiblarga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ajratishda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tallomning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morfologik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tuzilishi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lnSpc>
                <a:spcPct val="12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tuzilishida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o‘xshashliklar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sodda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vakillardan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dyunalella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oxromonos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o‘xshash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xuddi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shuningdek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zoosporalar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gametalar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yalang‘och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sitoplazmatik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membranalar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o‘ralgan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ko‘pchilik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suvo‘tlarida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plazmaning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ustidagi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po‘sti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o‘ralgan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lnSpc>
                <a:spcPct val="12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po‘sti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amorf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tuzilishiga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gemisellyuloza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pektin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moddalardan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Ko‘pchilik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po‘sti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tuzilishida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moddalar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komponentlari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qatnashadi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M: 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pediastrum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kremniy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karbonat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qo‘ng‘ir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suvo‘tlarida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fukotsian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fuksin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algin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kislotasi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lnSpc>
                <a:spcPct val="12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Sitoplazmasi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ko‘pgina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suvo‘tlarda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yupqa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qatlam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tariqasida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vakuolani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Vakuola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yashil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suvo‘tlarida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bo‘lmaydi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Eukariotlar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sitoplazmasida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ko‘rinadi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20688"/>
          </a:xfrm>
        </p:spPr>
        <p:txBody>
          <a:bodyPr>
            <a:noAutofit/>
          </a:bodyPr>
          <a:lstStyle/>
          <a:p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Tuzilishi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5244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821" y="2924944"/>
            <a:ext cx="2675374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260649"/>
            <a:ext cx="8496944" cy="2304256"/>
          </a:xfrm>
        </p:spPr>
        <p:txBody>
          <a:bodyPr>
            <a:noAutofit/>
          </a:bodyPr>
          <a:lstStyle/>
          <a:p>
            <a:pPr marL="0" indent="363538" algn="just">
              <a:lnSpc>
                <a:spcPct val="120000"/>
              </a:lnSpc>
              <a:buNone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Yuksak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farqli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o‘laroq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tuban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xromotoforalar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xilma-hil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Kosachasimon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Chlamodomonas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halqasimon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Ulotrix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silindrsimon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alohida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tishchasimon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Oedogonium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lentasimon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Spirogira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hokazo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Xloroplastlar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ko‘pchilik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euokariotlarda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pirenoidlar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birgalikda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uchraydi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Ba’zan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xloroplast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joylashgan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pirenoid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granula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holidagi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oqsildan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lnSpc>
                <a:spcPct val="120000"/>
              </a:lnSpc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51520" y="2492896"/>
            <a:ext cx="6120680" cy="4176464"/>
          </a:xfrm>
        </p:spPr>
        <p:txBody>
          <a:bodyPr>
            <a:normAutofit fontScale="77500" lnSpcReduction="20000"/>
          </a:bodyPr>
          <a:lstStyle/>
          <a:p>
            <a:pPr marL="0" indent="363538" algn="just">
              <a:lnSpc>
                <a:spcPct val="120000"/>
              </a:lnSpc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Xivchinlar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hamma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suvo‘tlarida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tuzilgan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tashqi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xivchinlar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joylashishida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farq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qilinadi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Tashqisi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sitoplazmatik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membrananing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davomi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hisoblanadigan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membrana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qoplangan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bevosita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sellyular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teshiklarda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joylashadi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Xivchinlar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qismdan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qismi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oraliq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qismi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lnSpc>
                <a:spcPct val="120000"/>
              </a:lnSpc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Ba’zi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hujayralarda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xivchinlar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ta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kattaliklarda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qisqasi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silliq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uzuni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shoxlangan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4601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Suvo‘tlarning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ko‘payishi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vegetativ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jinssiz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jinsiy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5400600"/>
          </a:xfrm>
        </p:spPr>
        <p:txBody>
          <a:bodyPr>
            <a:normAutofit/>
          </a:bodyPr>
          <a:lstStyle/>
          <a:p>
            <a:pPr marL="0" indent="363538" algn="just">
              <a:buNone/>
            </a:pPr>
            <a:r>
              <a:rPr lang="en-US" sz="2800" dirty="0"/>
              <a:t>V e g e t a t </a:t>
            </a:r>
            <a:r>
              <a:rPr lang="en-US" sz="2800" dirty="0" err="1"/>
              <a:t>i</a:t>
            </a:r>
            <a:r>
              <a:rPr lang="en-US" sz="2800" dirty="0"/>
              <a:t> v </a:t>
            </a:r>
            <a:r>
              <a:rPr lang="en-US" sz="2800" dirty="0" err="1"/>
              <a:t>ko‘payish</a:t>
            </a:r>
            <a:r>
              <a:rPr lang="en-US" sz="2800" dirty="0"/>
              <a:t> </a:t>
            </a:r>
            <a:r>
              <a:rPr lang="en-US" sz="2800" dirty="0" err="1"/>
              <a:t>tallomning</a:t>
            </a:r>
            <a:r>
              <a:rPr lang="en-US" sz="2800" dirty="0"/>
              <a:t> </a:t>
            </a:r>
            <a:r>
              <a:rPr lang="en-US" sz="2800" dirty="0" err="1"/>
              <a:t>biron</a:t>
            </a:r>
            <a:r>
              <a:rPr lang="en-US" sz="2800" dirty="0"/>
              <a:t> </a:t>
            </a:r>
            <a:r>
              <a:rPr lang="en-US" sz="2800" dirty="0" err="1" smtClean="0"/>
              <a:t>yeridan</a:t>
            </a:r>
            <a:r>
              <a:rPr lang="en-US" sz="2800" dirty="0" smtClean="0"/>
              <a:t> </a:t>
            </a:r>
            <a:r>
              <a:rPr lang="en-US" sz="2800" dirty="0" err="1"/>
              <a:t>uzulishi</a:t>
            </a:r>
            <a:r>
              <a:rPr lang="en-US" sz="2800" dirty="0"/>
              <a:t> </a:t>
            </a:r>
            <a:r>
              <a:rPr lang="en-US" sz="2800" dirty="0" err="1"/>
              <a:t>natijasida</a:t>
            </a:r>
            <a:r>
              <a:rPr lang="en-US" sz="2800" dirty="0"/>
              <a:t> </a:t>
            </a:r>
            <a:r>
              <a:rPr lang="en-US" sz="2800" dirty="0" err="1"/>
              <a:t>sodir</a:t>
            </a:r>
            <a:r>
              <a:rPr lang="en-US" sz="2800" dirty="0"/>
              <a:t> </a:t>
            </a:r>
            <a:r>
              <a:rPr lang="en-US" sz="2800" dirty="0" err="1"/>
              <a:t>bo‘ladi</a:t>
            </a:r>
            <a:r>
              <a:rPr lang="en-US" sz="2800" dirty="0"/>
              <a:t>. </a:t>
            </a:r>
            <a:r>
              <a:rPr lang="en-US" sz="2800" dirty="0" err="1"/>
              <a:t>Bunday</a:t>
            </a:r>
            <a:r>
              <a:rPr lang="en-US" sz="2800" dirty="0"/>
              <a:t> </a:t>
            </a:r>
            <a:r>
              <a:rPr lang="en-US" sz="2800" dirty="0" err="1"/>
              <a:t>ko‘payish</a:t>
            </a:r>
            <a:r>
              <a:rPr lang="en-US" sz="2800" dirty="0"/>
              <a:t> </a:t>
            </a:r>
            <a:r>
              <a:rPr lang="en-US" sz="2800" dirty="0" err="1"/>
              <a:t>vaqtida</a:t>
            </a:r>
            <a:r>
              <a:rPr lang="en-US" sz="2800" dirty="0"/>
              <a:t> </a:t>
            </a:r>
            <a:r>
              <a:rPr lang="en-US" sz="2800" dirty="0" err="1"/>
              <a:t>hujayraning</a:t>
            </a:r>
            <a:r>
              <a:rPr lang="en-US" sz="2800" dirty="0"/>
              <a:t> </a:t>
            </a:r>
            <a:r>
              <a:rPr lang="en-US" sz="2800" dirty="0" err="1"/>
              <a:t>protoplastida</a:t>
            </a:r>
            <a:r>
              <a:rPr lang="en-US" sz="2800" dirty="0"/>
              <a:t> </a:t>
            </a:r>
            <a:r>
              <a:rPr lang="en-US" sz="2800" dirty="0" err="1"/>
              <a:t>hech</a:t>
            </a:r>
            <a:r>
              <a:rPr lang="en-US" sz="2800" dirty="0"/>
              <a:t> </a:t>
            </a:r>
            <a:r>
              <a:rPr lang="en-US" sz="2800" dirty="0" err="1"/>
              <a:t>qanday</a:t>
            </a:r>
            <a:r>
              <a:rPr lang="en-US" sz="2800" dirty="0"/>
              <a:t> </a:t>
            </a:r>
            <a:r>
              <a:rPr lang="en-US" sz="2800" dirty="0" err="1"/>
              <a:t>o‘zgarish</a:t>
            </a:r>
            <a:r>
              <a:rPr lang="en-US" sz="2800" dirty="0"/>
              <a:t> </a:t>
            </a:r>
            <a:r>
              <a:rPr lang="en-US" sz="2800" dirty="0" err="1"/>
              <a:t>sodir</a:t>
            </a:r>
            <a:r>
              <a:rPr lang="en-US" sz="2800" dirty="0"/>
              <a:t> </a:t>
            </a:r>
            <a:r>
              <a:rPr lang="en-US" sz="2800" dirty="0" err="1"/>
              <a:t>bo‘lmaydi</a:t>
            </a:r>
            <a:r>
              <a:rPr lang="en-US" sz="2800" dirty="0"/>
              <a:t>. </a:t>
            </a:r>
            <a:r>
              <a:rPr lang="en-US" sz="2800" dirty="0" err="1"/>
              <a:t>Vegetativ</a:t>
            </a:r>
            <a:r>
              <a:rPr lang="en-US" sz="2800" dirty="0"/>
              <a:t> </a:t>
            </a:r>
            <a:r>
              <a:rPr lang="en-US" sz="2800" dirty="0" err="1"/>
              <a:t>ko‘payishning</a:t>
            </a:r>
            <a:r>
              <a:rPr lang="en-US" sz="2800" dirty="0"/>
              <a:t> </a:t>
            </a:r>
            <a:r>
              <a:rPr lang="en-US" sz="2800" dirty="0" err="1"/>
              <a:t>eng</a:t>
            </a:r>
            <a:r>
              <a:rPr lang="en-US" sz="2800" dirty="0"/>
              <a:t> </a:t>
            </a:r>
            <a:r>
              <a:rPr lang="en-US" sz="2800" dirty="0" err="1"/>
              <a:t>oddiy</a:t>
            </a:r>
            <a:r>
              <a:rPr lang="en-US" sz="2800" dirty="0"/>
              <a:t> </a:t>
            </a:r>
            <a:r>
              <a:rPr lang="en-US" sz="2800" dirty="0" err="1"/>
              <a:t>usuli</a:t>
            </a:r>
            <a:r>
              <a:rPr lang="en-US" sz="2800" dirty="0"/>
              <a:t> </a:t>
            </a:r>
            <a:r>
              <a:rPr lang="en-US" sz="2800" dirty="0" err="1"/>
              <a:t>ipsimon</a:t>
            </a:r>
            <a:r>
              <a:rPr lang="en-US" sz="2800" dirty="0"/>
              <a:t> </a:t>
            </a:r>
            <a:r>
              <a:rPr lang="en-US" sz="2800" dirty="0" err="1"/>
              <a:t>suvo‘tlarda</a:t>
            </a:r>
            <a:r>
              <a:rPr lang="en-US" sz="2800" dirty="0"/>
              <a:t> </a:t>
            </a:r>
            <a:r>
              <a:rPr lang="en-US" sz="2800" dirty="0" err="1"/>
              <a:t>uchraydi</a:t>
            </a:r>
            <a:r>
              <a:rPr lang="en-US" sz="2800" dirty="0"/>
              <a:t>, </a:t>
            </a:r>
            <a:r>
              <a:rPr lang="en-US" sz="2800" dirty="0" err="1"/>
              <a:t>ya’ni</a:t>
            </a:r>
            <a:r>
              <a:rPr lang="en-US" sz="2800" dirty="0"/>
              <a:t> </a:t>
            </a:r>
            <a:r>
              <a:rPr lang="en-US" sz="2800" dirty="0" err="1"/>
              <a:t>tallom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necha</a:t>
            </a:r>
            <a:r>
              <a:rPr lang="en-US" sz="2800" dirty="0"/>
              <a:t> </a:t>
            </a:r>
            <a:r>
              <a:rPr lang="en-US" sz="2800" dirty="0" err="1"/>
              <a:t>joyidan</a:t>
            </a:r>
            <a:r>
              <a:rPr lang="en-US" sz="2800" dirty="0"/>
              <a:t> </a:t>
            </a:r>
            <a:r>
              <a:rPr lang="en-US" sz="2800" dirty="0" err="1"/>
              <a:t>bo‘laklarga</a:t>
            </a:r>
            <a:r>
              <a:rPr lang="en-US" sz="2800" dirty="0"/>
              <a:t> (</a:t>
            </a:r>
            <a:r>
              <a:rPr lang="en-US" sz="2800" dirty="0" err="1"/>
              <a:t>fragmentlarga</a:t>
            </a:r>
            <a:r>
              <a:rPr lang="en-US" sz="2800" dirty="0"/>
              <a:t>) </a:t>
            </a:r>
            <a:r>
              <a:rPr lang="en-US" sz="2800" dirty="0" err="1"/>
              <a:t>bo‘linadi</a:t>
            </a:r>
            <a:r>
              <a:rPr lang="en-US" sz="2800" dirty="0"/>
              <a:t>. </a:t>
            </a:r>
            <a:r>
              <a:rPr lang="en-US" sz="2800" dirty="0" err="1"/>
              <a:t>Uzilgan</a:t>
            </a:r>
            <a:r>
              <a:rPr lang="en-US" sz="2800" dirty="0"/>
              <a:t> </a:t>
            </a:r>
            <a:r>
              <a:rPr lang="en-US" sz="2800" dirty="0" err="1"/>
              <a:t>hujayra</a:t>
            </a:r>
            <a:r>
              <a:rPr lang="en-US" sz="2800" dirty="0"/>
              <a:t> </a:t>
            </a:r>
            <a:r>
              <a:rPr lang="en-US" sz="2800" dirty="0" err="1"/>
              <a:t>vegetatsiyasini</a:t>
            </a:r>
            <a:r>
              <a:rPr lang="en-US" sz="2800" dirty="0"/>
              <a:t> </a:t>
            </a:r>
            <a:r>
              <a:rPr lang="en-US" sz="2800" dirty="0" err="1"/>
              <a:t>davom</a:t>
            </a:r>
            <a:r>
              <a:rPr lang="en-US" sz="2800" dirty="0"/>
              <a:t> </a:t>
            </a:r>
            <a:r>
              <a:rPr lang="en-US" sz="2800" dirty="0" err="1"/>
              <a:t>ettiradi</a:t>
            </a:r>
            <a:r>
              <a:rPr lang="en-US" sz="2800" dirty="0"/>
              <a:t>. </a:t>
            </a:r>
            <a:r>
              <a:rPr lang="en-US" sz="2800" dirty="0" err="1"/>
              <a:t>Ipsimon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ko‘k</a:t>
            </a:r>
            <a:r>
              <a:rPr lang="en-US" sz="2800" dirty="0"/>
              <a:t> </a:t>
            </a:r>
            <a:r>
              <a:rPr lang="en-US" sz="2800" dirty="0" err="1"/>
              <a:t>yashil</a:t>
            </a:r>
            <a:r>
              <a:rPr lang="en-US" sz="2800" dirty="0"/>
              <a:t> </a:t>
            </a:r>
            <a:r>
              <a:rPr lang="en-US" sz="2800" dirty="0" err="1"/>
              <a:t>suvo‘tlarida</a:t>
            </a:r>
            <a:r>
              <a:rPr lang="en-US" sz="2800" dirty="0"/>
              <a:t> </a:t>
            </a:r>
            <a:r>
              <a:rPr lang="en-US" sz="2800" dirty="0" err="1" smtClean="0"/>
              <a:t>ixtisoslashgan</a:t>
            </a:r>
            <a:r>
              <a:rPr lang="en-US" sz="2800" dirty="0" smtClean="0"/>
              <a:t> </a:t>
            </a:r>
            <a:r>
              <a:rPr lang="en-US" sz="2800" dirty="0" err="1"/>
              <a:t>ba’zi</a:t>
            </a:r>
            <a:r>
              <a:rPr lang="en-US" sz="2800" dirty="0"/>
              <a:t> </a:t>
            </a:r>
            <a:r>
              <a:rPr lang="en-US" sz="2800" dirty="0" err="1"/>
              <a:t>hujayralar</a:t>
            </a:r>
            <a:r>
              <a:rPr lang="en-US" sz="2800" dirty="0"/>
              <a:t> ham </a:t>
            </a:r>
            <a:r>
              <a:rPr lang="en-US" sz="2800" dirty="0" err="1"/>
              <a:t>vegetativ</a:t>
            </a:r>
            <a:r>
              <a:rPr lang="en-US" sz="2800" dirty="0"/>
              <a:t> </a:t>
            </a:r>
            <a:r>
              <a:rPr lang="en-US" sz="2800" dirty="0" err="1"/>
              <a:t>ko‘payish</a:t>
            </a:r>
            <a:r>
              <a:rPr lang="en-US" sz="2800" dirty="0"/>
              <a:t> </a:t>
            </a:r>
            <a:r>
              <a:rPr lang="en-US" sz="2800" dirty="0" err="1"/>
              <a:t>vazifasini</a:t>
            </a:r>
            <a:r>
              <a:rPr lang="en-US" sz="2800" dirty="0"/>
              <a:t> </a:t>
            </a:r>
            <a:r>
              <a:rPr lang="en-US" sz="2800" dirty="0" err="1"/>
              <a:t>bajaradi</a:t>
            </a:r>
            <a:r>
              <a:rPr lang="en-US" sz="2800" dirty="0"/>
              <a:t>. </a:t>
            </a:r>
            <a:r>
              <a:rPr lang="en-US" sz="2800" dirty="0" err="1"/>
              <a:t>Masalan</a:t>
            </a:r>
            <a:r>
              <a:rPr lang="en-US" sz="2800" dirty="0"/>
              <a:t>, </a:t>
            </a:r>
            <a:r>
              <a:rPr lang="en-US" sz="2800" dirty="0" err="1"/>
              <a:t>vegetativ</a:t>
            </a:r>
            <a:r>
              <a:rPr lang="en-US" sz="2800" dirty="0"/>
              <a:t> </a:t>
            </a:r>
            <a:r>
              <a:rPr lang="en-US" sz="2800" dirty="0" err="1"/>
              <a:t>hujayra</a:t>
            </a:r>
            <a:r>
              <a:rPr lang="en-US" sz="2800" dirty="0"/>
              <a:t> </a:t>
            </a:r>
            <a:r>
              <a:rPr lang="en-US" sz="2800" dirty="0" err="1"/>
              <a:t>devori</a:t>
            </a:r>
            <a:r>
              <a:rPr lang="en-US" sz="2800" dirty="0"/>
              <a:t> </a:t>
            </a:r>
            <a:r>
              <a:rPr lang="en-US" sz="2800" dirty="0" err="1"/>
              <a:t>qalinlashib</a:t>
            </a:r>
            <a:r>
              <a:rPr lang="en-US" sz="2800" dirty="0"/>
              <a:t>, </a:t>
            </a:r>
            <a:r>
              <a:rPr lang="en-US" sz="2800" dirty="0" err="1"/>
              <a:t>unda</a:t>
            </a:r>
            <a:r>
              <a:rPr lang="en-US" sz="2800" dirty="0"/>
              <a:t> </a:t>
            </a:r>
            <a:r>
              <a:rPr lang="en-US" sz="2800" dirty="0" err="1"/>
              <a:t>ozuqa</a:t>
            </a:r>
            <a:r>
              <a:rPr lang="en-US" sz="2800" dirty="0"/>
              <a:t> </a:t>
            </a:r>
            <a:r>
              <a:rPr lang="en-US" sz="2800" dirty="0" err="1"/>
              <a:t>moddalar</a:t>
            </a:r>
            <a:r>
              <a:rPr lang="en-US" sz="2800" dirty="0"/>
              <a:t> </a:t>
            </a:r>
            <a:r>
              <a:rPr lang="en-US" sz="2800" dirty="0" err="1"/>
              <a:t>to‘planadi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noqulay</a:t>
            </a:r>
            <a:r>
              <a:rPr lang="en-US" sz="2800" dirty="0"/>
              <a:t> </a:t>
            </a:r>
            <a:r>
              <a:rPr lang="en-US" sz="2800" dirty="0" err="1"/>
              <a:t>sharoitga</a:t>
            </a:r>
            <a:r>
              <a:rPr lang="en-US" sz="2800" dirty="0"/>
              <a:t> </a:t>
            </a:r>
            <a:r>
              <a:rPr lang="en-US" sz="2800" dirty="0" err="1"/>
              <a:t>chidamli</a:t>
            </a:r>
            <a:r>
              <a:rPr lang="en-US" sz="2800" dirty="0"/>
              <a:t> </a:t>
            </a:r>
            <a:r>
              <a:rPr lang="en-US" sz="2800" dirty="0" err="1"/>
              <a:t>bo‘ladi</a:t>
            </a:r>
            <a:r>
              <a:rPr lang="en-US" sz="2800" dirty="0"/>
              <a:t>. </a:t>
            </a:r>
            <a:r>
              <a:rPr lang="en-US" sz="2800" dirty="0" err="1"/>
              <a:t>Bunday</a:t>
            </a:r>
            <a:r>
              <a:rPr lang="en-US" sz="2800" dirty="0"/>
              <a:t> </a:t>
            </a:r>
            <a:r>
              <a:rPr lang="en-US" sz="2800" dirty="0" err="1"/>
              <a:t>hujayra</a:t>
            </a:r>
            <a:r>
              <a:rPr lang="en-US" sz="2800" dirty="0"/>
              <a:t> a k </a:t>
            </a:r>
            <a:r>
              <a:rPr lang="en-US" sz="2800" dirty="0" err="1"/>
              <a:t>i</a:t>
            </a:r>
            <a:r>
              <a:rPr lang="en-US" sz="2800" dirty="0"/>
              <a:t> n e t </a:t>
            </a:r>
            <a:r>
              <a:rPr lang="en-US" sz="2800" dirty="0" err="1"/>
              <a:t>hujayra</a:t>
            </a:r>
            <a:r>
              <a:rPr lang="en-US" sz="2800" dirty="0"/>
              <a:t> deb </a:t>
            </a:r>
            <a:r>
              <a:rPr lang="en-US" sz="2800" dirty="0" err="1"/>
              <a:t>ataladi</a:t>
            </a:r>
            <a:r>
              <a:rPr lang="en-US" sz="2800" dirty="0"/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79464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/>
          </a:bodyPr>
          <a:lstStyle/>
          <a:p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Jinssiz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ko’payish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20688"/>
            <a:ext cx="8640960" cy="4464496"/>
          </a:xfrm>
        </p:spPr>
        <p:txBody>
          <a:bodyPr>
            <a:noAutofit/>
          </a:bodyPr>
          <a:lstStyle/>
          <a:p>
            <a:pPr marL="0" indent="363538" algn="just">
              <a:lnSpc>
                <a:spcPct val="120000"/>
              </a:lnSpc>
              <a:buNone/>
            </a:pP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Jinssiz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ko‘payish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sporalar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sodir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Ko‘pchilik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suvo‘tlarida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jinssiz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ko‘payish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zoosporalar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vositasida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lnSpc>
                <a:spcPct val="120000"/>
              </a:lnSpc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Zoospora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yalang‘och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protoplazma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xromotoforaga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Zoospora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monad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harakatchan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(1-2-4)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xivchinlari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Ko‘pchilik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suvo‘tlarda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zoospora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qiluvchi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differensiyalanmagan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yashil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suvo‘tlari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bo‘limining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terentipoliya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qo‘ng‘ir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suvo‘tlarida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sporangiy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ataladigan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Sporangiy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katta-kichikligi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hujayralardan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(8-rasm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363538" algn="just">
              <a:lnSpc>
                <a:spcPct val="12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Monad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kokkoid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shaklidagi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koloniyali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suvo‘ttoifalari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jinssiz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ko‘payish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vaqtida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koloniya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Yashil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suvo‘tlaridan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matashuvchilar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haralar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sifonnomalar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qabilasi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diatom,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qo‘ngir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suvo‘tlarining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jinssiz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ko‘payish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uchramaydi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Рисунок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8" t="19802" r="4160" b="21797"/>
          <a:stretch/>
        </p:blipFill>
        <p:spPr bwMode="auto">
          <a:xfrm>
            <a:off x="3779913" y="4860110"/>
            <a:ext cx="5201906" cy="1827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56939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Jinsiy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ko’payish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92696"/>
            <a:ext cx="8712968" cy="5832648"/>
          </a:xfrm>
        </p:spPr>
        <p:txBody>
          <a:bodyPr>
            <a:noAutofit/>
          </a:bodyPr>
          <a:lstStyle/>
          <a:p>
            <a:pPr marL="0" indent="363538" algn="just">
              <a:lnSpc>
                <a:spcPct val="120000"/>
              </a:lnSpc>
              <a:buNone/>
            </a:pP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Jinsiy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ko‘payish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yashil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suvo‘ttoifalardan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tashqari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hamma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suvo‘tlarning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uchraydi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Jinsiy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ko‘payish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gametalarning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bir-biri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qo‘shilishi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kopulatsiya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natijasida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sodir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lnSpc>
                <a:spcPct val="12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gametalar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qo‘shilsa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jinsiy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izogamiya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lnSpc>
                <a:spcPct val="12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gameta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yirik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ikkinchisi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jinsiy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geterogamiya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lnSpc>
                <a:spcPct val="12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Tuxum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gameta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qo‘shilsa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jinsiy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oogamiya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lnSpc>
                <a:spcPct val="12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qarama-qarshi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bir-biriga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o‘simtalar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protoplasti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ikkinchisiga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qo‘shilib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zigota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konyugatsiya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lnSpc>
                <a:spcPct val="120000"/>
              </a:lnSpc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Gametalar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gametangiyda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yetiladi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tushgandan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qo‘shiladi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zigota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Zigota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avvalo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gametalarning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sitoplazmasi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keyinchalik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yadrolari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qo‘shiladi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Pirovordida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xromosomalari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birikib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diploidli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zigota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Zigota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tinchlik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o‘tgandan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diploidli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meyoz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bo‘linib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xromosomalar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barobar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kamayadi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Shundan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so‘ng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gaploidli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boshlanadi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264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568952" cy="5904656"/>
          </a:xfrm>
        </p:spPr>
        <p:txBody>
          <a:bodyPr>
            <a:normAutofit fontScale="92500"/>
          </a:bodyPr>
          <a:lstStyle/>
          <a:p>
            <a:pPr marL="0" indent="363538" algn="just">
              <a:lnSpc>
                <a:spcPct val="120000"/>
              </a:lnSpc>
              <a:buNone/>
            </a:pP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sistematikasining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vazifasi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sharidagi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hamma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o‘simliklarni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ta’riflash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ayrim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turlar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turlar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guruhining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qarindoshligini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evalyutsiya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aniqlashdan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iboratdir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363538" algn="just">
              <a:lnSpc>
                <a:spcPct val="120000"/>
              </a:lnSpc>
              <a:buNone/>
            </a:pP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sistematikasi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500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mingga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yaqin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turdan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dunyosini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biror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qarindoshlik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belgilari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harakterlanuvchi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alohida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guruhlarga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363538" algn="just">
              <a:lnSpc>
                <a:spcPct val="120000"/>
              </a:lnSpc>
              <a:buNone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sistematikasi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turlarining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xilma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xilligini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sabablarini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lnSpc>
                <a:spcPct val="120000"/>
              </a:lnSpc>
              <a:buNone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vazifasi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quyidagicha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lnSpc>
                <a:spcPct val="120000"/>
              </a:lnSpc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klassifikatsiya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tarixini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lnSpc>
                <a:spcPct val="120000"/>
              </a:lnSpc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o‘rganishda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uslublardan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lnSpc>
                <a:spcPct val="120000"/>
              </a:lnSpc>
              <a:buNone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Hozirgi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zamon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o‘simlilkar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sistematikasi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filogentik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morfogenezi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tuzilishi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individual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taraqqiyoti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fiziologik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biokimiyoviy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xususiyatlari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geografik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tarqalishi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tashqi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o‘zaro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munosabatlariga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asoslanadi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34082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O’simliklar</a:t>
            </a:r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sistematikasi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5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264696"/>
          </a:xfrm>
        </p:spPr>
        <p:txBody>
          <a:bodyPr>
            <a:noAutofit/>
          </a:bodyPr>
          <a:lstStyle/>
          <a:p>
            <a:pPr marL="0" indent="363538" algn="just">
              <a:buNone/>
            </a:pP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Jinsiy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ko‘payishning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sodda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2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izogamiya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protsess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morfologik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jihatdan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farq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qilmaydigan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harakatchan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gametalarning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ko‘shilishidan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sodir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buNone/>
            </a:pP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kichikroq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serharakat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ikkinchisi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kattaroq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sust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qiluvchi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gametalarni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bir-biri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qo’shilishiga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geterogamiya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buNone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Yirik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harakatsiz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gameta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urg‘ochi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gameta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tuxum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deb,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harakatchan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gameta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spermatozoid deb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gametalarni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qo‘shilishiga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oogomiya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buNone/>
            </a:pP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Ayrim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hollarda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matashuvchilar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ajdodi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vakillarida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jinsiy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ko‘payish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kon’yugasiya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jinslarga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differensiyalangan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vegetativ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hujayra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moddalarining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qo‘shilishi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Kopulyasiya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paytida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qo‘shilishga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ishtirok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etayotgan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hujayralarda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kanalchalar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kanalchalar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hujayra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moddasi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ikkinchi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hujayra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moddasiga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qo‘yilib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zigota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buNone/>
            </a:pP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Suvo‘tlar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hayot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jarayonida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nasllar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gallanishi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sporofit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nasl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gametofit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nasl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gallanib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turadi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1680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Mustahkamlash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Prokariot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va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eukariot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hujayralar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nima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Yuksak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va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tuban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o’simliklarning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asosiy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farqlari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Tuban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o’simliklarga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nimalar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kiradi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Suvo’tlarining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tuzilishiga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ko’ra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xillari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Suvo’tlarining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ko’payish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xillari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3804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0306046">
            <a:off x="3515" y="1521333"/>
            <a:ext cx="7819000" cy="923330"/>
          </a:xfrm>
          <a:prstGeom prst="rect">
            <a:avLst/>
          </a:prstGeom>
          <a:noFill/>
          <a:effectLst>
            <a:reflection blurRad="6350" stA="50000" endA="300" endPos="90000" dist="50800" dir="5400000" sy="-100000" algn="bl" rotWithShape="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E’tiboringiz</a:t>
            </a:r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uchun</a:t>
            </a:r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rahmat</a:t>
            </a:r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!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3" name="Picture 6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016" y="1948612"/>
            <a:ext cx="3854733" cy="4646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0214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 fontScale="90000"/>
          </a:bodyPr>
          <a:lstStyle/>
          <a:p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Sistematikaning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rivojlanishi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692696"/>
            <a:ext cx="8640960" cy="5904656"/>
          </a:xfrm>
        </p:spPr>
        <p:txBody>
          <a:bodyPr>
            <a:normAutofit lnSpcReduction="10000"/>
          </a:bodyPr>
          <a:lstStyle/>
          <a:p>
            <a:pPr marL="0" indent="363538" algn="just">
              <a:buNone/>
            </a:pP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O‘simlik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tarixga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dastlabki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tuzilishi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bog‘liq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bo‘lmagan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tashqi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belgilariga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asoslangan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klassifikatsiyadan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boshlanib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oshna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qarindoshlik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aloqalariga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asoslangan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davrlarni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XVI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oxirida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K.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Baushn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urug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tur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toifalarini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cheklaydi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1693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yillar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ingliz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tabiatshunos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J.Rey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tur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tushunchasini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kiritgan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1700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yilda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fransuz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botanigi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Turnefor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urug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tushunchasini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kiritdi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Uchinchi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taksonomik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toifa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oila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1689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yilda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P.Manol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aniqlagan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Keyingi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o‘ta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murakkab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ammo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Reyg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sistemasi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(1686-1704)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urug‘pallali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urug‘pallali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tushunchlarini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kiritdi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Sun’iy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sistemalarning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asoschilardan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K.Linney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(1735)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o‘simliklarni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ajratadi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24 – chi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suvo‘tlar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zamburug‘lar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moxlar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paporotniklarni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kiritadi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sistematikasida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uslubga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keskin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burilish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fransuz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olimi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M.Andonsonning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oilalari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(1763-1764)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nomli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nashrdan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chiqqan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sodir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A.L.Jyusening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1788)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o‘simliklarni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ajratdi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100 ta “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tartiblar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chegarasini</a:t>
            </a:r>
            <a:endParaRPr lang="en-US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asrda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O.P.Dekandol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(1813-1819),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R.Braun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(1825),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M.A.Masimovich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(1804-1873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S.Endlixer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(1836-1840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A.Broner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1843)lar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fanga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ulkan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hissa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qo’shishdi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08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5040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O’simliklar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sistematikasi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620688"/>
            <a:ext cx="8784976" cy="612068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Hozirgi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sistematikasi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puxta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O‘simlilkarni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bo‘lishini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solishtirish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solishtirma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morfologik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Individual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ontogenetik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geologik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davrlarda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to‘g‘risidagi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ma’lumotlarni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yig‘ish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paleobotanik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organizmlarining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anotomik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tuzilishini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anotomik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tarqalish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hududini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geografik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Bulardan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tashqari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sistematika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yordamchi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o‘rganilgan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guruhlarga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bo‘linadi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guruhlar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taksanomik</a:t>
            </a: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sistematik</a:t>
            </a: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Hozir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sistematikada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ta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taksanomik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Divisio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Classis,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Ordo,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oila-Familia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avlod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Genus, tur - Species.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43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/>
          </a:bodyPr>
          <a:lstStyle/>
          <a:p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Prokariot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eukariotlar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2934271"/>
          </a:xfrm>
        </p:spPr>
        <p:txBody>
          <a:bodyPr>
            <a:normAutofit/>
          </a:bodyPr>
          <a:lstStyle/>
          <a:p>
            <a:pPr marL="0" indent="363538" algn="just">
              <a:buNone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Tirik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organizmlarni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sistematik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guruhlarga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bo’lishda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hujayraning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tuzulish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strukturasi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ayrim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fiziologik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biokimyoviy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ko’rsatkichlari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hisobga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olinmasdan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oldin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dunyoga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o’simliklar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hayvonlar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guruhlariga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bo’lingan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olami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bo‘limga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tuban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tallomli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yuksak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poyali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o‘simliklarga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363538" algn="just">
              <a:buNone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Hozirgi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paytda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ba’zi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adabiyotlarda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tirik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organizmlar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hujayraviy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tuzulishiga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ko’ra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prokariot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bakteriyalar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ko’k-yashil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o’tlari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eukariot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qolgan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hujayrali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organizmlar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dunyolariga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ajratiladi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026" name="Picture 2" descr="D:\Bu qiziq\Botanika\anatomiya\rasmlar\hujayra\Hujay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86" y="3626967"/>
            <a:ext cx="7782272" cy="323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982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Prokariot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eukariotlar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/>
          </a:bodyPr>
          <a:lstStyle/>
          <a:p>
            <a:pPr marL="0" indent="363538" algn="just">
              <a:lnSpc>
                <a:spcPct val="12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tirik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prokariotlar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eukariotlarga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bo‘linadi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Prokariotlar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sitoplazmalarida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bo‘lmagan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ammo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DNK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uchastkasiga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organizmlardir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Prokariotlarda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mitoxondriylari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plastidasida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mezosomalar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murakkab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membrana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tuzilmalari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Ayrim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prokariotlarda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suzish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beruvchi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gazli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vakuolalar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bor.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Prokariotlarda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xitin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sellyuloza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bo‘lmaydi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Prokariotlarda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mitoz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meyoz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kuzatilmaydi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Jinsiy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kuzatilmaydi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konyugatsiya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hujayralari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gaploid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lnSpc>
                <a:spcPct val="12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Eukariotlar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hujayrasida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mitoxondriya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plastidalar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organizmlardir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Hujayra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qobig‘ida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xitin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sellyuloza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jinsiy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fazalarining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almashinuvi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kuzatildi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Eukariot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hayvonlarga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ajraladi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456361"/>
            <a:ext cx="864519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4404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3204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Tuban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o’simliklar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hallophyta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764704"/>
            <a:ext cx="8712968" cy="5832648"/>
          </a:xfrm>
        </p:spPr>
        <p:txBody>
          <a:bodyPr>
            <a:normAutofit lnSpcReduction="10000"/>
          </a:bodyPr>
          <a:lstStyle/>
          <a:p>
            <a:pPr marL="0" indent="363538" algn="just">
              <a:buNone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Tuban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chiqishi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jihatidan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sodda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tuzilgan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organizmlar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tanasi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organlarga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ildiz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poya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ajralmagan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haqiqiy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to‘qimalari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bo‘lmaydi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tanasi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attana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tallom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Haqiqiy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to’qimaga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ayrim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turlarida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qo’ng’ir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o’tlarida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to’qimaga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o’xshash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tuzilmalari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bo’lsa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haqiqiy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hisoblanmaydi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laminariyada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Chunki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yuksak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o’simliklarniki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singari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meristemadan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bo’lmay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hujayralarning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shunchaki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bo’linishidan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bo’ladi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Qattanada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o’tkazuvchi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naylar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bo’lmaydi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Jinsiz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ko’payishi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sodda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primitiv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Jinsiy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organlari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hujayradan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xaradan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tashqari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bo’ladi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363538" algn="just"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Ayrim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tuban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vakillarida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shilimshiqlar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zamburug‘lar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bakteriyalar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xlorofil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bo‘lmaganligi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karbonat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angidridni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o‘zlashtira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olmaydi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tayyor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moddalar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oziqlanadi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Bularga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geterotrof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ba’zi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vakillari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hayvon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qoldiqlari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chirindilar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yashaydi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Oziqlanish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usulining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kiradigan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saprofit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yuritiladi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Yana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ayrimlari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tirik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hayvonlar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yashaydi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parazit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Tuban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o‘tlari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lishayniklar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avtotrof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oziqlanadi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363538" algn="just">
              <a:buNone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Hozirda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tuban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o’simliklarning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200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mingdan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ortiq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ko‘pi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3000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ortiq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tarqalgan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27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Tuban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o’simliklar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Thallophyta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9992" y="908720"/>
            <a:ext cx="4186808" cy="5217443"/>
          </a:xfrm>
        </p:spPr>
        <p:txBody>
          <a:bodyPr>
            <a:normAutofit/>
          </a:bodyPr>
          <a:lstStyle/>
          <a:p>
            <a:pPr marL="0" indent="363538" algn="just">
              <a:lnSpc>
                <a:spcPct val="120000"/>
              </a:lnSpc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Tuban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miksomitsetlar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shilimshiqlar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bo‘limi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xlorofillga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bo‘lmagan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zamburuqlar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lishayniklar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simbioz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tarkibida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suvo‘tlar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zamburug‘lar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alohida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bo‘limni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3538" algn="just">
              <a:lnSpc>
                <a:spcPct val="120000"/>
              </a:lnSpc>
              <a:buNone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Tuban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o‘simliklar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to‘g‘risidagi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fanlarga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Mikrobiologiya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bakteriyalarni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Mikologiya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zamburug‘lar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biologiya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virusologiya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viruslarni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algologiya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suvo‘tlarni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1995" y="692696"/>
            <a:ext cx="4183062" cy="504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10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568952" cy="5760640"/>
          </a:xfrm>
        </p:spPr>
        <p:txBody>
          <a:bodyPr>
            <a:normAutofit fontScale="92500" lnSpcReduction="20000"/>
          </a:bodyPr>
          <a:lstStyle/>
          <a:p>
            <a:pPr marL="174625" indent="188913" algn="just">
              <a:lnSpc>
                <a:spcPct val="120000"/>
              </a:lnSpc>
              <a:buNone/>
            </a:pPr>
            <a:r>
              <a:rPr lang="en-US" dirty="0"/>
              <a:t>Bu </a:t>
            </a:r>
            <a:r>
              <a:rPr lang="en-US" dirty="0" err="1"/>
              <a:t>tuban</a:t>
            </a:r>
            <a:r>
              <a:rPr lang="en-US" dirty="0"/>
              <a:t> </a:t>
            </a:r>
            <a:r>
              <a:rPr lang="en-US" dirty="0" err="1"/>
              <a:t>tuzilishga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bo‘lgan</a:t>
            </a:r>
            <a:r>
              <a:rPr lang="en-US" dirty="0"/>
              <a:t> </a:t>
            </a:r>
            <a:r>
              <a:rPr lang="en-US" dirty="0" err="1" smtClean="0"/>
              <a:t>avtotrof</a:t>
            </a:r>
            <a:r>
              <a:rPr lang="en-US" dirty="0" smtClean="0"/>
              <a:t> </a:t>
            </a:r>
            <a:r>
              <a:rPr lang="en-US" dirty="0" err="1"/>
              <a:t>o‘simliklar</a:t>
            </a:r>
            <a:r>
              <a:rPr lang="en-US" dirty="0"/>
              <a:t> </a:t>
            </a:r>
            <a:r>
              <a:rPr lang="en-US" dirty="0" err="1"/>
              <a:t>bo‘lib</a:t>
            </a:r>
            <a:r>
              <a:rPr lang="en-US" dirty="0"/>
              <a:t> 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suvda</a:t>
            </a:r>
            <a:r>
              <a:rPr lang="en-US" dirty="0"/>
              <a:t> </a:t>
            </a:r>
            <a:r>
              <a:rPr lang="en-US" dirty="0" err="1"/>
              <a:t>hayot</a:t>
            </a:r>
            <a:r>
              <a:rPr lang="en-US" dirty="0"/>
              <a:t> </a:t>
            </a:r>
            <a:r>
              <a:rPr lang="en-US" dirty="0" err="1"/>
              <a:t>kechiradi</a:t>
            </a:r>
            <a:r>
              <a:rPr lang="en-US" dirty="0"/>
              <a:t>. </a:t>
            </a:r>
            <a:r>
              <a:rPr lang="en-US" dirty="0" err="1"/>
              <a:t>Bunday</a:t>
            </a:r>
            <a:r>
              <a:rPr lang="en-US" dirty="0"/>
              <a:t> </a:t>
            </a:r>
            <a:r>
              <a:rPr lang="en-US" dirty="0" err="1"/>
              <a:t>suvo‘ttoifalar</a:t>
            </a:r>
            <a:r>
              <a:rPr lang="en-US" dirty="0"/>
              <a:t> </a:t>
            </a:r>
            <a:r>
              <a:rPr lang="en-US" dirty="0" err="1"/>
              <a:t>hujayrasidagi</a:t>
            </a:r>
            <a:r>
              <a:rPr lang="en-US" dirty="0"/>
              <a:t> </a:t>
            </a:r>
            <a:r>
              <a:rPr lang="en-US" dirty="0" err="1"/>
              <a:t>pigmentlar</a:t>
            </a:r>
            <a:r>
              <a:rPr lang="en-US" dirty="0"/>
              <a:t>, </a:t>
            </a:r>
            <a:r>
              <a:rPr lang="en-US" dirty="0" err="1"/>
              <a:t>xromatoforlar</a:t>
            </a:r>
            <a:r>
              <a:rPr lang="en-US" dirty="0"/>
              <a:t> </a:t>
            </a:r>
            <a:r>
              <a:rPr lang="en-US" dirty="0" err="1"/>
              <a:t>fotosintez</a:t>
            </a:r>
            <a:r>
              <a:rPr lang="en-US" dirty="0"/>
              <a:t> </a:t>
            </a:r>
            <a:r>
              <a:rPr lang="en-US" dirty="0" err="1"/>
              <a:t>natijasida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bo‘ladigan</a:t>
            </a:r>
            <a:r>
              <a:rPr lang="en-US" dirty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 smtClean="0"/>
              <a:t>modda</a:t>
            </a:r>
            <a:r>
              <a:rPr lang="en-US" dirty="0" smtClean="0"/>
              <a:t>, </a:t>
            </a:r>
            <a:r>
              <a:rPr lang="en-US" dirty="0" err="1" smtClean="0"/>
              <a:t>ko’payish</a:t>
            </a:r>
            <a:r>
              <a:rPr lang="en-US" dirty="0" smtClean="0"/>
              <a:t> </a:t>
            </a:r>
            <a:r>
              <a:rPr lang="en-US" dirty="0" err="1" smtClean="0"/>
              <a:t>usullari</a:t>
            </a:r>
            <a:r>
              <a:rPr lang="en-US" dirty="0" smtClean="0"/>
              <a:t>, </a:t>
            </a:r>
            <a:r>
              <a:rPr lang="en-US" dirty="0" err="1" smtClean="0"/>
              <a:t>xivchinlarining</a:t>
            </a:r>
            <a:r>
              <a:rPr lang="en-US" dirty="0" smtClean="0"/>
              <a:t> </a:t>
            </a:r>
            <a:r>
              <a:rPr lang="en-US" dirty="0" err="1"/>
              <a:t>tuzilishlariga</a:t>
            </a:r>
            <a:r>
              <a:rPr lang="en-US" dirty="0"/>
              <a:t> </a:t>
            </a:r>
            <a:r>
              <a:rPr lang="en-US" dirty="0" err="1"/>
              <a:t>ko‘ra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necha</a:t>
            </a:r>
            <a:r>
              <a:rPr lang="en-US" dirty="0"/>
              <a:t> </a:t>
            </a:r>
            <a:r>
              <a:rPr lang="en-US" dirty="0" err="1"/>
              <a:t>bo‘limlarga</a:t>
            </a:r>
            <a:r>
              <a:rPr lang="en-US" dirty="0"/>
              <a:t> </a:t>
            </a:r>
            <a:r>
              <a:rPr lang="en-US" dirty="0" err="1"/>
              <a:t>ajratiladi</a:t>
            </a:r>
            <a:r>
              <a:rPr lang="en-US" dirty="0"/>
              <a:t>. </a:t>
            </a:r>
            <a:endParaRPr lang="ru-RU" dirty="0"/>
          </a:p>
          <a:p>
            <a:pPr marL="174625" indent="188913" algn="just">
              <a:lnSpc>
                <a:spcPct val="120000"/>
              </a:lnSpc>
            </a:pPr>
            <a:r>
              <a:rPr lang="en-US" b="1" i="1" dirty="0"/>
              <a:t>1. </a:t>
            </a:r>
            <a:r>
              <a:rPr lang="en-US" b="1" i="1" dirty="0" err="1"/>
              <a:t>Cyanophyta</a:t>
            </a:r>
            <a:r>
              <a:rPr lang="en-US" b="1" i="1" dirty="0"/>
              <a:t> – </a:t>
            </a:r>
            <a:r>
              <a:rPr lang="en-US" b="1" dirty="0" err="1"/>
              <a:t>Ko‘k</a:t>
            </a:r>
            <a:r>
              <a:rPr lang="en-US" b="1" dirty="0"/>
              <a:t> – </a:t>
            </a:r>
            <a:r>
              <a:rPr lang="en-US" b="1" dirty="0" err="1"/>
              <a:t>yashil</a:t>
            </a:r>
            <a:r>
              <a:rPr lang="en-US" b="1" dirty="0"/>
              <a:t> </a:t>
            </a:r>
            <a:r>
              <a:rPr lang="en-US" b="1" dirty="0" err="1" smtClean="0"/>
              <a:t>suvo‘tlar</a:t>
            </a:r>
            <a:r>
              <a:rPr lang="en-US" b="1" dirty="0" smtClean="0"/>
              <a:t> </a:t>
            </a:r>
            <a:r>
              <a:rPr lang="en-US" b="1" dirty="0" err="1" smtClean="0"/>
              <a:t>bo’limi</a:t>
            </a:r>
            <a:r>
              <a:rPr lang="en-US" b="1" dirty="0" smtClean="0"/>
              <a:t>. </a:t>
            </a:r>
            <a:endParaRPr lang="ru-RU" dirty="0"/>
          </a:p>
          <a:p>
            <a:pPr marL="174625" indent="188913" algn="just">
              <a:lnSpc>
                <a:spcPct val="120000"/>
              </a:lnSpc>
            </a:pPr>
            <a:r>
              <a:rPr lang="en-US" b="1" i="1" dirty="0"/>
              <a:t>2. Rhodophyta – </a:t>
            </a:r>
            <a:r>
              <a:rPr lang="en-US" b="1" dirty="0" err="1"/>
              <a:t>Qizil</a:t>
            </a:r>
            <a:r>
              <a:rPr lang="en-US" b="1" dirty="0"/>
              <a:t> </a:t>
            </a:r>
            <a:r>
              <a:rPr lang="en-US" b="1" dirty="0" err="1" smtClean="0"/>
              <a:t>suvo‘tlar</a:t>
            </a:r>
            <a:r>
              <a:rPr lang="en-US" b="1" dirty="0" smtClean="0"/>
              <a:t> </a:t>
            </a:r>
            <a:r>
              <a:rPr lang="en-US" b="1" dirty="0" err="1" smtClean="0"/>
              <a:t>bo’limi</a:t>
            </a:r>
            <a:r>
              <a:rPr lang="en-US" b="1" dirty="0" smtClean="0"/>
              <a:t>. </a:t>
            </a:r>
            <a:endParaRPr lang="ru-RU" dirty="0"/>
          </a:p>
          <a:p>
            <a:pPr marL="174625" indent="188913" algn="just">
              <a:lnSpc>
                <a:spcPct val="120000"/>
              </a:lnSpc>
            </a:pPr>
            <a:r>
              <a:rPr lang="en-US" b="1" i="1" dirty="0"/>
              <a:t>3. </a:t>
            </a:r>
            <a:r>
              <a:rPr lang="en-US" b="1" i="1" dirty="0" err="1"/>
              <a:t>Chlorophyta</a:t>
            </a:r>
            <a:r>
              <a:rPr lang="en-US" b="1" i="1" dirty="0"/>
              <a:t> – </a:t>
            </a:r>
            <a:r>
              <a:rPr lang="en-US" b="1" dirty="0" err="1" smtClean="0"/>
              <a:t>Yashil</a:t>
            </a:r>
            <a:r>
              <a:rPr lang="en-US" b="1" dirty="0" smtClean="0"/>
              <a:t> </a:t>
            </a:r>
            <a:r>
              <a:rPr lang="en-US" b="1" dirty="0" err="1" smtClean="0"/>
              <a:t>suvo‘tlar</a:t>
            </a:r>
            <a:r>
              <a:rPr lang="en-US" b="1" dirty="0" smtClean="0"/>
              <a:t> </a:t>
            </a:r>
            <a:r>
              <a:rPr lang="en-US" b="1" dirty="0" err="1" smtClean="0"/>
              <a:t>bo’limi</a:t>
            </a:r>
            <a:r>
              <a:rPr lang="en-US" b="1" dirty="0" smtClean="0"/>
              <a:t>. </a:t>
            </a:r>
            <a:endParaRPr lang="ru-RU" dirty="0"/>
          </a:p>
          <a:p>
            <a:pPr marL="174625" indent="188913" algn="just">
              <a:lnSpc>
                <a:spcPct val="120000"/>
              </a:lnSpc>
            </a:pPr>
            <a:r>
              <a:rPr lang="en-US" b="1" i="1" dirty="0"/>
              <a:t>4. </a:t>
            </a:r>
            <a:r>
              <a:rPr lang="en-US" b="1" i="1" dirty="0" err="1"/>
              <a:t>Chrysophyta</a:t>
            </a:r>
            <a:r>
              <a:rPr lang="en-US" b="1" i="1" dirty="0"/>
              <a:t> – </a:t>
            </a:r>
            <a:r>
              <a:rPr lang="en-US" b="1" dirty="0" err="1"/>
              <a:t>Oltin</a:t>
            </a:r>
            <a:r>
              <a:rPr lang="en-US" b="1" dirty="0"/>
              <a:t> </a:t>
            </a:r>
            <a:r>
              <a:rPr lang="en-US" b="1" dirty="0" err="1"/>
              <a:t>tusli</a:t>
            </a:r>
            <a:r>
              <a:rPr lang="en-US" b="1" dirty="0"/>
              <a:t> </a:t>
            </a:r>
            <a:r>
              <a:rPr lang="en-US" b="1" dirty="0" err="1" smtClean="0"/>
              <a:t>suvo‘tlar</a:t>
            </a:r>
            <a:r>
              <a:rPr lang="en-US" b="1" dirty="0" smtClean="0"/>
              <a:t> </a:t>
            </a:r>
            <a:r>
              <a:rPr lang="en-US" b="1" dirty="0" err="1" smtClean="0"/>
              <a:t>bo’limi</a:t>
            </a:r>
            <a:r>
              <a:rPr lang="en-US" dirty="0" smtClean="0"/>
              <a:t>. </a:t>
            </a:r>
            <a:endParaRPr lang="ru-RU" dirty="0"/>
          </a:p>
          <a:p>
            <a:pPr marL="174625" indent="188913" algn="just">
              <a:lnSpc>
                <a:spcPct val="120000"/>
              </a:lnSpc>
            </a:pPr>
            <a:r>
              <a:rPr lang="en-US" b="1" i="1" dirty="0"/>
              <a:t>5. </a:t>
            </a:r>
            <a:r>
              <a:rPr lang="en-US" b="1" i="1" dirty="0" err="1"/>
              <a:t>Xanthophyta</a:t>
            </a:r>
            <a:r>
              <a:rPr lang="en-US" b="1" i="1" dirty="0"/>
              <a:t>, </a:t>
            </a:r>
            <a:r>
              <a:rPr lang="en-US" b="1" i="1" dirty="0" smtClean="0"/>
              <a:t>– </a:t>
            </a:r>
            <a:r>
              <a:rPr lang="en-US" b="1" dirty="0" err="1"/>
              <a:t>Har</a:t>
            </a:r>
            <a:r>
              <a:rPr lang="en-US" b="1" dirty="0"/>
              <a:t> – </a:t>
            </a:r>
            <a:r>
              <a:rPr lang="en-US" b="1" dirty="0" err="1"/>
              <a:t>xil</a:t>
            </a:r>
            <a:r>
              <a:rPr lang="en-US" b="1" dirty="0"/>
              <a:t> </a:t>
            </a:r>
            <a:r>
              <a:rPr lang="en-US" b="1" dirty="0" err="1"/>
              <a:t>xivchinli</a:t>
            </a:r>
            <a:r>
              <a:rPr lang="en-US" b="1" dirty="0"/>
              <a:t> </a:t>
            </a:r>
            <a:r>
              <a:rPr lang="en-US" b="1" dirty="0" err="1"/>
              <a:t>yoki</a:t>
            </a:r>
            <a:r>
              <a:rPr lang="en-US" b="1" dirty="0"/>
              <a:t> </a:t>
            </a:r>
            <a:r>
              <a:rPr lang="en-US" b="1" dirty="0" err="1"/>
              <a:t>sariq</a:t>
            </a:r>
            <a:r>
              <a:rPr lang="en-US" b="1" dirty="0"/>
              <a:t> </a:t>
            </a:r>
            <a:r>
              <a:rPr lang="en-US" b="1" dirty="0" err="1"/>
              <a:t>yashil</a:t>
            </a:r>
            <a:r>
              <a:rPr lang="en-US" b="1" dirty="0"/>
              <a:t> </a:t>
            </a:r>
            <a:r>
              <a:rPr lang="en-US" b="1" dirty="0" err="1" smtClean="0"/>
              <a:t>suvo‘tlar</a:t>
            </a:r>
            <a:r>
              <a:rPr lang="en-US" b="1" dirty="0" smtClean="0"/>
              <a:t> </a:t>
            </a:r>
            <a:r>
              <a:rPr lang="en-US" b="1" dirty="0" err="1" smtClean="0"/>
              <a:t>bo’limi</a:t>
            </a:r>
            <a:r>
              <a:rPr lang="en-US" dirty="0" smtClean="0"/>
              <a:t>.</a:t>
            </a:r>
            <a:endParaRPr lang="ru-RU" dirty="0"/>
          </a:p>
          <a:p>
            <a:pPr marL="174625" indent="188913" algn="just">
              <a:lnSpc>
                <a:spcPct val="120000"/>
              </a:lnSpc>
            </a:pPr>
            <a:r>
              <a:rPr lang="en-US" b="1" i="1" dirty="0"/>
              <a:t>6.</a:t>
            </a:r>
            <a:r>
              <a:rPr lang="en-US" i="1" dirty="0"/>
              <a:t> </a:t>
            </a:r>
            <a:r>
              <a:rPr lang="en-US" b="1" i="1" dirty="0" err="1"/>
              <a:t>Bacillariophyta</a:t>
            </a:r>
            <a:r>
              <a:rPr lang="en-US" b="1" i="1" dirty="0"/>
              <a:t>, </a:t>
            </a:r>
            <a:r>
              <a:rPr lang="en-US" b="1" i="1" dirty="0" err="1"/>
              <a:t>Diatomeae</a:t>
            </a:r>
            <a:r>
              <a:rPr lang="en-US" b="1" i="1" dirty="0"/>
              <a:t> – Diatom </a:t>
            </a:r>
            <a:r>
              <a:rPr lang="en-US" b="1" dirty="0" err="1" smtClean="0"/>
              <a:t>suvo‘tlar</a:t>
            </a:r>
            <a:r>
              <a:rPr lang="en-US" b="1" dirty="0" smtClean="0"/>
              <a:t> </a:t>
            </a:r>
            <a:r>
              <a:rPr lang="en-US" b="1" dirty="0" err="1" smtClean="0"/>
              <a:t>bo’limi</a:t>
            </a:r>
            <a:r>
              <a:rPr lang="en-US" b="1" i="1" dirty="0" smtClean="0"/>
              <a:t>. </a:t>
            </a:r>
            <a:endParaRPr lang="ru-RU" dirty="0"/>
          </a:p>
          <a:p>
            <a:pPr marL="174625" indent="188913" algn="just">
              <a:lnSpc>
                <a:spcPct val="120000"/>
              </a:lnSpc>
            </a:pPr>
            <a:r>
              <a:rPr lang="en-US" b="1" i="1" dirty="0"/>
              <a:t>7. </a:t>
            </a:r>
            <a:r>
              <a:rPr lang="en-US" b="1" i="1" dirty="0" err="1"/>
              <a:t>Phaeophyta</a:t>
            </a:r>
            <a:r>
              <a:rPr lang="en-US" b="1" i="1" dirty="0"/>
              <a:t> – </a:t>
            </a:r>
            <a:r>
              <a:rPr lang="en-US" b="1" dirty="0" err="1"/>
              <a:t>Qo‘ng‘ir</a:t>
            </a:r>
            <a:r>
              <a:rPr lang="en-US" b="1" dirty="0"/>
              <a:t> </a:t>
            </a:r>
            <a:r>
              <a:rPr lang="en-US" b="1" dirty="0" err="1" smtClean="0"/>
              <a:t>suvo‘tlar</a:t>
            </a:r>
            <a:r>
              <a:rPr lang="en-US" b="1" dirty="0" smtClean="0"/>
              <a:t> </a:t>
            </a:r>
            <a:r>
              <a:rPr lang="en-US" b="1" dirty="0" err="1" smtClean="0"/>
              <a:t>bo’limi</a:t>
            </a:r>
            <a:r>
              <a:rPr lang="en-US" b="1" dirty="0" smtClean="0"/>
              <a:t>. </a:t>
            </a:r>
            <a:endParaRPr lang="ru-RU" dirty="0"/>
          </a:p>
          <a:p>
            <a:pPr marL="174625" indent="188913" algn="just">
              <a:lnSpc>
                <a:spcPct val="120000"/>
              </a:lnSpc>
            </a:pPr>
            <a:r>
              <a:rPr lang="en-US" b="1" i="1" dirty="0"/>
              <a:t>8. </a:t>
            </a:r>
            <a:r>
              <a:rPr lang="en-US" b="1" i="1" dirty="0" err="1"/>
              <a:t>Pyrrophyta</a:t>
            </a:r>
            <a:r>
              <a:rPr lang="en-US" b="1" i="1" dirty="0"/>
              <a:t> – </a:t>
            </a:r>
            <a:r>
              <a:rPr lang="en-US" b="1" dirty="0" err="1"/>
              <a:t>Pirofit</a:t>
            </a:r>
            <a:r>
              <a:rPr lang="en-US" b="1" dirty="0"/>
              <a:t> </a:t>
            </a:r>
            <a:r>
              <a:rPr lang="en-US" b="1" dirty="0" err="1" smtClean="0"/>
              <a:t>suvo‘tlar</a:t>
            </a:r>
            <a:r>
              <a:rPr lang="en-US" b="1" dirty="0" smtClean="0"/>
              <a:t> </a:t>
            </a:r>
            <a:r>
              <a:rPr lang="en-US" b="1" dirty="0" err="1" smtClean="0"/>
              <a:t>bo’limi</a:t>
            </a:r>
            <a:r>
              <a:rPr lang="en-US" b="1" dirty="0" smtClean="0"/>
              <a:t>. </a:t>
            </a:r>
            <a:endParaRPr lang="ru-RU" dirty="0"/>
          </a:p>
          <a:p>
            <a:pPr marL="174625" indent="188913" algn="just">
              <a:lnSpc>
                <a:spcPct val="120000"/>
              </a:lnSpc>
            </a:pPr>
            <a:r>
              <a:rPr lang="en-US" b="1" i="1" dirty="0"/>
              <a:t>9. </a:t>
            </a:r>
            <a:r>
              <a:rPr lang="en-US" b="1" i="1" dirty="0" err="1"/>
              <a:t>Euglenophyta</a:t>
            </a:r>
            <a:r>
              <a:rPr lang="en-US" b="1" i="1" dirty="0"/>
              <a:t> – </a:t>
            </a:r>
            <a:r>
              <a:rPr lang="en-US" b="1" dirty="0" err="1"/>
              <a:t>Evglena</a:t>
            </a:r>
            <a:r>
              <a:rPr lang="en-US" b="1" dirty="0"/>
              <a:t> </a:t>
            </a:r>
            <a:r>
              <a:rPr lang="en-US" b="1" dirty="0" err="1" smtClean="0"/>
              <a:t>suvo‘tlar</a:t>
            </a:r>
            <a:r>
              <a:rPr lang="en-US" b="1" dirty="0" smtClean="0"/>
              <a:t> </a:t>
            </a:r>
            <a:r>
              <a:rPr lang="en-US" b="1" dirty="0" err="1" smtClean="0"/>
              <a:t>bo’limi</a:t>
            </a:r>
            <a:r>
              <a:rPr lang="en-US" b="1" dirty="0" smtClean="0"/>
              <a:t>.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Suvo‘tlarning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tavsifi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79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_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2236</Words>
  <Application>Microsoft Office PowerPoint</Application>
  <PresentationFormat>Экран (4:3)</PresentationFormat>
  <Paragraphs>114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15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22</vt:i4>
      </vt:variant>
    </vt:vector>
  </HeadingPairs>
  <TitlesOfParts>
    <vt:vector size="46" baseType="lpstr">
      <vt:lpstr>Arial</vt:lpstr>
      <vt:lpstr>Book Antiqua</vt:lpstr>
      <vt:lpstr>Calibri</vt:lpstr>
      <vt:lpstr>Century Gothic</vt:lpstr>
      <vt:lpstr>Constantia</vt:lpstr>
      <vt:lpstr>Courier New</vt:lpstr>
      <vt:lpstr>Georgia</vt:lpstr>
      <vt:lpstr>Lucida Sans Unicode</vt:lpstr>
      <vt:lpstr>Palatino Linotype</vt:lpstr>
      <vt:lpstr>Times New Roman</vt:lpstr>
      <vt:lpstr>Trebuchet MS</vt:lpstr>
      <vt:lpstr>Verdana</vt:lpstr>
      <vt:lpstr>Wingdings</vt:lpstr>
      <vt:lpstr>Wingdings 2</vt:lpstr>
      <vt:lpstr>Wingdings 3</vt:lpstr>
      <vt:lpstr>Тема Office</vt:lpstr>
      <vt:lpstr>Открытая</vt:lpstr>
      <vt:lpstr>Твердый переплет</vt:lpstr>
      <vt:lpstr>Исполнительная</vt:lpstr>
      <vt:lpstr>Воздушный поток</vt:lpstr>
      <vt:lpstr>1_Воздушный поток</vt:lpstr>
      <vt:lpstr>2_Воздушный поток</vt:lpstr>
      <vt:lpstr>Поток</vt:lpstr>
      <vt:lpstr>1_Исполнительная</vt:lpstr>
      <vt:lpstr>Algologiya (suv o’tlar to’g’rida umumiy ma’lumot)</vt:lpstr>
      <vt:lpstr>O’simliklar sistematikasi</vt:lpstr>
      <vt:lpstr>Sistematikaning rivojlanishi.</vt:lpstr>
      <vt:lpstr>O’simliklar sistematikasi</vt:lpstr>
      <vt:lpstr>Prokariot va eukariotlar.</vt:lpstr>
      <vt:lpstr>Prokariot va eukariotlar.</vt:lpstr>
      <vt:lpstr>Tuban  o’simliklar - Thallophyta.</vt:lpstr>
      <vt:lpstr>Tuban  o’simliklar - Thallophyta.</vt:lpstr>
      <vt:lpstr>Suvo‘tlarning umumiy tavsifi.</vt:lpstr>
      <vt:lpstr>Презентация PowerPoint</vt:lpstr>
      <vt:lpstr>Suvo’tlarning kelib chiqishi.</vt:lpstr>
      <vt:lpstr>Suvo’tlarida o’ziga xos parallellik kuzatilib, deyarli hamma bo’lim vakillari ham tallomning tuzulishi jihatidan quyidagi morfologik strukturalar kuzatiladi:</vt:lpstr>
      <vt:lpstr>Презентация PowerPoint</vt:lpstr>
      <vt:lpstr>Презентация PowerPoint</vt:lpstr>
      <vt:lpstr>Tuzilishi.</vt:lpstr>
      <vt:lpstr>Презентация PowerPoint</vt:lpstr>
      <vt:lpstr>Suvo‘tlarning ko‘payishi vegetativ, jinssiz va jinsiy yo‘l bilan boradi. </vt:lpstr>
      <vt:lpstr>Jinssiz ko’payish.</vt:lpstr>
      <vt:lpstr>Jinsiy ko’payish.</vt:lpstr>
      <vt:lpstr>Презентация PowerPoint</vt:lpstr>
      <vt:lpstr>Mustahkamlash uchun savollar: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Algologiya (suv o’tlar to’g’rida umumiy ma’lumot) ppt</dc:title>
  <dc:creator>arxiv.uz</dc:creator>
  <cp:keywords>slayd</cp:keywords>
  <cp:lastModifiedBy>arxiv.uz</cp:lastModifiedBy>
  <cp:revision>21</cp:revision>
  <dcterms:created xsi:type="dcterms:W3CDTF">2020-02-04T13:55:24Z</dcterms:created>
  <dcterms:modified xsi:type="dcterms:W3CDTF">2023-04-09T11:32:29Z</dcterms:modified>
</cp:coreProperties>
</file>