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Lst>
  <p:sldSz cx="18288000" cy="10287000"/>
  <p:notesSz cx="6858000" cy="9144000"/>
  <p:embeddedFontLst>
    <p:embeddedFont>
      <p:font typeface="Calibri" panose="020F0502020204030204" pitchFamily="34" charset="0"/>
      <p:regular r:id="rId8"/>
      <p:bold r:id="rId9"/>
      <p:italic r:id="rId10"/>
      <p:boldItalic r:id="rId11"/>
    </p:embeddedFont>
    <p:embeddedFont>
      <p:font typeface="HK Grotesk" panose="020B0604020202020204" charset="-52"/>
      <p:regular r:id="rId12"/>
    </p:embeddedFont>
    <p:embeddedFont>
      <p:font typeface="Roboto" panose="02000000000000000000" pitchFamily="2" charset="0"/>
      <p:regular r:id="rId13"/>
      <p:bold r:id="rId14"/>
      <p:italic r:id="rId15"/>
      <p:boldItalic r:id="rId16"/>
    </p:embeddedFont>
    <p:embeddedFont>
      <p:font typeface="Roboto Bold" panose="02000000000000000000" charset="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2" d="100"/>
          <a:sy n="72" d="100"/>
        </p:scale>
        <p:origin x="654"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font" Target="fonts/font6.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5.fntdata"/><Relationship Id="rId17"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9.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font" Target="fonts/font8.fntdata"/><Relationship Id="rId10" Type="http://schemas.openxmlformats.org/officeDocument/2006/relationships/font" Target="fonts/font3.fntdata"/><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font" Target="fonts/font2.fntdata"/><Relationship Id="rId14" Type="http://schemas.openxmlformats.org/officeDocument/2006/relationships/font" Target="fonts/font7.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1/20/2025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F91B9"/>
        </a:solidFill>
        <a:effectLst/>
      </p:bgPr>
    </p:bg>
    <p:spTree>
      <p:nvGrpSpPr>
        <p:cNvPr id="1" name=""/>
        <p:cNvGrpSpPr/>
        <p:nvPr/>
      </p:nvGrpSpPr>
      <p:grpSpPr>
        <a:xfrm>
          <a:off x="0" y="0"/>
          <a:ext cx="0" cy="0"/>
          <a:chOff x="0" y="0"/>
          <a:chExt cx="0" cy="0"/>
        </a:xfrm>
      </p:grpSpPr>
      <p:sp>
        <p:nvSpPr>
          <p:cNvPr id="2" name="Freeform 2"/>
          <p:cNvSpPr/>
          <p:nvPr/>
        </p:nvSpPr>
        <p:spPr>
          <a:xfrm>
            <a:off x="-119921" y="0"/>
            <a:ext cx="13708378" cy="7710963"/>
          </a:xfrm>
          <a:custGeom>
            <a:avLst/>
            <a:gdLst/>
            <a:ahLst/>
            <a:cxnLst/>
            <a:rect l="l" t="t" r="r" b="b"/>
            <a:pathLst>
              <a:path w="13708378" h="7710963">
                <a:moveTo>
                  <a:pt x="0" y="0"/>
                </a:moveTo>
                <a:lnTo>
                  <a:pt x="13708377" y="0"/>
                </a:lnTo>
                <a:lnTo>
                  <a:pt x="13708377" y="7710963"/>
                </a:lnTo>
                <a:lnTo>
                  <a:pt x="0" y="7710963"/>
                </a:lnTo>
                <a:lnTo>
                  <a:pt x="0" y="0"/>
                </a:lnTo>
                <a:close/>
              </a:path>
            </a:pathLst>
          </a:custGeom>
          <a:blipFill>
            <a:blip r:embed="rId2"/>
            <a:stretch>
              <a:fillRect/>
            </a:stretch>
          </a:blipFill>
        </p:spPr>
      </p:sp>
      <p:sp>
        <p:nvSpPr>
          <p:cNvPr id="4" name="TextBox 4"/>
          <p:cNvSpPr txBox="1"/>
          <p:nvPr/>
        </p:nvSpPr>
        <p:spPr>
          <a:xfrm>
            <a:off x="13877024" y="6825138"/>
            <a:ext cx="3481989" cy="885825"/>
          </a:xfrm>
          <a:prstGeom prst="rect">
            <a:avLst/>
          </a:prstGeom>
        </p:spPr>
        <p:txBody>
          <a:bodyPr lIns="0" tIns="0" rIns="0" bIns="0" rtlCol="0" anchor="t">
            <a:spAutoFit/>
          </a:bodyPr>
          <a:lstStyle/>
          <a:p>
            <a:pPr>
              <a:lnSpc>
                <a:spcPts val="6905"/>
              </a:lnSpc>
            </a:pPr>
            <a:r>
              <a:rPr lang="en-US" sz="5754" spc="172">
                <a:solidFill>
                  <a:srgbClr val="FFFFFF"/>
                </a:solidFill>
                <a:latin typeface="Roboto Bold"/>
              </a:rPr>
              <a:t>BUGGATI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971550"/>
            <a:ext cx="13976342" cy="1067752"/>
          </a:xfrm>
          <a:prstGeom prst="rect">
            <a:avLst/>
          </a:prstGeom>
        </p:spPr>
        <p:txBody>
          <a:bodyPr lIns="0" tIns="0" rIns="0" bIns="0" rtlCol="0" anchor="t">
            <a:spAutoFit/>
          </a:bodyPr>
          <a:lstStyle/>
          <a:p>
            <a:pPr>
              <a:lnSpc>
                <a:spcPts val="8677"/>
              </a:lnSpc>
            </a:pPr>
            <a:r>
              <a:rPr lang="en-US" sz="6675" spc="-200">
                <a:solidFill>
                  <a:srgbClr val="7F91B9"/>
                </a:solidFill>
                <a:latin typeface="HK Grotesk"/>
              </a:rPr>
              <a:t>Tarixi: </a:t>
            </a:r>
          </a:p>
        </p:txBody>
      </p:sp>
      <p:sp>
        <p:nvSpPr>
          <p:cNvPr id="3" name="TextBox 3"/>
          <p:cNvSpPr txBox="1"/>
          <p:nvPr/>
        </p:nvSpPr>
        <p:spPr>
          <a:xfrm>
            <a:off x="1028700" y="2081640"/>
            <a:ext cx="16230600" cy="1066800"/>
          </a:xfrm>
          <a:prstGeom prst="rect">
            <a:avLst/>
          </a:prstGeom>
        </p:spPr>
        <p:txBody>
          <a:bodyPr lIns="0" tIns="0" rIns="0" bIns="0" rtlCol="0" anchor="t">
            <a:spAutoFit/>
          </a:bodyPr>
          <a:lstStyle/>
          <a:p>
            <a:pPr algn="ctr">
              <a:lnSpc>
                <a:spcPts val="4200"/>
              </a:lnSpc>
            </a:pPr>
            <a:r>
              <a:rPr lang="en-US" sz="3000">
                <a:solidFill>
                  <a:srgbClr val="000000"/>
                </a:solidFill>
                <a:latin typeface="Roboto"/>
              </a:rPr>
              <a:t>Bugatti avtomobil brendi Ettore Bugatti (1881-1947) tomonidan 1909 yilda Molsheymda tashkil etilgan va sport, poyga va hashamatli avtomobillarni ishlab chiqargan.</a:t>
            </a:r>
          </a:p>
        </p:txBody>
      </p:sp>
      <p:sp>
        <p:nvSpPr>
          <p:cNvPr id="4" name="TextBox 4"/>
          <p:cNvSpPr txBox="1"/>
          <p:nvPr/>
        </p:nvSpPr>
        <p:spPr>
          <a:xfrm>
            <a:off x="1028700" y="3292855"/>
            <a:ext cx="16230600" cy="4267200"/>
          </a:xfrm>
          <a:prstGeom prst="rect">
            <a:avLst/>
          </a:prstGeom>
        </p:spPr>
        <p:txBody>
          <a:bodyPr lIns="0" tIns="0" rIns="0" bIns="0" rtlCol="0" anchor="t">
            <a:spAutoFit/>
          </a:bodyPr>
          <a:lstStyle/>
          <a:p>
            <a:pPr algn="ctr">
              <a:lnSpc>
                <a:spcPts val="4200"/>
              </a:lnSpc>
            </a:pPr>
            <a:r>
              <a:rPr lang="en-US" sz="3000">
                <a:solidFill>
                  <a:srgbClr val="000000"/>
                </a:solidFill>
                <a:latin typeface="Roboto"/>
              </a:rPr>
              <a:t>1998 yil 22 dekabrda Porsche SE tomonidan boshqariladigan nemis avtomobil ishlab chiqaruvchisi Volkswagen AG Bugatti Automobiles SAS-ni Frantsiyada ro'yxatdan o'tgan, to'liq egalik qiluvchi sho''ba korxona sifatida tashkil etdi . Xuddi shu kuni kompaniya Bugatti uchun dizayn va nom berish huquqini italiyalik biznesmen Romano Artiolidan oldi , u 1987-1998 yillarda Italiyada Bugatti SpA bilan superkarlar (masalan, EB 110 va EB 112) ishlab chiqardi. 2000 yildan boshlab Bugatti. avtomobil brendi rasman Bugatti Automobiles SAS sifatida mavjud bo'lib, hanuzgacha Bugatti deb qisqartiriladi. O'shandan beri kompaniyaning bosh ofisi yana Frantsiyaning Molsheim shahrida joylashgan.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8936205"/>
          </a:xfrm>
          <a:custGeom>
            <a:avLst/>
            <a:gdLst/>
            <a:ahLst/>
            <a:cxnLst/>
            <a:rect l="l" t="t" r="r" b="b"/>
            <a:pathLst>
              <a:path w="18288000" h="8936205">
                <a:moveTo>
                  <a:pt x="0" y="0"/>
                </a:moveTo>
                <a:lnTo>
                  <a:pt x="18288000" y="0"/>
                </a:lnTo>
                <a:lnTo>
                  <a:pt x="18288000" y="8936205"/>
                </a:lnTo>
                <a:lnTo>
                  <a:pt x="0" y="8936205"/>
                </a:lnTo>
                <a:lnTo>
                  <a:pt x="0" y="0"/>
                </a:lnTo>
                <a:close/>
              </a:path>
            </a:pathLst>
          </a:custGeom>
          <a:blipFill>
            <a:blip r:embed="rId2"/>
            <a:stretch>
              <a:fillRect t="-18270" b="-18270"/>
            </a:stretch>
          </a:blipFill>
        </p:spPr>
      </p:sp>
      <p:sp>
        <p:nvSpPr>
          <p:cNvPr id="3" name="AutoShape 3"/>
          <p:cNvSpPr/>
          <p:nvPr/>
        </p:nvSpPr>
        <p:spPr>
          <a:xfrm>
            <a:off x="0" y="4468102"/>
            <a:ext cx="12026588" cy="5818898"/>
          </a:xfrm>
          <a:prstGeom prst="rect">
            <a:avLst/>
          </a:prstGeom>
          <a:solidFill>
            <a:srgbClr val="FFFFFF"/>
          </a:solidFill>
        </p:spPr>
      </p:sp>
      <p:sp>
        <p:nvSpPr>
          <p:cNvPr id="4" name="TextBox 4"/>
          <p:cNvSpPr txBox="1"/>
          <p:nvPr/>
        </p:nvSpPr>
        <p:spPr>
          <a:xfrm>
            <a:off x="912395" y="4700300"/>
            <a:ext cx="9336966" cy="1302252"/>
          </a:xfrm>
          <a:prstGeom prst="rect">
            <a:avLst/>
          </a:prstGeom>
        </p:spPr>
        <p:txBody>
          <a:bodyPr lIns="0" tIns="0" rIns="0" bIns="0" rtlCol="0" anchor="t">
            <a:spAutoFit/>
          </a:bodyPr>
          <a:lstStyle/>
          <a:p>
            <a:pPr marL="0" lvl="0" indent="0">
              <a:lnSpc>
                <a:spcPts val="10377"/>
              </a:lnSpc>
            </a:pPr>
            <a:r>
              <a:rPr lang="en-US" sz="7982" spc="-239">
                <a:solidFill>
                  <a:srgbClr val="7F91B9"/>
                </a:solidFill>
                <a:latin typeface="HK Grotesk"/>
              </a:rPr>
              <a:t>Bugatti</a:t>
            </a:r>
          </a:p>
        </p:txBody>
      </p:sp>
      <p:sp>
        <p:nvSpPr>
          <p:cNvPr id="5" name="TextBox 5"/>
          <p:cNvSpPr txBox="1"/>
          <p:nvPr/>
        </p:nvSpPr>
        <p:spPr>
          <a:xfrm>
            <a:off x="912395" y="6318659"/>
            <a:ext cx="9336966" cy="3498345"/>
          </a:xfrm>
          <a:prstGeom prst="rect">
            <a:avLst/>
          </a:prstGeom>
        </p:spPr>
        <p:txBody>
          <a:bodyPr lIns="0" tIns="0" rIns="0" bIns="0" rtlCol="0" anchor="t">
            <a:spAutoFit/>
          </a:bodyPr>
          <a:lstStyle/>
          <a:p>
            <a:pPr>
              <a:lnSpc>
                <a:spcPts val="3104"/>
              </a:lnSpc>
            </a:pPr>
            <a:r>
              <a:rPr lang="en-US" sz="2217">
                <a:solidFill>
                  <a:srgbClr val="000000"/>
                </a:solidFill>
                <a:latin typeface="Roboto"/>
              </a:rPr>
              <a:t>Bugatti Chiron — dan $3 000 000</a:t>
            </a:r>
          </a:p>
          <a:p>
            <a:pPr>
              <a:lnSpc>
                <a:spcPts val="3104"/>
              </a:lnSpc>
            </a:pPr>
            <a:r>
              <a:rPr lang="en-US" sz="2217">
                <a:solidFill>
                  <a:srgbClr val="000000"/>
                </a:solidFill>
                <a:latin typeface="Roboto"/>
              </a:rPr>
              <a:t>Bugatti Veyron — dan $2 000 000</a:t>
            </a:r>
          </a:p>
          <a:p>
            <a:pPr>
              <a:lnSpc>
                <a:spcPts val="3104"/>
              </a:lnSpc>
            </a:pPr>
            <a:r>
              <a:rPr lang="en-US" sz="2217">
                <a:solidFill>
                  <a:srgbClr val="000000"/>
                </a:solidFill>
                <a:latin typeface="Roboto"/>
              </a:rPr>
              <a:t>Bugatti La Voiture Noire — dan $18 000 000</a:t>
            </a:r>
          </a:p>
          <a:p>
            <a:pPr>
              <a:lnSpc>
                <a:spcPts val="3104"/>
              </a:lnSpc>
            </a:pPr>
            <a:r>
              <a:rPr lang="en-US" sz="2217">
                <a:solidFill>
                  <a:srgbClr val="000000"/>
                </a:solidFill>
                <a:latin typeface="Roboto"/>
              </a:rPr>
              <a:t>Bugatti Divo — dan 5 000 000 evro</a:t>
            </a:r>
          </a:p>
          <a:p>
            <a:pPr>
              <a:lnSpc>
                <a:spcPts val="3104"/>
              </a:lnSpc>
            </a:pPr>
            <a:r>
              <a:rPr lang="en-US" sz="2217">
                <a:solidFill>
                  <a:srgbClr val="000000"/>
                </a:solidFill>
                <a:latin typeface="Roboto"/>
              </a:rPr>
              <a:t>Bugatti Centodieci — dan 8 000 000 evro</a:t>
            </a:r>
          </a:p>
          <a:p>
            <a:pPr>
              <a:lnSpc>
                <a:spcPts val="3104"/>
              </a:lnSpc>
            </a:pPr>
            <a:endParaRPr lang="en-US" sz="2217">
              <a:solidFill>
                <a:srgbClr val="000000"/>
              </a:solidFill>
              <a:latin typeface="Roboto"/>
            </a:endParaRPr>
          </a:p>
          <a:p>
            <a:pPr>
              <a:lnSpc>
                <a:spcPts val="3104"/>
              </a:lnSpc>
            </a:pPr>
            <a:endParaRPr lang="en-US" sz="2217">
              <a:solidFill>
                <a:srgbClr val="000000"/>
              </a:solidFill>
              <a:latin typeface="Roboto"/>
            </a:endParaRPr>
          </a:p>
          <a:p>
            <a:pPr>
              <a:lnSpc>
                <a:spcPts val="3104"/>
              </a:lnSpc>
            </a:pPr>
            <a:endParaRPr lang="en-US" sz="2217">
              <a:solidFill>
                <a:srgbClr val="000000"/>
              </a:solidFill>
              <a:latin typeface="Roboto"/>
            </a:endParaRPr>
          </a:p>
          <a:p>
            <a:pPr>
              <a:lnSpc>
                <a:spcPts val="3104"/>
              </a:lnSpc>
            </a:pPr>
            <a:endParaRPr lang="en-US" sz="2217">
              <a:solidFill>
                <a:srgbClr val="000000"/>
              </a:solidFill>
              <a:latin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7F91B9"/>
        </a:solidFill>
        <a:effectLst/>
      </p:bgPr>
    </p:bg>
    <p:spTree>
      <p:nvGrpSpPr>
        <p:cNvPr id="1" name=""/>
        <p:cNvGrpSpPr/>
        <p:nvPr/>
      </p:nvGrpSpPr>
      <p:grpSpPr>
        <a:xfrm>
          <a:off x="0" y="0"/>
          <a:ext cx="0" cy="0"/>
          <a:chOff x="0" y="0"/>
          <a:chExt cx="0" cy="0"/>
        </a:xfrm>
      </p:grpSpPr>
      <p:sp>
        <p:nvSpPr>
          <p:cNvPr id="2" name="AutoShape 2"/>
          <p:cNvSpPr/>
          <p:nvPr/>
        </p:nvSpPr>
        <p:spPr>
          <a:xfrm>
            <a:off x="10210800" y="3577215"/>
            <a:ext cx="6387892" cy="9553"/>
          </a:xfrm>
          <a:prstGeom prst="rect">
            <a:avLst/>
          </a:prstGeom>
          <a:solidFill>
            <a:srgbClr val="FFFFFF"/>
          </a:solidFill>
        </p:spPr>
      </p:sp>
      <p:sp>
        <p:nvSpPr>
          <p:cNvPr id="3" name="TextBox 3"/>
          <p:cNvSpPr txBox="1"/>
          <p:nvPr/>
        </p:nvSpPr>
        <p:spPr>
          <a:xfrm>
            <a:off x="1317629" y="1289050"/>
            <a:ext cx="6813542" cy="2136456"/>
          </a:xfrm>
          <a:prstGeom prst="rect">
            <a:avLst/>
          </a:prstGeom>
        </p:spPr>
        <p:txBody>
          <a:bodyPr lIns="0" tIns="0" rIns="0" bIns="0" rtlCol="0" anchor="t">
            <a:spAutoFit/>
          </a:bodyPr>
          <a:lstStyle/>
          <a:p>
            <a:pPr>
              <a:lnSpc>
                <a:spcPts val="8482"/>
              </a:lnSpc>
            </a:pPr>
            <a:r>
              <a:rPr lang="en-US" sz="6525" spc="-195">
                <a:solidFill>
                  <a:srgbClr val="FFFFFF"/>
                </a:solidFill>
                <a:latin typeface="HK Grotesk"/>
              </a:rPr>
              <a:t>Buggati haqida </a:t>
            </a:r>
          </a:p>
          <a:p>
            <a:pPr>
              <a:lnSpc>
                <a:spcPts val="8482"/>
              </a:lnSpc>
            </a:pPr>
            <a:r>
              <a:rPr lang="en-US" sz="6525" spc="-195">
                <a:solidFill>
                  <a:srgbClr val="FFFFFF"/>
                </a:solidFill>
                <a:latin typeface="HK Grotesk"/>
              </a:rPr>
              <a:t>qiziqarli malumotlar</a:t>
            </a:r>
          </a:p>
        </p:txBody>
      </p:sp>
      <p:grpSp>
        <p:nvGrpSpPr>
          <p:cNvPr id="4" name="Group 4"/>
          <p:cNvGrpSpPr/>
          <p:nvPr/>
        </p:nvGrpSpPr>
        <p:grpSpPr>
          <a:xfrm>
            <a:off x="10210800" y="1377156"/>
            <a:ext cx="6387892" cy="1167117"/>
            <a:chOff x="0" y="28575"/>
            <a:chExt cx="8517189" cy="1556156"/>
          </a:xfrm>
        </p:grpSpPr>
        <p:sp>
          <p:nvSpPr>
            <p:cNvPr id="5" name="TextBox 5"/>
            <p:cNvSpPr txBox="1"/>
            <p:nvPr/>
          </p:nvSpPr>
          <p:spPr>
            <a:xfrm>
              <a:off x="0" y="28575"/>
              <a:ext cx="8517189" cy="649751"/>
            </a:xfrm>
            <a:prstGeom prst="rect">
              <a:avLst/>
            </a:prstGeom>
          </p:spPr>
          <p:txBody>
            <a:bodyPr lIns="0" tIns="0" rIns="0" bIns="0" rtlCol="0" anchor="t">
              <a:spAutoFit/>
            </a:bodyPr>
            <a:lstStyle/>
            <a:p>
              <a:pPr marL="0" lvl="0" indent="0">
                <a:lnSpc>
                  <a:spcPts val="3849"/>
                </a:lnSpc>
              </a:pPr>
              <a:r>
                <a:rPr lang="en-US" sz="3499" spc="-104" dirty="0" err="1">
                  <a:solidFill>
                    <a:srgbClr val="FFFFFF"/>
                  </a:solidFill>
                  <a:latin typeface="Roboto Bold"/>
                </a:rPr>
                <a:t>Ishlab</a:t>
              </a:r>
              <a:r>
                <a:rPr lang="en-US" sz="3499" spc="-104" dirty="0">
                  <a:solidFill>
                    <a:srgbClr val="FFFFFF"/>
                  </a:solidFill>
                  <a:latin typeface="Roboto Bold"/>
                </a:rPr>
                <a:t> </a:t>
              </a:r>
              <a:r>
                <a:rPr lang="en-US" sz="3499" spc="-104" dirty="0" err="1">
                  <a:solidFill>
                    <a:srgbClr val="FFFFFF"/>
                  </a:solidFill>
                  <a:latin typeface="Roboto Bold"/>
                </a:rPr>
                <a:t>chiqarish</a:t>
              </a:r>
              <a:endParaRPr lang="en-US" sz="3499" spc="-104" dirty="0">
                <a:solidFill>
                  <a:srgbClr val="FFFFFF"/>
                </a:solidFill>
                <a:latin typeface="Roboto Bold"/>
              </a:endParaRPr>
            </a:p>
          </p:txBody>
        </p:sp>
        <p:sp>
          <p:nvSpPr>
            <p:cNvPr id="6" name="TextBox 6"/>
            <p:cNvSpPr txBox="1"/>
            <p:nvPr/>
          </p:nvSpPr>
          <p:spPr>
            <a:xfrm>
              <a:off x="0" y="921155"/>
              <a:ext cx="8517189" cy="663576"/>
            </a:xfrm>
            <a:prstGeom prst="rect">
              <a:avLst/>
            </a:prstGeom>
          </p:spPr>
          <p:txBody>
            <a:bodyPr lIns="0" tIns="0" rIns="0" bIns="0" rtlCol="0" anchor="t">
              <a:spAutoFit/>
            </a:bodyPr>
            <a:lstStyle/>
            <a:p>
              <a:pPr>
                <a:lnSpc>
                  <a:spcPts val="4199"/>
                </a:lnSpc>
              </a:pPr>
              <a:r>
                <a:rPr lang="en-US" sz="2999">
                  <a:solidFill>
                    <a:srgbClr val="FFFFFF"/>
                  </a:solidFill>
                  <a:latin typeface="Roboto"/>
                </a:rPr>
                <a:t>76 ta avtomobil yiliga</a:t>
              </a:r>
            </a:p>
          </p:txBody>
        </p:sp>
      </p:grpSp>
      <p:grpSp>
        <p:nvGrpSpPr>
          <p:cNvPr id="7" name="Group 7"/>
          <p:cNvGrpSpPr/>
          <p:nvPr/>
        </p:nvGrpSpPr>
        <p:grpSpPr>
          <a:xfrm>
            <a:off x="10210800" y="4415241"/>
            <a:ext cx="6387892" cy="1187278"/>
            <a:chOff x="0" y="0"/>
            <a:chExt cx="8517189" cy="1583037"/>
          </a:xfrm>
        </p:grpSpPr>
        <p:sp>
          <p:nvSpPr>
            <p:cNvPr id="8" name="TextBox 8"/>
            <p:cNvSpPr txBox="1"/>
            <p:nvPr/>
          </p:nvSpPr>
          <p:spPr>
            <a:xfrm>
              <a:off x="0" y="28575"/>
              <a:ext cx="8517189" cy="678391"/>
            </a:xfrm>
            <a:prstGeom prst="rect">
              <a:avLst/>
            </a:prstGeom>
          </p:spPr>
          <p:txBody>
            <a:bodyPr lIns="0" tIns="0" rIns="0" bIns="0" rtlCol="0" anchor="t">
              <a:spAutoFit/>
            </a:bodyPr>
            <a:lstStyle/>
            <a:p>
              <a:pPr marL="0" lvl="0" indent="0">
                <a:lnSpc>
                  <a:spcPts val="3849"/>
                </a:lnSpc>
              </a:pPr>
              <a:r>
                <a:rPr lang="en-US" sz="3499" spc="-104">
                  <a:solidFill>
                    <a:srgbClr val="FFFFFF"/>
                  </a:solidFill>
                  <a:latin typeface="Roboto Bold"/>
                </a:rPr>
                <a:t>Xodimlar soni</a:t>
              </a:r>
            </a:p>
          </p:txBody>
        </p:sp>
        <p:sp>
          <p:nvSpPr>
            <p:cNvPr id="9" name="TextBox 9"/>
            <p:cNvSpPr txBox="1"/>
            <p:nvPr/>
          </p:nvSpPr>
          <p:spPr>
            <a:xfrm>
              <a:off x="0" y="921155"/>
              <a:ext cx="8517189" cy="663576"/>
            </a:xfrm>
            <a:prstGeom prst="rect">
              <a:avLst/>
            </a:prstGeom>
          </p:spPr>
          <p:txBody>
            <a:bodyPr lIns="0" tIns="0" rIns="0" bIns="0" rtlCol="0" anchor="t">
              <a:spAutoFit/>
            </a:bodyPr>
            <a:lstStyle/>
            <a:p>
              <a:pPr>
                <a:lnSpc>
                  <a:spcPts val="4199"/>
                </a:lnSpc>
              </a:pPr>
              <a:r>
                <a:rPr lang="en-US" sz="2999">
                  <a:solidFill>
                    <a:srgbClr val="FFFFFF"/>
                  </a:solidFill>
                  <a:latin typeface="Roboto"/>
                </a:rPr>
                <a:t>297</a:t>
              </a:r>
            </a:p>
          </p:txBody>
        </p:sp>
      </p:grpSp>
      <p:grpSp>
        <p:nvGrpSpPr>
          <p:cNvPr id="10" name="Group 10"/>
          <p:cNvGrpSpPr/>
          <p:nvPr/>
        </p:nvGrpSpPr>
        <p:grpSpPr>
          <a:xfrm>
            <a:off x="10210800" y="7474757"/>
            <a:ext cx="6387892" cy="1187278"/>
            <a:chOff x="0" y="0"/>
            <a:chExt cx="8517189" cy="1583037"/>
          </a:xfrm>
        </p:grpSpPr>
        <p:sp>
          <p:nvSpPr>
            <p:cNvPr id="11" name="TextBox 11"/>
            <p:cNvSpPr txBox="1"/>
            <p:nvPr/>
          </p:nvSpPr>
          <p:spPr>
            <a:xfrm>
              <a:off x="0" y="28575"/>
              <a:ext cx="8517189" cy="678391"/>
            </a:xfrm>
            <a:prstGeom prst="rect">
              <a:avLst/>
            </a:prstGeom>
          </p:spPr>
          <p:txBody>
            <a:bodyPr lIns="0" tIns="0" rIns="0" bIns="0" rtlCol="0" anchor="t">
              <a:spAutoFit/>
            </a:bodyPr>
            <a:lstStyle/>
            <a:p>
              <a:pPr marL="0" lvl="0" indent="0">
                <a:lnSpc>
                  <a:spcPts val="3849"/>
                </a:lnSpc>
              </a:pPr>
              <a:r>
                <a:rPr lang="en-US" sz="3499" spc="-104">
                  <a:solidFill>
                    <a:srgbClr val="FFFFFF"/>
                  </a:solidFill>
                  <a:latin typeface="Roboto Bold"/>
                </a:rPr>
                <a:t>Mahsulotlar</a:t>
              </a:r>
            </a:p>
          </p:txBody>
        </p:sp>
        <p:sp>
          <p:nvSpPr>
            <p:cNvPr id="12" name="TextBox 12"/>
            <p:cNvSpPr txBox="1"/>
            <p:nvPr/>
          </p:nvSpPr>
          <p:spPr>
            <a:xfrm>
              <a:off x="0" y="921155"/>
              <a:ext cx="8517189" cy="663576"/>
            </a:xfrm>
            <a:prstGeom prst="rect">
              <a:avLst/>
            </a:prstGeom>
          </p:spPr>
          <p:txBody>
            <a:bodyPr lIns="0" tIns="0" rIns="0" bIns="0" rtlCol="0" anchor="t">
              <a:spAutoFit/>
            </a:bodyPr>
            <a:lstStyle/>
            <a:p>
              <a:pPr>
                <a:lnSpc>
                  <a:spcPts val="4199"/>
                </a:lnSpc>
              </a:pPr>
              <a:r>
                <a:rPr lang="en-US" sz="2999">
                  <a:solidFill>
                    <a:srgbClr val="FFFFFF"/>
                  </a:solidFill>
                  <a:latin typeface="Roboto"/>
                </a:rPr>
                <a:t>Sport avtomobillari</a:t>
              </a:r>
            </a:p>
          </p:txBody>
        </p:sp>
      </p:grpSp>
      <p:sp>
        <p:nvSpPr>
          <p:cNvPr id="13" name="AutoShape 13"/>
          <p:cNvSpPr/>
          <p:nvPr/>
        </p:nvSpPr>
        <p:spPr>
          <a:xfrm>
            <a:off x="10210800" y="6636731"/>
            <a:ext cx="6387892" cy="9553"/>
          </a:xfrm>
          <a:prstGeom prst="rect">
            <a:avLst/>
          </a:prstGeom>
          <a:solidFill>
            <a:srgbClr val="FFFFFF"/>
          </a:solidFill>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761866"/>
            <a:chOff x="0" y="0"/>
            <a:chExt cx="24384000" cy="3682487"/>
          </a:xfrm>
        </p:grpSpPr>
        <p:sp>
          <p:nvSpPr>
            <p:cNvPr id="3" name="AutoShape 3"/>
            <p:cNvSpPr/>
            <p:nvPr/>
          </p:nvSpPr>
          <p:spPr>
            <a:xfrm>
              <a:off x="0" y="0"/>
              <a:ext cx="24384000" cy="3682487"/>
            </a:xfrm>
            <a:prstGeom prst="rect">
              <a:avLst/>
            </a:prstGeom>
            <a:solidFill>
              <a:srgbClr val="7F91B9"/>
            </a:solidFill>
          </p:spPr>
        </p:sp>
        <p:sp>
          <p:nvSpPr>
            <p:cNvPr id="4" name="TextBox 4"/>
            <p:cNvSpPr txBox="1"/>
            <p:nvPr/>
          </p:nvSpPr>
          <p:spPr>
            <a:xfrm>
              <a:off x="4487339" y="1284560"/>
              <a:ext cx="15409323" cy="1064683"/>
            </a:xfrm>
            <a:prstGeom prst="rect">
              <a:avLst/>
            </a:prstGeom>
          </p:spPr>
          <p:txBody>
            <a:bodyPr lIns="0" tIns="0" rIns="0" bIns="0" rtlCol="0" anchor="t">
              <a:spAutoFit/>
            </a:bodyPr>
            <a:lstStyle/>
            <a:p>
              <a:pPr marL="0" lvl="0" indent="0" algn="ctr">
                <a:lnSpc>
                  <a:spcPts val="6500"/>
                </a:lnSpc>
              </a:pPr>
              <a:r>
                <a:rPr lang="en-US" sz="5000" spc="-150">
                  <a:solidFill>
                    <a:srgbClr val="FFFFFF"/>
                  </a:solidFill>
                  <a:latin typeface="HK Grotesk"/>
                </a:rPr>
                <a:t>MODELARI</a:t>
              </a:r>
            </a:p>
          </p:txBody>
        </p:sp>
      </p:grpSp>
      <p:grpSp>
        <p:nvGrpSpPr>
          <p:cNvPr id="5" name="Group 5"/>
          <p:cNvGrpSpPr/>
          <p:nvPr/>
        </p:nvGrpSpPr>
        <p:grpSpPr>
          <a:xfrm>
            <a:off x="1224835" y="2520315"/>
            <a:ext cx="4006642" cy="783412"/>
            <a:chOff x="0" y="0"/>
            <a:chExt cx="5342189" cy="1044549"/>
          </a:xfrm>
        </p:grpSpPr>
        <p:sp>
          <p:nvSpPr>
            <p:cNvPr id="6" name="AutoShape 6"/>
            <p:cNvSpPr/>
            <p:nvPr/>
          </p:nvSpPr>
          <p:spPr>
            <a:xfrm>
              <a:off x="0" y="0"/>
              <a:ext cx="5342189" cy="12798"/>
            </a:xfrm>
            <a:prstGeom prst="rect">
              <a:avLst/>
            </a:prstGeom>
            <a:solidFill>
              <a:srgbClr val="7F91B9"/>
            </a:solidFill>
          </p:spPr>
        </p:sp>
        <p:sp>
          <p:nvSpPr>
            <p:cNvPr id="7" name="TextBox 7"/>
            <p:cNvSpPr txBox="1"/>
            <p:nvPr/>
          </p:nvSpPr>
          <p:spPr>
            <a:xfrm>
              <a:off x="0" y="564066"/>
              <a:ext cx="5342189" cy="480483"/>
            </a:xfrm>
            <a:prstGeom prst="rect">
              <a:avLst/>
            </a:prstGeom>
          </p:spPr>
          <p:txBody>
            <a:bodyPr lIns="0" tIns="0" rIns="0" bIns="0" rtlCol="0" anchor="t">
              <a:spAutoFit/>
            </a:bodyPr>
            <a:lstStyle/>
            <a:p>
              <a:pPr marL="0" lvl="0" indent="0" algn="ctr">
                <a:lnSpc>
                  <a:spcPts val="2750"/>
                </a:lnSpc>
              </a:pPr>
              <a:r>
                <a:rPr lang="en-US" sz="2500" spc="-75">
                  <a:solidFill>
                    <a:srgbClr val="7F91B9"/>
                  </a:solidFill>
                  <a:latin typeface="Roboto Bold"/>
                </a:rPr>
                <a:t>Veyron</a:t>
              </a:r>
            </a:p>
          </p:txBody>
        </p:sp>
      </p:grpSp>
      <p:grpSp>
        <p:nvGrpSpPr>
          <p:cNvPr id="8" name="Group 8"/>
          <p:cNvGrpSpPr/>
          <p:nvPr/>
        </p:nvGrpSpPr>
        <p:grpSpPr>
          <a:xfrm>
            <a:off x="6991109" y="2520315"/>
            <a:ext cx="4006642" cy="783412"/>
            <a:chOff x="0" y="0"/>
            <a:chExt cx="5342189" cy="1044549"/>
          </a:xfrm>
        </p:grpSpPr>
        <p:sp>
          <p:nvSpPr>
            <p:cNvPr id="9" name="TextBox 9"/>
            <p:cNvSpPr txBox="1"/>
            <p:nvPr/>
          </p:nvSpPr>
          <p:spPr>
            <a:xfrm>
              <a:off x="0" y="564066"/>
              <a:ext cx="5342189" cy="480483"/>
            </a:xfrm>
            <a:prstGeom prst="rect">
              <a:avLst/>
            </a:prstGeom>
          </p:spPr>
          <p:txBody>
            <a:bodyPr lIns="0" tIns="0" rIns="0" bIns="0" rtlCol="0" anchor="t">
              <a:spAutoFit/>
            </a:bodyPr>
            <a:lstStyle/>
            <a:p>
              <a:pPr marL="0" lvl="0" indent="0" algn="ctr">
                <a:lnSpc>
                  <a:spcPts val="2750"/>
                </a:lnSpc>
              </a:pPr>
              <a:r>
                <a:rPr lang="en-US" sz="2500" spc="-75">
                  <a:solidFill>
                    <a:srgbClr val="7F91B9"/>
                  </a:solidFill>
                  <a:latin typeface="Roboto Bold"/>
                </a:rPr>
                <a:t>Chiron</a:t>
              </a:r>
            </a:p>
          </p:txBody>
        </p:sp>
        <p:sp>
          <p:nvSpPr>
            <p:cNvPr id="10" name="AutoShape 10"/>
            <p:cNvSpPr/>
            <p:nvPr/>
          </p:nvSpPr>
          <p:spPr>
            <a:xfrm>
              <a:off x="0" y="0"/>
              <a:ext cx="5342189" cy="12798"/>
            </a:xfrm>
            <a:prstGeom prst="rect">
              <a:avLst/>
            </a:prstGeom>
            <a:solidFill>
              <a:srgbClr val="7F91B9"/>
            </a:solidFill>
          </p:spPr>
        </p:sp>
      </p:grpSp>
      <p:grpSp>
        <p:nvGrpSpPr>
          <p:cNvPr id="11" name="Group 11"/>
          <p:cNvGrpSpPr/>
          <p:nvPr/>
        </p:nvGrpSpPr>
        <p:grpSpPr>
          <a:xfrm>
            <a:off x="13056523" y="2520315"/>
            <a:ext cx="4006642" cy="783412"/>
            <a:chOff x="0" y="0"/>
            <a:chExt cx="5342189" cy="1044549"/>
          </a:xfrm>
        </p:grpSpPr>
        <p:sp>
          <p:nvSpPr>
            <p:cNvPr id="12" name="TextBox 12"/>
            <p:cNvSpPr txBox="1"/>
            <p:nvPr/>
          </p:nvSpPr>
          <p:spPr>
            <a:xfrm>
              <a:off x="0" y="564066"/>
              <a:ext cx="5342189" cy="480483"/>
            </a:xfrm>
            <a:prstGeom prst="rect">
              <a:avLst/>
            </a:prstGeom>
          </p:spPr>
          <p:txBody>
            <a:bodyPr lIns="0" tIns="0" rIns="0" bIns="0" rtlCol="0" anchor="t">
              <a:spAutoFit/>
            </a:bodyPr>
            <a:lstStyle/>
            <a:p>
              <a:pPr marL="0" lvl="0" indent="0" algn="ctr">
                <a:lnSpc>
                  <a:spcPts val="2750"/>
                </a:lnSpc>
              </a:pPr>
              <a:r>
                <a:rPr lang="en-US" sz="2500" spc="-75">
                  <a:solidFill>
                    <a:srgbClr val="7F91B9"/>
                  </a:solidFill>
                  <a:latin typeface="Roboto Bold"/>
                </a:rPr>
                <a:t>Divo</a:t>
              </a:r>
            </a:p>
          </p:txBody>
        </p:sp>
        <p:sp>
          <p:nvSpPr>
            <p:cNvPr id="13" name="AutoShape 13"/>
            <p:cNvSpPr/>
            <p:nvPr/>
          </p:nvSpPr>
          <p:spPr>
            <a:xfrm>
              <a:off x="0" y="0"/>
              <a:ext cx="5342189" cy="12798"/>
            </a:xfrm>
            <a:prstGeom prst="rect">
              <a:avLst/>
            </a:prstGeom>
            <a:solidFill>
              <a:srgbClr val="7F91B9"/>
            </a:solidFill>
          </p:spPr>
        </p:sp>
      </p:grpSp>
      <p:sp>
        <p:nvSpPr>
          <p:cNvPr id="14" name="TextBox 14"/>
          <p:cNvSpPr txBox="1"/>
          <p:nvPr/>
        </p:nvSpPr>
        <p:spPr>
          <a:xfrm>
            <a:off x="8077450" y="7984870"/>
            <a:ext cx="4006642" cy="608012"/>
          </a:xfrm>
          <a:prstGeom prst="rect">
            <a:avLst/>
          </a:prstGeom>
        </p:spPr>
        <p:txBody>
          <a:bodyPr lIns="0" tIns="0" rIns="0" bIns="0" rtlCol="0" anchor="t">
            <a:spAutoFit/>
          </a:bodyPr>
          <a:lstStyle/>
          <a:p>
            <a:pPr algn="ctr">
              <a:lnSpc>
                <a:spcPts val="2337"/>
              </a:lnSpc>
            </a:pPr>
            <a:r>
              <a:rPr lang="en-US" sz="2124" spc="-63">
                <a:solidFill>
                  <a:srgbClr val="7F91B9"/>
                </a:solidFill>
                <a:latin typeface="Roboto Bold"/>
              </a:rPr>
              <a:t>Bolid</a:t>
            </a:r>
          </a:p>
          <a:p>
            <a:pPr algn="ctr">
              <a:lnSpc>
                <a:spcPts val="2337"/>
              </a:lnSpc>
            </a:pPr>
            <a:endParaRPr lang="en-US" sz="2124" spc="-63">
              <a:solidFill>
                <a:srgbClr val="7F91B9"/>
              </a:solidFill>
              <a:latin typeface="Roboto Bold"/>
            </a:endParaRPr>
          </a:p>
        </p:txBody>
      </p:sp>
      <p:sp>
        <p:nvSpPr>
          <p:cNvPr id="15" name="TextBox 15"/>
          <p:cNvSpPr txBox="1"/>
          <p:nvPr/>
        </p:nvSpPr>
        <p:spPr>
          <a:xfrm>
            <a:off x="755396" y="7994395"/>
            <a:ext cx="4006642" cy="698500"/>
          </a:xfrm>
          <a:prstGeom prst="rect">
            <a:avLst/>
          </a:prstGeom>
        </p:spPr>
        <p:txBody>
          <a:bodyPr lIns="0" tIns="0" rIns="0" bIns="0" rtlCol="0" anchor="t">
            <a:spAutoFit/>
          </a:bodyPr>
          <a:lstStyle/>
          <a:p>
            <a:pPr algn="ctr">
              <a:lnSpc>
                <a:spcPts val="2749"/>
              </a:lnSpc>
            </a:pPr>
            <a:r>
              <a:rPr lang="en-US" sz="2499" spc="-74">
                <a:solidFill>
                  <a:srgbClr val="7F91B9"/>
                </a:solidFill>
                <a:latin typeface="Roboto Bold"/>
              </a:rPr>
              <a:t>Centodieci</a:t>
            </a:r>
          </a:p>
          <a:p>
            <a:pPr marL="0" lvl="0" indent="0" algn="ctr">
              <a:lnSpc>
                <a:spcPts val="2750"/>
              </a:lnSpc>
            </a:pPr>
            <a:endParaRPr lang="en-US" sz="2499" spc="-74">
              <a:solidFill>
                <a:srgbClr val="7F91B9"/>
              </a:solidFill>
              <a:latin typeface="Roboto Bold"/>
            </a:endParaRPr>
          </a:p>
        </p:txBody>
      </p:sp>
      <p:grpSp>
        <p:nvGrpSpPr>
          <p:cNvPr id="16" name="Group 16"/>
          <p:cNvGrpSpPr>
            <a:grpSpLocks noChangeAspect="1"/>
          </p:cNvGrpSpPr>
          <p:nvPr/>
        </p:nvGrpSpPr>
        <p:grpSpPr>
          <a:xfrm>
            <a:off x="1694381" y="3484208"/>
            <a:ext cx="3067762" cy="3112624"/>
            <a:chOff x="0" y="0"/>
            <a:chExt cx="2952750" cy="2995930"/>
          </a:xfrm>
        </p:grpSpPr>
        <p:sp>
          <p:nvSpPr>
            <p:cNvPr id="17" name="Freeform 17"/>
            <p:cNvSpPr/>
            <p:nvPr/>
          </p:nvSpPr>
          <p:spPr>
            <a:xfrm>
              <a:off x="-2540" y="-5080"/>
              <a:ext cx="2962910" cy="3004820"/>
            </a:xfrm>
            <a:custGeom>
              <a:avLst/>
              <a:gdLst/>
              <a:ahLst/>
              <a:cxnLst/>
              <a:rect l="l" t="t" r="r" b="b"/>
              <a:pathLst>
                <a:path w="2962910" h="3004820">
                  <a:moveTo>
                    <a:pt x="2936240" y="16510"/>
                  </a:moveTo>
                  <a:lnTo>
                    <a:pt x="2926080" y="16510"/>
                  </a:lnTo>
                  <a:cubicBezTo>
                    <a:pt x="2684780" y="16510"/>
                    <a:pt x="2443480" y="19050"/>
                    <a:pt x="2203450" y="21590"/>
                  </a:cubicBezTo>
                  <a:cubicBezTo>
                    <a:pt x="1775460" y="26670"/>
                    <a:pt x="1346200" y="34290"/>
                    <a:pt x="918210" y="35560"/>
                  </a:cubicBezTo>
                  <a:cubicBezTo>
                    <a:pt x="751840" y="35560"/>
                    <a:pt x="585470" y="26670"/>
                    <a:pt x="419100" y="16510"/>
                  </a:cubicBezTo>
                  <a:cubicBezTo>
                    <a:pt x="281940" y="7620"/>
                    <a:pt x="142240" y="0"/>
                    <a:pt x="5080" y="10160"/>
                  </a:cubicBezTo>
                  <a:cubicBezTo>
                    <a:pt x="6350" y="210820"/>
                    <a:pt x="7620" y="411480"/>
                    <a:pt x="10160" y="610870"/>
                  </a:cubicBezTo>
                  <a:cubicBezTo>
                    <a:pt x="13970" y="1056640"/>
                    <a:pt x="20320" y="1502410"/>
                    <a:pt x="16510" y="1948180"/>
                  </a:cubicBezTo>
                  <a:cubicBezTo>
                    <a:pt x="15240" y="2169160"/>
                    <a:pt x="6350" y="2390140"/>
                    <a:pt x="2540" y="2611120"/>
                  </a:cubicBezTo>
                  <a:cubicBezTo>
                    <a:pt x="0" y="2730500"/>
                    <a:pt x="10160" y="2849880"/>
                    <a:pt x="17780" y="2967990"/>
                  </a:cubicBezTo>
                  <a:cubicBezTo>
                    <a:pt x="77470" y="2962910"/>
                    <a:pt x="138430" y="2966720"/>
                    <a:pt x="196850" y="2971800"/>
                  </a:cubicBezTo>
                  <a:cubicBezTo>
                    <a:pt x="287020" y="2979420"/>
                    <a:pt x="375920" y="2988310"/>
                    <a:pt x="466090" y="2992120"/>
                  </a:cubicBezTo>
                  <a:cubicBezTo>
                    <a:pt x="882650" y="3004820"/>
                    <a:pt x="1300480" y="2997200"/>
                    <a:pt x="1717040" y="2987040"/>
                  </a:cubicBezTo>
                  <a:cubicBezTo>
                    <a:pt x="2127250" y="2975610"/>
                    <a:pt x="2538730" y="2962910"/>
                    <a:pt x="2950210" y="2961640"/>
                  </a:cubicBezTo>
                  <a:cubicBezTo>
                    <a:pt x="2942590" y="2794000"/>
                    <a:pt x="2933700" y="2626360"/>
                    <a:pt x="2928620" y="2457450"/>
                  </a:cubicBezTo>
                  <a:cubicBezTo>
                    <a:pt x="2915920" y="2034540"/>
                    <a:pt x="2933700" y="1612900"/>
                    <a:pt x="2945130" y="1189990"/>
                  </a:cubicBezTo>
                  <a:cubicBezTo>
                    <a:pt x="2956560" y="800100"/>
                    <a:pt x="2962910" y="407670"/>
                    <a:pt x="2936240" y="16510"/>
                  </a:cubicBezTo>
                  <a:close/>
                </a:path>
              </a:pathLst>
            </a:custGeom>
            <a:blipFill>
              <a:blip r:embed="rId2"/>
              <a:stretch>
                <a:fillRect l="-26031" r="-26031"/>
              </a:stretch>
            </a:blipFill>
          </p:spPr>
        </p:sp>
      </p:grpSp>
      <p:grpSp>
        <p:nvGrpSpPr>
          <p:cNvPr id="18" name="Group 18"/>
          <p:cNvGrpSpPr>
            <a:grpSpLocks noChangeAspect="1"/>
          </p:cNvGrpSpPr>
          <p:nvPr/>
        </p:nvGrpSpPr>
        <p:grpSpPr>
          <a:xfrm>
            <a:off x="4762038" y="6777807"/>
            <a:ext cx="3067762" cy="3112624"/>
            <a:chOff x="0" y="0"/>
            <a:chExt cx="2952750" cy="2995930"/>
          </a:xfrm>
        </p:grpSpPr>
        <p:sp>
          <p:nvSpPr>
            <p:cNvPr id="19" name="Freeform 19"/>
            <p:cNvSpPr/>
            <p:nvPr/>
          </p:nvSpPr>
          <p:spPr>
            <a:xfrm>
              <a:off x="-2540" y="-5080"/>
              <a:ext cx="2962910" cy="3004820"/>
            </a:xfrm>
            <a:custGeom>
              <a:avLst/>
              <a:gdLst/>
              <a:ahLst/>
              <a:cxnLst/>
              <a:rect l="l" t="t" r="r" b="b"/>
              <a:pathLst>
                <a:path w="2962910" h="3004820">
                  <a:moveTo>
                    <a:pt x="2936240" y="16510"/>
                  </a:moveTo>
                  <a:lnTo>
                    <a:pt x="2926080" y="16510"/>
                  </a:lnTo>
                  <a:cubicBezTo>
                    <a:pt x="2684780" y="16510"/>
                    <a:pt x="2443480" y="19050"/>
                    <a:pt x="2203450" y="21590"/>
                  </a:cubicBezTo>
                  <a:cubicBezTo>
                    <a:pt x="1775460" y="26670"/>
                    <a:pt x="1346200" y="34290"/>
                    <a:pt x="918210" y="35560"/>
                  </a:cubicBezTo>
                  <a:cubicBezTo>
                    <a:pt x="751840" y="35560"/>
                    <a:pt x="585470" y="26670"/>
                    <a:pt x="419100" y="16510"/>
                  </a:cubicBezTo>
                  <a:cubicBezTo>
                    <a:pt x="281940" y="7620"/>
                    <a:pt x="142240" y="0"/>
                    <a:pt x="5080" y="10160"/>
                  </a:cubicBezTo>
                  <a:cubicBezTo>
                    <a:pt x="6350" y="210820"/>
                    <a:pt x="7620" y="411480"/>
                    <a:pt x="10160" y="610870"/>
                  </a:cubicBezTo>
                  <a:cubicBezTo>
                    <a:pt x="13970" y="1056640"/>
                    <a:pt x="20320" y="1502410"/>
                    <a:pt x="16510" y="1948180"/>
                  </a:cubicBezTo>
                  <a:cubicBezTo>
                    <a:pt x="15240" y="2169160"/>
                    <a:pt x="6350" y="2390140"/>
                    <a:pt x="2540" y="2611120"/>
                  </a:cubicBezTo>
                  <a:cubicBezTo>
                    <a:pt x="0" y="2730500"/>
                    <a:pt x="10160" y="2849880"/>
                    <a:pt x="17780" y="2967990"/>
                  </a:cubicBezTo>
                  <a:cubicBezTo>
                    <a:pt x="77470" y="2962910"/>
                    <a:pt x="138430" y="2966720"/>
                    <a:pt x="196850" y="2971800"/>
                  </a:cubicBezTo>
                  <a:cubicBezTo>
                    <a:pt x="287020" y="2979420"/>
                    <a:pt x="375920" y="2988310"/>
                    <a:pt x="466090" y="2992120"/>
                  </a:cubicBezTo>
                  <a:cubicBezTo>
                    <a:pt x="882650" y="3004820"/>
                    <a:pt x="1300480" y="2997200"/>
                    <a:pt x="1717040" y="2987040"/>
                  </a:cubicBezTo>
                  <a:cubicBezTo>
                    <a:pt x="2127250" y="2975610"/>
                    <a:pt x="2538730" y="2962910"/>
                    <a:pt x="2950210" y="2961640"/>
                  </a:cubicBezTo>
                  <a:cubicBezTo>
                    <a:pt x="2942590" y="2794000"/>
                    <a:pt x="2933700" y="2626360"/>
                    <a:pt x="2928620" y="2457450"/>
                  </a:cubicBezTo>
                  <a:cubicBezTo>
                    <a:pt x="2915920" y="2034540"/>
                    <a:pt x="2933700" y="1612900"/>
                    <a:pt x="2945130" y="1189990"/>
                  </a:cubicBezTo>
                  <a:cubicBezTo>
                    <a:pt x="2956560" y="800100"/>
                    <a:pt x="2962910" y="407670"/>
                    <a:pt x="2936240" y="16510"/>
                  </a:cubicBezTo>
                  <a:close/>
                </a:path>
              </a:pathLst>
            </a:custGeom>
            <a:blipFill>
              <a:blip r:embed="rId3"/>
              <a:stretch>
                <a:fillRect l="-40111" r="-40111"/>
              </a:stretch>
            </a:blipFill>
          </p:spPr>
        </p:sp>
      </p:grpSp>
      <p:grpSp>
        <p:nvGrpSpPr>
          <p:cNvPr id="20" name="Group 20"/>
          <p:cNvGrpSpPr>
            <a:grpSpLocks noChangeAspect="1"/>
          </p:cNvGrpSpPr>
          <p:nvPr/>
        </p:nvGrpSpPr>
        <p:grpSpPr>
          <a:xfrm>
            <a:off x="13525962" y="3484208"/>
            <a:ext cx="3067762" cy="3112624"/>
            <a:chOff x="0" y="0"/>
            <a:chExt cx="2952750" cy="2995930"/>
          </a:xfrm>
        </p:grpSpPr>
        <p:sp>
          <p:nvSpPr>
            <p:cNvPr id="21" name="Freeform 21"/>
            <p:cNvSpPr/>
            <p:nvPr/>
          </p:nvSpPr>
          <p:spPr>
            <a:xfrm>
              <a:off x="-2540" y="-5080"/>
              <a:ext cx="2962910" cy="3004820"/>
            </a:xfrm>
            <a:custGeom>
              <a:avLst/>
              <a:gdLst/>
              <a:ahLst/>
              <a:cxnLst/>
              <a:rect l="l" t="t" r="r" b="b"/>
              <a:pathLst>
                <a:path w="2962910" h="3004820">
                  <a:moveTo>
                    <a:pt x="2936240" y="16510"/>
                  </a:moveTo>
                  <a:lnTo>
                    <a:pt x="2926080" y="16510"/>
                  </a:lnTo>
                  <a:cubicBezTo>
                    <a:pt x="2684780" y="16510"/>
                    <a:pt x="2443480" y="19050"/>
                    <a:pt x="2203450" y="21590"/>
                  </a:cubicBezTo>
                  <a:cubicBezTo>
                    <a:pt x="1775460" y="26670"/>
                    <a:pt x="1346200" y="34290"/>
                    <a:pt x="918210" y="35560"/>
                  </a:cubicBezTo>
                  <a:cubicBezTo>
                    <a:pt x="751840" y="35560"/>
                    <a:pt x="585470" y="26670"/>
                    <a:pt x="419100" y="16510"/>
                  </a:cubicBezTo>
                  <a:cubicBezTo>
                    <a:pt x="281940" y="7620"/>
                    <a:pt x="142240" y="0"/>
                    <a:pt x="5080" y="10160"/>
                  </a:cubicBezTo>
                  <a:cubicBezTo>
                    <a:pt x="6350" y="210820"/>
                    <a:pt x="7620" y="411480"/>
                    <a:pt x="10160" y="610870"/>
                  </a:cubicBezTo>
                  <a:cubicBezTo>
                    <a:pt x="13970" y="1056640"/>
                    <a:pt x="20320" y="1502410"/>
                    <a:pt x="16510" y="1948180"/>
                  </a:cubicBezTo>
                  <a:cubicBezTo>
                    <a:pt x="15240" y="2169160"/>
                    <a:pt x="6350" y="2390140"/>
                    <a:pt x="2540" y="2611120"/>
                  </a:cubicBezTo>
                  <a:cubicBezTo>
                    <a:pt x="0" y="2730500"/>
                    <a:pt x="10160" y="2849880"/>
                    <a:pt x="17780" y="2967990"/>
                  </a:cubicBezTo>
                  <a:cubicBezTo>
                    <a:pt x="77470" y="2962910"/>
                    <a:pt x="138430" y="2966720"/>
                    <a:pt x="196850" y="2971800"/>
                  </a:cubicBezTo>
                  <a:cubicBezTo>
                    <a:pt x="287020" y="2979420"/>
                    <a:pt x="375920" y="2988310"/>
                    <a:pt x="466090" y="2992120"/>
                  </a:cubicBezTo>
                  <a:cubicBezTo>
                    <a:pt x="882650" y="3004820"/>
                    <a:pt x="1300480" y="2997200"/>
                    <a:pt x="1717040" y="2987040"/>
                  </a:cubicBezTo>
                  <a:cubicBezTo>
                    <a:pt x="2127250" y="2975610"/>
                    <a:pt x="2538730" y="2962910"/>
                    <a:pt x="2950210" y="2961640"/>
                  </a:cubicBezTo>
                  <a:cubicBezTo>
                    <a:pt x="2942590" y="2794000"/>
                    <a:pt x="2933700" y="2626360"/>
                    <a:pt x="2928620" y="2457450"/>
                  </a:cubicBezTo>
                  <a:cubicBezTo>
                    <a:pt x="2915920" y="2034540"/>
                    <a:pt x="2933700" y="1612900"/>
                    <a:pt x="2945130" y="1189990"/>
                  </a:cubicBezTo>
                  <a:cubicBezTo>
                    <a:pt x="2956560" y="800100"/>
                    <a:pt x="2962910" y="407670"/>
                    <a:pt x="2936240" y="16510"/>
                  </a:cubicBezTo>
                  <a:close/>
                </a:path>
              </a:pathLst>
            </a:custGeom>
            <a:blipFill>
              <a:blip r:embed="rId4"/>
              <a:stretch>
                <a:fillRect l="-17336" r="-17336"/>
              </a:stretch>
            </a:blipFill>
          </p:spPr>
        </p:sp>
      </p:grpSp>
      <p:grpSp>
        <p:nvGrpSpPr>
          <p:cNvPr id="22" name="Group 22"/>
          <p:cNvGrpSpPr>
            <a:grpSpLocks noChangeAspect="1"/>
          </p:cNvGrpSpPr>
          <p:nvPr/>
        </p:nvGrpSpPr>
        <p:grpSpPr>
          <a:xfrm>
            <a:off x="7610119" y="3484208"/>
            <a:ext cx="3067762" cy="3112624"/>
            <a:chOff x="0" y="0"/>
            <a:chExt cx="2952750" cy="2995930"/>
          </a:xfrm>
        </p:grpSpPr>
        <p:sp>
          <p:nvSpPr>
            <p:cNvPr id="23" name="Freeform 23"/>
            <p:cNvSpPr/>
            <p:nvPr/>
          </p:nvSpPr>
          <p:spPr>
            <a:xfrm>
              <a:off x="-2540" y="-5080"/>
              <a:ext cx="2962910" cy="3004820"/>
            </a:xfrm>
            <a:custGeom>
              <a:avLst/>
              <a:gdLst/>
              <a:ahLst/>
              <a:cxnLst/>
              <a:rect l="l" t="t" r="r" b="b"/>
              <a:pathLst>
                <a:path w="2962910" h="3004820">
                  <a:moveTo>
                    <a:pt x="2936240" y="16510"/>
                  </a:moveTo>
                  <a:lnTo>
                    <a:pt x="2926080" y="16510"/>
                  </a:lnTo>
                  <a:cubicBezTo>
                    <a:pt x="2684780" y="16510"/>
                    <a:pt x="2443480" y="19050"/>
                    <a:pt x="2203450" y="21590"/>
                  </a:cubicBezTo>
                  <a:cubicBezTo>
                    <a:pt x="1775460" y="26670"/>
                    <a:pt x="1346200" y="34290"/>
                    <a:pt x="918210" y="35560"/>
                  </a:cubicBezTo>
                  <a:cubicBezTo>
                    <a:pt x="751840" y="35560"/>
                    <a:pt x="585470" y="26670"/>
                    <a:pt x="419100" y="16510"/>
                  </a:cubicBezTo>
                  <a:cubicBezTo>
                    <a:pt x="281940" y="7620"/>
                    <a:pt x="142240" y="0"/>
                    <a:pt x="5080" y="10160"/>
                  </a:cubicBezTo>
                  <a:cubicBezTo>
                    <a:pt x="6350" y="210820"/>
                    <a:pt x="7620" y="411480"/>
                    <a:pt x="10160" y="610870"/>
                  </a:cubicBezTo>
                  <a:cubicBezTo>
                    <a:pt x="13970" y="1056640"/>
                    <a:pt x="20320" y="1502410"/>
                    <a:pt x="16510" y="1948180"/>
                  </a:cubicBezTo>
                  <a:cubicBezTo>
                    <a:pt x="15240" y="2169160"/>
                    <a:pt x="6350" y="2390140"/>
                    <a:pt x="2540" y="2611120"/>
                  </a:cubicBezTo>
                  <a:cubicBezTo>
                    <a:pt x="0" y="2730500"/>
                    <a:pt x="10160" y="2849880"/>
                    <a:pt x="17780" y="2967990"/>
                  </a:cubicBezTo>
                  <a:cubicBezTo>
                    <a:pt x="77470" y="2962910"/>
                    <a:pt x="138430" y="2966720"/>
                    <a:pt x="196850" y="2971800"/>
                  </a:cubicBezTo>
                  <a:cubicBezTo>
                    <a:pt x="287020" y="2979420"/>
                    <a:pt x="375920" y="2988310"/>
                    <a:pt x="466090" y="2992120"/>
                  </a:cubicBezTo>
                  <a:cubicBezTo>
                    <a:pt x="882650" y="3004820"/>
                    <a:pt x="1300480" y="2997200"/>
                    <a:pt x="1717040" y="2987040"/>
                  </a:cubicBezTo>
                  <a:cubicBezTo>
                    <a:pt x="2127250" y="2975610"/>
                    <a:pt x="2538730" y="2962910"/>
                    <a:pt x="2950210" y="2961640"/>
                  </a:cubicBezTo>
                  <a:cubicBezTo>
                    <a:pt x="2942590" y="2794000"/>
                    <a:pt x="2933700" y="2626360"/>
                    <a:pt x="2928620" y="2457450"/>
                  </a:cubicBezTo>
                  <a:cubicBezTo>
                    <a:pt x="2915920" y="2034540"/>
                    <a:pt x="2933700" y="1612900"/>
                    <a:pt x="2945130" y="1189990"/>
                  </a:cubicBezTo>
                  <a:cubicBezTo>
                    <a:pt x="2956560" y="800100"/>
                    <a:pt x="2962910" y="407670"/>
                    <a:pt x="2936240" y="16510"/>
                  </a:cubicBezTo>
                  <a:close/>
                </a:path>
              </a:pathLst>
            </a:custGeom>
            <a:blipFill>
              <a:blip r:embed="rId5"/>
              <a:stretch>
                <a:fillRect l="-17583" r="-17583"/>
              </a:stretch>
            </a:blipFill>
          </p:spPr>
        </p:sp>
      </p:grpSp>
      <p:grpSp>
        <p:nvGrpSpPr>
          <p:cNvPr id="24" name="Group 24"/>
          <p:cNvGrpSpPr>
            <a:grpSpLocks noChangeAspect="1"/>
          </p:cNvGrpSpPr>
          <p:nvPr/>
        </p:nvGrpSpPr>
        <p:grpSpPr>
          <a:xfrm>
            <a:off x="12084092" y="6932182"/>
            <a:ext cx="3067762" cy="3112624"/>
            <a:chOff x="0" y="0"/>
            <a:chExt cx="2952750" cy="2995930"/>
          </a:xfrm>
        </p:grpSpPr>
        <p:sp>
          <p:nvSpPr>
            <p:cNvPr id="25" name="Freeform 25"/>
            <p:cNvSpPr/>
            <p:nvPr/>
          </p:nvSpPr>
          <p:spPr>
            <a:xfrm>
              <a:off x="-2540" y="-5080"/>
              <a:ext cx="2962910" cy="3004820"/>
            </a:xfrm>
            <a:custGeom>
              <a:avLst/>
              <a:gdLst/>
              <a:ahLst/>
              <a:cxnLst/>
              <a:rect l="l" t="t" r="r" b="b"/>
              <a:pathLst>
                <a:path w="2962910" h="3004820">
                  <a:moveTo>
                    <a:pt x="2936240" y="16510"/>
                  </a:moveTo>
                  <a:lnTo>
                    <a:pt x="2926080" y="16510"/>
                  </a:lnTo>
                  <a:cubicBezTo>
                    <a:pt x="2684780" y="16510"/>
                    <a:pt x="2443480" y="19050"/>
                    <a:pt x="2203450" y="21590"/>
                  </a:cubicBezTo>
                  <a:cubicBezTo>
                    <a:pt x="1775460" y="26670"/>
                    <a:pt x="1346200" y="34290"/>
                    <a:pt x="918210" y="35560"/>
                  </a:cubicBezTo>
                  <a:cubicBezTo>
                    <a:pt x="751840" y="35560"/>
                    <a:pt x="585470" y="26670"/>
                    <a:pt x="419100" y="16510"/>
                  </a:cubicBezTo>
                  <a:cubicBezTo>
                    <a:pt x="281940" y="7620"/>
                    <a:pt x="142240" y="0"/>
                    <a:pt x="5080" y="10160"/>
                  </a:cubicBezTo>
                  <a:cubicBezTo>
                    <a:pt x="6350" y="210820"/>
                    <a:pt x="7620" y="411480"/>
                    <a:pt x="10160" y="610870"/>
                  </a:cubicBezTo>
                  <a:cubicBezTo>
                    <a:pt x="13970" y="1056640"/>
                    <a:pt x="20320" y="1502410"/>
                    <a:pt x="16510" y="1948180"/>
                  </a:cubicBezTo>
                  <a:cubicBezTo>
                    <a:pt x="15240" y="2169160"/>
                    <a:pt x="6350" y="2390140"/>
                    <a:pt x="2540" y="2611120"/>
                  </a:cubicBezTo>
                  <a:cubicBezTo>
                    <a:pt x="0" y="2730500"/>
                    <a:pt x="10160" y="2849880"/>
                    <a:pt x="17780" y="2967990"/>
                  </a:cubicBezTo>
                  <a:cubicBezTo>
                    <a:pt x="77470" y="2962910"/>
                    <a:pt x="138430" y="2966720"/>
                    <a:pt x="196850" y="2971800"/>
                  </a:cubicBezTo>
                  <a:cubicBezTo>
                    <a:pt x="287020" y="2979420"/>
                    <a:pt x="375920" y="2988310"/>
                    <a:pt x="466090" y="2992120"/>
                  </a:cubicBezTo>
                  <a:cubicBezTo>
                    <a:pt x="882650" y="3004820"/>
                    <a:pt x="1300480" y="2997200"/>
                    <a:pt x="1717040" y="2987040"/>
                  </a:cubicBezTo>
                  <a:cubicBezTo>
                    <a:pt x="2127250" y="2975610"/>
                    <a:pt x="2538730" y="2962910"/>
                    <a:pt x="2950210" y="2961640"/>
                  </a:cubicBezTo>
                  <a:cubicBezTo>
                    <a:pt x="2942590" y="2794000"/>
                    <a:pt x="2933700" y="2626360"/>
                    <a:pt x="2928620" y="2457450"/>
                  </a:cubicBezTo>
                  <a:cubicBezTo>
                    <a:pt x="2915920" y="2034540"/>
                    <a:pt x="2933700" y="1612900"/>
                    <a:pt x="2945130" y="1189990"/>
                  </a:cubicBezTo>
                  <a:cubicBezTo>
                    <a:pt x="2956560" y="800100"/>
                    <a:pt x="2962910" y="407670"/>
                    <a:pt x="2936240" y="16510"/>
                  </a:cubicBezTo>
                  <a:close/>
                </a:path>
              </a:pathLst>
            </a:custGeom>
            <a:blipFill>
              <a:blip r:embed="rId6"/>
              <a:stretch>
                <a:fillRect l="-40111" r="-40111"/>
              </a:stretch>
            </a:blipFill>
          </p:spPr>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7F91B9"/>
        </a:solidFill>
        <a:effectLst/>
      </p:bgPr>
    </p:bg>
    <p:spTree>
      <p:nvGrpSpPr>
        <p:cNvPr id="1" name=""/>
        <p:cNvGrpSpPr/>
        <p:nvPr/>
      </p:nvGrpSpPr>
      <p:grpSpPr>
        <a:xfrm>
          <a:off x="0" y="0"/>
          <a:ext cx="0" cy="0"/>
          <a:chOff x="0" y="0"/>
          <a:chExt cx="0" cy="0"/>
        </a:xfrm>
      </p:grpSpPr>
      <p:sp>
        <p:nvSpPr>
          <p:cNvPr id="2" name="TextBox 2"/>
          <p:cNvSpPr txBox="1"/>
          <p:nvPr/>
        </p:nvSpPr>
        <p:spPr>
          <a:xfrm>
            <a:off x="2813054" y="2959100"/>
            <a:ext cx="12661892" cy="3273425"/>
          </a:xfrm>
          <a:prstGeom prst="rect">
            <a:avLst/>
          </a:prstGeom>
        </p:spPr>
        <p:txBody>
          <a:bodyPr lIns="0" tIns="0" rIns="0" bIns="0" rtlCol="0" anchor="t">
            <a:spAutoFit/>
          </a:bodyPr>
          <a:lstStyle/>
          <a:p>
            <a:pPr marL="0" lvl="0" indent="0" algn="ctr">
              <a:lnSpc>
                <a:spcPts val="13000"/>
              </a:lnSpc>
            </a:pPr>
            <a:r>
              <a:rPr lang="en-US" sz="10000" spc="-300">
                <a:solidFill>
                  <a:srgbClr val="FFFFFF"/>
                </a:solidFill>
                <a:latin typeface="HK Grotesk"/>
              </a:rPr>
              <a:t>E’tiboringiz uchun rahmat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195</Words>
  <Application>Microsoft Office PowerPoint</Application>
  <PresentationFormat>Произвольный</PresentationFormat>
  <Paragraphs>27</Paragraphs>
  <Slides>6</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6</vt:i4>
      </vt:variant>
    </vt:vector>
  </HeadingPairs>
  <TitlesOfParts>
    <vt:vector size="12" baseType="lpstr">
      <vt:lpstr>Calibri</vt:lpstr>
      <vt:lpstr>Roboto</vt:lpstr>
      <vt:lpstr>Arial</vt:lpstr>
      <vt:lpstr>HK Grotesk</vt:lpstr>
      <vt:lpstr>Roboto Bold</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Лиловый Жирный Современный Здравоохранение Новичок Введение Презентация</dc:title>
  <cp:lastModifiedBy>Shaymatov Botir</cp:lastModifiedBy>
  <cp:revision>3</cp:revision>
  <dcterms:created xsi:type="dcterms:W3CDTF">2006-08-16T00:00:00Z</dcterms:created>
  <dcterms:modified xsi:type="dcterms:W3CDTF">2025-01-20T16:45:56Z</dcterms:modified>
  <dc:identifier>DAFxxG8XBxw</dc:identifier>
</cp:coreProperties>
</file>