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69" r:id="rId2"/>
    <p:sldId id="286" r:id="rId3"/>
    <p:sldId id="287" r:id="rId4"/>
    <p:sldId id="316" r:id="rId5"/>
    <p:sldId id="318" r:id="rId6"/>
    <p:sldId id="320" r:id="rId7"/>
    <p:sldId id="321" r:id="rId8"/>
    <p:sldId id="322" r:id="rId9"/>
    <p:sldId id="323" r:id="rId10"/>
    <p:sldId id="324" r:id="rId11"/>
    <p:sldId id="325" r:id="rId12"/>
    <p:sldId id="326" r:id="rId13"/>
    <p:sldId id="327"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9805" autoAdjust="0"/>
  </p:normalViewPr>
  <p:slideViewPr>
    <p:cSldViewPr snapToGrid="0">
      <p:cViewPr varScale="1">
        <p:scale>
          <a:sx n="91" d="100"/>
          <a:sy n="91" d="100"/>
        </p:scale>
        <p:origin x="341"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CF93DA-6663-46E6-B269-BCD75FBBCF06}"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ru-RU"/>
        </a:p>
      </dgm:t>
    </dgm:pt>
    <dgm:pt modelId="{305BCD3A-E836-4273-88F1-6FACEE74A67A}">
      <dgm:prSet phldrT="[Текст]" custT="1"/>
      <dgm:spPr>
        <a:xfrm rot="5400000">
          <a:off x="-211846" y="214909"/>
          <a:ext cx="1412308" cy="988616"/>
        </a:xfrm>
        <a:prstGeom prst="chevron">
          <a:avLst/>
        </a:prstGeom>
        <a:solidFill>
          <a:schemeClr val="accent1">
            <a:lumMod val="60000"/>
            <a:lumOff val="40000"/>
          </a:schemeClr>
        </a:solidFill>
        <a:ln w="19050" cap="rnd" cmpd="sng" algn="ctr">
          <a:solidFill>
            <a:srgbClr val="E6B91E"/>
          </a:solidFill>
          <a:prstDash val="solid"/>
        </a:ln>
        <a:effectLst/>
      </dgm:spPr>
      <dgm:t>
        <a:bodyPr/>
        <a:lstStyle/>
        <a:p>
          <a:r>
            <a:rPr lang="ru-RU" sz="2800">
              <a:solidFill>
                <a:srgbClr val="002060"/>
              </a:solidFill>
              <a:latin typeface="Times New Roman" pitchFamily="18" charset="0"/>
              <a:ea typeface="+mn-ea"/>
              <a:cs typeface="Times New Roman" pitchFamily="18" charset="0"/>
            </a:rPr>
            <a:t>1</a:t>
          </a:r>
          <a:endParaRPr lang="ru-RU" sz="2800" dirty="0">
            <a:solidFill>
              <a:srgbClr val="002060"/>
            </a:solidFill>
            <a:latin typeface="Times New Roman" pitchFamily="18" charset="0"/>
            <a:ea typeface="+mn-ea"/>
            <a:cs typeface="Times New Roman" pitchFamily="18" charset="0"/>
          </a:endParaRPr>
        </a:p>
      </dgm:t>
    </dgm:pt>
    <dgm:pt modelId="{0466C171-C015-4964-AD88-153817476835}" type="parTrans" cxnId="{FFDB7E9B-BE12-487A-B022-25B346BFA820}">
      <dgm:prSet/>
      <dgm:spPr/>
      <dgm:t>
        <a:bodyPr/>
        <a:lstStyle/>
        <a:p>
          <a:endParaRPr lang="ru-RU"/>
        </a:p>
      </dgm:t>
    </dgm:pt>
    <dgm:pt modelId="{8D51FB4E-CEF6-4596-AB64-1BA4361A7F4D}" type="sibTrans" cxnId="{FFDB7E9B-BE12-487A-B022-25B346BFA820}">
      <dgm:prSet/>
      <dgm:spPr/>
      <dgm:t>
        <a:bodyPr/>
        <a:lstStyle/>
        <a:p>
          <a:endParaRPr lang="ru-RU"/>
        </a:p>
      </dgm:t>
    </dgm:pt>
    <dgm:pt modelId="{62B7C956-E068-4A6C-B447-92962114B46E}">
      <dgm:prSet custT="1"/>
      <dgm:spPr/>
      <dgm:t>
        <a:bodyPr/>
        <a:lstStyle/>
        <a:p>
          <a:endParaRPr lang="ru-RU" sz="2800" dirty="0">
            <a:solidFill>
              <a:srgbClr val="002060"/>
            </a:solidFill>
            <a:latin typeface="Times New Roman" pitchFamily="18" charset="0"/>
            <a:ea typeface="+mn-ea"/>
            <a:cs typeface="Times New Roman" pitchFamily="18" charset="0"/>
          </a:endParaRPr>
        </a:p>
      </dgm:t>
    </dgm:pt>
    <dgm:pt modelId="{58ECC3B2-BDFA-40A1-8C5E-50B2D9BF7775}" type="parTrans" cxnId="{F876E5AB-1A0B-4A78-BB5B-4AEF49B8E1A9}">
      <dgm:prSet/>
      <dgm:spPr/>
      <dgm:t>
        <a:bodyPr/>
        <a:lstStyle/>
        <a:p>
          <a:endParaRPr lang="ru-RU"/>
        </a:p>
      </dgm:t>
    </dgm:pt>
    <dgm:pt modelId="{A3102B30-1E59-4B93-ACED-FB4A198A1B5C}" type="sibTrans" cxnId="{F876E5AB-1A0B-4A78-BB5B-4AEF49B8E1A9}">
      <dgm:prSet/>
      <dgm:spPr/>
      <dgm:t>
        <a:bodyPr/>
        <a:lstStyle/>
        <a:p>
          <a:endParaRPr lang="ru-RU"/>
        </a:p>
      </dgm:t>
    </dgm:pt>
    <dgm:pt modelId="{30F5C133-E1B9-43D8-A9E8-BE7E32C66A6D}">
      <dgm:prSet custT="1"/>
      <dgm:spPr/>
      <dgm:t>
        <a:bodyPr/>
        <a:lstStyle/>
        <a:p>
          <a:r>
            <a:rPr lang="en-US" sz="2800" dirty="0">
              <a:solidFill>
                <a:srgbClr val="002060"/>
              </a:solidFill>
              <a:latin typeface="Times New Roman" pitchFamily="18" charset="0"/>
              <a:ea typeface="+mn-ea"/>
              <a:cs typeface="Times New Roman" pitchFamily="18" charset="0"/>
            </a:rPr>
            <a:t>Egilishdagi bosh normal va eng katta urinma kuchlanishlar. </a:t>
          </a:r>
          <a:endParaRPr lang="ru-RU" sz="2800" dirty="0">
            <a:solidFill>
              <a:srgbClr val="002060"/>
            </a:solidFill>
            <a:latin typeface="Times New Roman" pitchFamily="18" charset="0"/>
            <a:ea typeface="+mn-ea"/>
            <a:cs typeface="Times New Roman" pitchFamily="18" charset="0"/>
          </a:endParaRPr>
        </a:p>
      </dgm:t>
    </dgm:pt>
    <dgm:pt modelId="{284C68EA-4AAB-4A64-9A9C-48B776CA7C87}" type="parTrans" cxnId="{70C3F8A3-777A-4903-8117-05558B6FA437}">
      <dgm:prSet/>
      <dgm:spPr/>
      <dgm:t>
        <a:bodyPr/>
        <a:lstStyle/>
        <a:p>
          <a:endParaRPr lang="ru-RU"/>
        </a:p>
      </dgm:t>
    </dgm:pt>
    <dgm:pt modelId="{2822ACC2-83B4-4DAD-9749-3E212AA910CF}" type="sibTrans" cxnId="{70C3F8A3-777A-4903-8117-05558B6FA437}">
      <dgm:prSet/>
      <dgm:spPr/>
      <dgm:t>
        <a:bodyPr/>
        <a:lstStyle/>
        <a:p>
          <a:endParaRPr lang="ru-RU"/>
        </a:p>
      </dgm:t>
    </dgm:pt>
    <dgm:pt modelId="{2354CEEE-10E3-4D88-BD08-874241BE0521}">
      <dgm:prSet custT="1"/>
      <dgm:spPr/>
      <dgm:t>
        <a:bodyPr/>
        <a:lstStyle/>
        <a:p>
          <a:r>
            <a:rPr lang="ru-RU" sz="2800" dirty="0">
              <a:solidFill>
                <a:srgbClr val="002060"/>
              </a:solidFill>
              <a:latin typeface="Times New Roman" pitchFamily="18" charset="0"/>
              <a:ea typeface="+mn-ea"/>
              <a:cs typeface="Times New Roman" pitchFamily="18" charset="0"/>
            </a:rPr>
            <a:t>2</a:t>
          </a:r>
        </a:p>
      </dgm:t>
    </dgm:pt>
    <dgm:pt modelId="{6EF25912-B199-4667-9CE4-C7459ECB3D3C}" type="parTrans" cxnId="{39D25060-0F9B-46A3-8165-39D05E445EF9}">
      <dgm:prSet/>
      <dgm:spPr/>
      <dgm:t>
        <a:bodyPr/>
        <a:lstStyle/>
        <a:p>
          <a:endParaRPr lang="ru-RU"/>
        </a:p>
      </dgm:t>
    </dgm:pt>
    <dgm:pt modelId="{A7FEF949-DC8B-417C-9FF5-7AAEC9189C52}" type="sibTrans" cxnId="{39D25060-0F9B-46A3-8165-39D05E445EF9}">
      <dgm:prSet/>
      <dgm:spPr/>
      <dgm:t>
        <a:bodyPr/>
        <a:lstStyle/>
        <a:p>
          <a:endParaRPr lang="ru-RU"/>
        </a:p>
      </dgm:t>
    </dgm:pt>
    <dgm:pt modelId="{F553C35D-4F2E-4146-89E2-4EB36D2386D2}">
      <dgm:prSet custT="1"/>
      <dgm:spPr/>
      <dgm:t>
        <a:bodyPr/>
        <a:lstStyle/>
        <a:p>
          <a:r>
            <a:rPr lang="fi-FI" sz="2800" dirty="0">
              <a:solidFill>
                <a:srgbClr val="002060"/>
              </a:solidFill>
              <a:latin typeface="Times New Roman" pitchFamily="18" charset="0"/>
              <a:ea typeface="+mn-ea"/>
              <a:cs typeface="Times New Roman" pitchFamily="18" charset="0"/>
            </a:rPr>
            <a:t>Balka mustahkamligini to‘la tekshirish.</a:t>
          </a:r>
          <a:endParaRPr lang="ru-RU" sz="2800" dirty="0">
            <a:solidFill>
              <a:srgbClr val="002060"/>
            </a:solidFill>
            <a:latin typeface="Times New Roman" pitchFamily="18" charset="0"/>
            <a:ea typeface="+mn-ea"/>
            <a:cs typeface="Times New Roman" pitchFamily="18" charset="0"/>
          </a:endParaRPr>
        </a:p>
      </dgm:t>
    </dgm:pt>
    <dgm:pt modelId="{D2CB76AF-52EB-464B-BB0C-6DAF2CA717ED}" type="parTrans" cxnId="{10732304-92BF-4B3F-B09D-BAE8490F99C1}">
      <dgm:prSet/>
      <dgm:spPr/>
      <dgm:t>
        <a:bodyPr/>
        <a:lstStyle/>
        <a:p>
          <a:endParaRPr lang="ru-RU"/>
        </a:p>
      </dgm:t>
    </dgm:pt>
    <dgm:pt modelId="{BDA4D2F9-B744-4984-93E5-E669306B0B9C}" type="sibTrans" cxnId="{10732304-92BF-4B3F-B09D-BAE8490F99C1}">
      <dgm:prSet/>
      <dgm:spPr/>
      <dgm:t>
        <a:bodyPr/>
        <a:lstStyle/>
        <a:p>
          <a:endParaRPr lang="ru-RU"/>
        </a:p>
      </dgm:t>
    </dgm:pt>
    <dgm:pt modelId="{BD63F7DF-B2D5-4A31-A226-3863FEEF72A8}" type="pres">
      <dgm:prSet presAssocID="{65CF93DA-6663-46E6-B269-BCD75FBBCF06}" presName="linearFlow" presStyleCnt="0">
        <dgm:presLayoutVars>
          <dgm:dir/>
          <dgm:animLvl val="lvl"/>
          <dgm:resizeHandles val="exact"/>
        </dgm:presLayoutVars>
      </dgm:prSet>
      <dgm:spPr/>
    </dgm:pt>
    <dgm:pt modelId="{F1A17B8F-0CD5-4408-8F9F-A8E78A79BEB8}" type="pres">
      <dgm:prSet presAssocID="{305BCD3A-E836-4273-88F1-6FACEE74A67A}" presName="composite" presStyleCnt="0"/>
      <dgm:spPr/>
    </dgm:pt>
    <dgm:pt modelId="{3BDEBD59-7D15-4349-B953-29F058DE3BF5}" type="pres">
      <dgm:prSet presAssocID="{305BCD3A-E836-4273-88F1-6FACEE74A67A}" presName="parentText" presStyleLbl="alignNode1" presStyleIdx="0" presStyleCnt="2">
        <dgm:presLayoutVars>
          <dgm:chMax val="1"/>
          <dgm:bulletEnabled val="1"/>
        </dgm:presLayoutVars>
      </dgm:prSet>
      <dgm:spPr/>
    </dgm:pt>
    <dgm:pt modelId="{D000E440-BAB5-4B4C-AD14-83CA7A99A90D}" type="pres">
      <dgm:prSet presAssocID="{305BCD3A-E836-4273-88F1-6FACEE74A67A}" presName="descendantText" presStyleLbl="alignAcc1" presStyleIdx="0" presStyleCnt="2" custLinFactNeighborX="1278" custLinFactNeighborY="17257">
        <dgm:presLayoutVars>
          <dgm:bulletEnabled val="1"/>
        </dgm:presLayoutVars>
      </dgm:prSet>
      <dgm:spPr/>
    </dgm:pt>
    <dgm:pt modelId="{32B1DEC2-B04B-45F7-A27C-EB6FE29D9340}" type="pres">
      <dgm:prSet presAssocID="{8D51FB4E-CEF6-4596-AB64-1BA4361A7F4D}" presName="sp" presStyleCnt="0"/>
      <dgm:spPr/>
    </dgm:pt>
    <dgm:pt modelId="{A2C974B9-49C1-4F44-A057-2EF832901061}" type="pres">
      <dgm:prSet presAssocID="{2354CEEE-10E3-4D88-BD08-874241BE0521}" presName="composite" presStyleCnt="0"/>
      <dgm:spPr/>
    </dgm:pt>
    <dgm:pt modelId="{2BF718EE-67AA-4EEC-B68B-82E8F7970825}" type="pres">
      <dgm:prSet presAssocID="{2354CEEE-10E3-4D88-BD08-874241BE0521}" presName="parentText" presStyleLbl="alignNode1" presStyleIdx="1" presStyleCnt="2">
        <dgm:presLayoutVars>
          <dgm:chMax val="1"/>
          <dgm:bulletEnabled val="1"/>
        </dgm:presLayoutVars>
      </dgm:prSet>
      <dgm:spPr/>
    </dgm:pt>
    <dgm:pt modelId="{3CCDFD69-4AF5-485B-B6A9-CEC1D4BD5B1B}" type="pres">
      <dgm:prSet presAssocID="{2354CEEE-10E3-4D88-BD08-874241BE0521}" presName="descendantText" presStyleLbl="alignAcc1" presStyleIdx="1" presStyleCnt="2">
        <dgm:presLayoutVars>
          <dgm:bulletEnabled val="1"/>
        </dgm:presLayoutVars>
      </dgm:prSet>
      <dgm:spPr/>
    </dgm:pt>
  </dgm:ptLst>
  <dgm:cxnLst>
    <dgm:cxn modelId="{10732304-92BF-4B3F-B09D-BAE8490F99C1}" srcId="{2354CEEE-10E3-4D88-BD08-874241BE0521}" destId="{F553C35D-4F2E-4146-89E2-4EB36D2386D2}" srcOrd="0" destOrd="0" parTransId="{D2CB76AF-52EB-464B-BB0C-6DAF2CA717ED}" sibTransId="{BDA4D2F9-B744-4984-93E5-E669306B0B9C}"/>
    <dgm:cxn modelId="{39D25060-0F9B-46A3-8165-39D05E445EF9}" srcId="{65CF93DA-6663-46E6-B269-BCD75FBBCF06}" destId="{2354CEEE-10E3-4D88-BD08-874241BE0521}" srcOrd="1" destOrd="0" parTransId="{6EF25912-B199-4667-9CE4-C7459ECB3D3C}" sibTransId="{A7FEF949-DC8B-417C-9FF5-7AAEC9189C52}"/>
    <dgm:cxn modelId="{7606B067-528B-4212-B5B4-59DBCE04F768}" type="presOf" srcId="{305BCD3A-E836-4273-88F1-6FACEE74A67A}" destId="{3BDEBD59-7D15-4349-B953-29F058DE3BF5}" srcOrd="0" destOrd="0" presId="urn:microsoft.com/office/officeart/2005/8/layout/chevron2"/>
    <dgm:cxn modelId="{B788C76F-3932-4AA8-90C7-A6B9E897CE36}" type="presOf" srcId="{2354CEEE-10E3-4D88-BD08-874241BE0521}" destId="{2BF718EE-67AA-4EEC-B68B-82E8F7970825}" srcOrd="0" destOrd="0" presId="urn:microsoft.com/office/officeart/2005/8/layout/chevron2"/>
    <dgm:cxn modelId="{F19B5184-B552-407B-AFA1-0C32FC93F81B}" type="presOf" srcId="{62B7C956-E068-4A6C-B447-92962114B46E}" destId="{D000E440-BAB5-4B4C-AD14-83CA7A99A90D}" srcOrd="0" destOrd="0" presId="urn:microsoft.com/office/officeart/2005/8/layout/chevron2"/>
    <dgm:cxn modelId="{5E4C7F8A-2A92-4C79-8081-91B111268C44}" type="presOf" srcId="{F553C35D-4F2E-4146-89E2-4EB36D2386D2}" destId="{3CCDFD69-4AF5-485B-B6A9-CEC1D4BD5B1B}" srcOrd="0" destOrd="0" presId="urn:microsoft.com/office/officeart/2005/8/layout/chevron2"/>
    <dgm:cxn modelId="{5B540594-A3DB-4B4C-9FD4-F53B37233D01}" type="presOf" srcId="{30F5C133-E1B9-43D8-A9E8-BE7E32C66A6D}" destId="{D000E440-BAB5-4B4C-AD14-83CA7A99A90D}" srcOrd="0" destOrd="1" presId="urn:microsoft.com/office/officeart/2005/8/layout/chevron2"/>
    <dgm:cxn modelId="{FFDB7E9B-BE12-487A-B022-25B346BFA820}" srcId="{65CF93DA-6663-46E6-B269-BCD75FBBCF06}" destId="{305BCD3A-E836-4273-88F1-6FACEE74A67A}" srcOrd="0" destOrd="0" parTransId="{0466C171-C015-4964-AD88-153817476835}" sibTransId="{8D51FB4E-CEF6-4596-AB64-1BA4361A7F4D}"/>
    <dgm:cxn modelId="{70C3F8A3-777A-4903-8117-05558B6FA437}" srcId="{305BCD3A-E836-4273-88F1-6FACEE74A67A}" destId="{30F5C133-E1B9-43D8-A9E8-BE7E32C66A6D}" srcOrd="1" destOrd="0" parTransId="{284C68EA-4AAB-4A64-9A9C-48B776CA7C87}" sibTransId="{2822ACC2-83B4-4DAD-9749-3E212AA910CF}"/>
    <dgm:cxn modelId="{F876E5AB-1A0B-4A78-BB5B-4AEF49B8E1A9}" srcId="{305BCD3A-E836-4273-88F1-6FACEE74A67A}" destId="{62B7C956-E068-4A6C-B447-92962114B46E}" srcOrd="0" destOrd="0" parTransId="{58ECC3B2-BDFA-40A1-8C5E-50B2D9BF7775}" sibTransId="{A3102B30-1E59-4B93-ACED-FB4A198A1B5C}"/>
    <dgm:cxn modelId="{31A9F7B3-EA82-4B5C-8B5E-132575EB66B8}" type="presOf" srcId="{65CF93DA-6663-46E6-B269-BCD75FBBCF06}" destId="{BD63F7DF-B2D5-4A31-A226-3863FEEF72A8}" srcOrd="0" destOrd="0" presId="urn:microsoft.com/office/officeart/2005/8/layout/chevron2"/>
    <dgm:cxn modelId="{2D8A555D-8044-4426-803B-FA194CAD84C1}" type="presParOf" srcId="{BD63F7DF-B2D5-4A31-A226-3863FEEF72A8}" destId="{F1A17B8F-0CD5-4408-8F9F-A8E78A79BEB8}" srcOrd="0" destOrd="0" presId="urn:microsoft.com/office/officeart/2005/8/layout/chevron2"/>
    <dgm:cxn modelId="{5667E68B-115F-4194-894C-C87AB1D28F7A}" type="presParOf" srcId="{F1A17B8F-0CD5-4408-8F9F-A8E78A79BEB8}" destId="{3BDEBD59-7D15-4349-B953-29F058DE3BF5}" srcOrd="0" destOrd="0" presId="urn:microsoft.com/office/officeart/2005/8/layout/chevron2"/>
    <dgm:cxn modelId="{6E558F82-9B9F-4885-BFCF-F1A835B1B87D}" type="presParOf" srcId="{F1A17B8F-0CD5-4408-8F9F-A8E78A79BEB8}" destId="{D000E440-BAB5-4B4C-AD14-83CA7A99A90D}" srcOrd="1" destOrd="0" presId="urn:microsoft.com/office/officeart/2005/8/layout/chevron2"/>
    <dgm:cxn modelId="{697E0C01-000A-4F54-8C4E-ADA561BF0868}" type="presParOf" srcId="{BD63F7DF-B2D5-4A31-A226-3863FEEF72A8}" destId="{32B1DEC2-B04B-45F7-A27C-EB6FE29D9340}" srcOrd="1" destOrd="0" presId="urn:microsoft.com/office/officeart/2005/8/layout/chevron2"/>
    <dgm:cxn modelId="{A37B95F0-9768-4920-9018-109C8F013FA6}" type="presParOf" srcId="{BD63F7DF-B2D5-4A31-A226-3863FEEF72A8}" destId="{A2C974B9-49C1-4F44-A057-2EF832901061}" srcOrd="2" destOrd="0" presId="urn:microsoft.com/office/officeart/2005/8/layout/chevron2"/>
    <dgm:cxn modelId="{3DA1D432-4417-4884-8E0D-649FD0664C49}" type="presParOf" srcId="{A2C974B9-49C1-4F44-A057-2EF832901061}" destId="{2BF718EE-67AA-4EEC-B68B-82E8F7970825}" srcOrd="0" destOrd="0" presId="urn:microsoft.com/office/officeart/2005/8/layout/chevron2"/>
    <dgm:cxn modelId="{5971CE58-0057-4F7D-9A3B-EF489F5619DE}" type="presParOf" srcId="{A2C974B9-49C1-4F44-A057-2EF832901061}" destId="{3CCDFD69-4AF5-485B-B6A9-CEC1D4BD5B1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EBD59-7D15-4349-B953-29F058DE3BF5}">
      <dsp:nvSpPr>
        <dsp:cNvPr id="0" name=""/>
        <dsp:cNvSpPr/>
      </dsp:nvSpPr>
      <dsp:spPr>
        <a:xfrm rot="5400000">
          <a:off x="-410207" y="414200"/>
          <a:ext cx="2734715" cy="1914301"/>
        </a:xfrm>
        <a:prstGeom prst="chevron">
          <a:avLst/>
        </a:prstGeom>
        <a:solidFill>
          <a:schemeClr val="accent1">
            <a:lumMod val="60000"/>
            <a:lumOff val="40000"/>
          </a:schemeClr>
        </a:solidFill>
        <a:ln w="19050" cap="rnd" cmpd="sng" algn="ctr">
          <a:solidFill>
            <a:srgbClr val="E6B91E"/>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ru-RU" sz="2800" kern="1200">
              <a:solidFill>
                <a:srgbClr val="002060"/>
              </a:solidFill>
              <a:latin typeface="Times New Roman" pitchFamily="18" charset="0"/>
              <a:ea typeface="+mn-ea"/>
              <a:cs typeface="Times New Roman" pitchFamily="18" charset="0"/>
            </a:rPr>
            <a:t>1</a:t>
          </a:r>
          <a:endParaRPr lang="ru-RU" sz="2800" kern="1200" dirty="0">
            <a:solidFill>
              <a:srgbClr val="002060"/>
            </a:solidFill>
            <a:latin typeface="Times New Roman" pitchFamily="18" charset="0"/>
            <a:ea typeface="+mn-ea"/>
            <a:cs typeface="Times New Roman" pitchFamily="18" charset="0"/>
          </a:endParaRPr>
        </a:p>
      </dsp:txBody>
      <dsp:txXfrm rot="-5400000">
        <a:off x="1" y="961144"/>
        <a:ext cx="1914301" cy="820414"/>
      </dsp:txXfrm>
    </dsp:sp>
    <dsp:sp modelId="{D000E440-BAB5-4B4C-AD14-83CA7A99A90D}">
      <dsp:nvSpPr>
        <dsp:cNvPr id="0" name=""/>
        <dsp:cNvSpPr/>
      </dsp:nvSpPr>
      <dsp:spPr>
        <a:xfrm rot="5400000">
          <a:off x="5464712" y="-3239664"/>
          <a:ext cx="1777565" cy="8878388"/>
        </a:xfrm>
        <a:prstGeom prst="round2Same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endParaRPr lang="ru-RU" sz="2800" kern="1200" dirty="0">
            <a:solidFill>
              <a:srgbClr val="002060"/>
            </a:solidFill>
            <a:latin typeface="Times New Roman" pitchFamily="18" charset="0"/>
            <a:ea typeface="+mn-ea"/>
            <a:cs typeface="Times New Roman" pitchFamily="18" charset="0"/>
          </a:endParaRPr>
        </a:p>
        <a:p>
          <a:pPr marL="285750" lvl="1" indent="-285750" algn="l" defTabSz="1244600">
            <a:lnSpc>
              <a:spcPct val="90000"/>
            </a:lnSpc>
            <a:spcBef>
              <a:spcPct val="0"/>
            </a:spcBef>
            <a:spcAft>
              <a:spcPct val="15000"/>
            </a:spcAft>
            <a:buChar char="•"/>
          </a:pPr>
          <a:r>
            <a:rPr lang="en-US" sz="2800" kern="1200" dirty="0">
              <a:solidFill>
                <a:srgbClr val="002060"/>
              </a:solidFill>
              <a:latin typeface="Times New Roman" pitchFamily="18" charset="0"/>
              <a:ea typeface="+mn-ea"/>
              <a:cs typeface="Times New Roman" pitchFamily="18" charset="0"/>
            </a:rPr>
            <a:t>Egilishdagi bosh normal va eng katta urinma kuchlanishlar. </a:t>
          </a:r>
          <a:endParaRPr lang="ru-RU" sz="2800" kern="1200" dirty="0">
            <a:solidFill>
              <a:srgbClr val="002060"/>
            </a:solidFill>
            <a:latin typeface="Times New Roman" pitchFamily="18" charset="0"/>
            <a:ea typeface="+mn-ea"/>
            <a:cs typeface="Times New Roman" pitchFamily="18" charset="0"/>
          </a:endParaRPr>
        </a:p>
      </dsp:txBody>
      <dsp:txXfrm rot="-5400000">
        <a:off x="1914301" y="397521"/>
        <a:ext cx="8791614" cy="1604017"/>
      </dsp:txXfrm>
    </dsp:sp>
    <dsp:sp modelId="{2BF718EE-67AA-4EEC-B68B-82E8F7970825}">
      <dsp:nvSpPr>
        <dsp:cNvPr id="0" name=""/>
        <dsp:cNvSpPr/>
      </dsp:nvSpPr>
      <dsp:spPr>
        <a:xfrm rot="5400000">
          <a:off x="-410207" y="2866951"/>
          <a:ext cx="2734715" cy="1914301"/>
        </a:xfrm>
        <a:prstGeom prst="chevron">
          <a:avLst/>
        </a:prstGeom>
        <a:solidFill>
          <a:schemeClr val="accent2">
            <a:hueOff val="453165"/>
            <a:satOff val="-47993"/>
            <a:lumOff val="-1176"/>
            <a:alphaOff val="0"/>
          </a:schemeClr>
        </a:solidFill>
        <a:ln w="15875" cap="rnd" cmpd="sng" algn="ctr">
          <a:solidFill>
            <a:schemeClr val="accent2">
              <a:hueOff val="453165"/>
              <a:satOff val="-47993"/>
              <a:lumOff val="-11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ru-RU" sz="2800" kern="1200" dirty="0">
              <a:solidFill>
                <a:srgbClr val="002060"/>
              </a:solidFill>
              <a:latin typeface="Times New Roman" pitchFamily="18" charset="0"/>
              <a:ea typeface="+mn-ea"/>
              <a:cs typeface="Times New Roman" pitchFamily="18" charset="0"/>
            </a:rPr>
            <a:t>2</a:t>
          </a:r>
        </a:p>
      </dsp:txBody>
      <dsp:txXfrm rot="-5400000">
        <a:off x="1" y="3413895"/>
        <a:ext cx="1914301" cy="820414"/>
      </dsp:txXfrm>
    </dsp:sp>
    <dsp:sp modelId="{3CCDFD69-4AF5-485B-B6A9-CEC1D4BD5B1B}">
      <dsp:nvSpPr>
        <dsp:cNvPr id="0" name=""/>
        <dsp:cNvSpPr/>
      </dsp:nvSpPr>
      <dsp:spPr>
        <a:xfrm rot="5400000">
          <a:off x="5464712" y="-1093667"/>
          <a:ext cx="1777565" cy="8878388"/>
        </a:xfrm>
        <a:prstGeom prst="round2SameRect">
          <a:avLst/>
        </a:prstGeom>
        <a:solidFill>
          <a:schemeClr val="lt1">
            <a:alpha val="90000"/>
            <a:hueOff val="0"/>
            <a:satOff val="0"/>
            <a:lumOff val="0"/>
            <a:alphaOff val="0"/>
          </a:schemeClr>
        </a:solidFill>
        <a:ln w="15875" cap="rnd" cmpd="sng" algn="ctr">
          <a:solidFill>
            <a:schemeClr val="accent2">
              <a:hueOff val="453165"/>
              <a:satOff val="-47993"/>
              <a:lumOff val="-11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fi-FI" sz="2800" kern="1200" dirty="0">
              <a:solidFill>
                <a:srgbClr val="002060"/>
              </a:solidFill>
              <a:latin typeface="Times New Roman" pitchFamily="18" charset="0"/>
              <a:ea typeface="+mn-ea"/>
              <a:cs typeface="Times New Roman" pitchFamily="18" charset="0"/>
            </a:rPr>
            <a:t>Balka mustahkamligini to‘la tekshirish.</a:t>
          </a:r>
          <a:endParaRPr lang="ru-RU" sz="2800" kern="1200" dirty="0">
            <a:solidFill>
              <a:srgbClr val="002060"/>
            </a:solidFill>
            <a:latin typeface="Times New Roman" pitchFamily="18" charset="0"/>
            <a:ea typeface="+mn-ea"/>
            <a:cs typeface="Times New Roman" pitchFamily="18" charset="0"/>
          </a:endParaRPr>
        </a:p>
      </dsp:txBody>
      <dsp:txXfrm rot="-5400000">
        <a:off x="1914301" y="2543518"/>
        <a:ext cx="8791614" cy="160401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4132231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4115964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87ABA7-F243-459B-84DE-5477EDE401F5}"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49950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1463748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87ABA7-F243-459B-84DE-5477EDE401F5}"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97905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1497593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3262043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945220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3673336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2394135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3058356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2147477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167836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308231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2224815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126B766-4461-4DFA-B230-5DD5B68ADB72}" type="datetimeFigureOut">
              <a:rPr lang="ru-RU" smtClean="0"/>
              <a:pPr/>
              <a:t>19.04.2024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987ABA7-F243-459B-84DE-5477EDE401F5}" type="slidenum">
              <a:rPr lang="ru-RU" smtClean="0"/>
              <a:pPr/>
              <a:t>‹#›</a:t>
            </a:fld>
            <a:endParaRPr lang="ru-RU"/>
          </a:p>
        </p:txBody>
      </p:sp>
    </p:spTree>
    <p:extLst>
      <p:ext uri="{BB962C8B-B14F-4D97-AF65-F5344CB8AC3E}">
        <p14:creationId xmlns:p14="http://schemas.microsoft.com/office/powerpoint/2010/main" val="1507201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126B766-4461-4DFA-B230-5DD5B68ADB72}" type="datetimeFigureOut">
              <a:rPr lang="ru-RU" smtClean="0"/>
              <a:pPr/>
              <a:t>19.04.2024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987ABA7-F243-459B-84DE-5477EDE401F5}" type="slidenum">
              <a:rPr lang="ru-RU" smtClean="0"/>
              <a:pPr/>
              <a:t>‹#›</a:t>
            </a:fld>
            <a:endParaRPr lang="ru-RU"/>
          </a:p>
        </p:txBody>
      </p:sp>
    </p:spTree>
    <p:extLst>
      <p:ext uri="{BB962C8B-B14F-4D97-AF65-F5344CB8AC3E}">
        <p14:creationId xmlns:p14="http://schemas.microsoft.com/office/powerpoint/2010/main" val="278361958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5.wmf"/><Relationship Id="rId5" Type="http://schemas.openxmlformats.org/officeDocument/2006/relationships/oleObject" Target="../embeddings/oleObject10.bin"/><Relationship Id="rId4" Type="http://schemas.openxmlformats.org/officeDocument/2006/relationships/image" Target="../media/image14.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8.wmf"/><Relationship Id="rId5" Type="http://schemas.openxmlformats.org/officeDocument/2006/relationships/oleObject" Target="../embeddings/oleObject13.bin"/><Relationship Id="rId10" Type="http://schemas.openxmlformats.org/officeDocument/2006/relationships/image" Target="../media/image20.wmf"/><Relationship Id="rId4" Type="http://schemas.openxmlformats.org/officeDocument/2006/relationships/image" Target="../media/image17.wmf"/><Relationship Id="rId9" Type="http://schemas.openxmlformats.org/officeDocument/2006/relationships/oleObject" Target="../embeddings/oleObject15.bin"/></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4.bin"/><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1.wmf"/><Relationship Id="rId5" Type="http://schemas.openxmlformats.org/officeDocument/2006/relationships/oleObject" Target="../embeddings/oleObject6.bin"/><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знак завершения 5"/>
          <p:cNvSpPr/>
          <p:nvPr/>
        </p:nvSpPr>
        <p:spPr>
          <a:xfrm>
            <a:off x="631065" y="967791"/>
            <a:ext cx="11243256" cy="3402866"/>
          </a:xfrm>
          <a:prstGeom prst="flowChartTerminator">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3600" b="1" dirty="0" err="1">
                <a:solidFill>
                  <a:srgbClr val="002060"/>
                </a:solidFill>
                <a:latin typeface="Times New Roman" panose="02020603050405020304" pitchFamily="18" charset="0"/>
                <a:ea typeface="Times New Roman"/>
                <a:cs typeface="Times New Roman" panose="02020603050405020304" pitchFamily="18" charset="0"/>
              </a:rPr>
              <a:t>Balkalarning</a:t>
            </a:r>
            <a:r>
              <a:rPr lang="en-US" sz="3600" b="1" dirty="0">
                <a:solidFill>
                  <a:srgbClr val="002060"/>
                </a:solidFill>
                <a:latin typeface="Times New Roman" panose="02020603050405020304" pitchFamily="18" charset="0"/>
                <a:ea typeface="Times New Roman"/>
                <a:cs typeface="Times New Roman" panose="02020603050405020304" pitchFamily="18" charset="0"/>
              </a:rPr>
              <a:t> </a:t>
            </a:r>
            <a:r>
              <a:rPr lang="en-US" sz="3600" b="1" dirty="0" err="1">
                <a:solidFill>
                  <a:srgbClr val="002060"/>
                </a:solidFill>
                <a:latin typeface="Times New Roman" panose="02020603050405020304" pitchFamily="18" charset="0"/>
                <a:ea typeface="Times New Roman"/>
                <a:cs typeface="Times New Roman" panose="02020603050405020304" pitchFamily="18" charset="0"/>
              </a:rPr>
              <a:t>mustahkamligini</a:t>
            </a:r>
            <a:r>
              <a:rPr lang="en-US" sz="3600" b="1" dirty="0">
                <a:solidFill>
                  <a:srgbClr val="002060"/>
                </a:solidFill>
                <a:latin typeface="Times New Roman" panose="02020603050405020304" pitchFamily="18" charset="0"/>
                <a:ea typeface="Times New Roman"/>
                <a:cs typeface="Times New Roman" panose="02020603050405020304" pitchFamily="18" charset="0"/>
              </a:rPr>
              <a:t> bosh </a:t>
            </a:r>
            <a:r>
              <a:rPr lang="en-US" sz="3600" b="1" dirty="0" err="1">
                <a:solidFill>
                  <a:srgbClr val="002060"/>
                </a:solidFill>
                <a:latin typeface="Times New Roman" panose="02020603050405020304" pitchFamily="18" charset="0"/>
                <a:ea typeface="Times New Roman"/>
                <a:cs typeface="Times New Roman" panose="02020603050405020304" pitchFamily="18" charset="0"/>
              </a:rPr>
              <a:t>kuchlanishlar</a:t>
            </a:r>
            <a:r>
              <a:rPr lang="en-US" sz="3600" b="1" dirty="0">
                <a:solidFill>
                  <a:srgbClr val="002060"/>
                </a:solidFill>
                <a:latin typeface="Times New Roman" panose="02020603050405020304" pitchFamily="18" charset="0"/>
                <a:ea typeface="Times New Roman"/>
                <a:cs typeface="Times New Roman" panose="02020603050405020304" pitchFamily="18" charset="0"/>
              </a:rPr>
              <a:t> </a:t>
            </a:r>
            <a:r>
              <a:rPr lang="en-US" sz="3600" b="1" dirty="0" err="1">
                <a:solidFill>
                  <a:srgbClr val="002060"/>
                </a:solidFill>
                <a:latin typeface="Times New Roman" panose="02020603050405020304" pitchFamily="18" charset="0"/>
                <a:ea typeface="Times New Roman"/>
                <a:cs typeface="Times New Roman" panose="02020603050405020304" pitchFamily="18" charset="0"/>
              </a:rPr>
              <a:t>bo‘yicha</a:t>
            </a:r>
            <a:r>
              <a:rPr lang="en-US" sz="3600" b="1" dirty="0">
                <a:solidFill>
                  <a:srgbClr val="002060"/>
                </a:solidFill>
                <a:latin typeface="Times New Roman" panose="02020603050405020304" pitchFamily="18" charset="0"/>
                <a:ea typeface="Times New Roman"/>
                <a:cs typeface="Times New Roman" panose="02020603050405020304" pitchFamily="18" charset="0"/>
              </a:rPr>
              <a:t> </a:t>
            </a:r>
            <a:r>
              <a:rPr lang="en-US" sz="3600" b="1" dirty="0" err="1">
                <a:solidFill>
                  <a:srgbClr val="002060"/>
                </a:solidFill>
                <a:latin typeface="Times New Roman" panose="02020603050405020304" pitchFamily="18" charset="0"/>
                <a:ea typeface="Times New Roman"/>
                <a:cs typeface="Times New Roman" panose="02020603050405020304" pitchFamily="18" charset="0"/>
              </a:rPr>
              <a:t>tekshirish</a:t>
            </a:r>
            <a:r>
              <a:rPr lang="en-US" sz="3600" b="1"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Egilishdagi</a:t>
            </a:r>
            <a:r>
              <a:rPr lang="en-US" sz="3600" dirty="0">
                <a:solidFill>
                  <a:srgbClr val="002060"/>
                </a:solidFill>
                <a:latin typeface="Times New Roman" panose="02020603050405020304" pitchFamily="18" charset="0"/>
                <a:ea typeface="Times New Roman"/>
                <a:cs typeface="Times New Roman" panose="02020603050405020304" pitchFamily="18" charset="0"/>
              </a:rPr>
              <a:t> bosh normal </a:t>
            </a:r>
            <a:r>
              <a:rPr lang="en-US" sz="3600" dirty="0" err="1">
                <a:solidFill>
                  <a:srgbClr val="002060"/>
                </a:solidFill>
                <a:latin typeface="Times New Roman" panose="02020603050405020304" pitchFamily="18" charset="0"/>
                <a:ea typeface="Times New Roman"/>
                <a:cs typeface="Times New Roman" panose="02020603050405020304" pitchFamily="18" charset="0"/>
              </a:rPr>
              <a:t>va</a:t>
            </a:r>
            <a:r>
              <a:rPr lang="en-US" sz="3600"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eng</a:t>
            </a:r>
            <a:r>
              <a:rPr lang="en-US" sz="3600"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katta</a:t>
            </a:r>
            <a:r>
              <a:rPr lang="en-US" sz="3600"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urinma</a:t>
            </a:r>
            <a:r>
              <a:rPr lang="en-US" sz="3600"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kuchlanishlar</a:t>
            </a:r>
            <a:r>
              <a:rPr lang="en-US" sz="3600"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Balka</a:t>
            </a:r>
            <a:r>
              <a:rPr lang="en-US" sz="3600"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mustahkamligini</a:t>
            </a:r>
            <a:r>
              <a:rPr lang="en-US" sz="3600"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to‘la</a:t>
            </a:r>
            <a:r>
              <a:rPr lang="en-US" sz="3600" dirty="0">
                <a:solidFill>
                  <a:srgbClr val="002060"/>
                </a:solidFill>
                <a:latin typeface="Times New Roman" panose="02020603050405020304" pitchFamily="18" charset="0"/>
                <a:ea typeface="Times New Roman"/>
                <a:cs typeface="Times New Roman" panose="02020603050405020304" pitchFamily="18" charset="0"/>
              </a:rPr>
              <a:t> </a:t>
            </a:r>
            <a:r>
              <a:rPr lang="en-US" sz="3600" dirty="0" err="1">
                <a:solidFill>
                  <a:srgbClr val="002060"/>
                </a:solidFill>
                <a:latin typeface="Times New Roman" panose="02020603050405020304" pitchFamily="18" charset="0"/>
                <a:ea typeface="Times New Roman"/>
                <a:cs typeface="Times New Roman" panose="02020603050405020304" pitchFamily="18" charset="0"/>
              </a:rPr>
              <a:t>tekshirish</a:t>
            </a:r>
            <a:r>
              <a:rPr lang="en-US" sz="3600" dirty="0">
                <a:solidFill>
                  <a:srgbClr val="002060"/>
                </a:solidFill>
                <a:latin typeface="Times New Roman" panose="02020603050405020304" pitchFamily="18" charset="0"/>
                <a:ea typeface="Times New Roman"/>
                <a:cs typeface="Times New Roman" panose="02020603050405020304" pitchFamily="18" charset="0"/>
              </a:rPr>
              <a:t>.</a:t>
            </a:r>
            <a:endParaRPr lang="ru-RU" sz="3600" dirty="0">
              <a:solidFill>
                <a:srgbClr val="002060"/>
              </a:solidFill>
              <a:effectLst/>
              <a:latin typeface="Times New Roman" panose="02020603050405020304" pitchFamily="18" charset="0"/>
              <a:ea typeface="Times New Roman"/>
              <a:cs typeface="Times New Roman" panose="02020603050405020304" pitchFamily="18" charset="0"/>
            </a:endParaRPr>
          </a:p>
        </p:txBody>
      </p:sp>
      <p:pic>
        <p:nvPicPr>
          <p:cNvPr id="7" name="Рисунок 6"/>
          <p:cNvPicPr>
            <a:picLocks noChangeAspect="1"/>
          </p:cNvPicPr>
          <p:nvPr/>
        </p:nvPicPr>
        <p:blipFill>
          <a:blip r:embed="rId3" cstate="print"/>
          <a:srcRect/>
          <a:stretch>
            <a:fillRect/>
          </a:stretch>
        </p:blipFill>
        <p:spPr bwMode="auto">
          <a:xfrm>
            <a:off x="9049554" y="3795815"/>
            <a:ext cx="1696503" cy="2641430"/>
          </a:xfrm>
          <a:prstGeom prst="rect">
            <a:avLst/>
          </a:prstGeom>
          <a:noFill/>
          <a:ln w="9525">
            <a:noFill/>
            <a:miter lim="800000"/>
            <a:headEnd/>
            <a:tailEnd/>
          </a:ln>
        </p:spPr>
      </p:pic>
      <p:pic>
        <p:nvPicPr>
          <p:cNvPr id="5" name="Picture 2" descr="Картинки по запросу"/>
          <p:cNvPicPr>
            <a:picLocks noChangeAspect="1" noChangeArrowheads="1"/>
          </p:cNvPicPr>
          <p:nvPr/>
        </p:nvPicPr>
        <p:blipFill>
          <a:blip r:embed="rId4" cstate="print"/>
          <a:srcRect/>
          <a:stretch>
            <a:fillRect/>
          </a:stretch>
        </p:blipFill>
        <p:spPr bwMode="auto">
          <a:xfrm>
            <a:off x="935178" y="4185634"/>
            <a:ext cx="4347260" cy="258470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Блок-схема: знак завершения 9"/>
          <p:cNvSpPr/>
          <p:nvPr/>
        </p:nvSpPr>
        <p:spPr>
          <a:xfrm>
            <a:off x="516835" y="475488"/>
            <a:ext cx="11675165" cy="5859051"/>
          </a:xfrm>
          <a:prstGeom prst="flowChartTermina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ctr">
              <a:lnSpc>
                <a:spcPct val="115000"/>
              </a:lnSpc>
              <a:spcAft>
                <a:spcPts val="0"/>
              </a:spcAft>
            </a:pPr>
            <a:r>
              <a:rPr lang="uz-Cyrl-UZ" sz="2400" dirty="0">
                <a:solidFill>
                  <a:schemeClr val="tx1"/>
                </a:solidFill>
                <a:latin typeface="Times New Roman"/>
                <a:ea typeface="Times New Roman"/>
                <a:cs typeface="Times New Roman"/>
              </a:rPr>
              <a:t>Бош юзаларни топиш учун мана бундай формула ҳосил бўлади</a:t>
            </a:r>
            <a:r>
              <a:rPr lang="uz-Cyrl-UZ" dirty="0">
                <a:latin typeface="Times New Roman"/>
                <a:ea typeface="Times New Roman"/>
                <a:cs typeface="Times New Roman"/>
              </a:rPr>
              <a:t>:</a:t>
            </a:r>
          </a:p>
          <a:p>
            <a:pPr indent="342900" algn="just">
              <a:lnSpc>
                <a:spcPct val="115000"/>
              </a:lnSpc>
              <a:spcAft>
                <a:spcPts val="0"/>
              </a:spcAft>
            </a:pPr>
            <a:endParaRPr lang="uz-Cyrl-UZ" sz="1600" dirty="0">
              <a:latin typeface="Times New Roman"/>
              <a:ea typeface="Times New Roman"/>
              <a:cs typeface="Times New Roman"/>
            </a:endParaRPr>
          </a:p>
          <a:p>
            <a:pPr indent="342900" algn="just">
              <a:lnSpc>
                <a:spcPct val="115000"/>
              </a:lnSpc>
              <a:spcAft>
                <a:spcPts val="0"/>
              </a:spcAft>
            </a:pPr>
            <a:endParaRPr lang="uz-Cyrl-UZ" sz="1600" dirty="0">
              <a:latin typeface="Times New Roman"/>
              <a:ea typeface="Times New Roman"/>
              <a:cs typeface="Times New Roman"/>
            </a:endParaRPr>
          </a:p>
          <a:p>
            <a:pPr indent="342900" algn="just">
              <a:lnSpc>
                <a:spcPct val="115000"/>
              </a:lnSpc>
              <a:spcAft>
                <a:spcPts val="0"/>
              </a:spcAft>
            </a:pPr>
            <a:endParaRPr lang="uz-Cyrl-UZ" sz="1600" dirty="0">
              <a:latin typeface="Times New Roman"/>
              <a:ea typeface="Times New Roman"/>
              <a:cs typeface="Times New Roman"/>
            </a:endParaRPr>
          </a:p>
          <a:p>
            <a:pPr indent="342900" algn="just">
              <a:lnSpc>
                <a:spcPct val="115000"/>
              </a:lnSpc>
              <a:spcAft>
                <a:spcPts val="0"/>
              </a:spcAft>
            </a:pPr>
            <a:endParaRPr lang="uz-Cyrl-UZ" sz="1600" dirty="0">
              <a:latin typeface="Times New Roman"/>
              <a:ea typeface="Times New Roman"/>
              <a:cs typeface="Times New Roman"/>
            </a:endParaRPr>
          </a:p>
          <a:p>
            <a:pPr indent="342900" algn="just">
              <a:lnSpc>
                <a:spcPct val="115000"/>
              </a:lnSpc>
              <a:spcAft>
                <a:spcPts val="0"/>
              </a:spcAft>
            </a:pPr>
            <a:r>
              <a:rPr lang="uz-Cyrl-UZ" sz="2400" dirty="0">
                <a:solidFill>
                  <a:schemeClr val="tx1"/>
                </a:solidFill>
                <a:latin typeface="Times New Roman"/>
                <a:ea typeface="Times New Roman"/>
                <a:cs typeface="Times New Roman"/>
              </a:rPr>
              <a:t>(5) формуладан балканинг бош юзаларида ҳосил бўладиган бош нормал кучланишларнинг қийматлари, (6) формуладан уларнинг йўналишлари аниқланади.</a:t>
            </a:r>
            <a:endParaRPr lang="ru-RU" sz="2400" dirty="0">
              <a:solidFill>
                <a:schemeClr val="tx1"/>
              </a:solidFill>
              <a:latin typeface="Calibri"/>
              <a:ea typeface="Times New Roman"/>
              <a:cs typeface="Times New Roman"/>
            </a:endParaRPr>
          </a:p>
          <a:p>
            <a:pPr indent="342900" algn="just">
              <a:lnSpc>
                <a:spcPct val="115000"/>
              </a:lnSpc>
              <a:spcAft>
                <a:spcPts val="0"/>
              </a:spcAft>
            </a:pPr>
            <a:r>
              <a:rPr lang="uz-Cyrl-UZ" sz="2400" dirty="0">
                <a:solidFill>
                  <a:schemeClr val="tx1"/>
                </a:solidFill>
                <a:latin typeface="Times New Roman"/>
                <a:ea typeface="Times New Roman"/>
                <a:cs typeface="Times New Roman"/>
              </a:rPr>
              <a:t>Бош юзалар билан 45</a:t>
            </a:r>
            <a:r>
              <a:rPr lang="uz-Cyrl-UZ" sz="2400" baseline="30000" dirty="0">
                <a:solidFill>
                  <a:schemeClr val="tx1"/>
                </a:solidFill>
                <a:latin typeface="Times New Roman"/>
                <a:ea typeface="Times New Roman"/>
                <a:cs typeface="Times New Roman"/>
              </a:rPr>
              <a:t>0</a:t>
            </a:r>
            <a:r>
              <a:rPr lang="uz-Cyrl-UZ" sz="2400" dirty="0">
                <a:solidFill>
                  <a:schemeClr val="tx1"/>
                </a:solidFill>
                <a:latin typeface="Times New Roman"/>
                <a:ea typeface="Times New Roman"/>
                <a:cs typeface="Times New Roman"/>
              </a:rPr>
              <a:t> бурчак ҳосил қилган юзаларда максимал уринма кучланишлар ҳосил бўлади:</a:t>
            </a:r>
            <a:endParaRPr lang="ru-RU" sz="2400" dirty="0">
              <a:solidFill>
                <a:schemeClr val="tx1"/>
              </a:solidFill>
              <a:latin typeface="Calibri"/>
              <a:ea typeface="Times New Roman"/>
              <a:cs typeface="Times New Roman"/>
            </a:endParaRPr>
          </a:p>
          <a:p>
            <a:pPr indent="342900" algn="just">
              <a:lnSpc>
                <a:spcPct val="115000"/>
              </a:lnSpc>
              <a:spcAft>
                <a:spcPts val="0"/>
              </a:spcAft>
            </a:pPr>
            <a:endParaRPr lang="uz-Cyrl-UZ" sz="2400" dirty="0">
              <a:solidFill>
                <a:schemeClr val="tx1"/>
              </a:solidFill>
              <a:latin typeface="Times New Roman"/>
              <a:ea typeface="Times New Roman"/>
              <a:cs typeface="Times New Roman"/>
            </a:endParaRPr>
          </a:p>
          <a:p>
            <a:pPr indent="342900" algn="just">
              <a:lnSpc>
                <a:spcPct val="115000"/>
              </a:lnSpc>
              <a:spcAft>
                <a:spcPts val="0"/>
              </a:spcAft>
            </a:pPr>
            <a:endParaRPr lang="uz-Cyrl-UZ" sz="1600" dirty="0">
              <a:latin typeface="Times New Roman"/>
              <a:ea typeface="Times New Roman"/>
              <a:cs typeface="Times New Roman"/>
            </a:endParaRPr>
          </a:p>
          <a:p>
            <a:pPr indent="342900" algn="just">
              <a:lnSpc>
                <a:spcPct val="115000"/>
              </a:lnSpc>
              <a:spcAft>
                <a:spcPts val="0"/>
              </a:spcAft>
            </a:pPr>
            <a:endParaRPr lang="uz-Cyrl-UZ" sz="1600" dirty="0">
              <a:latin typeface="Times New Roman"/>
              <a:ea typeface="Times New Roman"/>
              <a:cs typeface="Times New Roman"/>
            </a:endParaRPr>
          </a:p>
          <a:p>
            <a:pPr indent="342900" algn="just">
              <a:lnSpc>
                <a:spcPct val="115000"/>
              </a:lnSpc>
              <a:spcAft>
                <a:spcPts val="0"/>
              </a:spcAft>
            </a:pPr>
            <a:endParaRPr lang="uz-Cyrl-UZ" sz="1600" dirty="0">
              <a:latin typeface="Times New Roman"/>
              <a:ea typeface="Times New Roman"/>
              <a:cs typeface="Times New Roman"/>
            </a:endParaRPr>
          </a:p>
          <a:p>
            <a:pPr indent="342900" algn="ctr">
              <a:lnSpc>
                <a:spcPct val="115000"/>
              </a:lnSpc>
              <a:spcAft>
                <a:spcPts val="0"/>
              </a:spcAft>
            </a:pPr>
            <a:endParaRPr lang="ru-RU" sz="1600" dirty="0">
              <a:latin typeface="Calibri"/>
              <a:ea typeface="Times New Roman"/>
              <a:cs typeface="Times New Roman"/>
            </a:endParaRPr>
          </a:p>
          <a:p>
            <a:pPr indent="342900" algn="just">
              <a:lnSpc>
                <a:spcPct val="115000"/>
              </a:lnSpc>
              <a:spcAft>
                <a:spcPts val="0"/>
              </a:spcAft>
            </a:pPr>
            <a:r>
              <a:rPr lang="uz-Cyrl-UZ" dirty="0">
                <a:latin typeface="Times New Roman"/>
                <a:ea typeface="Times New Roman"/>
                <a:cs typeface="Times New Roman"/>
              </a:rPr>
              <a:t> </a:t>
            </a:r>
            <a:endParaRPr lang="ru-RU" sz="1600" dirty="0">
              <a:effectLst/>
              <a:latin typeface="Calibri"/>
              <a:ea typeface="Times New Roman"/>
              <a:cs typeface="Times New Roman"/>
            </a:endParaRPr>
          </a:p>
        </p:txBody>
      </p:sp>
      <p:sp>
        <p:nvSpPr>
          <p:cNvPr id="4" name="Rectangle 3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ext uri="{D42A27DB-BD31-4B8C-83A1-F6EECF244321}">
                <p14:modId xmlns:p14="http://schemas.microsoft.com/office/powerpoint/2010/main" val="613191260"/>
              </p:ext>
            </p:extLst>
          </p:nvPr>
        </p:nvGraphicFramePr>
        <p:xfrm>
          <a:off x="5186553" y="1469255"/>
          <a:ext cx="1818894" cy="909447"/>
        </p:xfrm>
        <a:graphic>
          <a:graphicData uri="http://schemas.openxmlformats.org/presentationml/2006/ole">
            <mc:AlternateContent xmlns:mc="http://schemas.openxmlformats.org/markup-compatibility/2006">
              <mc:Choice xmlns:v="urn:schemas-microsoft-com:vml" Requires="v">
                <p:oleObj spid="_x0000_s5125" r:id="rId3" imgW="799753" imgH="393529" progId="Equation.3">
                  <p:embed/>
                </p:oleObj>
              </mc:Choice>
              <mc:Fallback>
                <p:oleObj r:id="rId3" imgW="799753" imgH="393529" progId="Equation.3">
                  <p:embed/>
                  <p:pic>
                    <p:nvPicPr>
                      <p:cNvPr id="0" name="Object 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6553" y="1469255"/>
                        <a:ext cx="1818894" cy="909447"/>
                      </a:xfrm>
                      <a:prstGeom prst="rect">
                        <a:avLst/>
                      </a:prstGeom>
                      <a:noFill/>
                    </p:spPr>
                  </p:pic>
                </p:oleObj>
              </mc:Fallback>
            </mc:AlternateContent>
          </a:graphicData>
        </a:graphic>
      </p:graphicFrame>
      <p:sp>
        <p:nvSpPr>
          <p:cNvPr id="12" name="Прямоугольник 11"/>
          <p:cNvSpPr/>
          <p:nvPr/>
        </p:nvSpPr>
        <p:spPr>
          <a:xfrm>
            <a:off x="7453975" y="1720334"/>
            <a:ext cx="453970" cy="369332"/>
          </a:xfrm>
          <a:prstGeom prst="rect">
            <a:avLst/>
          </a:prstGeom>
        </p:spPr>
        <p:txBody>
          <a:bodyPr wrap="none">
            <a:spAutoFit/>
          </a:bodyPr>
          <a:lstStyle/>
          <a:p>
            <a:r>
              <a:rPr lang="uz-Cyrl-UZ" dirty="0">
                <a:latin typeface="Times New Roman"/>
                <a:ea typeface="Times New Roman"/>
              </a:rPr>
              <a:t>(6)</a:t>
            </a:r>
            <a:endParaRPr lang="ru-RU" dirty="0"/>
          </a:p>
        </p:txBody>
      </p:sp>
      <p:sp>
        <p:nvSpPr>
          <p:cNvPr id="13" name="Rectangle 3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ext uri="{D42A27DB-BD31-4B8C-83A1-F6EECF244321}">
                <p14:modId xmlns:p14="http://schemas.microsoft.com/office/powerpoint/2010/main" val="2132794449"/>
              </p:ext>
            </p:extLst>
          </p:nvPr>
        </p:nvGraphicFramePr>
        <p:xfrm>
          <a:off x="5546914" y="4145280"/>
          <a:ext cx="1573660" cy="658368"/>
        </p:xfrm>
        <a:graphic>
          <a:graphicData uri="http://schemas.openxmlformats.org/presentationml/2006/ole">
            <mc:AlternateContent xmlns:mc="http://schemas.openxmlformats.org/markup-compatibility/2006">
              <mc:Choice xmlns:v="urn:schemas-microsoft-com:vml" Requires="v">
                <p:oleObj spid="_x0000_s5126" r:id="rId5" imgW="914400" imgH="393700" progId="Equation.3">
                  <p:embed/>
                </p:oleObj>
              </mc:Choice>
              <mc:Fallback>
                <p:oleObj r:id="rId5" imgW="914400" imgH="393700" progId="Equation.3">
                  <p:embed/>
                  <p:pic>
                    <p:nvPicPr>
                      <p:cNvPr id="0" name="Object 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46914" y="4145280"/>
                        <a:ext cx="1573660" cy="658368"/>
                      </a:xfrm>
                      <a:prstGeom prst="rect">
                        <a:avLst/>
                      </a:prstGeom>
                      <a:noFill/>
                    </p:spPr>
                  </p:pic>
                </p:oleObj>
              </mc:Fallback>
            </mc:AlternateContent>
          </a:graphicData>
        </a:graphic>
      </p:graphicFrame>
      <p:sp>
        <p:nvSpPr>
          <p:cNvPr id="15" name="Прямоугольник 14"/>
          <p:cNvSpPr/>
          <p:nvPr/>
        </p:nvSpPr>
        <p:spPr>
          <a:xfrm>
            <a:off x="1727553" y="4828616"/>
            <a:ext cx="9253728" cy="941796"/>
          </a:xfrm>
          <a:prstGeom prst="rect">
            <a:avLst/>
          </a:prstGeom>
        </p:spPr>
        <p:txBody>
          <a:bodyPr wrap="square">
            <a:spAutoFit/>
          </a:bodyPr>
          <a:lstStyle/>
          <a:p>
            <a:pPr algn="just">
              <a:lnSpc>
                <a:spcPct val="115000"/>
              </a:lnSpc>
              <a:spcAft>
                <a:spcPts val="0"/>
              </a:spcAft>
            </a:pPr>
            <a:r>
              <a:rPr lang="uz-Cyrl-UZ" sz="2400" dirty="0">
                <a:latin typeface="Times New Roman"/>
                <a:ea typeface="Times New Roman"/>
                <a:cs typeface="Times New Roman"/>
              </a:rPr>
              <a:t>бунда σ</a:t>
            </a:r>
            <a:r>
              <a:rPr lang="uz-Cyrl-UZ" sz="2400" baseline="-25000" dirty="0">
                <a:latin typeface="Times New Roman"/>
                <a:ea typeface="Times New Roman"/>
                <a:cs typeface="Times New Roman"/>
              </a:rPr>
              <a:t>1</a:t>
            </a:r>
            <a:r>
              <a:rPr lang="uz-Cyrl-UZ" sz="2400" dirty="0">
                <a:latin typeface="Times New Roman"/>
                <a:ea typeface="Times New Roman"/>
                <a:cs typeface="Times New Roman"/>
              </a:rPr>
              <a:t> ва σ</a:t>
            </a:r>
            <a:r>
              <a:rPr lang="uz-Cyrl-UZ" sz="2400" baseline="-25000" dirty="0">
                <a:latin typeface="Times New Roman"/>
                <a:ea typeface="Times New Roman"/>
                <a:cs typeface="Times New Roman"/>
              </a:rPr>
              <a:t>3</a:t>
            </a:r>
            <a:r>
              <a:rPr lang="uz-Cyrl-UZ" sz="2400" dirty="0">
                <a:latin typeface="Times New Roman"/>
                <a:ea typeface="Times New Roman"/>
                <a:cs typeface="Times New Roman"/>
              </a:rPr>
              <a:t>  ларнинг қийматларини (5) формуладан келтириб қўйсак, қуйидаги ифода келиб чиқади:</a:t>
            </a:r>
            <a:endParaRPr lang="ru-RU" sz="2400" dirty="0">
              <a:effectLst/>
              <a:latin typeface="Calibri"/>
              <a:ea typeface="Times New Roman"/>
              <a:cs typeface="Times New Roman"/>
            </a:endParaRPr>
          </a:p>
        </p:txBody>
      </p:sp>
      <p:sp>
        <p:nvSpPr>
          <p:cNvPr id="16" name="Rectangle 4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ext uri="{D42A27DB-BD31-4B8C-83A1-F6EECF244321}">
                <p14:modId xmlns:p14="http://schemas.microsoft.com/office/powerpoint/2010/main" val="1741092285"/>
              </p:ext>
            </p:extLst>
          </p:nvPr>
        </p:nvGraphicFramePr>
        <p:xfrm>
          <a:off x="5374501" y="5770412"/>
          <a:ext cx="2416858" cy="794352"/>
        </p:xfrm>
        <a:graphic>
          <a:graphicData uri="http://schemas.openxmlformats.org/presentationml/2006/ole">
            <mc:AlternateContent xmlns:mc="http://schemas.openxmlformats.org/markup-compatibility/2006">
              <mc:Choice xmlns:v="urn:schemas-microsoft-com:vml" Requires="v">
                <p:oleObj spid="_x0000_s5127" r:id="rId7" imgW="1345616" imgH="444307" progId="Equation.3">
                  <p:embed/>
                </p:oleObj>
              </mc:Choice>
              <mc:Fallback>
                <p:oleObj r:id="rId7" imgW="1345616" imgH="444307" progId="Equation.3">
                  <p:embed/>
                  <p:pic>
                    <p:nvPicPr>
                      <p:cNvPr id="0" name="Object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4501" y="5770412"/>
                        <a:ext cx="2416858" cy="794352"/>
                      </a:xfrm>
                      <a:prstGeom prst="rect">
                        <a:avLst/>
                      </a:prstGeom>
                      <a:noFill/>
                    </p:spPr>
                  </p:pic>
                </p:oleObj>
              </mc:Fallback>
            </mc:AlternateContent>
          </a:graphicData>
        </a:graphic>
      </p:graphicFrame>
    </p:spTree>
    <p:extLst>
      <p:ext uri="{BB962C8B-B14F-4D97-AF65-F5344CB8AC3E}">
        <p14:creationId xmlns:p14="http://schemas.microsoft.com/office/powerpoint/2010/main" val="58591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768096" y="296213"/>
            <a:ext cx="11058143" cy="636061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just">
              <a:lnSpc>
                <a:spcPct val="115000"/>
              </a:lnSpc>
              <a:spcAft>
                <a:spcPts val="0"/>
              </a:spcAft>
            </a:pPr>
            <a:r>
              <a:rPr lang="uz-Cyrl-UZ" sz="2400" dirty="0">
                <a:latin typeface="Times New Roman"/>
                <a:ea typeface="Times New Roman"/>
                <a:cs typeface="Times New Roman"/>
              </a:rPr>
              <a:t>Бу формулалардан кўринадики, бош кучланишлар ҳамда максимал ва минимал уринма кучланишларининг энг катта қийматлари кўндаланг кесимда ҳосил бўладиган нормал ва уринма кучланишларга боғлиқ. Бинобарин уларнинг қийматларини нормал кучланиш  </a:t>
            </a:r>
            <a:r>
              <a:rPr lang="uz-Cyrl-UZ" sz="2400" i="1" dirty="0">
                <a:latin typeface="Times New Roman"/>
                <a:ea typeface="Times New Roman"/>
                <a:cs typeface="Times New Roman"/>
              </a:rPr>
              <a:t>σ</a:t>
            </a:r>
            <a:r>
              <a:rPr lang="uz-Cyrl-UZ" sz="2400" dirty="0">
                <a:latin typeface="Times New Roman"/>
                <a:ea typeface="Times New Roman"/>
                <a:cs typeface="Times New Roman"/>
              </a:rPr>
              <a:t>  билан уринма кучланиш  </a:t>
            </a:r>
            <a:r>
              <a:rPr lang="uz-Cyrl-UZ" sz="2400" i="1" dirty="0">
                <a:latin typeface="Times New Roman"/>
                <a:ea typeface="Times New Roman"/>
                <a:cs typeface="Times New Roman"/>
              </a:rPr>
              <a:t>τ</a:t>
            </a:r>
            <a:r>
              <a:rPr lang="uz-Cyrl-UZ" sz="2400" dirty="0">
                <a:latin typeface="Times New Roman"/>
                <a:ea typeface="Times New Roman"/>
                <a:cs typeface="Times New Roman"/>
              </a:rPr>
              <a:t>  биргаликда катта қийматларга эришган нуқталарни шу билан бирга М</a:t>
            </a:r>
            <a:r>
              <a:rPr lang="uz-Cyrl-UZ" sz="2400" baseline="-25000" dirty="0">
                <a:latin typeface="Times New Roman"/>
                <a:ea typeface="Times New Roman"/>
                <a:cs typeface="Times New Roman"/>
              </a:rPr>
              <a:t>х</a:t>
            </a:r>
            <a:r>
              <a:rPr lang="uz-Cyrl-UZ" sz="2400" dirty="0">
                <a:latin typeface="Times New Roman"/>
                <a:ea typeface="Times New Roman"/>
                <a:cs typeface="Times New Roman"/>
              </a:rPr>
              <a:t> ва Q</a:t>
            </a:r>
            <a:r>
              <a:rPr lang="uz-Cyrl-UZ" sz="2400" baseline="-25000" dirty="0">
                <a:latin typeface="Times New Roman"/>
                <a:ea typeface="Times New Roman"/>
                <a:cs typeface="Times New Roman"/>
              </a:rPr>
              <a:t>х</a:t>
            </a:r>
            <a:r>
              <a:rPr lang="uz-Cyrl-UZ" sz="2400" dirty="0">
                <a:latin typeface="Times New Roman"/>
                <a:ea typeface="Times New Roman"/>
                <a:cs typeface="Times New Roman"/>
              </a:rPr>
              <a:t> лар биргаликда энг катта бўлган балка кесимларини излаш керак. Масалан, қўштавр кесимли балка учун бундай нуқта унинг пастки ва устки токчалари билан деворни ажратувчи сатҳга тўғри келади. </a:t>
            </a:r>
          </a:p>
          <a:p>
            <a:pPr indent="342900" algn="just">
              <a:lnSpc>
                <a:spcPct val="115000"/>
              </a:lnSpc>
              <a:spcAft>
                <a:spcPts val="0"/>
              </a:spcAft>
            </a:pPr>
            <a:r>
              <a:rPr lang="uz-Cyrl-UZ" sz="2400" dirty="0">
                <a:latin typeface="Times New Roman"/>
                <a:ea typeface="Times New Roman"/>
                <a:cs typeface="Times New Roman"/>
              </a:rPr>
              <a:t>(3) ва (4) формулалардан кўринадики, нормал кучланиш - эгувчи моментга ва уринма кучланиш - кесувчи кучгa боғлиқдир. Бинобарин балка, узунаси бўйича М билан Q нинг миқдорлари биргаликда ўзининг энг катта ёки унга яқинроқ қийматларига эришган кўндаланг кесимларни излаш керак.</a:t>
            </a:r>
            <a:endParaRPr lang="ru-RU" sz="2400" dirty="0">
              <a:latin typeface="Calibri"/>
              <a:ea typeface="Times New Roman"/>
              <a:cs typeface="Times New Roman"/>
            </a:endParaRPr>
          </a:p>
          <a:p>
            <a:pPr indent="342900" algn="just">
              <a:lnSpc>
                <a:spcPct val="115000"/>
              </a:lnSpc>
              <a:spcAft>
                <a:spcPts val="0"/>
              </a:spcAft>
            </a:pPr>
            <a:r>
              <a:rPr lang="uz-Cyrl-UZ" sz="2000" dirty="0">
                <a:latin typeface="Times New Roman"/>
                <a:ea typeface="Times New Roman"/>
                <a:cs typeface="Times New Roman"/>
              </a:rPr>
              <a:t> </a:t>
            </a:r>
            <a:endParaRPr lang="ru-RU" sz="2000" dirty="0">
              <a:latin typeface="Calibri"/>
              <a:ea typeface="Times New Roman"/>
              <a:cs typeface="Times New Roman"/>
            </a:endParaRPr>
          </a:p>
          <a:p>
            <a:pPr indent="342900" algn="just">
              <a:lnSpc>
                <a:spcPct val="115000"/>
              </a:lnSpc>
              <a:spcAft>
                <a:spcPts val="0"/>
              </a:spcAft>
            </a:pPr>
            <a:endParaRPr lang="ru-RU" sz="2000" dirty="0">
              <a:effectLst/>
              <a:latin typeface="Calibri"/>
              <a:ea typeface="Times New Roman"/>
              <a:cs typeface="Times New Roman"/>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2" name="Rectangle 1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984269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знак завершения 1"/>
          <p:cNvSpPr/>
          <p:nvPr/>
        </p:nvSpPr>
        <p:spPr>
          <a:xfrm>
            <a:off x="2072640" y="377952"/>
            <a:ext cx="9070848" cy="890016"/>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ctr">
              <a:spcAft>
                <a:spcPts val="0"/>
              </a:spcAft>
            </a:pPr>
            <a:r>
              <a:rPr lang="uz-Cyrl-UZ" sz="2800" b="1" dirty="0">
                <a:solidFill>
                  <a:schemeClr val="tx1"/>
                </a:solidFill>
                <a:latin typeface="Times New Roman"/>
                <a:ea typeface="Times New Roman"/>
                <a:cs typeface="Times New Roman"/>
              </a:rPr>
              <a:t>2. Балка мустаҳкамлигини тўла текшириш.</a:t>
            </a:r>
            <a:endParaRPr lang="ru-RU" sz="2800" dirty="0">
              <a:solidFill>
                <a:schemeClr val="tx1"/>
              </a:solidFill>
              <a:effectLst/>
              <a:latin typeface="AntiquaNUz"/>
              <a:ea typeface="Times New Roman"/>
              <a:cs typeface="Times New Roman"/>
            </a:endParaRPr>
          </a:p>
        </p:txBody>
      </p:sp>
      <p:sp>
        <p:nvSpPr>
          <p:cNvPr id="4" name="Блок-схема: альтернативный процесс 3"/>
          <p:cNvSpPr/>
          <p:nvPr/>
        </p:nvSpPr>
        <p:spPr>
          <a:xfrm>
            <a:off x="1097280" y="1463040"/>
            <a:ext cx="10728960" cy="5059680"/>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743456" y="1949364"/>
            <a:ext cx="9595104" cy="4025076"/>
          </a:xfrm>
          <a:prstGeom prst="rect">
            <a:avLst/>
          </a:prstGeom>
        </p:spPr>
        <p:txBody>
          <a:bodyPr wrap="square">
            <a:spAutoFit/>
          </a:bodyPr>
          <a:lstStyle/>
          <a:p>
            <a:pPr indent="342900" algn="just">
              <a:lnSpc>
                <a:spcPct val="115000"/>
              </a:lnSpc>
              <a:spcAft>
                <a:spcPts val="0"/>
              </a:spcAft>
            </a:pPr>
            <a:r>
              <a:rPr lang="uz-Cyrl-UZ" sz="2800" dirty="0">
                <a:latin typeface="Times New Roman"/>
                <a:ea typeface="Times New Roman"/>
                <a:cs typeface="Times New Roman"/>
              </a:rPr>
              <a:t>Балкаларнинг мустаҳкамлиги бош кучланишлар бўйича қуйидаги икки шарт бажарилган тақдирдагина текширилади:</a:t>
            </a:r>
            <a:endParaRPr lang="ru-RU" sz="2800" dirty="0">
              <a:latin typeface="Calibri"/>
              <a:ea typeface="Times New Roman"/>
              <a:cs typeface="Times New Roman"/>
            </a:endParaRPr>
          </a:p>
          <a:p>
            <a:pPr indent="342900" algn="just">
              <a:lnSpc>
                <a:spcPct val="115000"/>
              </a:lnSpc>
              <a:spcAft>
                <a:spcPts val="0"/>
              </a:spcAft>
            </a:pPr>
            <a:r>
              <a:rPr lang="uz-Cyrl-UZ" sz="2800" dirty="0">
                <a:latin typeface="Times New Roman"/>
                <a:ea typeface="Times New Roman"/>
                <a:cs typeface="Times New Roman"/>
              </a:rPr>
              <a:t>1. Балканинг бирор кесимида эгувчи момент билан кесувчи куч биргаликда ўзининг энг катта ёки унга яқинроқ қийматига эга бўлиши керак.</a:t>
            </a:r>
            <a:endParaRPr lang="ru-RU" sz="2800" dirty="0">
              <a:latin typeface="Calibri"/>
              <a:ea typeface="Times New Roman"/>
              <a:cs typeface="Times New Roman"/>
            </a:endParaRPr>
          </a:p>
          <a:p>
            <a:pPr indent="342900" algn="just">
              <a:lnSpc>
                <a:spcPct val="115000"/>
              </a:lnSpc>
              <a:spcAft>
                <a:spcPts val="0"/>
              </a:spcAft>
            </a:pPr>
            <a:r>
              <a:rPr lang="uz-Cyrl-UZ" sz="2800" dirty="0">
                <a:latin typeface="Times New Roman"/>
                <a:ea typeface="Times New Roman"/>
                <a:cs typeface="Times New Roman"/>
              </a:rPr>
              <a:t>2. Балка кесимининг эни унинг устки ва пастки четига яқин ерда масалан, қўштавр каби кесимлардагидек тўсатдан ўзгариши керак.</a:t>
            </a:r>
            <a:endParaRPr lang="ru-RU" sz="2800" dirty="0">
              <a:effectLst/>
              <a:latin typeface="Calibri"/>
              <a:ea typeface="Times New Roman"/>
              <a:cs typeface="Times New Roman"/>
            </a:endParaRPr>
          </a:p>
        </p:txBody>
      </p:sp>
    </p:spTree>
    <p:extLst>
      <p:ext uri="{BB962C8B-B14F-4D97-AF65-F5344CB8AC3E}">
        <p14:creationId xmlns:p14="http://schemas.microsoft.com/office/powerpoint/2010/main" val="260866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альтернативный процесс 1"/>
          <p:cNvSpPr/>
          <p:nvPr/>
        </p:nvSpPr>
        <p:spPr>
          <a:xfrm>
            <a:off x="1158240" y="499872"/>
            <a:ext cx="10277856" cy="187756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just">
              <a:lnSpc>
                <a:spcPct val="115000"/>
              </a:lnSpc>
              <a:spcAft>
                <a:spcPts val="0"/>
              </a:spcAft>
            </a:pPr>
            <a:r>
              <a:rPr lang="uz-Cyrl-UZ" sz="2400" dirty="0">
                <a:latin typeface="Times New Roman"/>
                <a:ea typeface="Times New Roman"/>
                <a:cs typeface="Times New Roman"/>
              </a:rPr>
              <a:t>Балкадаги бош кучланишлар (5) формула асосида топилгандан кейин, унинг мустаҳкамлик шарти мустаҳкамлик назарияларидан бири ёрдамида текширилади, масалан III назарияга кўра:</a:t>
            </a:r>
            <a:endParaRPr lang="ru-RU" sz="2400" dirty="0">
              <a:effectLst/>
              <a:latin typeface="Calibri"/>
              <a:ea typeface="Times New Roman"/>
              <a:cs typeface="Times New Roman"/>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ext uri="{D42A27DB-BD31-4B8C-83A1-F6EECF244321}">
                <p14:modId xmlns:p14="http://schemas.microsoft.com/office/powerpoint/2010/main" val="1659081487"/>
              </p:ext>
            </p:extLst>
          </p:nvPr>
        </p:nvGraphicFramePr>
        <p:xfrm>
          <a:off x="2865253" y="2609088"/>
          <a:ext cx="1679315" cy="438912"/>
        </p:xfrm>
        <a:graphic>
          <a:graphicData uri="http://schemas.openxmlformats.org/presentationml/2006/ole">
            <mc:AlternateContent xmlns:mc="http://schemas.openxmlformats.org/markup-compatibility/2006">
              <mc:Choice xmlns:v="urn:schemas-microsoft-com:vml" Requires="v">
                <p:oleObj spid="_x0000_s6150" r:id="rId3" imgW="838200" imgH="228600" progId="Equation.3">
                  <p:embed/>
                </p:oleObj>
              </mc:Choice>
              <mc:Fallback>
                <p:oleObj r:id="rId3" imgW="8382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5253" y="2609088"/>
                        <a:ext cx="1679315" cy="438912"/>
                      </a:xfrm>
                      <a:prstGeom prst="rect">
                        <a:avLst/>
                      </a:prstGeom>
                      <a:noFill/>
                    </p:spPr>
                  </p:pic>
                </p:oleObj>
              </mc:Fallback>
            </mc:AlternateContent>
          </a:graphicData>
        </a:graphic>
      </p:graphicFrame>
      <p:sp>
        <p:nvSpPr>
          <p:cNvPr id="5" name="Прямоугольник 4"/>
          <p:cNvSpPr/>
          <p:nvPr/>
        </p:nvSpPr>
        <p:spPr>
          <a:xfrm>
            <a:off x="5017686" y="2671310"/>
            <a:ext cx="522900" cy="369332"/>
          </a:xfrm>
          <a:prstGeom prst="rect">
            <a:avLst/>
          </a:prstGeom>
        </p:spPr>
        <p:txBody>
          <a:bodyPr wrap="none">
            <a:spAutoFit/>
          </a:bodyPr>
          <a:lstStyle/>
          <a:p>
            <a:r>
              <a:rPr lang="uz-Cyrl-UZ" dirty="0">
                <a:latin typeface="Times New Roman"/>
                <a:ea typeface="Times New Roman"/>
              </a:rPr>
              <a:t>ёки</a:t>
            </a:r>
            <a:endParaRPr lang="ru-RU" dirty="0"/>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1582080528"/>
              </p:ext>
            </p:extLst>
          </p:nvPr>
        </p:nvGraphicFramePr>
        <p:xfrm>
          <a:off x="6096000" y="2509134"/>
          <a:ext cx="4415883" cy="693683"/>
        </p:xfrm>
        <a:graphic>
          <a:graphicData uri="http://schemas.openxmlformats.org/presentationml/2006/ole">
            <mc:AlternateContent xmlns:mc="http://schemas.openxmlformats.org/markup-compatibility/2006">
              <mc:Choice xmlns:v="urn:schemas-microsoft-com:vml" Requires="v">
                <p:oleObj spid="_x0000_s6151" r:id="rId5" imgW="2476500" imgH="393700" progId="Equation.3">
                  <p:embed/>
                </p:oleObj>
              </mc:Choice>
              <mc:Fallback>
                <p:oleObj r:id="rId5" imgW="2476500" imgH="3937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509134"/>
                        <a:ext cx="4415883" cy="693683"/>
                      </a:xfrm>
                      <a:prstGeom prst="rect">
                        <a:avLst/>
                      </a:prstGeom>
                      <a:noFill/>
                    </p:spPr>
                  </p:pic>
                </p:oleObj>
              </mc:Fallback>
            </mc:AlternateContent>
          </a:graphicData>
        </a:graphic>
      </p:graphicFrame>
      <p:sp>
        <p:nvSpPr>
          <p:cNvPr id="8" name="Прямоугольник 7"/>
          <p:cNvSpPr/>
          <p:nvPr/>
        </p:nvSpPr>
        <p:spPr>
          <a:xfrm>
            <a:off x="959438" y="3429000"/>
            <a:ext cx="4323428" cy="517065"/>
          </a:xfrm>
          <a:prstGeom prst="rect">
            <a:avLst/>
          </a:prstGeom>
        </p:spPr>
        <p:txBody>
          <a:bodyPr wrap="none">
            <a:spAutoFit/>
          </a:bodyPr>
          <a:lstStyle/>
          <a:p>
            <a:pPr algn="just">
              <a:lnSpc>
                <a:spcPct val="115000"/>
              </a:lnSpc>
              <a:spcAft>
                <a:spcPts val="0"/>
              </a:spcAft>
            </a:pPr>
            <a:r>
              <a:rPr lang="uz-Cyrl-UZ" sz="2400" dirty="0">
                <a:latin typeface="Times New Roman"/>
                <a:ea typeface="Times New Roman"/>
                <a:cs typeface="Times New Roman"/>
              </a:rPr>
              <a:t>бундан қуйидаги келиб чиқади:</a:t>
            </a:r>
            <a:endParaRPr lang="ru-RU" sz="2400" dirty="0">
              <a:effectLst/>
              <a:latin typeface="Calibri"/>
              <a:ea typeface="Times New Roman"/>
              <a:cs typeface="Times New Roman"/>
            </a:endParaRPr>
          </a:p>
        </p:txBody>
      </p:sp>
      <p:sp>
        <p:nvSpPr>
          <p:cNvPr id="9"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ext uri="{D42A27DB-BD31-4B8C-83A1-F6EECF244321}">
                <p14:modId xmlns:p14="http://schemas.microsoft.com/office/powerpoint/2010/main" val="3185312442"/>
              </p:ext>
            </p:extLst>
          </p:nvPr>
        </p:nvGraphicFramePr>
        <p:xfrm>
          <a:off x="4539037" y="3946065"/>
          <a:ext cx="2415822" cy="609600"/>
        </p:xfrm>
        <a:graphic>
          <a:graphicData uri="http://schemas.openxmlformats.org/presentationml/2006/ole">
            <mc:AlternateContent xmlns:mc="http://schemas.openxmlformats.org/markup-compatibility/2006">
              <mc:Choice xmlns:v="urn:schemas-microsoft-com:vml" Requires="v">
                <p:oleObj spid="_x0000_s6152" r:id="rId7" imgW="1040948" imgH="253890" progId="Equation.3">
                  <p:embed/>
                </p:oleObj>
              </mc:Choice>
              <mc:Fallback>
                <p:oleObj r:id="rId7" imgW="1040948" imgH="25389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9037" y="3946065"/>
                        <a:ext cx="2415822" cy="609600"/>
                      </a:xfrm>
                      <a:prstGeom prst="rect">
                        <a:avLst/>
                      </a:prstGeom>
                      <a:noFill/>
                    </p:spPr>
                  </p:pic>
                </p:oleObj>
              </mc:Fallback>
            </mc:AlternateContent>
          </a:graphicData>
        </a:graphic>
      </p:graphicFrame>
      <p:sp>
        <p:nvSpPr>
          <p:cNvPr id="11" name="Прямоугольник 10"/>
          <p:cNvSpPr/>
          <p:nvPr/>
        </p:nvSpPr>
        <p:spPr>
          <a:xfrm>
            <a:off x="8136727" y="4073390"/>
            <a:ext cx="543739" cy="461665"/>
          </a:xfrm>
          <a:prstGeom prst="rect">
            <a:avLst/>
          </a:prstGeom>
        </p:spPr>
        <p:txBody>
          <a:bodyPr wrap="none">
            <a:spAutoFit/>
          </a:bodyPr>
          <a:lstStyle/>
          <a:p>
            <a:r>
              <a:rPr lang="uz-Cyrl-UZ" sz="2400" dirty="0">
                <a:latin typeface="Times New Roman"/>
                <a:ea typeface="Times New Roman"/>
              </a:rPr>
              <a:t>(8)</a:t>
            </a:r>
            <a:endParaRPr lang="ru-RU" sz="2400" dirty="0"/>
          </a:p>
        </p:txBody>
      </p:sp>
      <p:sp>
        <p:nvSpPr>
          <p:cNvPr id="12" name="Прямоугольник 11"/>
          <p:cNvSpPr/>
          <p:nvPr/>
        </p:nvSpPr>
        <p:spPr>
          <a:xfrm>
            <a:off x="1641035" y="4572856"/>
            <a:ext cx="2618858" cy="517065"/>
          </a:xfrm>
          <a:prstGeom prst="rect">
            <a:avLst/>
          </a:prstGeom>
        </p:spPr>
        <p:txBody>
          <a:bodyPr wrap="none">
            <a:spAutoFit/>
          </a:bodyPr>
          <a:lstStyle/>
          <a:p>
            <a:pPr algn="just">
              <a:lnSpc>
                <a:spcPct val="115000"/>
              </a:lnSpc>
              <a:spcAft>
                <a:spcPts val="0"/>
              </a:spcAft>
            </a:pPr>
            <a:r>
              <a:rPr lang="uz-Cyrl-UZ" sz="2400" dirty="0">
                <a:latin typeface="Times New Roman"/>
                <a:ea typeface="Times New Roman"/>
                <a:cs typeface="Times New Roman"/>
              </a:rPr>
              <a:t>IV назарияга кўра:</a:t>
            </a:r>
            <a:endParaRPr lang="ru-RU" sz="2400" dirty="0">
              <a:effectLst/>
              <a:latin typeface="Calibri"/>
              <a:ea typeface="Times New Roman"/>
              <a:cs typeface="Times New Roman"/>
            </a:endParaRPr>
          </a:p>
        </p:txBody>
      </p:sp>
      <p:sp>
        <p:nvSpPr>
          <p:cNvPr id="13"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ext uri="{D42A27DB-BD31-4B8C-83A1-F6EECF244321}">
                <p14:modId xmlns:p14="http://schemas.microsoft.com/office/powerpoint/2010/main" val="1963876985"/>
              </p:ext>
            </p:extLst>
          </p:nvPr>
        </p:nvGraphicFramePr>
        <p:xfrm>
          <a:off x="4751043" y="5205984"/>
          <a:ext cx="2411758" cy="597408"/>
        </p:xfrm>
        <a:graphic>
          <a:graphicData uri="http://schemas.openxmlformats.org/presentationml/2006/ole">
            <mc:AlternateContent xmlns:mc="http://schemas.openxmlformats.org/markup-compatibility/2006">
              <mc:Choice xmlns:v="urn:schemas-microsoft-com:vml" Requires="v">
                <p:oleObj spid="_x0000_s6153" r:id="rId9" imgW="1040948" imgH="253890" progId="Equation.3">
                  <p:embed/>
                </p:oleObj>
              </mc:Choice>
              <mc:Fallback>
                <p:oleObj r:id="rId9" imgW="1040948" imgH="25389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51043" y="5205984"/>
                        <a:ext cx="2411758" cy="597408"/>
                      </a:xfrm>
                      <a:prstGeom prst="rect">
                        <a:avLst/>
                      </a:prstGeom>
                      <a:noFill/>
                    </p:spPr>
                  </p:pic>
                </p:oleObj>
              </mc:Fallback>
            </mc:AlternateContent>
          </a:graphicData>
        </a:graphic>
      </p:graphicFrame>
      <p:sp>
        <p:nvSpPr>
          <p:cNvPr id="15" name="Прямоугольник 14"/>
          <p:cNvSpPr/>
          <p:nvPr/>
        </p:nvSpPr>
        <p:spPr>
          <a:xfrm>
            <a:off x="8136727" y="5304782"/>
            <a:ext cx="543739" cy="461665"/>
          </a:xfrm>
          <a:prstGeom prst="rect">
            <a:avLst/>
          </a:prstGeom>
        </p:spPr>
        <p:txBody>
          <a:bodyPr wrap="none">
            <a:spAutoFit/>
          </a:bodyPr>
          <a:lstStyle/>
          <a:p>
            <a:r>
              <a:rPr lang="uz-Cyrl-UZ" sz="2400" dirty="0">
                <a:latin typeface="Times New Roman"/>
                <a:ea typeface="Times New Roman"/>
              </a:rPr>
              <a:t>(9)</a:t>
            </a:r>
            <a:endParaRPr lang="ru-RU" sz="2400" dirty="0"/>
          </a:p>
        </p:txBody>
      </p:sp>
      <p:sp>
        <p:nvSpPr>
          <p:cNvPr id="16" name="Прямоугольник 15"/>
          <p:cNvSpPr/>
          <p:nvPr/>
        </p:nvSpPr>
        <p:spPr>
          <a:xfrm>
            <a:off x="573024" y="6092585"/>
            <a:ext cx="11618976" cy="461665"/>
          </a:xfrm>
          <a:prstGeom prst="rect">
            <a:avLst/>
          </a:prstGeom>
        </p:spPr>
        <p:txBody>
          <a:bodyPr wrap="square">
            <a:spAutoFit/>
          </a:bodyPr>
          <a:lstStyle/>
          <a:p>
            <a:r>
              <a:rPr lang="uz-Cyrl-UZ" sz="2400" dirty="0">
                <a:latin typeface="Times New Roman"/>
                <a:ea typeface="Times New Roman"/>
              </a:rPr>
              <a:t>бўлади. Бу формуладаги σ  ва τ  нинг қийматлари (3) ва (4) формулалардан топилади.</a:t>
            </a:r>
            <a:endParaRPr lang="ru-RU" sz="2400" dirty="0"/>
          </a:p>
        </p:txBody>
      </p:sp>
    </p:spTree>
    <p:extLst>
      <p:ext uri="{BB962C8B-B14F-4D97-AF65-F5344CB8AC3E}">
        <p14:creationId xmlns:p14="http://schemas.microsoft.com/office/powerpoint/2010/main" val="2444843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010171739"/>
              </p:ext>
            </p:extLst>
          </p:nvPr>
        </p:nvGraphicFramePr>
        <p:xfrm>
          <a:off x="706582" y="1191491"/>
          <a:ext cx="10792690" cy="5195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ятно 1 4"/>
          <p:cNvSpPr/>
          <p:nvPr/>
        </p:nvSpPr>
        <p:spPr>
          <a:xfrm>
            <a:off x="3020291" y="-53200"/>
            <a:ext cx="5585782" cy="1540072"/>
          </a:xfrm>
          <a:prstGeom prst="irregularSeal1">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kern="0" dirty="0" err="1">
                <a:solidFill>
                  <a:prstClr val="black"/>
                </a:solidFill>
                <a:latin typeface="Swis721 Hv BT" pitchFamily="34" charset="0"/>
              </a:rPr>
              <a:t>REJA</a:t>
            </a:r>
            <a:r>
              <a:rPr lang="en-US" sz="3200" b="1" kern="0" dirty="0">
                <a:solidFill>
                  <a:prstClr val="black"/>
                </a:solidFill>
                <a:latin typeface="Swis721 Hv BT" pitchFamily="34" charset="0"/>
              </a:rPr>
              <a:t>:</a:t>
            </a:r>
            <a:endParaRPr lang="ru-RU" sz="3200" b="1" kern="0" dirty="0">
              <a:solidFill>
                <a:prstClr val="black"/>
              </a:solidFill>
              <a:latin typeface="Trebuchet MS"/>
            </a:endParaRPr>
          </a:p>
        </p:txBody>
      </p:sp>
    </p:spTree>
    <p:extLst>
      <p:ext uri="{BB962C8B-B14F-4D97-AF65-F5344CB8AC3E}">
        <p14:creationId xmlns:p14="http://schemas.microsoft.com/office/powerpoint/2010/main" val="4215773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знак завершения 8"/>
          <p:cNvSpPr/>
          <p:nvPr/>
        </p:nvSpPr>
        <p:spPr>
          <a:xfrm>
            <a:off x="755904" y="399245"/>
            <a:ext cx="10911840" cy="5975797"/>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ctr">
              <a:spcAft>
                <a:spcPts val="0"/>
              </a:spcAft>
            </a:pPr>
            <a:r>
              <a:rPr lang="uz-Cyrl-UZ" sz="4000" b="1" dirty="0">
                <a:solidFill>
                  <a:srgbClr val="002060"/>
                </a:solidFill>
                <a:latin typeface="Times New Roman" panose="02020603050405020304" pitchFamily="18" charset="0"/>
                <a:ea typeface="Times New Roman"/>
                <a:cs typeface="Times New Roman" panose="02020603050405020304" pitchFamily="18" charset="0"/>
              </a:rPr>
              <a:t>1. Балкаларнинг мустаҳкамлигини бош кучланишлар бўйича текшириш</a:t>
            </a:r>
            <a:endParaRPr lang="ru-RU" sz="4000" dirty="0">
              <a:solidFill>
                <a:srgbClr val="002060"/>
              </a:solidFill>
              <a:latin typeface="Times New Roman" panose="02020603050405020304" pitchFamily="18" charset="0"/>
              <a:ea typeface="Times New Roman"/>
              <a:cs typeface="Times New Roman" panose="02020603050405020304" pitchFamily="18" charset="0"/>
            </a:endParaRPr>
          </a:p>
          <a:p>
            <a:pPr indent="342900" algn="just">
              <a:lnSpc>
                <a:spcPct val="115000"/>
              </a:lnSpc>
              <a:spcAft>
                <a:spcPts val="0"/>
              </a:spcAft>
            </a:pPr>
            <a:r>
              <a:rPr lang="uz-Cyrl-UZ" sz="3600" dirty="0">
                <a:solidFill>
                  <a:srgbClr val="002060"/>
                </a:solidFill>
                <a:latin typeface="Times New Roman" panose="02020603050405020304" pitchFamily="18" charset="0"/>
                <a:ea typeface="Times New Roman"/>
                <a:cs typeface="Times New Roman" panose="02020603050405020304" pitchFamily="18" charset="0"/>
              </a:rPr>
              <a:t>Биз балкаларнинг мустаҳкамлигини нормал ва уринма кучланишлар бўйича ҳисоблаб келдик:</a:t>
            </a:r>
            <a:endParaRPr lang="ru-RU" sz="3600" dirty="0">
              <a:solidFill>
                <a:srgbClr val="002060"/>
              </a:solidFill>
              <a:effectLst/>
              <a:latin typeface="Times New Roman" panose="02020603050405020304" pitchFamily="18" charset="0"/>
              <a:ea typeface="Times New Roman"/>
              <a:cs typeface="Times New Roman" panose="02020603050405020304" pitchFamily="18" charset="0"/>
            </a:endParaRPr>
          </a:p>
        </p:txBody>
      </p:sp>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2863798038"/>
              </p:ext>
            </p:extLst>
          </p:nvPr>
        </p:nvGraphicFramePr>
        <p:xfrm>
          <a:off x="2840736" y="4852415"/>
          <a:ext cx="2606040" cy="998983"/>
        </p:xfrm>
        <a:graphic>
          <a:graphicData uri="http://schemas.openxmlformats.org/presentationml/2006/ole">
            <mc:AlternateContent xmlns:mc="http://schemas.openxmlformats.org/markup-compatibility/2006">
              <mc:Choice xmlns:v="urn:schemas-microsoft-com:vml" Requires="v">
                <p:oleObj spid="_x0000_s1028" r:id="rId3" imgW="1143000" imgH="444500" progId="Equation.3">
                  <p:embed/>
                </p:oleObj>
              </mc:Choice>
              <mc:Fallback>
                <p:oleObj r:id="rId3" imgW="1143000" imgH="4445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0736" y="4852415"/>
                        <a:ext cx="2606040" cy="998983"/>
                      </a:xfrm>
                      <a:prstGeom prst="rect">
                        <a:avLst/>
                      </a:prstGeom>
                      <a:noFill/>
                    </p:spPr>
                  </p:pic>
                </p:oleObj>
              </mc:Fallback>
            </mc:AlternateContent>
          </a:graphicData>
        </a:graphic>
      </p:graphicFrame>
      <p:sp>
        <p:nvSpPr>
          <p:cNvPr id="4"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755794162"/>
              </p:ext>
            </p:extLst>
          </p:nvPr>
        </p:nvGraphicFramePr>
        <p:xfrm>
          <a:off x="6672586" y="4949951"/>
          <a:ext cx="2727446" cy="915785"/>
        </p:xfrm>
        <a:graphic>
          <a:graphicData uri="http://schemas.openxmlformats.org/presentationml/2006/ole">
            <mc:AlternateContent xmlns:mc="http://schemas.openxmlformats.org/markup-compatibility/2006">
              <mc:Choice xmlns:v="urn:schemas-microsoft-com:vml" Requires="v">
                <p:oleObj spid="_x0000_s1029" r:id="rId5" imgW="1294838" imgH="444307" progId="Equation.3">
                  <p:embed/>
                </p:oleObj>
              </mc:Choice>
              <mc:Fallback>
                <p:oleObj r:id="rId5" imgW="1294838" imgH="444307"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2586" y="4949951"/>
                        <a:ext cx="2727446" cy="915785"/>
                      </a:xfrm>
                      <a:prstGeom prst="rect">
                        <a:avLst/>
                      </a:prstGeom>
                      <a:noFill/>
                    </p:spPr>
                  </p:pic>
                </p:oleObj>
              </mc:Fallback>
            </mc:AlternateContent>
          </a:graphicData>
        </a:graphic>
      </p:graphicFrame>
    </p:spTree>
    <p:extLst>
      <p:ext uri="{BB962C8B-B14F-4D97-AF65-F5344CB8AC3E}">
        <p14:creationId xmlns:p14="http://schemas.microsoft.com/office/powerpoint/2010/main" val="2061505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Горизонтальный свиток 1"/>
          <p:cNvSpPr/>
          <p:nvPr/>
        </p:nvSpPr>
        <p:spPr>
          <a:xfrm>
            <a:off x="936772" y="263236"/>
            <a:ext cx="10792690" cy="6248399"/>
          </a:xfrm>
          <a:prstGeom prst="horizontalScroll">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just">
              <a:lnSpc>
                <a:spcPct val="115000"/>
              </a:lnSpc>
              <a:spcAft>
                <a:spcPts val="0"/>
              </a:spcAft>
            </a:pPr>
            <a:r>
              <a:rPr lang="uz-Cyrl-UZ" sz="2800" dirty="0">
                <a:solidFill>
                  <a:srgbClr val="002060"/>
                </a:solidFill>
                <a:latin typeface="Times New Roman"/>
                <a:ea typeface="Times New Roman"/>
                <a:cs typeface="Times New Roman"/>
              </a:rPr>
              <a:t>Максимал нормал кучланишлар эгувчи момент максимал бўлган кўндаланг кесимдаги нейтрал ўқдан энг узоқ нуқталарда ҳосил бўлади; бу элементар шаклда А ва В ҳарфлари билан кўрсатилган (1-шакл, </a:t>
            </a:r>
            <a:r>
              <a:rPr lang="uz-Cyrl-UZ" sz="2800" i="1" dirty="0">
                <a:solidFill>
                  <a:srgbClr val="002060"/>
                </a:solidFill>
                <a:latin typeface="Times New Roman"/>
                <a:ea typeface="Times New Roman"/>
                <a:cs typeface="Times New Roman"/>
              </a:rPr>
              <a:t>а</a:t>
            </a:r>
            <a:r>
              <a:rPr lang="uz-Cyrl-UZ" sz="2800" dirty="0">
                <a:solidFill>
                  <a:srgbClr val="002060"/>
                </a:solidFill>
                <a:latin typeface="Times New Roman"/>
                <a:ea typeface="Times New Roman"/>
                <a:cs typeface="Times New Roman"/>
              </a:rPr>
              <a:t>), уларнинг мустаҳкамлиги (1) формула ёрдамида текширилади.</a:t>
            </a:r>
            <a:endParaRPr lang="ru-RU" sz="2400" dirty="0">
              <a:solidFill>
                <a:srgbClr val="002060"/>
              </a:solidFill>
              <a:effectLst/>
              <a:latin typeface="Calibri"/>
              <a:ea typeface="Times New Roman"/>
              <a:cs typeface="Times New Roman"/>
            </a:endParaRPr>
          </a:p>
        </p:txBody>
      </p:sp>
    </p:spTree>
    <p:extLst>
      <p:ext uri="{BB962C8B-B14F-4D97-AF65-F5344CB8AC3E}">
        <p14:creationId xmlns:p14="http://schemas.microsoft.com/office/powerpoint/2010/main" val="3899454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Блок-схема: типовой процесс 1"/>
          <p:cNvSpPr/>
          <p:nvPr/>
        </p:nvSpPr>
        <p:spPr>
          <a:xfrm>
            <a:off x="656822" y="426205"/>
            <a:ext cx="11114467" cy="6023363"/>
          </a:xfrm>
          <a:prstGeom prst="flowChartPredefinedProcess">
            <a:avLst/>
          </a:prstGeom>
          <a:blipFill>
            <a:blip r:embed="rId2"/>
            <a:tile tx="0" ty="0" sx="100000" sy="100000" flip="none" algn="tl"/>
          </a:blipFill>
          <a:effectLst>
            <a:glow rad="228600">
              <a:schemeClr val="accent6">
                <a:satMod val="175000"/>
                <a:alpha val="40000"/>
              </a:schemeClr>
            </a:glo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0510">
              <a:lnSpc>
                <a:spcPct val="115000"/>
              </a:lnSpc>
              <a:spcAft>
                <a:spcPts val="0"/>
              </a:spcAft>
            </a:pPr>
            <a:endParaRPr lang="ru-RU" sz="2400" dirty="0">
              <a:solidFill>
                <a:srgbClr val="002060"/>
              </a:solidFill>
              <a:effectLst/>
              <a:latin typeface="Calibri"/>
              <a:ea typeface="Times New Roman"/>
              <a:cs typeface="Times New Roman"/>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9" name="Рисунок 8"/>
          <p:cNvPicPr/>
          <p:nvPr/>
        </p:nvPicPr>
        <p:blipFill>
          <a:blip r:embed="rId3">
            <a:duotone>
              <a:prstClr val="black"/>
              <a:schemeClr val="accent5">
                <a:tint val="45000"/>
                <a:satMod val="400000"/>
              </a:schemeClr>
            </a:duotone>
          </a:blip>
          <a:srcRect/>
          <a:stretch>
            <a:fillRect/>
          </a:stretch>
        </p:blipFill>
        <p:spPr bwMode="auto">
          <a:xfrm>
            <a:off x="1926336" y="755905"/>
            <a:ext cx="8339328" cy="4742688"/>
          </a:xfrm>
          <a:prstGeom prst="rect">
            <a:avLst/>
          </a:prstGeom>
          <a:noFill/>
          <a:ln w="9525">
            <a:noFill/>
            <a:miter lim="800000"/>
            <a:headEnd/>
            <a:tailEnd/>
          </a:ln>
        </p:spPr>
      </p:pic>
      <p:sp>
        <p:nvSpPr>
          <p:cNvPr id="10" name="Прямоугольник 9"/>
          <p:cNvSpPr/>
          <p:nvPr/>
        </p:nvSpPr>
        <p:spPr>
          <a:xfrm>
            <a:off x="1475232" y="5629579"/>
            <a:ext cx="9997440" cy="830997"/>
          </a:xfrm>
          <a:prstGeom prst="rect">
            <a:avLst/>
          </a:prstGeom>
        </p:spPr>
        <p:txBody>
          <a:bodyPr wrap="square">
            <a:spAutoFit/>
          </a:bodyPr>
          <a:lstStyle/>
          <a:p>
            <a:pPr algn="ctr"/>
            <a:r>
              <a:rPr lang="uz-Cyrl-UZ" sz="2400" b="1" dirty="0">
                <a:latin typeface="Times New Roman"/>
                <a:ea typeface="Times New Roman"/>
              </a:rPr>
              <a:t>1 – расм. Балкада ён томонида ажратилган кесим юзалардаги кучланишлар</a:t>
            </a:r>
            <a:endParaRPr lang="ru-RU" sz="2400" dirty="0"/>
          </a:p>
        </p:txBody>
      </p:sp>
    </p:spTree>
    <p:extLst>
      <p:ext uri="{BB962C8B-B14F-4D97-AF65-F5344CB8AC3E}">
        <p14:creationId xmlns:p14="http://schemas.microsoft.com/office/powerpoint/2010/main" val="1089425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Блок-схема: альтернативный процесс 2"/>
          <p:cNvSpPr/>
          <p:nvPr/>
        </p:nvSpPr>
        <p:spPr>
          <a:xfrm>
            <a:off x="841248" y="195072"/>
            <a:ext cx="10952881" cy="6510528"/>
          </a:xfrm>
          <a:prstGeom prst="flowChartAlternateProcess">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15000"/>
              </a:lnSpc>
              <a:spcBef>
                <a:spcPts val="410"/>
              </a:spcBef>
              <a:spcAft>
                <a:spcPts val="0"/>
              </a:spcAft>
              <a:buFont typeface="+mj-lt"/>
              <a:buAutoNum type="arabicPeriod"/>
            </a:pPr>
            <a:r>
              <a:rPr lang="uz-Cyrl-UZ" sz="2400" dirty="0">
                <a:latin typeface="Times New Roman"/>
                <a:ea typeface="Times New Roman"/>
              </a:rPr>
              <a:t> </a:t>
            </a:r>
            <a:r>
              <a:rPr lang="uz-Cyrl-UZ" sz="2400" dirty="0">
                <a:solidFill>
                  <a:srgbClr val="002060"/>
                </a:solidFill>
                <a:latin typeface="Times New Roman"/>
                <a:ea typeface="Times New Roman"/>
              </a:rPr>
              <a:t>Максимал уринма кучланишлар кесувчи куч максимум бўлган кўндаланг кесимларнинг нейтрал ўқидаги нуқтада вужудга келади ва бу нуқтадаги С элемент соф силжиш ҳолатида бўлади. Бу элементнинг мустаҳкамлиги (2) формула ёрдамида текширилади. 1-шакл, </a:t>
            </a:r>
            <a:r>
              <a:rPr lang="uz-Cyrl-UZ" sz="2400" i="1" dirty="0">
                <a:solidFill>
                  <a:srgbClr val="002060"/>
                </a:solidFill>
                <a:latin typeface="Times New Roman"/>
                <a:ea typeface="Times New Roman"/>
              </a:rPr>
              <a:t>а</a:t>
            </a:r>
            <a:r>
              <a:rPr lang="uz-Cyrl-UZ" sz="2400" dirty="0">
                <a:solidFill>
                  <a:srgbClr val="002060"/>
                </a:solidFill>
                <a:latin typeface="Times New Roman"/>
                <a:ea typeface="Times New Roman"/>
              </a:rPr>
              <a:t> да мустаҳкамлиги текширилаётган балка ён томонидан кўрсатилган. Унда эгувчи момент максимум бўлган кўндаланг кесимдаги энг катта чўзувчи ва сиқувчи нормал кучланишлар ҳосил бўлган А ва В элементлар билан бир қатор кесувчи куч максимум бўлган кўндаланг кесимдаги соф силжиш ҳолатидаги С элемент кўрсатилган. Бу элементларнинг ҳар бири оддий кучланиш ҳолатида бўлади, бинобарин кўрсатилган элементлар балканинг энг хавфли элементлари деб айтишга ҳеч қандай асос йўқ. Аммо нейтрал ўқдан  </a:t>
            </a:r>
            <a:r>
              <a:rPr lang="uz-Cyrl-UZ" sz="2400" i="1" dirty="0">
                <a:solidFill>
                  <a:srgbClr val="002060"/>
                </a:solidFill>
                <a:latin typeface="Times New Roman"/>
                <a:ea typeface="Times New Roman"/>
              </a:rPr>
              <a:t>z </a:t>
            </a:r>
            <a:r>
              <a:rPr lang="uz-Cyrl-UZ" sz="2400" dirty="0">
                <a:solidFill>
                  <a:srgbClr val="002060"/>
                </a:solidFill>
                <a:latin typeface="Times New Roman"/>
                <a:ea typeface="Times New Roman"/>
              </a:rPr>
              <a:t> масофада турувчи бирор D элемент мураккаб кучланиш ҳолатида бўлади. </a:t>
            </a:r>
            <a:endParaRPr lang="ru-RU" sz="2400" dirty="0">
              <a:solidFill>
                <a:srgbClr val="002060"/>
              </a:solidFill>
              <a:effectLst/>
              <a:latin typeface="Calibri"/>
              <a:ea typeface="Times New Roman"/>
              <a:cs typeface="Times New Roman"/>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3"/>
          <p:cNvSpPr>
            <a:spLocks noChangeArrowheads="1"/>
          </p:cNvSpPr>
          <p:nvPr/>
        </p:nvSpPr>
        <p:spPr bwMode="auto">
          <a:xfrm>
            <a:off x="0" y="409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z-Cyrl-UZ" sz="1200" b="0" i="0" u="none" strike="noStrike" cap="none" normalizeH="0" baseline="0">
                <a:ln>
                  <a:noFill/>
                </a:ln>
                <a:solidFill>
                  <a:schemeClr val="tx1"/>
                </a:solidFill>
                <a:effectLst/>
                <a:latin typeface="Arial" pitchFamily="34" charset="0"/>
                <a:ea typeface="Times New Roman" pitchFamily="18" charset="0"/>
                <a:cs typeface="Arial" pitchFamily="34" charset="0"/>
              </a:rPr>
              <a:t> </a:t>
            </a:r>
            <a:r>
              <a:rPr kumimoji="0" lang="ru-RU" sz="1100" b="0" i="0" u="none" strike="noStrike" cap="none" normalizeH="0" baseline="0">
                <a:ln>
                  <a:noFill/>
                </a:ln>
                <a:solidFill>
                  <a:schemeClr val="tx1"/>
                </a:solidFill>
                <a:effectLst/>
                <a:latin typeface="Arial" pitchFamily="34" charset="0"/>
                <a:cs typeface="Arial" pitchFamily="34" charset="0"/>
              </a:rPr>
              <a:t> </a:t>
            </a:r>
            <a:endParaRPr kumimoji="0" lang="ru-RU"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39333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Блок-схема: альтернативный процесс 4"/>
          <p:cNvSpPr/>
          <p:nvPr/>
        </p:nvSpPr>
        <p:spPr>
          <a:xfrm>
            <a:off x="623681" y="427235"/>
            <a:ext cx="11359166" cy="510003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15000"/>
              </a:lnSpc>
              <a:spcBef>
                <a:spcPts val="410"/>
              </a:spcBef>
              <a:buFont typeface="+mj-lt"/>
              <a:buAutoNum type="arabicPeriod"/>
            </a:pPr>
            <a:r>
              <a:rPr lang="uz-Cyrl-UZ" sz="2400" dirty="0">
                <a:solidFill>
                  <a:srgbClr val="002060"/>
                </a:solidFill>
                <a:latin typeface="Times New Roman"/>
                <a:ea typeface="Times New Roman"/>
              </a:rPr>
              <a:t>Шунинг учун бу элементга таъсир қиладиган нормал ва уринма кучланишлар, гарчи баён этилган учта элементга таъсир қиладиган нормал ва уринма кучланишлардан кичик бўлса ҳам, у хавфлироқ ҳолатда бўлиши мумкин, чунки бу элемент икки хил кучланиш, яъни нормал ва уринма кучланишлар таъсиридадир(1-шакл, </a:t>
            </a:r>
            <a:r>
              <a:rPr lang="uz-Cyrl-UZ" sz="2400" i="1" dirty="0">
                <a:solidFill>
                  <a:srgbClr val="002060"/>
                </a:solidFill>
                <a:latin typeface="Times New Roman"/>
                <a:ea typeface="Times New Roman"/>
              </a:rPr>
              <a:t>а</a:t>
            </a:r>
            <a:r>
              <a:rPr lang="uz-Cyrl-UZ" sz="2400" dirty="0">
                <a:solidFill>
                  <a:srgbClr val="002060"/>
                </a:solidFill>
                <a:latin typeface="Times New Roman"/>
                <a:ea typeface="Times New Roman"/>
              </a:rPr>
              <a:t>, </a:t>
            </a:r>
            <a:r>
              <a:rPr lang="uz-Cyrl-UZ" sz="2400" i="1" dirty="0">
                <a:solidFill>
                  <a:srgbClr val="002060"/>
                </a:solidFill>
                <a:latin typeface="Times New Roman"/>
                <a:ea typeface="Times New Roman"/>
              </a:rPr>
              <a:t>б</a:t>
            </a:r>
            <a:r>
              <a:rPr lang="uz-Cyrl-UZ" sz="2400" dirty="0">
                <a:solidFill>
                  <a:srgbClr val="002060"/>
                </a:solidFill>
                <a:latin typeface="Times New Roman"/>
                <a:ea typeface="Times New Roman"/>
              </a:rPr>
              <a:t>).</a:t>
            </a:r>
            <a:endParaRPr lang="ru-RU" sz="2400" dirty="0">
              <a:solidFill>
                <a:srgbClr val="002060"/>
              </a:solidFill>
              <a:latin typeface="Calibri"/>
              <a:ea typeface="Times New Roman"/>
              <a:cs typeface="Times New Roman"/>
            </a:endParaRPr>
          </a:p>
        </p:txBody>
      </p:sp>
      <p:sp>
        <p:nvSpPr>
          <p:cNvPr id="6" name="Прямоугольник 5"/>
          <p:cNvSpPr/>
          <p:nvPr/>
        </p:nvSpPr>
        <p:spPr>
          <a:xfrm>
            <a:off x="2107327" y="4312843"/>
            <a:ext cx="8609441" cy="830997"/>
          </a:xfrm>
          <a:prstGeom prst="rect">
            <a:avLst/>
          </a:prstGeom>
        </p:spPr>
        <p:txBody>
          <a:bodyPr wrap="square">
            <a:spAutoFit/>
          </a:bodyPr>
          <a:lstStyle/>
          <a:p>
            <a:pPr algn="ctr"/>
            <a:r>
              <a:rPr lang="uz-Cyrl-UZ" sz="2400" dirty="0">
                <a:solidFill>
                  <a:srgbClr val="002060"/>
                </a:solidFill>
                <a:latin typeface="Times New Roman"/>
                <a:ea typeface="Times New Roman"/>
              </a:rPr>
              <a:t>Бу кучланишларнинг қийматлари (3) ва (4) формулалар асосида топилади:</a:t>
            </a:r>
            <a:endParaRPr lang="ru-RU" sz="2400" dirty="0">
              <a:solidFill>
                <a:srgbClr val="002060"/>
              </a:solidFill>
            </a:endParaRPr>
          </a:p>
        </p:txBody>
      </p:sp>
      <p:sp>
        <p:nvSpPr>
          <p:cNvPr id="7" name="Rectangle 1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ext uri="{D42A27DB-BD31-4B8C-83A1-F6EECF244321}">
                <p14:modId xmlns:p14="http://schemas.microsoft.com/office/powerpoint/2010/main" val="3591004198"/>
              </p:ext>
            </p:extLst>
          </p:nvPr>
        </p:nvGraphicFramePr>
        <p:xfrm>
          <a:off x="3645409" y="5527270"/>
          <a:ext cx="1592024" cy="1031452"/>
        </p:xfrm>
        <a:graphic>
          <a:graphicData uri="http://schemas.openxmlformats.org/presentationml/2006/ole">
            <mc:AlternateContent xmlns:mc="http://schemas.openxmlformats.org/markup-compatibility/2006">
              <mc:Choice xmlns:v="urn:schemas-microsoft-com:vml" Requires="v">
                <p:oleObj spid="_x0000_s2052" r:id="rId3" imgW="685502" imgH="444307" progId="Equation.3">
                  <p:embed/>
                </p:oleObj>
              </mc:Choice>
              <mc:Fallback>
                <p:oleObj r:id="rId3" imgW="685502" imgH="444307" progId="Equation.3">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5409" y="5527270"/>
                        <a:ext cx="1592024" cy="1031452"/>
                      </a:xfrm>
                      <a:prstGeom prst="rect">
                        <a:avLst/>
                      </a:prstGeom>
                      <a:noFill/>
                    </p:spPr>
                  </p:pic>
                </p:oleObj>
              </mc:Fallback>
            </mc:AlternateContent>
          </a:graphicData>
        </a:graphic>
      </p:graphicFrame>
      <p:sp>
        <p:nvSpPr>
          <p:cNvPr id="9" name="Rectangle 1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ext uri="{D42A27DB-BD31-4B8C-83A1-F6EECF244321}">
                <p14:modId xmlns:p14="http://schemas.microsoft.com/office/powerpoint/2010/main" val="1981863058"/>
              </p:ext>
            </p:extLst>
          </p:nvPr>
        </p:nvGraphicFramePr>
        <p:xfrm>
          <a:off x="6728721" y="5527270"/>
          <a:ext cx="2141339" cy="937942"/>
        </p:xfrm>
        <a:graphic>
          <a:graphicData uri="http://schemas.openxmlformats.org/presentationml/2006/ole">
            <mc:AlternateContent xmlns:mc="http://schemas.openxmlformats.org/markup-compatibility/2006">
              <mc:Choice xmlns:v="urn:schemas-microsoft-com:vml" Requires="v">
                <p:oleObj spid="_x0000_s2053" r:id="rId5" imgW="761669" imgH="482391" progId="Equation.3">
                  <p:embed/>
                </p:oleObj>
              </mc:Choice>
              <mc:Fallback>
                <p:oleObj r:id="rId5" imgW="761669" imgH="482391" progId="Equation.3">
                  <p:embed/>
                  <p:pic>
                    <p:nvPicPr>
                      <p:cNvPr id="0" name="Object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8721" y="5527270"/>
                        <a:ext cx="2141339" cy="937942"/>
                      </a:xfrm>
                      <a:prstGeom prst="rect">
                        <a:avLst/>
                      </a:prstGeom>
                      <a:noFill/>
                    </p:spPr>
                  </p:pic>
                </p:oleObj>
              </mc:Fallback>
            </mc:AlternateContent>
          </a:graphicData>
        </a:graphic>
      </p:graphicFrame>
    </p:spTree>
    <p:extLst>
      <p:ext uri="{BB962C8B-B14F-4D97-AF65-F5344CB8AC3E}">
        <p14:creationId xmlns:p14="http://schemas.microsoft.com/office/powerpoint/2010/main" val="593073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1107583" y="257578"/>
            <a:ext cx="10058400" cy="629776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just">
              <a:lnSpc>
                <a:spcPct val="115000"/>
              </a:lnSpc>
              <a:spcAft>
                <a:spcPts val="0"/>
              </a:spcAft>
            </a:pPr>
            <a:r>
              <a:rPr lang="uz-Cyrl-UZ" sz="2400" dirty="0">
                <a:solidFill>
                  <a:srgbClr val="002060"/>
                </a:solidFill>
                <a:latin typeface="Times New Roman"/>
                <a:ea typeface="Times New Roman"/>
                <a:cs typeface="Times New Roman"/>
              </a:rPr>
              <a:t>Бу формулалардаги  М</a:t>
            </a:r>
            <a:r>
              <a:rPr lang="uz-Cyrl-UZ" sz="2400" baseline="-25000" dirty="0">
                <a:solidFill>
                  <a:srgbClr val="002060"/>
                </a:solidFill>
                <a:latin typeface="Times New Roman"/>
                <a:ea typeface="Times New Roman"/>
                <a:cs typeface="Times New Roman"/>
              </a:rPr>
              <a:t>х</a:t>
            </a:r>
            <a:r>
              <a:rPr lang="uz-Cyrl-UZ" sz="2400" dirty="0">
                <a:solidFill>
                  <a:srgbClr val="002060"/>
                </a:solidFill>
                <a:latin typeface="Times New Roman"/>
                <a:ea typeface="Times New Roman"/>
                <a:cs typeface="Times New Roman"/>
              </a:rPr>
              <a:t>  билан  Q</a:t>
            </a:r>
            <a:r>
              <a:rPr lang="uz-Cyrl-UZ" sz="2400" baseline="-25000" dirty="0">
                <a:solidFill>
                  <a:srgbClr val="002060"/>
                </a:solidFill>
                <a:latin typeface="Times New Roman"/>
                <a:ea typeface="Times New Roman"/>
                <a:cs typeface="Times New Roman"/>
              </a:rPr>
              <a:t>х</a:t>
            </a:r>
            <a:r>
              <a:rPr lang="uz-Cyrl-UZ" sz="2400" dirty="0">
                <a:solidFill>
                  <a:srgbClr val="002060"/>
                </a:solidFill>
                <a:latin typeface="Times New Roman"/>
                <a:ea typeface="Times New Roman"/>
                <a:cs typeface="Times New Roman"/>
              </a:rPr>
              <a:t>  текширилаётган элемент жойлашган кўндаланг кесимдаги эгувчи момент ва кесувчи кучдир. Биз текшираётган D элемент текис кучланиш ҳолатида бўлади. Ҳозир текширилаётган конкрет ҳол учун умумий назарияни татбиқ қиламиз. </a:t>
            </a:r>
            <a:r>
              <a:rPr lang="uz-Cyrl-UZ" sz="2400" dirty="0">
                <a:solidFill>
                  <a:srgbClr val="002060"/>
                </a:solidFill>
                <a:latin typeface="Times New Roman"/>
                <a:ea typeface="Times New Roman"/>
              </a:rPr>
              <a:t>Бу ҳолда (1, б-шакл, </a:t>
            </a:r>
            <a:r>
              <a:rPr lang="uz-Cyrl-UZ" sz="2400" i="1" dirty="0">
                <a:solidFill>
                  <a:srgbClr val="002060"/>
                </a:solidFill>
                <a:latin typeface="Times New Roman"/>
                <a:ea typeface="Times New Roman"/>
              </a:rPr>
              <a:t>б</a:t>
            </a:r>
            <a:r>
              <a:rPr lang="uz-Cyrl-UZ" sz="2400" dirty="0">
                <a:solidFill>
                  <a:srgbClr val="002060"/>
                </a:solidFill>
                <a:latin typeface="Times New Roman"/>
                <a:ea typeface="Times New Roman"/>
              </a:rPr>
              <a:t>) </a:t>
            </a:r>
            <a:r>
              <a:rPr lang="uz-Cyrl-UZ" sz="2400" dirty="0">
                <a:solidFill>
                  <a:srgbClr val="002060"/>
                </a:solidFill>
                <a:latin typeface="Times New Roman"/>
                <a:ea typeface="Times New Roman"/>
                <a:cs typeface="Times New Roman"/>
              </a:rPr>
              <a:t>бўлади, чунки балканинг нейтрал қатламига параллел қатламлар бир-бирини босмайди деб фараз қилинади.</a:t>
            </a:r>
            <a:endParaRPr lang="ru-RU" sz="2000" dirty="0">
              <a:solidFill>
                <a:srgbClr val="002060"/>
              </a:solidFill>
              <a:latin typeface="Calibri"/>
              <a:ea typeface="Times New Roman"/>
              <a:cs typeface="Times New Roman"/>
            </a:endParaRPr>
          </a:p>
          <a:p>
            <a:pPr indent="342900" algn="just">
              <a:lnSpc>
                <a:spcPct val="115000"/>
              </a:lnSpc>
              <a:spcAft>
                <a:spcPts val="0"/>
              </a:spcAft>
            </a:pPr>
            <a:endParaRPr lang="ru-RU" sz="2000" dirty="0">
              <a:solidFill>
                <a:srgbClr val="002060"/>
              </a:solidFill>
              <a:effectLst/>
              <a:latin typeface="Calibri"/>
              <a:ea typeface="Times New Roman"/>
              <a:cs typeface="Times New Roman"/>
            </a:endParaRPr>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ext uri="{D42A27DB-BD31-4B8C-83A1-F6EECF244321}">
                <p14:modId xmlns:p14="http://schemas.microsoft.com/office/powerpoint/2010/main" val="3255772625"/>
              </p:ext>
            </p:extLst>
          </p:nvPr>
        </p:nvGraphicFramePr>
        <p:xfrm>
          <a:off x="4112202" y="4671462"/>
          <a:ext cx="2437570" cy="705209"/>
        </p:xfrm>
        <a:graphic>
          <a:graphicData uri="http://schemas.openxmlformats.org/presentationml/2006/ole">
            <mc:AlternateContent xmlns:mc="http://schemas.openxmlformats.org/markup-compatibility/2006">
              <mc:Choice xmlns:v="urn:schemas-microsoft-com:vml" Requires="v">
                <p:oleObj spid="_x0000_s3077" r:id="rId3" imgW="1524000" imgH="444500" progId="Equation.3">
                  <p:embed/>
                </p:oleObj>
              </mc:Choice>
              <mc:Fallback>
                <p:oleObj r:id="rId3" imgW="1524000" imgH="4445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2202" y="4671462"/>
                        <a:ext cx="2437570" cy="705209"/>
                      </a:xfrm>
                      <a:prstGeom prst="rect">
                        <a:avLst/>
                      </a:prstGeom>
                      <a:noFill/>
                    </p:spPr>
                  </p:pic>
                </p:oleObj>
              </mc:Fallback>
            </mc:AlternateContent>
          </a:graphicData>
        </a:graphic>
      </p:graphicFrame>
      <p:sp>
        <p:nvSpPr>
          <p:cNvPr id="5"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ext uri="{D42A27DB-BD31-4B8C-83A1-F6EECF244321}">
                <p14:modId xmlns:p14="http://schemas.microsoft.com/office/powerpoint/2010/main" val="1318663289"/>
              </p:ext>
            </p:extLst>
          </p:nvPr>
        </p:nvGraphicFramePr>
        <p:xfrm>
          <a:off x="3330533" y="5474208"/>
          <a:ext cx="2059093" cy="487680"/>
        </p:xfrm>
        <a:graphic>
          <a:graphicData uri="http://schemas.openxmlformats.org/presentationml/2006/ole">
            <mc:AlternateContent xmlns:mc="http://schemas.openxmlformats.org/markup-compatibility/2006">
              <mc:Choice xmlns:v="urn:schemas-microsoft-com:vml" Requires="v">
                <p:oleObj spid="_x0000_s3078" r:id="rId5" imgW="1091726" imgH="241195" progId="Equation.3">
                  <p:embed/>
                </p:oleObj>
              </mc:Choice>
              <mc:Fallback>
                <p:oleObj r:id="rId5" imgW="1091726" imgH="241195"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0533" y="5474208"/>
                        <a:ext cx="2059093" cy="487680"/>
                      </a:xfrm>
                      <a:prstGeom prst="rect">
                        <a:avLst/>
                      </a:prstGeom>
                      <a:noFill/>
                    </p:spPr>
                  </p:pic>
                </p:oleObj>
              </mc:Fallback>
            </mc:AlternateContent>
          </a:graphicData>
        </a:graphic>
      </p:graphicFrame>
      <p:sp>
        <p:nvSpPr>
          <p:cNvPr id="7" name="Прямоугольник 6"/>
          <p:cNvSpPr/>
          <p:nvPr/>
        </p:nvSpPr>
        <p:spPr>
          <a:xfrm>
            <a:off x="5658603" y="5536430"/>
            <a:ext cx="874791" cy="369332"/>
          </a:xfrm>
          <a:prstGeom prst="rect">
            <a:avLst/>
          </a:prstGeom>
        </p:spPr>
        <p:txBody>
          <a:bodyPr wrap="none">
            <a:spAutoFit/>
          </a:bodyPr>
          <a:lstStyle/>
          <a:p>
            <a:r>
              <a:rPr lang="uz-Cyrl-UZ" dirty="0">
                <a:latin typeface="Times New Roman"/>
                <a:ea typeface="Times New Roman"/>
              </a:rPr>
              <a:t>бундан</a:t>
            </a:r>
            <a:endParaRPr lang="ru-RU" dirty="0"/>
          </a:p>
        </p:txBody>
      </p:sp>
      <p:sp>
        <p:nvSpPr>
          <p:cNvPr id="8" name="Rectangle 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636542241"/>
              </p:ext>
            </p:extLst>
          </p:nvPr>
        </p:nvGraphicFramePr>
        <p:xfrm>
          <a:off x="6717792" y="5293593"/>
          <a:ext cx="1792224" cy="855006"/>
        </p:xfrm>
        <a:graphic>
          <a:graphicData uri="http://schemas.openxmlformats.org/presentationml/2006/ole">
            <mc:AlternateContent xmlns:mc="http://schemas.openxmlformats.org/markup-compatibility/2006">
              <mc:Choice xmlns:v="urn:schemas-microsoft-com:vml" Requires="v">
                <p:oleObj spid="_x0000_s3079" r:id="rId7" imgW="1040948" imgH="482391" progId="Equation.3">
                  <p:embed/>
                </p:oleObj>
              </mc:Choice>
              <mc:Fallback>
                <p:oleObj r:id="rId7" imgW="1040948" imgH="482391"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17792" y="5293593"/>
                        <a:ext cx="1792224" cy="855006"/>
                      </a:xfrm>
                      <a:prstGeom prst="rect">
                        <a:avLst/>
                      </a:prstGeom>
                      <a:noFill/>
                    </p:spPr>
                  </p:pic>
                </p:oleObj>
              </mc:Fallback>
            </mc:AlternateContent>
          </a:graphicData>
        </a:graphic>
      </p:graphicFrame>
      <p:sp>
        <p:nvSpPr>
          <p:cNvPr id="10" name="Прямоугольник 9"/>
          <p:cNvSpPr/>
          <p:nvPr/>
        </p:nvSpPr>
        <p:spPr>
          <a:xfrm>
            <a:off x="4709757" y="5931371"/>
            <a:ext cx="2854051" cy="410882"/>
          </a:xfrm>
          <a:prstGeom prst="rect">
            <a:avLst/>
          </a:prstGeom>
        </p:spPr>
        <p:txBody>
          <a:bodyPr wrap="none">
            <a:spAutoFit/>
          </a:bodyPr>
          <a:lstStyle/>
          <a:p>
            <a:pPr indent="342900" algn="just">
              <a:lnSpc>
                <a:spcPct val="115000"/>
              </a:lnSpc>
              <a:spcAft>
                <a:spcPts val="0"/>
              </a:spcAft>
            </a:pPr>
            <a:r>
              <a:rPr lang="uz-Cyrl-UZ" dirty="0">
                <a:latin typeface="Times New Roman"/>
                <a:ea typeface="Times New Roman"/>
                <a:cs typeface="Times New Roman"/>
              </a:rPr>
              <a:t>эканлиги келиб чиқади.</a:t>
            </a:r>
            <a:endParaRPr lang="ru-RU" sz="1600" dirty="0">
              <a:effectLst/>
              <a:latin typeface="Calibri"/>
              <a:ea typeface="Times New Roman"/>
              <a:cs typeface="Times New Roman"/>
            </a:endParaRPr>
          </a:p>
        </p:txBody>
      </p:sp>
    </p:spTree>
    <p:extLst>
      <p:ext uri="{BB962C8B-B14F-4D97-AF65-F5344CB8AC3E}">
        <p14:creationId xmlns:p14="http://schemas.microsoft.com/office/powerpoint/2010/main" val="1283730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 двумя скругленными противолежащими углами 2"/>
          <p:cNvSpPr/>
          <p:nvPr/>
        </p:nvSpPr>
        <p:spPr>
          <a:xfrm>
            <a:off x="1442434" y="540912"/>
            <a:ext cx="10006884" cy="5769735"/>
          </a:xfrm>
          <a:prstGeom prst="round2Diag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42900" algn="just">
              <a:lnSpc>
                <a:spcPct val="115000"/>
              </a:lnSpc>
              <a:spcAft>
                <a:spcPts val="0"/>
              </a:spcAft>
            </a:pPr>
            <a:r>
              <a:rPr lang="uz-Cyrl-UZ" sz="2800" dirty="0">
                <a:solidFill>
                  <a:schemeClr val="tx1"/>
                </a:solidFill>
                <a:latin typeface="Times New Roman"/>
                <a:ea typeface="Times New Roman"/>
                <a:cs typeface="Times New Roman"/>
              </a:rPr>
              <a:t>Балканинг мустаҳкамлик шартини тузиш учун ажратилган элементнинг бош кучланишлари билан бош юзаларини топиш керак. Биз текис кучланиш ҳолатида бўлган элементларнинг бош кучланишларини ва бош юзаларини топишнинг умумий формулаларига юқорида ҳосил бўлган қийматларни қўйиб, бош нормал кучланишлар учун қуйидаги ифодаларни ҳосил қиламиз:</a:t>
            </a:r>
          </a:p>
          <a:p>
            <a:pPr indent="342900" algn="just">
              <a:lnSpc>
                <a:spcPct val="115000"/>
              </a:lnSpc>
              <a:spcAft>
                <a:spcPts val="0"/>
              </a:spcAft>
            </a:pPr>
            <a:endParaRPr lang="uz-Cyrl-UZ" sz="2800" dirty="0">
              <a:solidFill>
                <a:schemeClr val="tx1"/>
              </a:solidFill>
              <a:effectLst/>
              <a:latin typeface="Times New Roman"/>
              <a:ea typeface="Times New Roman"/>
              <a:cs typeface="Times New Roman"/>
            </a:endParaRPr>
          </a:p>
          <a:p>
            <a:pPr indent="342900" algn="just">
              <a:lnSpc>
                <a:spcPct val="115000"/>
              </a:lnSpc>
              <a:spcAft>
                <a:spcPts val="0"/>
              </a:spcAft>
            </a:pPr>
            <a:endParaRPr lang="uz-Cyrl-UZ" sz="2800" dirty="0">
              <a:solidFill>
                <a:schemeClr val="tx1"/>
              </a:solidFill>
              <a:latin typeface="Times New Roman"/>
              <a:ea typeface="Times New Roman"/>
              <a:cs typeface="Times New Roman"/>
            </a:endParaRPr>
          </a:p>
          <a:p>
            <a:pPr indent="342900" algn="just">
              <a:lnSpc>
                <a:spcPct val="115000"/>
              </a:lnSpc>
              <a:spcAft>
                <a:spcPts val="0"/>
              </a:spcAft>
            </a:pPr>
            <a:endParaRPr lang="uz-Cyrl-UZ" sz="2800" dirty="0">
              <a:solidFill>
                <a:schemeClr val="tx1"/>
              </a:solidFill>
              <a:effectLst/>
              <a:latin typeface="Times New Roman"/>
              <a:ea typeface="Times New Roman"/>
              <a:cs typeface="Times New Roman"/>
            </a:endParaRPr>
          </a:p>
          <a:p>
            <a:pPr indent="342900" algn="just">
              <a:lnSpc>
                <a:spcPct val="115000"/>
              </a:lnSpc>
              <a:spcAft>
                <a:spcPts val="0"/>
              </a:spcAft>
            </a:pPr>
            <a:endParaRPr lang="ru-RU" sz="2400" dirty="0">
              <a:solidFill>
                <a:schemeClr val="tx1"/>
              </a:solidFill>
              <a:effectLst/>
              <a:latin typeface="Calibri"/>
              <a:ea typeface="Times New Roman"/>
              <a:cs typeface="Times New Roman"/>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Rectangle 3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216716354"/>
              </p:ext>
            </p:extLst>
          </p:nvPr>
        </p:nvGraphicFramePr>
        <p:xfrm>
          <a:off x="5320973" y="4279392"/>
          <a:ext cx="2249805" cy="1941008"/>
        </p:xfrm>
        <a:graphic>
          <a:graphicData uri="http://schemas.openxmlformats.org/presentationml/2006/ole">
            <mc:AlternateContent xmlns:mc="http://schemas.openxmlformats.org/markup-compatibility/2006">
              <mc:Choice xmlns:v="urn:schemas-microsoft-com:vml" Requires="v">
                <p:oleObj spid="_x0000_s4099" r:id="rId3" imgW="1435100" imgH="1257300" progId="Equation.3">
                  <p:embed/>
                </p:oleObj>
              </mc:Choice>
              <mc:Fallback>
                <p:oleObj r:id="rId3" imgW="1435100" imgH="1257300" progId="Equation.3">
                  <p:embed/>
                  <p:pic>
                    <p:nvPicPr>
                      <p:cNvPr id="0" name="Object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0973" y="4279392"/>
                        <a:ext cx="2249805" cy="1941008"/>
                      </a:xfrm>
                      <a:prstGeom prst="rect">
                        <a:avLst/>
                      </a:prstGeom>
                      <a:noFill/>
                    </p:spPr>
                  </p:pic>
                </p:oleObj>
              </mc:Fallback>
            </mc:AlternateContent>
          </a:graphicData>
        </a:graphic>
      </p:graphicFrame>
    </p:spTree>
    <p:extLst>
      <p:ext uri="{BB962C8B-B14F-4D97-AF65-F5344CB8AC3E}">
        <p14:creationId xmlns:p14="http://schemas.microsoft.com/office/powerpoint/2010/main" val="416501030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1758</TotalTime>
  <Words>722</Words>
  <Application>Microsoft Office PowerPoint</Application>
  <PresentationFormat>Широкоэкранный</PresentationFormat>
  <Paragraphs>49</Paragraphs>
  <Slides>13</Slides>
  <Notes>0</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23" baseType="lpstr">
      <vt:lpstr>AntiquaNUz</vt:lpstr>
      <vt:lpstr>Arial</vt:lpstr>
      <vt:lpstr>Calibri</vt:lpstr>
      <vt:lpstr>Century Gothic</vt:lpstr>
      <vt:lpstr>Swis721 Hv BT</vt:lpstr>
      <vt:lpstr>Times New Roman</vt:lpstr>
      <vt:lpstr>Trebuchet MS</vt:lpstr>
      <vt:lpstr>Wingdings 3</vt:lpstr>
      <vt:lpstr>Легкий дым</vt:lpstr>
      <vt:lpstr>Equation.3</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Тошкент архитектура қурилиш институти “Қурилиш механикаси ва иншоотлар зилзилабардошлиги” кафедраси “Материаллар қаршилиги” фани  1-амалий машғулоти Мавзу: Ички кучларни аниқлаш. Кесиш усули.</dc:title>
  <dc:creator>Dilmurod</dc:creator>
  <cp:lastModifiedBy>Nig'monxo'ja Najimov</cp:lastModifiedBy>
  <cp:revision>211</cp:revision>
  <cp:lastPrinted>2020-08-29T07:10:47Z</cp:lastPrinted>
  <dcterms:created xsi:type="dcterms:W3CDTF">2019-06-19T18:19:04Z</dcterms:created>
  <dcterms:modified xsi:type="dcterms:W3CDTF">2024-04-19T18:37:58Z</dcterms:modified>
</cp:coreProperties>
</file>