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4.svg" ContentType="image/svg+xml"/>
  <Override PartName="/ppt/media/image6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8288000" cy="10287000"/>
  <p:notesSz cx="6858000" cy="9144000"/>
  <p:embeddedFontLst>
    <p:embeddedFont>
      <p:font typeface="Montserrat Light" panose="00000400000000000000"/>
      <p:regular r:id="rId12"/>
    </p:embeddedFont>
    <p:embeddedFont>
      <p:font typeface="Inter Bold" panose="020B0802030000000004"/>
      <p:bold r:id="rId13"/>
    </p:embeddedFont>
    <p:embeddedFont>
      <p:font typeface="Open Sans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7.fntdata"/><Relationship Id="rId17" Type="http://schemas.openxmlformats.org/officeDocument/2006/relationships/font" Target="fonts/font6.fntdata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svg"/><Relationship Id="rId3" Type="http://schemas.openxmlformats.org/officeDocument/2006/relationships/image" Target="../media/image8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svg"/><Relationship Id="rId7" Type="http://schemas.openxmlformats.org/officeDocument/2006/relationships/image" Target="../media/image17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23.png"/><Relationship Id="rId12" Type="http://schemas.openxmlformats.org/officeDocument/2006/relationships/image" Target="../media/image22.svg"/><Relationship Id="rId11" Type="http://schemas.openxmlformats.org/officeDocument/2006/relationships/image" Target="../media/image21.png"/><Relationship Id="rId10" Type="http://schemas.openxmlformats.org/officeDocument/2006/relationships/image" Target="../media/image20.sv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84715" y="9009597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0">
            <a:off x="-1543050" y="-558218"/>
            <a:ext cx="3086100" cy="11299900"/>
            <a:chOff x="0" y="0"/>
            <a:chExt cx="812800" cy="29761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976105"/>
            </a:xfrm>
            <a:custGeom>
              <a:avLst/>
              <a:gdLst/>
              <a:ahLst/>
              <a:cxnLst/>
              <a:rect l="l" t="t" r="r" b="b"/>
              <a:pathLst>
                <a:path w="812800" h="2976105">
                  <a:moveTo>
                    <a:pt x="0" y="0"/>
                  </a:moveTo>
                  <a:lnTo>
                    <a:pt x="812800" y="0"/>
                  </a:lnTo>
                  <a:lnTo>
                    <a:pt x="812800" y="2976105"/>
                  </a:lnTo>
                  <a:lnTo>
                    <a:pt x="0" y="2976105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2995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grpSp>
        <p:nvGrpSpPr>
          <p:cNvPr id="6" name="Group 6"/>
          <p:cNvGrpSpPr/>
          <p:nvPr/>
        </p:nvGrpSpPr>
        <p:grpSpPr>
          <a:xfrm rot="0">
            <a:off x="1227773" y="4163622"/>
            <a:ext cx="110236" cy="2818996"/>
            <a:chOff x="0" y="0"/>
            <a:chExt cx="26312" cy="6728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312" cy="672855"/>
            </a:xfrm>
            <a:custGeom>
              <a:avLst/>
              <a:gdLst/>
              <a:ahLst/>
              <a:cxnLst/>
              <a:rect l="l" t="t" r="r" b="b"/>
              <a:pathLst>
                <a:path w="26312" h="672855">
                  <a:moveTo>
                    <a:pt x="0" y="0"/>
                  </a:moveTo>
                  <a:lnTo>
                    <a:pt x="26312" y="0"/>
                  </a:lnTo>
                  <a:lnTo>
                    <a:pt x="26312" y="672855"/>
                  </a:lnTo>
                  <a:lnTo>
                    <a:pt x="0" y="67285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6312" cy="6919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grpSp>
        <p:nvGrpSpPr>
          <p:cNvPr id="9" name="Group 9"/>
          <p:cNvGrpSpPr/>
          <p:nvPr/>
        </p:nvGrpSpPr>
        <p:grpSpPr>
          <a:xfrm rot="0">
            <a:off x="1752928" y="2029325"/>
            <a:ext cx="3459096" cy="569486"/>
            <a:chOff x="0" y="0"/>
            <a:chExt cx="825638" cy="13592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25638" cy="135928"/>
            </a:xfrm>
            <a:custGeom>
              <a:avLst/>
              <a:gdLst/>
              <a:ahLst/>
              <a:cxnLst/>
              <a:rect l="l" t="t" r="r" b="b"/>
              <a:pathLst>
                <a:path w="825638" h="135928">
                  <a:moveTo>
                    <a:pt x="40286" y="0"/>
                  </a:moveTo>
                  <a:lnTo>
                    <a:pt x="785351" y="0"/>
                  </a:lnTo>
                  <a:cubicBezTo>
                    <a:pt x="807601" y="0"/>
                    <a:pt x="825638" y="18037"/>
                    <a:pt x="825638" y="40286"/>
                  </a:cubicBezTo>
                  <a:lnTo>
                    <a:pt x="825638" y="95642"/>
                  </a:lnTo>
                  <a:cubicBezTo>
                    <a:pt x="825638" y="117891"/>
                    <a:pt x="807601" y="135928"/>
                    <a:pt x="785351" y="135928"/>
                  </a:cubicBezTo>
                  <a:lnTo>
                    <a:pt x="40286" y="135928"/>
                  </a:lnTo>
                  <a:cubicBezTo>
                    <a:pt x="18037" y="135928"/>
                    <a:pt x="0" y="117891"/>
                    <a:pt x="0" y="95642"/>
                  </a:cubicBezTo>
                  <a:lnTo>
                    <a:pt x="0" y="40286"/>
                  </a:lnTo>
                  <a:cubicBezTo>
                    <a:pt x="0" y="18037"/>
                    <a:pt x="18037" y="0"/>
                    <a:pt x="40286" y="0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25638" cy="154978"/>
            </a:xfrm>
            <a:prstGeom prst="rect">
              <a:avLst/>
            </a:prstGeom>
          </p:spPr>
          <p:txBody>
            <a:bodyPr lIns="56055" tIns="56055" rIns="56055" bIns="56055" rtlCol="0" anchor="ctr"/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FFFFFF"/>
                  </a:solidFill>
                  <a:latin typeface="Montserrat Light" panose="00000400000000000000"/>
                  <a:ea typeface="Montserrat Light" panose="00000400000000000000"/>
                  <a:cs typeface="Montserrat Light" panose="00000400000000000000"/>
                  <a:sym typeface="Montserrat Light" panose="00000400000000000000"/>
                </a:rPr>
                <a:t>Presentation 2024</a:t>
              </a:r>
              <a:endParaRPr lang="en-US" sz="2400">
                <a:solidFill>
                  <a:srgbClr val="FFFFFF"/>
                </a:solidFill>
                <a:latin typeface="Montserrat Light" panose="00000400000000000000"/>
                <a:ea typeface="Montserrat Light" panose="00000400000000000000"/>
                <a:cs typeface="Montserrat Light" panose="00000400000000000000"/>
                <a:sym typeface="Montserrat Light" panose="00000400000000000000"/>
              </a:endParaRPr>
            </a:p>
          </p:txBody>
        </p:sp>
      </p:grpSp>
      <p:sp>
        <p:nvSpPr>
          <p:cNvPr id="12" name="Freeform 12"/>
          <p:cNvSpPr/>
          <p:nvPr/>
        </p:nvSpPr>
        <p:spPr>
          <a:xfrm>
            <a:off x="-2777871" y="-207071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1" y="0"/>
                </a:lnTo>
                <a:lnTo>
                  <a:pt x="3806571" y="2083233"/>
                </a:lnTo>
                <a:lnTo>
                  <a:pt x="0" y="2083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412008" y="1028700"/>
            <a:ext cx="960948" cy="1000625"/>
          </a:xfrm>
          <a:custGeom>
            <a:avLst/>
            <a:gdLst/>
            <a:ahLst/>
            <a:cxnLst/>
            <a:rect l="l" t="t" r="r" b="b"/>
            <a:pathLst>
              <a:path w="960948" h="1000625">
                <a:moveTo>
                  <a:pt x="0" y="0"/>
                </a:moveTo>
                <a:lnTo>
                  <a:pt x="960948" y="0"/>
                </a:lnTo>
                <a:lnTo>
                  <a:pt x="960948" y="1000625"/>
                </a:lnTo>
                <a:lnTo>
                  <a:pt x="0" y="10006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96748" y="1841851"/>
            <a:ext cx="8591252" cy="5727501"/>
          </a:xfrm>
          <a:custGeom>
            <a:avLst/>
            <a:gdLst/>
            <a:ahLst/>
            <a:cxnLst/>
            <a:rect l="l" t="t" r="r" b="b"/>
            <a:pathLst>
              <a:path w="8591252" h="5727501">
                <a:moveTo>
                  <a:pt x="0" y="0"/>
                </a:moveTo>
                <a:lnTo>
                  <a:pt x="8591252" y="0"/>
                </a:lnTo>
                <a:lnTo>
                  <a:pt x="8591252" y="5727501"/>
                </a:lnTo>
                <a:lnTo>
                  <a:pt x="0" y="57275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-166076" y="3397529"/>
            <a:ext cx="10756200" cy="270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10205">
                <a:solidFill>
                  <a:srgbClr val="1C5739"/>
                </a:solidFill>
                <a:latin typeface="Codec Pro ExtraBold" panose="00000700000000000000"/>
                <a:ea typeface="Codec Pro ExtraBold" panose="00000700000000000000"/>
                <a:cs typeface="Codec Pro ExtraBold" panose="00000700000000000000"/>
                <a:sym typeface="Codec Pro ExtraBold" panose="00000700000000000000"/>
              </a:rPr>
              <a:t>IJTIMOIY SANKSIYA</a:t>
            </a:r>
            <a:endParaRPr lang="en-US" sz="10205">
              <a:solidFill>
                <a:srgbClr val="1C5739"/>
              </a:solidFill>
              <a:latin typeface="Codec Pro ExtraBold" panose="00000700000000000000"/>
              <a:ea typeface="Codec Pro ExtraBold" panose="00000700000000000000"/>
              <a:cs typeface="Codec Pro ExtraBold" panose="00000700000000000000"/>
              <a:sym typeface="Codec Pro ExtraBold" panose="0000070000000000000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84715" y="9009597"/>
            <a:ext cx="3806571" cy="2083232"/>
          </a:xfrm>
          <a:custGeom>
            <a:avLst/>
            <a:gdLst/>
            <a:ahLst/>
            <a:cxnLst/>
            <a:rect l="l" t="t" r="r" b="b"/>
            <a:pathLst>
              <a:path w="3806571" h="2083232">
                <a:moveTo>
                  <a:pt x="0" y="0"/>
                </a:moveTo>
                <a:lnTo>
                  <a:pt x="3806570" y="0"/>
                </a:lnTo>
                <a:lnTo>
                  <a:pt x="3806570" y="2083232"/>
                </a:lnTo>
                <a:lnTo>
                  <a:pt x="0" y="208323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882076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1028700"/>
            <a:ext cx="10972800" cy="6160443"/>
          </a:xfrm>
          <a:custGeom>
            <a:avLst/>
            <a:gdLst/>
            <a:ahLst/>
            <a:cxnLst/>
            <a:rect l="l" t="t" r="r" b="b"/>
            <a:pathLst>
              <a:path w="10972800" h="6160443">
                <a:moveTo>
                  <a:pt x="0" y="0"/>
                </a:moveTo>
                <a:lnTo>
                  <a:pt x="10972800" y="0"/>
                </a:lnTo>
                <a:lnTo>
                  <a:pt x="10972800" y="6160443"/>
                </a:lnTo>
                <a:lnTo>
                  <a:pt x="0" y="61604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1331561" y="2019300"/>
            <a:ext cx="5927739" cy="4799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10"/>
              </a:lnSpc>
            </a:pPr>
            <a:r>
              <a:rPr lang="en-US" sz="2545" spc="249">
                <a:solidFill>
                  <a:srgbClr val="231F20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Ijtimoiy sanksiya — bu ijtimoiy normalarni va qadriyatlarni qo'llab-quvvatlash yoki buzilishiga javob sifatida amal qilinadigan reaksiya. Ijtimoiy sanksiyalar ijtimoiy tizimning barqarorligini ta'minlash va ijtimoiy munosabatlarni tartibga solish uchun muhimdir.</a:t>
            </a:r>
            <a:endParaRPr lang="en-US" sz="2545" spc="249">
              <a:solidFill>
                <a:srgbClr val="231F20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  <a:p>
            <a:pPr algn="ctr">
              <a:lnSpc>
                <a:spcPts val="3510"/>
              </a:lnSpc>
            </a:pPr>
          </a:p>
          <a:p>
            <a:pPr algn="ctr">
              <a:lnSpc>
                <a:spcPts val="3510"/>
              </a:lnSpc>
            </a:pPr>
          </a:p>
        </p:txBody>
      </p:sp>
      <p:sp>
        <p:nvSpPr>
          <p:cNvPr id="6" name="TextBox 6"/>
          <p:cNvSpPr txBox="1"/>
          <p:nvPr/>
        </p:nvSpPr>
        <p:spPr>
          <a:xfrm>
            <a:off x="6453342" y="6877264"/>
            <a:ext cx="5463882" cy="487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40" spc="278">
                <a:solidFill>
                  <a:srgbClr val="FFFFFF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Sales</a:t>
            </a:r>
            <a:endParaRPr lang="en-US" sz="2840" spc="278">
              <a:solidFill>
                <a:srgbClr val="FFFFFF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35419" y="3691729"/>
            <a:ext cx="9322085" cy="5982617"/>
          </a:xfrm>
          <a:custGeom>
            <a:avLst/>
            <a:gdLst/>
            <a:ahLst/>
            <a:cxnLst/>
            <a:rect l="l" t="t" r="r" b="b"/>
            <a:pathLst>
              <a:path w="9322085" h="5982617">
                <a:moveTo>
                  <a:pt x="0" y="0"/>
                </a:moveTo>
                <a:lnTo>
                  <a:pt x="9322085" y="0"/>
                </a:lnTo>
                <a:lnTo>
                  <a:pt x="9322085" y="5982618"/>
                </a:lnTo>
                <a:lnTo>
                  <a:pt x="0" y="59826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5631" t="-34905" b="-57927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9105555" y="3510346"/>
            <a:ext cx="380297" cy="362766"/>
            <a:chOff x="0" y="0"/>
            <a:chExt cx="587326" cy="5602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87375" cy="560197"/>
            </a:xfrm>
            <a:custGeom>
              <a:avLst/>
              <a:gdLst/>
              <a:ahLst/>
              <a:cxnLst/>
              <a:rect l="l" t="t" r="r" b="b"/>
              <a:pathLst>
                <a:path w="587375" h="560197">
                  <a:moveTo>
                    <a:pt x="0" y="280162"/>
                  </a:moveTo>
                  <a:cubicBezTo>
                    <a:pt x="0" y="125476"/>
                    <a:pt x="131445" y="0"/>
                    <a:pt x="293624" y="0"/>
                  </a:cubicBezTo>
                  <a:cubicBezTo>
                    <a:pt x="455803" y="0"/>
                    <a:pt x="587375" y="125476"/>
                    <a:pt x="587375" y="280162"/>
                  </a:cubicBezTo>
                  <a:cubicBezTo>
                    <a:pt x="587375" y="434848"/>
                    <a:pt x="455803" y="560197"/>
                    <a:pt x="293624" y="560197"/>
                  </a:cubicBezTo>
                  <a:cubicBezTo>
                    <a:pt x="131445" y="560197"/>
                    <a:pt x="0" y="434848"/>
                    <a:pt x="0" y="280162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6" name="Group 6"/>
          <p:cNvGrpSpPr/>
          <p:nvPr/>
        </p:nvGrpSpPr>
        <p:grpSpPr>
          <a:xfrm rot="0">
            <a:off x="8435419" y="1355253"/>
            <a:ext cx="1720101" cy="2064402"/>
            <a:chOff x="0" y="0"/>
            <a:chExt cx="2656504" cy="31882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56586" cy="3188208"/>
            </a:xfrm>
            <a:custGeom>
              <a:avLst/>
              <a:gdLst/>
              <a:ahLst/>
              <a:cxnLst/>
              <a:rect l="l" t="t" r="r" b="b"/>
              <a:pathLst>
                <a:path w="2656586" h="3188208">
                  <a:moveTo>
                    <a:pt x="1342263" y="0"/>
                  </a:moveTo>
                  <a:cubicBezTo>
                    <a:pt x="587248" y="0"/>
                    <a:pt x="0" y="587248"/>
                    <a:pt x="0" y="1342390"/>
                  </a:cubicBezTo>
                  <a:cubicBezTo>
                    <a:pt x="0" y="1957705"/>
                    <a:pt x="419481" y="2489073"/>
                    <a:pt x="1006729" y="2628900"/>
                  </a:cubicBezTo>
                  <a:cubicBezTo>
                    <a:pt x="1342263" y="3188208"/>
                    <a:pt x="1342263" y="3188208"/>
                    <a:pt x="1342263" y="3188208"/>
                  </a:cubicBezTo>
                  <a:cubicBezTo>
                    <a:pt x="1649857" y="2628900"/>
                    <a:pt x="1649857" y="2628900"/>
                    <a:pt x="1649857" y="2628900"/>
                  </a:cubicBezTo>
                  <a:cubicBezTo>
                    <a:pt x="2237105" y="2489073"/>
                    <a:pt x="2656586" y="1957705"/>
                    <a:pt x="2656586" y="1342390"/>
                  </a:cubicBezTo>
                  <a:cubicBezTo>
                    <a:pt x="2656459" y="587248"/>
                    <a:pt x="2069338" y="0"/>
                    <a:pt x="1342263" y="0"/>
                  </a:cubicBezTo>
                  <a:close/>
                  <a:moveTo>
                    <a:pt x="1342263" y="2461133"/>
                  </a:moveTo>
                  <a:cubicBezTo>
                    <a:pt x="727075" y="2461133"/>
                    <a:pt x="223774" y="1957705"/>
                    <a:pt x="223774" y="1342390"/>
                  </a:cubicBezTo>
                  <a:cubicBezTo>
                    <a:pt x="223774" y="727075"/>
                    <a:pt x="727075" y="223647"/>
                    <a:pt x="1342263" y="223647"/>
                  </a:cubicBezTo>
                  <a:cubicBezTo>
                    <a:pt x="1957451" y="223647"/>
                    <a:pt x="2432812" y="727075"/>
                    <a:pt x="2432812" y="1342390"/>
                  </a:cubicBezTo>
                  <a:cubicBezTo>
                    <a:pt x="2432812" y="1957705"/>
                    <a:pt x="1957451" y="2461133"/>
                    <a:pt x="1342263" y="246113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8836955" y="1578097"/>
            <a:ext cx="917029" cy="1101235"/>
          </a:xfrm>
          <a:custGeom>
            <a:avLst/>
            <a:gdLst/>
            <a:ahLst/>
            <a:cxnLst/>
            <a:rect l="l" t="t" r="r" b="b"/>
            <a:pathLst>
              <a:path w="917029" h="1101235">
                <a:moveTo>
                  <a:pt x="0" y="0"/>
                </a:moveTo>
                <a:lnTo>
                  <a:pt x="917029" y="0"/>
                </a:lnTo>
                <a:lnTo>
                  <a:pt x="917029" y="1101235"/>
                </a:lnTo>
                <a:lnTo>
                  <a:pt x="0" y="1101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0">
            <a:off x="11474751" y="3510346"/>
            <a:ext cx="380297" cy="362766"/>
            <a:chOff x="0" y="0"/>
            <a:chExt cx="587326" cy="5602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87375" cy="560197"/>
            </a:xfrm>
            <a:custGeom>
              <a:avLst/>
              <a:gdLst/>
              <a:ahLst/>
              <a:cxnLst/>
              <a:rect l="l" t="t" r="r" b="b"/>
              <a:pathLst>
                <a:path w="587375" h="560197">
                  <a:moveTo>
                    <a:pt x="0" y="280162"/>
                  </a:moveTo>
                  <a:cubicBezTo>
                    <a:pt x="0" y="125476"/>
                    <a:pt x="131445" y="0"/>
                    <a:pt x="293624" y="0"/>
                  </a:cubicBezTo>
                  <a:cubicBezTo>
                    <a:pt x="455803" y="0"/>
                    <a:pt x="587375" y="125476"/>
                    <a:pt x="587375" y="280162"/>
                  </a:cubicBezTo>
                  <a:cubicBezTo>
                    <a:pt x="587375" y="434848"/>
                    <a:pt x="455803" y="560197"/>
                    <a:pt x="293624" y="560197"/>
                  </a:cubicBezTo>
                  <a:cubicBezTo>
                    <a:pt x="131445" y="560197"/>
                    <a:pt x="0" y="434848"/>
                    <a:pt x="0" y="280162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1" name="Group 11"/>
          <p:cNvGrpSpPr/>
          <p:nvPr/>
        </p:nvGrpSpPr>
        <p:grpSpPr>
          <a:xfrm rot="0">
            <a:off x="10804615" y="1355253"/>
            <a:ext cx="1720101" cy="2064402"/>
            <a:chOff x="0" y="0"/>
            <a:chExt cx="2656504" cy="31882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56586" cy="3188208"/>
            </a:xfrm>
            <a:custGeom>
              <a:avLst/>
              <a:gdLst/>
              <a:ahLst/>
              <a:cxnLst/>
              <a:rect l="l" t="t" r="r" b="b"/>
              <a:pathLst>
                <a:path w="2656586" h="3188208">
                  <a:moveTo>
                    <a:pt x="1342263" y="0"/>
                  </a:moveTo>
                  <a:cubicBezTo>
                    <a:pt x="587248" y="0"/>
                    <a:pt x="0" y="587248"/>
                    <a:pt x="0" y="1342390"/>
                  </a:cubicBezTo>
                  <a:cubicBezTo>
                    <a:pt x="0" y="1957705"/>
                    <a:pt x="419481" y="2489073"/>
                    <a:pt x="1006729" y="2628900"/>
                  </a:cubicBezTo>
                  <a:cubicBezTo>
                    <a:pt x="1342263" y="3188208"/>
                    <a:pt x="1342263" y="3188208"/>
                    <a:pt x="1342263" y="3188208"/>
                  </a:cubicBezTo>
                  <a:cubicBezTo>
                    <a:pt x="1649857" y="2628900"/>
                    <a:pt x="1649857" y="2628900"/>
                    <a:pt x="1649857" y="2628900"/>
                  </a:cubicBezTo>
                  <a:cubicBezTo>
                    <a:pt x="2237105" y="2489073"/>
                    <a:pt x="2656586" y="1957705"/>
                    <a:pt x="2656586" y="1342390"/>
                  </a:cubicBezTo>
                  <a:cubicBezTo>
                    <a:pt x="2656459" y="587248"/>
                    <a:pt x="2069338" y="0"/>
                    <a:pt x="1342263" y="0"/>
                  </a:cubicBezTo>
                  <a:close/>
                  <a:moveTo>
                    <a:pt x="1342263" y="2461133"/>
                  </a:moveTo>
                  <a:cubicBezTo>
                    <a:pt x="727075" y="2461133"/>
                    <a:pt x="223774" y="1957705"/>
                    <a:pt x="223774" y="1342390"/>
                  </a:cubicBezTo>
                  <a:cubicBezTo>
                    <a:pt x="223774" y="727075"/>
                    <a:pt x="727075" y="223647"/>
                    <a:pt x="1342263" y="223647"/>
                  </a:cubicBezTo>
                  <a:cubicBezTo>
                    <a:pt x="1957451" y="223647"/>
                    <a:pt x="2432812" y="727075"/>
                    <a:pt x="2432812" y="1342390"/>
                  </a:cubicBezTo>
                  <a:cubicBezTo>
                    <a:pt x="2432812" y="1957705"/>
                    <a:pt x="1957451" y="2461133"/>
                    <a:pt x="1342263" y="246113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3" name="Group 13"/>
          <p:cNvGrpSpPr/>
          <p:nvPr/>
        </p:nvGrpSpPr>
        <p:grpSpPr>
          <a:xfrm rot="0">
            <a:off x="13842043" y="3510346"/>
            <a:ext cx="380297" cy="362766"/>
            <a:chOff x="0" y="0"/>
            <a:chExt cx="587326" cy="5602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87375" cy="560197"/>
            </a:xfrm>
            <a:custGeom>
              <a:avLst/>
              <a:gdLst/>
              <a:ahLst/>
              <a:cxnLst/>
              <a:rect l="l" t="t" r="r" b="b"/>
              <a:pathLst>
                <a:path w="587375" h="560197">
                  <a:moveTo>
                    <a:pt x="0" y="280162"/>
                  </a:moveTo>
                  <a:cubicBezTo>
                    <a:pt x="0" y="125476"/>
                    <a:pt x="131445" y="0"/>
                    <a:pt x="293624" y="0"/>
                  </a:cubicBezTo>
                  <a:cubicBezTo>
                    <a:pt x="455803" y="0"/>
                    <a:pt x="587375" y="125476"/>
                    <a:pt x="587375" y="280162"/>
                  </a:cubicBezTo>
                  <a:cubicBezTo>
                    <a:pt x="587375" y="434848"/>
                    <a:pt x="455803" y="560197"/>
                    <a:pt x="293624" y="560197"/>
                  </a:cubicBezTo>
                  <a:cubicBezTo>
                    <a:pt x="131445" y="560197"/>
                    <a:pt x="0" y="434848"/>
                    <a:pt x="0" y="280162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5" name="Group 15"/>
          <p:cNvGrpSpPr/>
          <p:nvPr/>
        </p:nvGrpSpPr>
        <p:grpSpPr>
          <a:xfrm rot="0">
            <a:off x="13171907" y="1355253"/>
            <a:ext cx="1720101" cy="2064402"/>
            <a:chOff x="0" y="0"/>
            <a:chExt cx="2656504" cy="318823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656586" cy="3188208"/>
            </a:xfrm>
            <a:custGeom>
              <a:avLst/>
              <a:gdLst/>
              <a:ahLst/>
              <a:cxnLst/>
              <a:rect l="l" t="t" r="r" b="b"/>
              <a:pathLst>
                <a:path w="2656586" h="3188208">
                  <a:moveTo>
                    <a:pt x="1342263" y="0"/>
                  </a:moveTo>
                  <a:cubicBezTo>
                    <a:pt x="587248" y="0"/>
                    <a:pt x="0" y="587248"/>
                    <a:pt x="0" y="1342390"/>
                  </a:cubicBezTo>
                  <a:cubicBezTo>
                    <a:pt x="0" y="1957705"/>
                    <a:pt x="419481" y="2489073"/>
                    <a:pt x="1006729" y="2628900"/>
                  </a:cubicBezTo>
                  <a:cubicBezTo>
                    <a:pt x="1342263" y="3188208"/>
                    <a:pt x="1342263" y="3188208"/>
                    <a:pt x="1342263" y="3188208"/>
                  </a:cubicBezTo>
                  <a:cubicBezTo>
                    <a:pt x="1649857" y="2628900"/>
                    <a:pt x="1649857" y="2628900"/>
                    <a:pt x="1649857" y="2628900"/>
                  </a:cubicBezTo>
                  <a:cubicBezTo>
                    <a:pt x="2237105" y="2489073"/>
                    <a:pt x="2656586" y="1957705"/>
                    <a:pt x="2656586" y="1342390"/>
                  </a:cubicBezTo>
                  <a:cubicBezTo>
                    <a:pt x="2656459" y="587248"/>
                    <a:pt x="2069338" y="0"/>
                    <a:pt x="1342263" y="0"/>
                  </a:cubicBezTo>
                  <a:close/>
                  <a:moveTo>
                    <a:pt x="1342263" y="2461133"/>
                  </a:moveTo>
                  <a:cubicBezTo>
                    <a:pt x="727075" y="2461133"/>
                    <a:pt x="223774" y="1957705"/>
                    <a:pt x="223774" y="1342390"/>
                  </a:cubicBezTo>
                  <a:cubicBezTo>
                    <a:pt x="223774" y="727075"/>
                    <a:pt x="727075" y="223647"/>
                    <a:pt x="1342263" y="223647"/>
                  </a:cubicBezTo>
                  <a:cubicBezTo>
                    <a:pt x="1957451" y="223647"/>
                    <a:pt x="2432812" y="727075"/>
                    <a:pt x="2432812" y="1342390"/>
                  </a:cubicBezTo>
                  <a:cubicBezTo>
                    <a:pt x="2432812" y="1957705"/>
                    <a:pt x="1957451" y="2461133"/>
                    <a:pt x="1342263" y="246113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7" name="Group 17"/>
          <p:cNvGrpSpPr/>
          <p:nvPr/>
        </p:nvGrpSpPr>
        <p:grpSpPr>
          <a:xfrm rot="0">
            <a:off x="16209335" y="3510346"/>
            <a:ext cx="380297" cy="362766"/>
            <a:chOff x="0" y="0"/>
            <a:chExt cx="587326" cy="5602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87375" cy="560197"/>
            </a:xfrm>
            <a:custGeom>
              <a:avLst/>
              <a:gdLst/>
              <a:ahLst/>
              <a:cxnLst/>
              <a:rect l="l" t="t" r="r" b="b"/>
              <a:pathLst>
                <a:path w="587375" h="560197">
                  <a:moveTo>
                    <a:pt x="0" y="280162"/>
                  </a:moveTo>
                  <a:cubicBezTo>
                    <a:pt x="0" y="125476"/>
                    <a:pt x="131445" y="0"/>
                    <a:pt x="293624" y="0"/>
                  </a:cubicBezTo>
                  <a:cubicBezTo>
                    <a:pt x="455803" y="0"/>
                    <a:pt x="587375" y="125476"/>
                    <a:pt x="587375" y="280162"/>
                  </a:cubicBezTo>
                  <a:cubicBezTo>
                    <a:pt x="587375" y="434848"/>
                    <a:pt x="455803" y="560197"/>
                    <a:pt x="293624" y="560197"/>
                  </a:cubicBezTo>
                  <a:cubicBezTo>
                    <a:pt x="131445" y="560197"/>
                    <a:pt x="0" y="434848"/>
                    <a:pt x="0" y="280162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grpSp>
        <p:nvGrpSpPr>
          <p:cNvPr id="19" name="Group 19"/>
          <p:cNvGrpSpPr/>
          <p:nvPr/>
        </p:nvGrpSpPr>
        <p:grpSpPr>
          <a:xfrm rot="0">
            <a:off x="15539199" y="1355253"/>
            <a:ext cx="1720101" cy="2064402"/>
            <a:chOff x="0" y="0"/>
            <a:chExt cx="2656504" cy="31882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656586" cy="3188208"/>
            </a:xfrm>
            <a:custGeom>
              <a:avLst/>
              <a:gdLst/>
              <a:ahLst/>
              <a:cxnLst/>
              <a:rect l="l" t="t" r="r" b="b"/>
              <a:pathLst>
                <a:path w="2656586" h="3188208">
                  <a:moveTo>
                    <a:pt x="1342263" y="0"/>
                  </a:moveTo>
                  <a:cubicBezTo>
                    <a:pt x="587248" y="0"/>
                    <a:pt x="0" y="587248"/>
                    <a:pt x="0" y="1342390"/>
                  </a:cubicBezTo>
                  <a:cubicBezTo>
                    <a:pt x="0" y="1957705"/>
                    <a:pt x="419481" y="2489073"/>
                    <a:pt x="1006729" y="2628900"/>
                  </a:cubicBezTo>
                  <a:cubicBezTo>
                    <a:pt x="1342263" y="3188208"/>
                    <a:pt x="1342263" y="3188208"/>
                    <a:pt x="1342263" y="3188208"/>
                  </a:cubicBezTo>
                  <a:cubicBezTo>
                    <a:pt x="1649857" y="2628900"/>
                    <a:pt x="1649857" y="2628900"/>
                    <a:pt x="1649857" y="2628900"/>
                  </a:cubicBezTo>
                  <a:cubicBezTo>
                    <a:pt x="2237105" y="2489073"/>
                    <a:pt x="2656586" y="1957705"/>
                    <a:pt x="2656586" y="1342390"/>
                  </a:cubicBezTo>
                  <a:cubicBezTo>
                    <a:pt x="2656459" y="587248"/>
                    <a:pt x="2069338" y="0"/>
                    <a:pt x="1342263" y="0"/>
                  </a:cubicBezTo>
                  <a:close/>
                  <a:moveTo>
                    <a:pt x="1342263" y="2461133"/>
                  </a:moveTo>
                  <a:cubicBezTo>
                    <a:pt x="727075" y="2461133"/>
                    <a:pt x="223774" y="1957705"/>
                    <a:pt x="223774" y="1342390"/>
                  </a:cubicBezTo>
                  <a:cubicBezTo>
                    <a:pt x="223774" y="727075"/>
                    <a:pt x="727075" y="223647"/>
                    <a:pt x="1342263" y="223647"/>
                  </a:cubicBezTo>
                  <a:cubicBezTo>
                    <a:pt x="1957451" y="223647"/>
                    <a:pt x="2432812" y="727075"/>
                    <a:pt x="2432812" y="1342390"/>
                  </a:cubicBezTo>
                  <a:cubicBezTo>
                    <a:pt x="2432812" y="1957705"/>
                    <a:pt x="1957451" y="2461133"/>
                    <a:pt x="1342263" y="2461133"/>
                  </a:cubicBezTo>
                  <a:close/>
                </a:path>
              </a:pathLst>
            </a:custGeom>
            <a:solidFill>
              <a:srgbClr val="1C5739"/>
            </a:solidFill>
          </p:spPr>
        </p:sp>
      </p:grpSp>
      <p:sp>
        <p:nvSpPr>
          <p:cNvPr id="21" name="Freeform 21"/>
          <p:cNvSpPr/>
          <p:nvPr/>
        </p:nvSpPr>
        <p:spPr>
          <a:xfrm>
            <a:off x="11119111" y="1694324"/>
            <a:ext cx="974600" cy="988985"/>
          </a:xfrm>
          <a:custGeom>
            <a:avLst/>
            <a:gdLst/>
            <a:ahLst/>
            <a:cxnLst/>
            <a:rect l="l" t="t" r="r" b="b"/>
            <a:pathLst>
              <a:path w="974600" h="988985">
                <a:moveTo>
                  <a:pt x="0" y="0"/>
                </a:moveTo>
                <a:lnTo>
                  <a:pt x="974599" y="0"/>
                </a:lnTo>
                <a:lnTo>
                  <a:pt x="974599" y="988985"/>
                </a:lnTo>
                <a:lnTo>
                  <a:pt x="0" y="9889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3576323" y="1785294"/>
            <a:ext cx="911270" cy="898015"/>
          </a:xfrm>
          <a:custGeom>
            <a:avLst/>
            <a:gdLst/>
            <a:ahLst/>
            <a:cxnLst/>
            <a:rect l="l" t="t" r="r" b="b"/>
            <a:pathLst>
              <a:path w="911270" h="898015">
                <a:moveTo>
                  <a:pt x="0" y="0"/>
                </a:moveTo>
                <a:lnTo>
                  <a:pt x="911270" y="0"/>
                </a:lnTo>
                <a:lnTo>
                  <a:pt x="911270" y="898015"/>
                </a:lnTo>
                <a:lnTo>
                  <a:pt x="0" y="8980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5945575" y="1694324"/>
            <a:ext cx="879297" cy="988985"/>
          </a:xfrm>
          <a:custGeom>
            <a:avLst/>
            <a:gdLst/>
            <a:ahLst/>
            <a:cxnLst/>
            <a:rect l="l" t="t" r="r" b="b"/>
            <a:pathLst>
              <a:path w="879297" h="988985">
                <a:moveTo>
                  <a:pt x="0" y="0"/>
                </a:moveTo>
                <a:lnTo>
                  <a:pt x="879297" y="0"/>
                </a:lnTo>
                <a:lnTo>
                  <a:pt x="879297" y="988985"/>
                </a:lnTo>
                <a:lnTo>
                  <a:pt x="0" y="9889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28700" y="1586607"/>
            <a:ext cx="6358969" cy="2276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65"/>
              </a:lnSpc>
              <a:spcBef>
                <a:spcPct val="0"/>
              </a:spcBef>
            </a:pPr>
            <a:r>
              <a:rPr lang="en-US" sz="5720" spc="200">
                <a:solidFill>
                  <a:srgbClr val="040506"/>
                </a:solidFill>
                <a:latin typeface="Codec Pro ExtraBold" panose="00000700000000000000"/>
                <a:ea typeface="Codec Pro ExtraBold" panose="00000700000000000000"/>
                <a:cs typeface="Codec Pro ExtraBold" panose="00000700000000000000"/>
                <a:sym typeface="Codec Pro ExtraBold" panose="00000700000000000000"/>
              </a:rPr>
              <a:t>Ijtimoiy sanksiyaning turlari</a:t>
            </a:r>
            <a:endParaRPr lang="en-US" sz="5720" spc="200">
              <a:solidFill>
                <a:srgbClr val="040506"/>
              </a:solidFill>
              <a:latin typeface="Codec Pro ExtraBold" panose="00000700000000000000"/>
              <a:ea typeface="Codec Pro ExtraBold" panose="00000700000000000000"/>
              <a:cs typeface="Codec Pro ExtraBold" panose="00000700000000000000"/>
              <a:sym typeface="Codec Pro ExtraBold" panose="00000700000000000000"/>
            </a:endParaRPr>
          </a:p>
        </p:txBody>
      </p:sp>
      <p:sp>
        <p:nvSpPr>
          <p:cNvPr id="25" name="Freeform 25"/>
          <p:cNvSpPr/>
          <p:nvPr/>
        </p:nvSpPr>
        <p:spPr>
          <a:xfrm rot="-10800000">
            <a:off x="-305814" y="-323115"/>
            <a:ext cx="8744064" cy="2511931"/>
          </a:xfrm>
          <a:custGeom>
            <a:avLst/>
            <a:gdLst/>
            <a:ahLst/>
            <a:cxnLst/>
            <a:rect l="l" t="t" r="r" b="b"/>
            <a:pathLst>
              <a:path w="8744064" h="2511931">
                <a:moveTo>
                  <a:pt x="0" y="0"/>
                </a:moveTo>
                <a:lnTo>
                  <a:pt x="8744064" y="0"/>
                </a:lnTo>
                <a:lnTo>
                  <a:pt x="8744064" y="2511931"/>
                </a:lnTo>
                <a:lnTo>
                  <a:pt x="0" y="25119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438250" y="3691729"/>
            <a:ext cx="9319253" cy="5982617"/>
          </a:xfrm>
          <a:custGeom>
            <a:avLst/>
            <a:gdLst/>
            <a:ahLst/>
            <a:cxnLst/>
            <a:rect l="l" t="t" r="r" b="b"/>
            <a:pathLst>
              <a:path w="9319253" h="5982617">
                <a:moveTo>
                  <a:pt x="0" y="0"/>
                </a:moveTo>
                <a:lnTo>
                  <a:pt x="9319254" y="0"/>
                </a:lnTo>
                <a:lnTo>
                  <a:pt x="9319254" y="5982618"/>
                </a:lnTo>
                <a:lnTo>
                  <a:pt x="0" y="598261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490" b="-3357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028700" y="3957780"/>
            <a:ext cx="5712637" cy="512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2690" b="1" spc="263">
                <a:solidFill>
                  <a:srgbClr val="231F20"/>
                </a:solidFill>
                <a:latin typeface="Open Sauce Bold" panose="00000800000000000000"/>
                <a:ea typeface="Open Sauce Bold" panose="00000800000000000000"/>
                <a:cs typeface="Open Sauce Bold" panose="00000800000000000000"/>
                <a:sym typeface="Open Sauce Bold" panose="00000800000000000000"/>
              </a:rPr>
              <a:t>Ijobiy sanksiyalar:</a:t>
            </a:r>
            <a:endParaRPr lang="en-US" sz="2690" b="1" spc="263">
              <a:solidFill>
                <a:srgbClr val="231F20"/>
              </a:solidFill>
              <a:latin typeface="Open Sauce Bold" panose="00000800000000000000"/>
              <a:ea typeface="Open Sauce Bold" panose="00000800000000000000"/>
              <a:cs typeface="Open Sauce Bold" panose="00000800000000000000"/>
              <a:sym typeface="Open Sauce Bold" panose="00000800000000000000"/>
            </a:endParaRPr>
          </a:p>
          <a:p>
            <a:pPr marL="580390" lvl="1" indent="-290195" algn="l">
              <a:lnSpc>
                <a:spcPts val="3710"/>
              </a:lnSpc>
              <a:buFont typeface="Arial" panose="020B0604020202020204"/>
              <a:buChar char="•"/>
            </a:pPr>
            <a:r>
              <a:rPr lang="en-US" sz="2690" b="1" spc="263">
                <a:solidFill>
                  <a:srgbClr val="231F20"/>
                </a:solidFill>
                <a:latin typeface="Open Sauce Bold" panose="00000800000000000000"/>
                <a:ea typeface="Open Sauce Bold" panose="00000800000000000000"/>
                <a:cs typeface="Open Sauce Bold" panose="00000800000000000000"/>
                <a:sym typeface="Open Sauce Bold" panose="00000800000000000000"/>
              </a:rPr>
              <a:t>Mukofotlar</a:t>
            </a:r>
            <a:r>
              <a:rPr lang="en-US" sz="2690" spc="263">
                <a:solidFill>
                  <a:srgbClr val="231F20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: Ijtimoiy normalarni bajarish uchun beriladigan taqdirlashlar (masalan, mukofotlar, maqom yoki e'tirof).</a:t>
            </a:r>
            <a:endParaRPr lang="en-US" sz="2690" spc="263">
              <a:solidFill>
                <a:srgbClr val="231F20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  <a:p>
            <a:pPr marL="580390" lvl="1" indent="-290195" algn="l">
              <a:lnSpc>
                <a:spcPts val="3710"/>
              </a:lnSpc>
              <a:buFont typeface="Arial" panose="020B0604020202020204"/>
              <a:buChar char="•"/>
            </a:pPr>
            <a:r>
              <a:rPr lang="en-US" sz="2690" b="1" spc="263">
                <a:solidFill>
                  <a:srgbClr val="231F20"/>
                </a:solidFill>
                <a:latin typeface="Open Sauce Bold" panose="00000800000000000000"/>
                <a:ea typeface="Open Sauce Bold" panose="00000800000000000000"/>
                <a:cs typeface="Open Sauce Bold" panose="00000800000000000000"/>
                <a:sym typeface="Open Sauce Bold" panose="00000800000000000000"/>
              </a:rPr>
              <a:t>Qarorlar</a:t>
            </a:r>
            <a:r>
              <a:rPr lang="en-US" sz="2690" spc="263">
                <a:solidFill>
                  <a:srgbClr val="231F20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: Ijtimoiy guruhlar tomonidan qabul qilinadigan yaxshi fikrlar va ma'qullashlar.</a:t>
            </a:r>
            <a:endParaRPr lang="en-US" sz="2690" spc="263">
              <a:solidFill>
                <a:srgbClr val="231F20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  <a:p>
            <a:pPr marL="0" lvl="0" indent="0" algn="l">
              <a:lnSpc>
                <a:spcPts val="371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 rot="0">
            <a:off x="8612322" y="0"/>
            <a:ext cx="9675678" cy="10287000"/>
            <a:chOff x="0" y="0"/>
            <a:chExt cx="9675439" cy="10286746"/>
          </a:xfrm>
        </p:grpSpPr>
        <p:sp>
          <p:nvSpPr>
            <p:cNvPr id="4" name="Freeform 4"/>
            <p:cNvSpPr/>
            <p:nvPr/>
          </p:nvSpPr>
          <p:spPr>
            <a:xfrm>
              <a:off x="-2794" y="-127"/>
              <a:ext cx="9678233" cy="10286873"/>
            </a:xfrm>
            <a:custGeom>
              <a:avLst/>
              <a:gdLst/>
              <a:ahLst/>
              <a:cxnLst/>
              <a:rect l="l" t="t" r="r" b="b"/>
              <a:pathLst>
                <a:path w="9678233" h="10286873">
                  <a:moveTo>
                    <a:pt x="9678233" y="10251440"/>
                  </a:moveTo>
                  <a:cubicBezTo>
                    <a:pt x="9678233" y="10284587"/>
                    <a:pt x="9666235" y="10286873"/>
                    <a:pt x="9634956" y="10286873"/>
                  </a:cubicBezTo>
                  <a:cubicBezTo>
                    <a:pt x="6424664" y="10286238"/>
                    <a:pt x="3214515" y="10286238"/>
                    <a:pt x="4222" y="10286238"/>
                  </a:cubicBezTo>
                  <a:cubicBezTo>
                    <a:pt x="0" y="10272395"/>
                    <a:pt x="6793" y="10259822"/>
                    <a:pt x="10078" y="10246995"/>
                  </a:cubicBezTo>
                  <a:cubicBezTo>
                    <a:pt x="151190" y="9685401"/>
                    <a:pt x="292445" y="9123934"/>
                    <a:pt x="433985" y="8562467"/>
                  </a:cubicBezTo>
                  <a:cubicBezTo>
                    <a:pt x="635797" y="7761986"/>
                    <a:pt x="838039" y="6961632"/>
                    <a:pt x="1039708" y="6161151"/>
                  </a:cubicBezTo>
                  <a:cubicBezTo>
                    <a:pt x="1288796" y="5172583"/>
                    <a:pt x="1537313" y="4184015"/>
                    <a:pt x="1786258" y="3195574"/>
                  </a:cubicBezTo>
                  <a:cubicBezTo>
                    <a:pt x="2039202" y="2191385"/>
                    <a:pt x="2292290" y="1187323"/>
                    <a:pt x="2545948" y="183261"/>
                  </a:cubicBezTo>
                  <a:cubicBezTo>
                    <a:pt x="2561373" y="122174"/>
                    <a:pt x="2571228" y="59690"/>
                    <a:pt x="2596223" y="635"/>
                  </a:cubicBezTo>
                  <a:cubicBezTo>
                    <a:pt x="4942563" y="635"/>
                    <a:pt x="7288903" y="635"/>
                    <a:pt x="9635242" y="0"/>
                  </a:cubicBezTo>
                  <a:cubicBezTo>
                    <a:pt x="9667093" y="0"/>
                    <a:pt x="9677947" y="3429"/>
                    <a:pt x="9677947" y="35814"/>
                  </a:cubicBezTo>
                  <a:cubicBezTo>
                    <a:pt x="9677090" y="3441065"/>
                    <a:pt x="9677090" y="6846316"/>
                    <a:pt x="9678233" y="10251440"/>
                  </a:cubicBezTo>
                  <a:close/>
                </a:path>
              </a:pathLst>
            </a:custGeom>
            <a:blipFill>
              <a:blip r:embed="rId2"/>
              <a:stretch>
                <a:fillRect l="-56323" t="-1" r="-56322" b="-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826432">
            <a:off x="-18353104" y="-3567159"/>
            <a:ext cx="21026341" cy="12831921"/>
            <a:chOff x="0" y="0"/>
            <a:chExt cx="5537802" cy="33796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37802" cy="3379601"/>
            </a:xfrm>
            <a:custGeom>
              <a:avLst/>
              <a:gdLst/>
              <a:ahLst/>
              <a:cxnLst/>
              <a:rect l="l" t="t" r="r" b="b"/>
              <a:pathLst>
                <a:path w="5537802" h="3379601">
                  <a:moveTo>
                    <a:pt x="0" y="0"/>
                  </a:moveTo>
                  <a:lnTo>
                    <a:pt x="5537802" y="0"/>
                  </a:lnTo>
                  <a:lnTo>
                    <a:pt x="5537802" y="3379601"/>
                  </a:lnTo>
                  <a:lnTo>
                    <a:pt x="0" y="3379601"/>
                  </a:lnTo>
                  <a:close/>
                </a:path>
              </a:pathLst>
            </a:custGeom>
            <a:solidFill>
              <a:srgbClr val="1C573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5537802" cy="3398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773821">
            <a:off x="3741572" y="-4834013"/>
            <a:ext cx="313833" cy="8482349"/>
            <a:chOff x="0" y="0"/>
            <a:chExt cx="82656" cy="223403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656" cy="2234034"/>
            </a:xfrm>
            <a:custGeom>
              <a:avLst/>
              <a:gdLst/>
              <a:ahLst/>
              <a:cxnLst/>
              <a:rect l="l" t="t" r="r" b="b"/>
              <a:pathLst>
                <a:path w="82656" h="2234034">
                  <a:moveTo>
                    <a:pt x="0" y="0"/>
                  </a:moveTo>
                  <a:lnTo>
                    <a:pt x="82656" y="0"/>
                  </a:lnTo>
                  <a:lnTo>
                    <a:pt x="82656" y="2234034"/>
                  </a:lnTo>
                  <a:lnTo>
                    <a:pt x="0" y="2234034"/>
                  </a:lnTo>
                  <a:close/>
                </a:path>
              </a:pathLst>
            </a:custGeom>
            <a:solidFill>
              <a:srgbClr val="397D5A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82656" cy="22530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0"/>
                </a:lnSpc>
              </a:p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951102" y="699020"/>
            <a:ext cx="5435861" cy="1349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10"/>
              </a:lnSpc>
            </a:pPr>
            <a:r>
              <a:rPr lang="en-US" sz="5175" spc="558">
                <a:solidFill>
                  <a:srgbClr val="231F20"/>
                </a:solidFill>
                <a:latin typeface="Codec Pro ExtraBold" panose="00000700000000000000"/>
                <a:ea typeface="Codec Pro ExtraBold" panose="00000700000000000000"/>
                <a:cs typeface="Codec Pro ExtraBold" panose="00000700000000000000"/>
                <a:sym typeface="Codec Pro ExtraBold" panose="00000700000000000000"/>
              </a:rPr>
              <a:t>SALBIY SANKSIYALAR</a:t>
            </a:r>
            <a:endParaRPr lang="en-US" sz="5175" spc="558">
              <a:solidFill>
                <a:srgbClr val="231F20"/>
              </a:solidFill>
              <a:latin typeface="Codec Pro ExtraBold" panose="00000700000000000000"/>
              <a:ea typeface="Codec Pro ExtraBold" panose="00000700000000000000"/>
              <a:cs typeface="Codec Pro ExtraBold" panose="00000700000000000000"/>
              <a:sym typeface="Codec Pro ExtraBold" panose="0000070000000000000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55924" y="2782126"/>
            <a:ext cx="5408371" cy="4537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1030" lvl="1" indent="-310515" algn="l">
              <a:lnSpc>
                <a:spcPts val="4030"/>
              </a:lnSpc>
              <a:buFont typeface="Arial" panose="020B0604020202020204"/>
              <a:buChar char="•"/>
            </a:pPr>
            <a:r>
              <a:rPr lang="en-US" sz="2875">
                <a:solidFill>
                  <a:srgbClr val="000000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Jazo: Ijtimoiy normalarni buzgan shaxslarni jazolash (masalan, tanqid, jamoatdan chiqarib yuborish).</a:t>
            </a:r>
            <a:endParaRPr lang="en-US" sz="2875">
              <a:solidFill>
                <a:srgbClr val="000000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  <a:p>
            <a:pPr marL="621030" lvl="1" indent="-310515" algn="l">
              <a:lnSpc>
                <a:spcPts val="4030"/>
              </a:lnSpc>
              <a:buFont typeface="Arial" panose="020B0604020202020204"/>
              <a:buChar char="•"/>
            </a:pPr>
            <a:r>
              <a:rPr lang="en-US" sz="2875">
                <a:solidFill>
                  <a:srgbClr val="000000"/>
                </a:solidFill>
                <a:latin typeface="Open Sauce" panose="00000500000000000000"/>
                <a:ea typeface="Open Sauce" panose="00000500000000000000"/>
                <a:cs typeface="Open Sauce" panose="00000500000000000000"/>
                <a:sym typeface="Open Sauce" panose="00000500000000000000"/>
              </a:rPr>
              <a:t>Qarshi munosabatlar: Ijtimoiy guruhlar tomonidan salbiy fikrlar va rad etish.</a:t>
            </a:r>
            <a:endParaRPr lang="en-US" sz="2875">
              <a:solidFill>
                <a:srgbClr val="000000"/>
              </a:solidFill>
              <a:latin typeface="Open Sauce" panose="00000500000000000000"/>
              <a:ea typeface="Open Sauce" panose="00000500000000000000"/>
              <a:cs typeface="Open Sauce" panose="00000500000000000000"/>
              <a:sym typeface="Open Sauce" panose="00000500000000000000"/>
            </a:endParaRPr>
          </a:p>
          <a:p>
            <a:pPr algn="l">
              <a:lnSpc>
                <a:spcPts val="403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78614" y="0"/>
            <a:ext cx="7799121" cy="9800803"/>
            <a:chOff x="0" y="0"/>
            <a:chExt cx="2054089" cy="2581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4089" cy="2581281"/>
            </a:xfrm>
            <a:custGeom>
              <a:avLst/>
              <a:gdLst/>
              <a:ahLst/>
              <a:cxnLst/>
              <a:rect l="l" t="t" r="r" b="b"/>
              <a:pathLst>
                <a:path w="2054089" h="2581281">
                  <a:moveTo>
                    <a:pt x="0" y="0"/>
                  </a:moveTo>
                  <a:lnTo>
                    <a:pt x="2054089" y="0"/>
                  </a:lnTo>
                  <a:lnTo>
                    <a:pt x="2054089" y="2581281"/>
                  </a:lnTo>
                  <a:lnTo>
                    <a:pt x="0" y="2581281"/>
                  </a:lnTo>
                  <a:close/>
                </a:path>
              </a:pathLst>
            </a:custGeom>
            <a:solidFill>
              <a:srgbClr val="17726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054089" cy="2628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0"/>
                </a:lnSpc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0">
            <a:off x="0" y="8790247"/>
            <a:ext cx="778614" cy="1496753"/>
            <a:chOff x="0" y="0"/>
            <a:chExt cx="205067" cy="3942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067" cy="394207"/>
            </a:xfrm>
            <a:custGeom>
              <a:avLst/>
              <a:gdLst/>
              <a:ahLst/>
              <a:cxnLst/>
              <a:rect l="l" t="t" r="r" b="b"/>
              <a:pathLst>
                <a:path w="205067" h="394207">
                  <a:moveTo>
                    <a:pt x="0" y="0"/>
                  </a:moveTo>
                  <a:lnTo>
                    <a:pt x="205067" y="0"/>
                  </a:lnTo>
                  <a:lnTo>
                    <a:pt x="205067" y="394207"/>
                  </a:lnTo>
                  <a:lnTo>
                    <a:pt x="0" y="394207"/>
                  </a:lnTo>
                  <a:close/>
                </a:path>
              </a:pathLst>
            </a:custGeom>
            <a:solidFill>
              <a:srgbClr val="17726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05067" cy="4418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0"/>
                </a:lnSpc>
              </a:pPr>
            </a:p>
          </p:txBody>
        </p:sp>
      </p:grpSp>
      <p:sp>
        <p:nvSpPr>
          <p:cNvPr id="8" name="Freeform 8"/>
          <p:cNvSpPr/>
          <p:nvPr/>
        </p:nvSpPr>
        <p:spPr>
          <a:xfrm>
            <a:off x="8577735" y="-485905"/>
            <a:ext cx="4416315" cy="6210443"/>
          </a:xfrm>
          <a:custGeom>
            <a:avLst/>
            <a:gdLst/>
            <a:ahLst/>
            <a:cxnLst/>
            <a:rect l="l" t="t" r="r" b="b"/>
            <a:pathLst>
              <a:path w="4416315" h="6210443">
                <a:moveTo>
                  <a:pt x="0" y="0"/>
                </a:moveTo>
                <a:lnTo>
                  <a:pt x="4416315" y="0"/>
                </a:lnTo>
                <a:lnTo>
                  <a:pt x="4416315" y="6210444"/>
                </a:lnTo>
                <a:lnTo>
                  <a:pt x="0" y="6210444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994050" y="4596906"/>
            <a:ext cx="5690094" cy="5690094"/>
          </a:xfrm>
          <a:custGeom>
            <a:avLst/>
            <a:gdLst/>
            <a:ahLst/>
            <a:cxnLst/>
            <a:rect l="l" t="t" r="r" b="b"/>
            <a:pathLst>
              <a:path w="5690094" h="5690094">
                <a:moveTo>
                  <a:pt x="0" y="0"/>
                </a:moveTo>
                <a:lnTo>
                  <a:pt x="5690095" y="0"/>
                </a:lnTo>
                <a:lnTo>
                  <a:pt x="5690095" y="5690094"/>
                </a:lnTo>
                <a:lnTo>
                  <a:pt x="0" y="56900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359021" y="505119"/>
            <a:ext cx="6543494" cy="994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5"/>
              </a:lnSpc>
            </a:pPr>
            <a:r>
              <a:rPr lang="en-US" sz="3700" b="1">
                <a:solidFill>
                  <a:srgbClr val="FFFFFF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IJTIMOIY SANKSIYANING AHAMIYATI</a:t>
            </a:r>
            <a:endParaRPr lang="en-US" sz="3700" b="1">
              <a:solidFill>
                <a:srgbClr val="FFFFFF"/>
              </a:solidFill>
              <a:latin typeface="Inter Bold" panose="020B0802030000000004"/>
              <a:ea typeface="Inter Bold" panose="020B0802030000000004"/>
              <a:cs typeface="Inter Bold" panose="020B0802030000000004"/>
              <a:sym typeface="Inter Bold" panose="020B08020300000000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59021" y="2524067"/>
            <a:ext cx="6533969" cy="6266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0" lvl="1" indent="-280670" algn="l">
              <a:lnSpc>
                <a:spcPts val="4030"/>
              </a:lnSpc>
              <a:buFont typeface="Arial" panose="020B0604020202020204"/>
              <a:buChar char="•"/>
            </a:pPr>
            <a:r>
              <a:rPr lang="en-US" sz="2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Normalarni mustahkamlash: Sanksiyalar ijtimoiy normalarni qo'llab-quvvatlaydi va ularning bajarilishini ta'minlaydi.</a:t>
            </a:r>
            <a:endParaRPr lang="en-US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26110" lvl="1" indent="-313055" algn="l">
              <a:lnSpc>
                <a:spcPts val="4495"/>
              </a:lnSpc>
              <a:buFont typeface="Arial" panose="020B0604020202020204"/>
              <a:buChar char="•"/>
            </a:pPr>
            <a:r>
              <a:rPr lang="en-US" sz="29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Ijtimoiy nazorat: Sanksiyalar orqali jamiyat o'z a'zolarini qanday xulq-atvorni qabul qilishga va qanday xulq-atvorni rad etishga o'rgatadi.</a:t>
            </a:r>
            <a:endParaRPr lang="en-US" sz="29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61340" lvl="1" indent="-280670" algn="l">
              <a:lnSpc>
                <a:spcPts val="4030"/>
              </a:lnSpc>
              <a:buFont typeface="Arial" panose="020B0604020202020204"/>
              <a:buChar char="•"/>
            </a:pPr>
            <a:r>
              <a:rPr lang="en-US" sz="2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Ijtimoiy birlik: Ijobiy sanksiyalar guruhlar orasida birlik va hamjihatlikni kuchaytiradi.</a:t>
            </a:r>
            <a:endParaRPr lang="en-US" sz="26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403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8766130" y="2320914"/>
            <a:ext cx="9777133" cy="1495425"/>
            <a:chOff x="0" y="0"/>
            <a:chExt cx="2575047" cy="393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5047" cy="393857"/>
            </a:xfrm>
            <a:custGeom>
              <a:avLst/>
              <a:gdLst/>
              <a:ahLst/>
              <a:cxnLst/>
              <a:rect l="l" t="t" r="r" b="b"/>
              <a:pathLst>
                <a:path w="2575047" h="393857">
                  <a:moveTo>
                    <a:pt x="0" y="0"/>
                  </a:moveTo>
                  <a:lnTo>
                    <a:pt x="2575047" y="0"/>
                  </a:lnTo>
                  <a:lnTo>
                    <a:pt x="2575047" y="393857"/>
                  </a:lnTo>
                  <a:lnTo>
                    <a:pt x="0" y="393857"/>
                  </a:lnTo>
                  <a:close/>
                </a:path>
              </a:pathLst>
            </a:custGeom>
            <a:solidFill>
              <a:srgbClr val="17726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575047" cy="441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0"/>
                </a:lnSpc>
              </a:pPr>
            </a:p>
          </p:txBody>
        </p:sp>
      </p:grpSp>
      <p:grpSp>
        <p:nvGrpSpPr>
          <p:cNvPr id="5" name="Group 5"/>
          <p:cNvGrpSpPr/>
          <p:nvPr/>
        </p:nvGrpSpPr>
        <p:grpSpPr>
          <a:xfrm rot="0">
            <a:off x="15516967" y="7065996"/>
            <a:ext cx="4384608" cy="438460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0"/>
                </a:lnSpc>
              </a:pPr>
            </a:p>
          </p:txBody>
        </p:sp>
      </p:grpSp>
      <p:sp>
        <p:nvSpPr>
          <p:cNvPr id="8" name="Freeform 8"/>
          <p:cNvSpPr/>
          <p:nvPr/>
        </p:nvSpPr>
        <p:spPr>
          <a:xfrm>
            <a:off x="635568" y="3068626"/>
            <a:ext cx="8130562" cy="5425302"/>
          </a:xfrm>
          <a:custGeom>
            <a:avLst/>
            <a:gdLst/>
            <a:ahLst/>
            <a:cxnLst/>
            <a:rect l="l" t="t" r="r" b="b"/>
            <a:pathLst>
              <a:path w="8130562" h="5425302">
                <a:moveTo>
                  <a:pt x="0" y="0"/>
                </a:moveTo>
                <a:lnTo>
                  <a:pt x="8130562" y="0"/>
                </a:lnTo>
                <a:lnTo>
                  <a:pt x="8130562" y="5425302"/>
                </a:lnTo>
                <a:lnTo>
                  <a:pt x="0" y="542530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9280480" y="2619046"/>
            <a:ext cx="7670922" cy="994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60"/>
              </a:lnSpc>
            </a:pPr>
            <a:r>
              <a:rPr lang="en-US" sz="7200" b="1">
                <a:solidFill>
                  <a:srgbClr val="231F20"/>
                </a:solidFill>
                <a:latin typeface="Inter Bold" panose="020B0802030000000004"/>
                <a:ea typeface="Inter Bold" panose="020B0802030000000004"/>
                <a:cs typeface="Inter Bold" panose="020B0802030000000004"/>
                <a:sym typeface="Inter Bold" panose="020B0802030000000004"/>
              </a:rPr>
              <a:t>XULOSA</a:t>
            </a:r>
            <a:endParaRPr lang="en-US" sz="7200" b="1">
              <a:solidFill>
                <a:srgbClr val="231F20"/>
              </a:solidFill>
              <a:latin typeface="Inter Bold" panose="020B0802030000000004"/>
              <a:ea typeface="Inter Bold" panose="020B0802030000000004"/>
              <a:cs typeface="Inter Bold" panose="020B0802030000000004"/>
              <a:sym typeface="Inter Bold" panose="020B08020300000000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280480" y="4206887"/>
            <a:ext cx="8748433" cy="2495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1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Ijtimoiy sanksiyalar ijtimoiy hayotning ajralmas qismi bo'lib, ular shaxslar va guruhlar o'rtasida xulq-atvorni tartibga solish va ijtimoiy normalarni saqlashda muhim rol o'ynaydi.</a:t>
            </a:r>
            <a:endParaRPr lang="en-US" sz="3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1310</Words>
  <Application>WPS Presentation</Application>
  <PresentationFormat>On-screen Show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0" baseType="lpstr">
      <vt:lpstr>Arial</vt:lpstr>
      <vt:lpstr>SimSun</vt:lpstr>
      <vt:lpstr>Wingdings</vt:lpstr>
      <vt:lpstr>Montserrat Light</vt:lpstr>
      <vt:lpstr>Open Sauce</vt:lpstr>
      <vt:lpstr>Codec Pro ExtraBold</vt:lpstr>
      <vt:lpstr>Open Sauce Bold</vt:lpstr>
      <vt:lpstr>Arial</vt:lpstr>
      <vt:lpstr>Inter Bold</vt:lpstr>
      <vt:lpstr>Open Sans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Baxtiyorov Davron</dc:title>
  <dc:creator/>
  <cp:lastModifiedBy>Admin</cp:lastModifiedBy>
  <cp:revision>2</cp:revision>
  <dcterms:created xsi:type="dcterms:W3CDTF">2006-08-16T00:00:00Z</dcterms:created>
  <dcterms:modified xsi:type="dcterms:W3CDTF">2025-04-23T10:35:53Z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F4544F25B2624332A6A11877FE78B780_13</vt:lpwstr>
  </property>
  <property fmtid="{D5CDD505-2E9C-101B-9397-08002B2CF9AE}" pid="3" name="KSOProductBuildVer">
    <vt:lpwstr>1049-12.2.0.20795</vt:lpwstr>
  </property>
</Properties>
</file>