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856B38-1DBF-4BBF-A9A9-F2DC6B1F63CE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6824A3-7B7C-407D-B121-5A20564F64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3933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E840B-E204-4350-A29A-E6BB41438DF7}" type="datetime1">
              <a:rPr lang="ru-RU" smtClean="0"/>
              <a:t>29.11.2024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A2C99-A569-4040-A82A-89A471BAF1C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6B82F-D453-465E-8676-042C30C3412F}" type="datetime1">
              <a:rPr lang="ru-RU" smtClean="0"/>
              <a:t>29.11.2024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A2C99-A569-4040-A82A-89A471BAF1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4F5B5-A377-4DF1-B4EA-C263EB1E92A4}" type="datetime1">
              <a:rPr lang="ru-RU" smtClean="0"/>
              <a:t>29.11.2024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A2C99-A569-4040-A82A-89A471BAF1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3810C-4699-465A-B1E3-BE8609E18F60}" type="datetime1">
              <a:rPr lang="ru-RU" smtClean="0"/>
              <a:t>29.11.2024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A2C99-A569-4040-A82A-89A471BAF1C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7C2CF-D79F-4684-8820-BCF427D738AA}" type="datetime1">
              <a:rPr lang="ru-RU" smtClean="0"/>
              <a:t>29.11.2024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A2C99-A569-4040-A82A-89A471BAF1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2DB6A-876D-4657-BAB8-783D2D064D4E}" type="datetime1">
              <a:rPr lang="ru-RU" smtClean="0"/>
              <a:t>29.11.2024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A2C99-A569-4040-A82A-89A471BAF1C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4B0E6-405B-49EB-8E28-FB0EB93C5BC1}" type="datetime1">
              <a:rPr lang="ru-RU" smtClean="0"/>
              <a:t>29.11.2024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A2C99-A569-4040-A82A-89A471BAF1C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7FDFE-C91A-4778-9F5E-C9AF48536645}" type="datetime1">
              <a:rPr lang="ru-RU" smtClean="0"/>
              <a:t>29.11.2024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A2C99-A569-4040-A82A-89A471BAF1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C47C3-0360-4407-AA1A-A51472B34A48}" type="datetime1">
              <a:rPr lang="ru-RU" smtClean="0"/>
              <a:t>29.11.2024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A2C99-A569-4040-A82A-89A471BAF1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69F75-D6FB-4BEF-A36C-50B157D12B3A}" type="datetime1">
              <a:rPr lang="ru-RU" smtClean="0"/>
              <a:t>29.11.2024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A2C99-A569-4040-A82A-89A471BAF1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2FBC-97CC-4524-AEE1-095D99DD88D4}" type="datetime1">
              <a:rPr lang="ru-RU" smtClean="0"/>
              <a:t>29.11.2024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A2C99-A569-4040-A82A-89A471BAF1C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A519D96-ED5B-4F76-956D-EDDF3C1B87CC}" type="datetime1">
              <a:rPr lang="ru-RU" smtClean="0"/>
              <a:t>29.11.2024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C4A2C99-A569-4040-A82A-89A471BAF1C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348880"/>
            <a:ext cx="6512511" cy="2808312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Diniy</a:t>
            </a:r>
            <a:r>
              <a:rPr lang="en-US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bag’rikenglik</a:t>
            </a:r>
            <a:r>
              <a:rPr lang="en-US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va</a:t>
            </a:r>
            <a:r>
              <a:rPr lang="en-US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millatlararo</a:t>
            </a:r>
            <a:r>
              <a:rPr lang="en-US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totuvlik</a:t>
            </a:r>
            <a:r>
              <a:rPr lang="en-US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 </a:t>
            </a:r>
            <a:endParaRPr lang="ru-RU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6289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6289" y="908720"/>
            <a:ext cx="756084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O’zbekistonda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nasroniylikning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uch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yirik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yo’nalishi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pravoslav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katolik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protestantlik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yo’nalishlariga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oid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diniy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tashkilotlar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mavjud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Shuningdek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nasroniylikda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o’z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yo’nalishiga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ega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bo’lgan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Arman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Apostollik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cherkovi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ham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faoliyat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ko’rsatmoqda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O’zbekistonda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tom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ma’noda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diniy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bag`rikenglikning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yuksak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an’analariga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amal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qilinayotgani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jahon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xamjamiyati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tomonidan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e’tirof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etilmoqda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   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b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4963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TEMP\Мои документы\Downloads\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215605"/>
            <a:ext cx="4069236" cy="2565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Documents and Settings\TEMP\Мои документы\Downloads\201108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782" y="3789040"/>
            <a:ext cx="3723418" cy="2797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Documents and Settings\TEMP\Мои документы\Downloads\280px-Успенский_кафедральный_собор_в_Ташкенте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739" y="3863139"/>
            <a:ext cx="4055025" cy="2708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Documents and Settings\TEMP\Мои документы\Downloads\11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004" y="173015"/>
            <a:ext cx="3929996" cy="2613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9042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6" y="692696"/>
            <a:ext cx="770485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smtClean="0">
                <a:solidFill>
                  <a:srgbClr val="7030A0"/>
                </a:solidFill>
              </a:rPr>
              <a:t>           </a:t>
            </a:r>
            <a:r>
              <a:rPr lang="en-US" sz="2400" b="1" dirty="0" err="1" smtClean="0">
                <a:solidFill>
                  <a:srgbClr val="7030A0"/>
                </a:solidFill>
              </a:rPr>
              <a:t>Prezidentimiz</a:t>
            </a:r>
            <a:r>
              <a:rPr lang="en-US" sz="2400" b="1" dirty="0" smtClean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ta’biri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bilan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aytganda</a:t>
            </a:r>
            <a:r>
              <a:rPr lang="en-US" sz="2400" b="1" dirty="0">
                <a:solidFill>
                  <a:srgbClr val="7030A0"/>
                </a:solidFill>
              </a:rPr>
              <a:t>, “</a:t>
            </a:r>
            <a:r>
              <a:rPr lang="en-US" sz="2400" b="1" dirty="0" err="1">
                <a:solidFill>
                  <a:srgbClr val="7030A0"/>
                </a:solidFill>
              </a:rPr>
              <a:t>Bugun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mana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shunday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xavfli</a:t>
            </a:r>
            <a:r>
              <a:rPr lang="en-US" sz="2400" b="1" dirty="0">
                <a:solidFill>
                  <a:srgbClr val="7030A0"/>
                </a:solidFill>
              </a:rPr>
              <a:t> – </a:t>
            </a:r>
            <a:r>
              <a:rPr lang="en-US" sz="2400" b="1" dirty="0" err="1">
                <a:solidFill>
                  <a:srgbClr val="7030A0"/>
                </a:solidFill>
              </a:rPr>
              <a:t>tahlikali</a:t>
            </a:r>
            <a:r>
              <a:rPr lang="en-US" sz="2400" b="1" dirty="0">
                <a:solidFill>
                  <a:srgbClr val="7030A0"/>
                </a:solidFill>
              </a:rPr>
              <a:t>, </a:t>
            </a:r>
            <a:r>
              <a:rPr lang="en-US" sz="2400" b="1" dirty="0" err="1">
                <a:solidFill>
                  <a:srgbClr val="7030A0"/>
                </a:solidFill>
              </a:rPr>
              <a:t>o’ta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notinch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bir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davrda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jahon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moliyaviy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inqirozi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hali</a:t>
            </a:r>
            <a:r>
              <a:rPr lang="en-US" sz="2400" b="1" dirty="0">
                <a:solidFill>
                  <a:srgbClr val="7030A0"/>
                </a:solidFill>
              </a:rPr>
              <a:t> – </a:t>
            </a:r>
            <a:r>
              <a:rPr lang="en-US" sz="2400" b="1" dirty="0" err="1">
                <a:solidFill>
                  <a:srgbClr val="7030A0"/>
                </a:solidFill>
              </a:rPr>
              <a:t>beri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davom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etayotgan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bir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paytda</a:t>
            </a:r>
            <a:r>
              <a:rPr lang="en-US" sz="2400" b="1" dirty="0">
                <a:solidFill>
                  <a:srgbClr val="7030A0"/>
                </a:solidFill>
              </a:rPr>
              <a:t> el-</a:t>
            </a:r>
            <a:r>
              <a:rPr lang="en-US" sz="2400" b="1" dirty="0" err="1">
                <a:solidFill>
                  <a:srgbClr val="7030A0"/>
                </a:solidFill>
              </a:rPr>
              <a:t>yurtimiz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nimaiki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natijalarni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qo’lga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kiritmasin</a:t>
            </a:r>
            <a:r>
              <a:rPr lang="en-US" sz="2400" b="1" dirty="0">
                <a:solidFill>
                  <a:srgbClr val="7030A0"/>
                </a:solidFill>
              </a:rPr>
              <a:t>, </a:t>
            </a:r>
            <a:r>
              <a:rPr lang="en-US" sz="2400" b="1" dirty="0" err="1">
                <a:solidFill>
                  <a:srgbClr val="7030A0"/>
                </a:solidFill>
              </a:rPr>
              <a:t>bularning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barchasi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yurtimizda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tobora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mustahkam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bo’lib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borayotgan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tinchlik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va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osudalik</a:t>
            </a:r>
            <a:r>
              <a:rPr lang="en-US" sz="2400" b="1" dirty="0">
                <a:solidFill>
                  <a:srgbClr val="7030A0"/>
                </a:solidFill>
              </a:rPr>
              <a:t>, </a:t>
            </a:r>
            <a:r>
              <a:rPr lang="en-US" sz="2400" b="1" dirty="0" err="1">
                <a:solidFill>
                  <a:srgbClr val="7030A0"/>
                </a:solidFill>
              </a:rPr>
              <a:t>millatlar</a:t>
            </a:r>
            <a:r>
              <a:rPr lang="en-US" sz="2400" b="1" dirty="0">
                <a:solidFill>
                  <a:srgbClr val="7030A0"/>
                </a:solidFill>
              </a:rPr>
              <a:t>, </a:t>
            </a:r>
            <a:r>
              <a:rPr lang="en-US" sz="2400" b="1" dirty="0" err="1">
                <a:solidFill>
                  <a:srgbClr val="7030A0"/>
                </a:solidFill>
              </a:rPr>
              <a:t>dinlar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va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fuqarolararo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totuvlik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va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ahillik</a:t>
            </a:r>
            <a:r>
              <a:rPr lang="en-US" sz="2400" b="1" dirty="0">
                <a:solidFill>
                  <a:srgbClr val="7030A0"/>
                </a:solidFill>
              </a:rPr>
              <a:t>, </a:t>
            </a:r>
            <a:r>
              <a:rPr lang="en-US" sz="2400" b="1" dirty="0" err="1">
                <a:solidFill>
                  <a:srgbClr val="7030A0"/>
                </a:solidFill>
              </a:rPr>
              <a:t>bir</a:t>
            </a:r>
            <a:r>
              <a:rPr lang="en-US" sz="2400" b="1" dirty="0">
                <a:solidFill>
                  <a:srgbClr val="7030A0"/>
                </a:solidFill>
              </a:rPr>
              <a:t> – </a:t>
            </a:r>
            <a:r>
              <a:rPr lang="en-US" sz="2400" b="1" dirty="0" err="1">
                <a:solidFill>
                  <a:srgbClr val="7030A0"/>
                </a:solidFill>
              </a:rPr>
              <a:t>birimizga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hurmat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va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ehtirom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hisobidan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desak</a:t>
            </a:r>
            <a:r>
              <a:rPr lang="en-US" sz="2400" b="1" dirty="0">
                <a:solidFill>
                  <a:srgbClr val="7030A0"/>
                </a:solidFill>
              </a:rPr>
              <a:t>, </a:t>
            </a:r>
            <a:r>
              <a:rPr lang="en-US" sz="2400" b="1" dirty="0" err="1">
                <a:solidFill>
                  <a:srgbClr val="7030A0"/>
                </a:solidFill>
              </a:rPr>
              <a:t>o’ylaymanki</a:t>
            </a:r>
            <a:r>
              <a:rPr lang="en-US" sz="2400" b="1" dirty="0">
                <a:solidFill>
                  <a:srgbClr val="7030A0"/>
                </a:solidFill>
              </a:rPr>
              <a:t>, </a:t>
            </a:r>
            <a:r>
              <a:rPr lang="en-US" sz="2400" b="1" dirty="0" err="1">
                <a:solidFill>
                  <a:srgbClr val="7030A0"/>
                </a:solidFill>
              </a:rPr>
              <a:t>hech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qanday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xato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bo’lmaydi</a:t>
            </a:r>
            <a:r>
              <a:rPr lang="en-US" sz="2400" b="1" dirty="0">
                <a:solidFill>
                  <a:srgbClr val="7030A0"/>
                </a:solidFill>
              </a:rPr>
              <a:t>”.</a:t>
            </a:r>
            <a:br>
              <a:rPr lang="en-US" sz="2400" b="1" dirty="0">
                <a:solidFill>
                  <a:srgbClr val="7030A0"/>
                </a:solidFill>
              </a:rPr>
            </a:br>
            <a:r>
              <a:rPr lang="en-US" sz="2400" b="1" dirty="0" err="1">
                <a:solidFill>
                  <a:srgbClr val="7030A0"/>
                </a:solidFill>
              </a:rPr>
              <a:t>Darhaqiqat</a:t>
            </a:r>
            <a:r>
              <a:rPr lang="en-US" sz="2400" b="1" dirty="0">
                <a:solidFill>
                  <a:srgbClr val="7030A0"/>
                </a:solidFill>
              </a:rPr>
              <a:t>, </a:t>
            </a:r>
            <a:r>
              <a:rPr lang="en-US" sz="2400" b="1" dirty="0" err="1">
                <a:solidFill>
                  <a:srgbClr val="7030A0"/>
                </a:solidFill>
              </a:rPr>
              <a:t>har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bir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inson</a:t>
            </a:r>
            <a:r>
              <a:rPr lang="en-US" sz="2400" b="1" dirty="0">
                <a:solidFill>
                  <a:srgbClr val="7030A0"/>
                </a:solidFill>
              </a:rPr>
              <a:t>, </a:t>
            </a:r>
            <a:r>
              <a:rPr lang="en-US" sz="2400" b="1" dirty="0" err="1">
                <a:solidFill>
                  <a:srgbClr val="7030A0"/>
                </a:solidFill>
              </a:rPr>
              <a:t>jamiyat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va</a:t>
            </a:r>
            <a:r>
              <a:rPr lang="en-US" sz="2400" b="1" dirty="0">
                <a:solidFill>
                  <a:srgbClr val="7030A0"/>
                </a:solidFill>
              </a:rPr>
              <a:t>  </a:t>
            </a:r>
            <a:r>
              <a:rPr lang="en-US" sz="2400" b="1" dirty="0" err="1">
                <a:solidFill>
                  <a:srgbClr val="7030A0"/>
                </a:solidFill>
              </a:rPr>
              <a:t>millatlar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bashariyatning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turli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tuman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urf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odatlari</a:t>
            </a:r>
            <a:r>
              <a:rPr lang="en-US" sz="2400" b="1" dirty="0">
                <a:solidFill>
                  <a:srgbClr val="7030A0"/>
                </a:solidFill>
              </a:rPr>
              <a:t>, </a:t>
            </a:r>
            <a:r>
              <a:rPr lang="en-US" sz="2400" b="1" dirty="0" err="1">
                <a:solidFill>
                  <a:srgbClr val="7030A0"/>
                </a:solidFill>
              </a:rPr>
              <a:t>madaniyati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va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qadriyatlarini</a:t>
            </a:r>
            <a:r>
              <a:rPr lang="en-US" sz="2400" b="1" dirty="0">
                <a:solidFill>
                  <a:srgbClr val="7030A0"/>
                </a:solidFill>
              </a:rPr>
              <a:t> tan </a:t>
            </a:r>
            <a:r>
              <a:rPr lang="en-US" sz="2400" b="1" dirty="0" err="1">
                <a:solidFill>
                  <a:srgbClr val="7030A0"/>
                </a:solidFill>
              </a:rPr>
              <a:t>olgan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holda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bag`rikenglik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munosabatida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bo’lishlari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zarur</a:t>
            </a:r>
            <a:r>
              <a:rPr lang="en-US" sz="2400" b="1" dirty="0">
                <a:solidFill>
                  <a:srgbClr val="7030A0"/>
                </a:solidFill>
              </a:rPr>
              <a:t>. </a:t>
            </a:r>
            <a:r>
              <a:rPr lang="ru-RU" sz="2400" b="1" dirty="0" err="1">
                <a:solidFill>
                  <a:srgbClr val="7030A0"/>
                </a:solidFill>
              </a:rPr>
              <a:t>Zero</a:t>
            </a:r>
            <a:r>
              <a:rPr lang="ru-RU" sz="2400" b="1" dirty="0">
                <a:solidFill>
                  <a:srgbClr val="7030A0"/>
                </a:solidFill>
              </a:rPr>
              <a:t>, </a:t>
            </a:r>
            <a:r>
              <a:rPr lang="ru-RU" sz="2400" b="1" dirty="0" err="1">
                <a:solidFill>
                  <a:srgbClr val="7030A0"/>
                </a:solidFill>
              </a:rPr>
              <a:t>bu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taraqqiyot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garovidir</a:t>
            </a:r>
            <a:r>
              <a:rPr lang="ru-RU" sz="2400" b="1" dirty="0">
                <a:solidFill>
                  <a:srgbClr val="7030A0"/>
                </a:solidFill>
              </a:rPr>
              <a:t>.  </a:t>
            </a:r>
          </a:p>
          <a:p>
            <a:pPr algn="just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62603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E’TIBORINGIZ UCHUN RAHMAT</a:t>
            </a:r>
            <a:endParaRPr lang="ru-RU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849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836712"/>
            <a:ext cx="784887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i="1" dirty="0" err="1">
                <a:solidFill>
                  <a:srgbClr val="7030A0"/>
                </a:solidFill>
              </a:rPr>
              <a:t>O’zbekiston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hududi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qadimdan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turlidinlarga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e’tiqod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qiluvchi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ko’p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millatli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mamlakat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sifatida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ajralib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turgan</a:t>
            </a:r>
            <a:r>
              <a:rPr lang="en-US" sz="2400" b="1" i="1" dirty="0">
                <a:solidFill>
                  <a:srgbClr val="7030A0"/>
                </a:solidFill>
              </a:rPr>
              <a:t>. </a:t>
            </a:r>
            <a:r>
              <a:rPr lang="en-US" sz="2400" b="1" i="1" dirty="0" err="1">
                <a:solidFill>
                  <a:srgbClr val="7030A0"/>
                </a:solidFill>
              </a:rPr>
              <a:t>Yurtimizda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zardushtiylik</a:t>
            </a:r>
            <a:r>
              <a:rPr lang="en-US" sz="2400" b="1" i="1" dirty="0">
                <a:solidFill>
                  <a:srgbClr val="7030A0"/>
                </a:solidFill>
              </a:rPr>
              <a:t>, </a:t>
            </a:r>
            <a:r>
              <a:rPr lang="en-US" sz="2400" b="1" i="1" dirty="0" err="1">
                <a:solidFill>
                  <a:srgbClr val="7030A0"/>
                </a:solidFill>
              </a:rPr>
              <a:t>yahudiylik</a:t>
            </a:r>
            <a:r>
              <a:rPr lang="en-US" sz="2400" b="1" i="1" dirty="0">
                <a:solidFill>
                  <a:srgbClr val="7030A0"/>
                </a:solidFill>
              </a:rPr>
              <a:t>, </a:t>
            </a:r>
            <a:r>
              <a:rPr lang="en-US" sz="2400" b="1" i="1" dirty="0" err="1">
                <a:solidFill>
                  <a:srgbClr val="7030A0"/>
                </a:solidFill>
              </a:rPr>
              <a:t>xrisitianlik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va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islom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diniga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e’tiqod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qiluvchi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aholi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emin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erkin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yashab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kelgan</a:t>
            </a:r>
            <a:r>
              <a:rPr lang="en-US" sz="2400" b="1" i="1" dirty="0">
                <a:solidFill>
                  <a:srgbClr val="7030A0"/>
                </a:solidFill>
              </a:rPr>
              <a:t>. </a:t>
            </a:r>
            <a:r>
              <a:rPr lang="en-US" sz="2400" b="1" i="1" dirty="0" err="1">
                <a:solidFill>
                  <a:srgbClr val="7030A0"/>
                </a:solidFill>
              </a:rPr>
              <a:t>Tarixiy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manbalarda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ta’kidlanishicha</a:t>
            </a:r>
            <a:r>
              <a:rPr lang="en-US" sz="2400" b="1" i="1" dirty="0">
                <a:solidFill>
                  <a:srgbClr val="7030A0"/>
                </a:solidFill>
              </a:rPr>
              <a:t>, </a:t>
            </a:r>
            <a:r>
              <a:rPr lang="en-US" sz="2400" b="1" i="1" dirty="0" err="1">
                <a:solidFill>
                  <a:srgbClr val="7030A0"/>
                </a:solidFill>
              </a:rPr>
              <a:t>yurtimiz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hududida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diniy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sabab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boisbirorta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nizolar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bo’lmaganligi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xalqimizning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diniy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bag`rikenglik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borasida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katta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tajriba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to’plaganidan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dalolat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beradi</a:t>
            </a:r>
            <a:r>
              <a:rPr lang="en-US" sz="2400" b="1" i="1" dirty="0">
                <a:solidFill>
                  <a:srgbClr val="7030A0"/>
                </a:solidFill>
              </a:rPr>
              <a:t>. </a:t>
            </a:r>
            <a:r>
              <a:rPr lang="en-US" sz="2400" b="1" i="1" dirty="0" err="1">
                <a:solidFill>
                  <a:srgbClr val="7030A0"/>
                </a:solidFill>
              </a:rPr>
              <a:t>Tarixiy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sharoit</a:t>
            </a:r>
            <a:r>
              <a:rPr lang="en-US" sz="2400" b="1" i="1" dirty="0">
                <a:solidFill>
                  <a:srgbClr val="7030A0"/>
                </a:solidFill>
              </a:rPr>
              <a:t>, </a:t>
            </a:r>
            <a:r>
              <a:rPr lang="en-US" sz="2400" b="1" i="1" dirty="0" err="1">
                <a:solidFill>
                  <a:srgbClr val="7030A0"/>
                </a:solidFill>
              </a:rPr>
              <a:t>jarayonlar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bu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zaminda</a:t>
            </a:r>
            <a:r>
              <a:rPr lang="en-US" sz="2400" b="1" i="1" dirty="0">
                <a:solidFill>
                  <a:srgbClr val="7030A0"/>
                </a:solidFill>
              </a:rPr>
              <a:t> tom </a:t>
            </a:r>
            <a:r>
              <a:rPr lang="en-US" sz="2400" b="1" i="1" dirty="0" err="1">
                <a:solidFill>
                  <a:srgbClr val="7030A0"/>
                </a:solidFill>
              </a:rPr>
              <a:t>ma’nodagi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bag`rikenglik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tamoyillarining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barqaror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shakllanganligi</a:t>
            </a:r>
            <a:r>
              <a:rPr lang="en-US" sz="2400" b="1" i="1" dirty="0">
                <a:solidFill>
                  <a:srgbClr val="7030A0"/>
                </a:solidFill>
              </a:rPr>
              <a:t>, </a:t>
            </a:r>
            <a:r>
              <a:rPr lang="en-US" sz="2400" b="1" i="1" dirty="0" err="1">
                <a:solidFill>
                  <a:srgbClr val="7030A0"/>
                </a:solidFill>
              </a:rPr>
              <a:t>uning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natijasida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tinch</a:t>
            </a:r>
            <a:r>
              <a:rPr lang="en-US" sz="2400" b="1" i="1" dirty="0">
                <a:solidFill>
                  <a:srgbClr val="7030A0"/>
                </a:solidFill>
              </a:rPr>
              <a:t>, </a:t>
            </a:r>
            <a:r>
              <a:rPr lang="en-US" sz="2400" b="1" i="1" dirty="0" err="1">
                <a:solidFill>
                  <a:srgbClr val="7030A0"/>
                </a:solidFill>
              </a:rPr>
              <a:t>osuda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hayot</a:t>
            </a:r>
            <a:r>
              <a:rPr lang="en-US" sz="2400" b="1" i="1" dirty="0">
                <a:solidFill>
                  <a:srgbClr val="7030A0"/>
                </a:solidFill>
              </a:rPr>
              <a:t>, </a:t>
            </a:r>
            <a:r>
              <a:rPr lang="en-US" sz="2400" b="1" i="1" dirty="0" err="1">
                <a:solidFill>
                  <a:srgbClr val="7030A0"/>
                </a:solidFill>
              </a:rPr>
              <a:t>ilmiy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ma’rifiy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yuksalish</a:t>
            </a:r>
            <a:r>
              <a:rPr lang="en-US" sz="2400" b="1" i="1" dirty="0">
                <a:solidFill>
                  <a:srgbClr val="7030A0"/>
                </a:solidFill>
              </a:rPr>
              <a:t>, </a:t>
            </a:r>
            <a:r>
              <a:rPr lang="en-US" sz="2400" b="1" i="1" dirty="0" err="1">
                <a:solidFill>
                  <a:srgbClr val="7030A0"/>
                </a:solidFill>
              </a:rPr>
              <a:t>taraqqiyot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ta’minlanganligini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ko’rsatadi</a:t>
            </a:r>
            <a:r>
              <a:rPr lang="en-US" sz="2400" b="1" i="1" dirty="0">
                <a:solidFill>
                  <a:srgbClr val="7030A0"/>
                </a:solidFill>
              </a:rPr>
              <a:t>.</a:t>
            </a:r>
            <a:endParaRPr lang="ru-RU" sz="2400" b="1" dirty="0">
              <a:solidFill>
                <a:srgbClr val="7030A0"/>
              </a:solidFill>
            </a:endParaRPr>
          </a:p>
          <a:p>
            <a:pPr algn="just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943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1600" y="764703"/>
            <a:ext cx="734481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 dirty="0" smtClean="0">
                <a:solidFill>
                  <a:srgbClr val="7030A0"/>
                </a:solidFill>
              </a:rPr>
              <a:t>         </a:t>
            </a:r>
            <a:r>
              <a:rPr lang="en-US" sz="2200" b="1" dirty="0" err="1" smtClean="0">
                <a:solidFill>
                  <a:srgbClr val="7030A0"/>
                </a:solidFill>
              </a:rPr>
              <a:t>Diyorimizdan</a:t>
            </a:r>
            <a:r>
              <a:rPr lang="en-US" sz="2200" b="1" dirty="0" smtClean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yetishib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chiqqan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allomalarning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asarlarida</a:t>
            </a:r>
            <a:r>
              <a:rPr lang="en-US" sz="2200" b="1" dirty="0">
                <a:solidFill>
                  <a:srgbClr val="7030A0"/>
                </a:solidFill>
              </a:rPr>
              <a:t> ham </a:t>
            </a:r>
            <a:r>
              <a:rPr lang="en-US" sz="2200" b="1" dirty="0" err="1">
                <a:solidFill>
                  <a:srgbClr val="7030A0"/>
                </a:solidFill>
              </a:rPr>
              <a:t>diniy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bag`rikenglik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targ`ib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qilingan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g`oyalarni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uchratamiz</a:t>
            </a:r>
            <a:r>
              <a:rPr lang="en-US" sz="2200" b="1" dirty="0">
                <a:solidFill>
                  <a:srgbClr val="7030A0"/>
                </a:solidFill>
              </a:rPr>
              <a:t>. </a:t>
            </a:r>
            <a:r>
              <a:rPr lang="en-US" sz="2200" b="1" dirty="0" err="1">
                <a:solidFill>
                  <a:srgbClr val="7030A0"/>
                </a:solidFill>
              </a:rPr>
              <a:t>Jumladan</a:t>
            </a:r>
            <a:r>
              <a:rPr lang="en-US" sz="2200" b="1" dirty="0">
                <a:solidFill>
                  <a:srgbClr val="7030A0"/>
                </a:solidFill>
              </a:rPr>
              <a:t>, </a:t>
            </a:r>
            <a:r>
              <a:rPr lang="en-US" sz="2200" b="1" dirty="0" err="1">
                <a:solidFill>
                  <a:srgbClr val="7030A0"/>
                </a:solidFill>
              </a:rPr>
              <a:t>alloma</a:t>
            </a:r>
            <a:r>
              <a:rPr lang="en-US" sz="2200" b="1" dirty="0">
                <a:solidFill>
                  <a:srgbClr val="7030A0"/>
                </a:solidFill>
              </a:rPr>
              <a:t> Abu Mansur al-</a:t>
            </a:r>
            <a:r>
              <a:rPr lang="en-US" sz="2200" b="1" dirty="0" err="1">
                <a:solidFill>
                  <a:srgbClr val="7030A0"/>
                </a:solidFill>
              </a:rPr>
              <a:t>Moturudiyning</a:t>
            </a:r>
            <a:r>
              <a:rPr lang="en-US" sz="2200" b="1" dirty="0">
                <a:solidFill>
                  <a:srgbClr val="7030A0"/>
                </a:solidFill>
              </a:rPr>
              <a:t> “</a:t>
            </a:r>
            <a:r>
              <a:rPr lang="en-US" sz="2200" b="1" dirty="0" err="1">
                <a:solidFill>
                  <a:srgbClr val="7030A0"/>
                </a:solidFill>
              </a:rPr>
              <a:t>Tilovat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ahli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sunna</a:t>
            </a:r>
            <a:r>
              <a:rPr lang="en-US" sz="2200" b="1" dirty="0">
                <a:solidFill>
                  <a:srgbClr val="7030A0"/>
                </a:solidFill>
              </a:rPr>
              <a:t>” </a:t>
            </a:r>
            <a:r>
              <a:rPr lang="en-US" sz="2200" b="1" dirty="0" err="1">
                <a:solidFill>
                  <a:srgbClr val="7030A0"/>
                </a:solidFill>
              </a:rPr>
              <a:t>asarida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Qur’oni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karim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oyatlaridan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birini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tafsir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etib</a:t>
            </a:r>
            <a:r>
              <a:rPr lang="en-US" sz="2200" b="1" dirty="0">
                <a:solidFill>
                  <a:srgbClr val="7030A0"/>
                </a:solidFill>
              </a:rPr>
              <a:t>, “</a:t>
            </a:r>
            <a:r>
              <a:rPr lang="en-US" sz="2200" b="1" dirty="0" err="1">
                <a:solidFill>
                  <a:srgbClr val="7030A0"/>
                </a:solidFill>
              </a:rPr>
              <a:t>Cherkov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va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sinogoglarni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vayron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etish</a:t>
            </a:r>
            <a:r>
              <a:rPr lang="en-US" sz="2200" b="1" dirty="0">
                <a:solidFill>
                  <a:srgbClr val="7030A0"/>
                </a:solidFill>
              </a:rPr>
              <a:t> man </a:t>
            </a:r>
            <a:r>
              <a:rPr lang="en-US" sz="2200" b="1" dirty="0" err="1">
                <a:solidFill>
                  <a:srgbClr val="7030A0"/>
                </a:solidFill>
              </a:rPr>
              <a:t>etiladi</a:t>
            </a:r>
            <a:r>
              <a:rPr lang="en-US" sz="2200" b="1" dirty="0">
                <a:solidFill>
                  <a:srgbClr val="7030A0"/>
                </a:solidFill>
              </a:rPr>
              <a:t>. </a:t>
            </a:r>
            <a:r>
              <a:rPr lang="en-US" sz="2200" b="1" dirty="0" err="1">
                <a:solidFill>
                  <a:srgbClr val="7030A0"/>
                </a:solidFill>
              </a:rPr>
              <a:t>Shuning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uchun</a:t>
            </a:r>
            <a:r>
              <a:rPr lang="en-US" sz="2200" b="1" dirty="0">
                <a:solidFill>
                  <a:srgbClr val="7030A0"/>
                </a:solidFill>
              </a:rPr>
              <a:t> ham </a:t>
            </a:r>
            <a:r>
              <a:rPr lang="en-US" sz="2200" b="1" dirty="0" err="1">
                <a:solidFill>
                  <a:srgbClr val="7030A0"/>
                </a:solidFill>
              </a:rPr>
              <a:t>musulmon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o’lkalarda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shu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davrgacha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ular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saqlanib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qolgan</a:t>
            </a:r>
            <a:r>
              <a:rPr lang="en-US" sz="2200" b="1" dirty="0">
                <a:solidFill>
                  <a:srgbClr val="7030A0"/>
                </a:solidFill>
              </a:rPr>
              <a:t>. Bu </a:t>
            </a:r>
            <a:r>
              <a:rPr lang="en-US" sz="2200" b="1" dirty="0" err="1">
                <a:solidFill>
                  <a:srgbClr val="7030A0"/>
                </a:solidFill>
              </a:rPr>
              <a:t>masalada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ilm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ahli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orasida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ixtilof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yo’qdir</a:t>
            </a:r>
            <a:r>
              <a:rPr lang="en-US" sz="2200" b="1" dirty="0">
                <a:solidFill>
                  <a:srgbClr val="7030A0"/>
                </a:solidFill>
              </a:rPr>
              <a:t>”, </a:t>
            </a:r>
            <a:r>
              <a:rPr lang="en-US" sz="2200" b="1" dirty="0" err="1">
                <a:solidFill>
                  <a:srgbClr val="7030A0"/>
                </a:solidFill>
              </a:rPr>
              <a:t>degan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fikrni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bildirgan</a:t>
            </a:r>
            <a:r>
              <a:rPr lang="en-US" sz="2200" b="1" dirty="0" smtClean="0">
                <a:solidFill>
                  <a:srgbClr val="7030A0"/>
                </a:solidFill>
              </a:rPr>
              <a:t>.              </a:t>
            </a:r>
            <a:r>
              <a:rPr lang="en-US" sz="2200" b="1" dirty="0">
                <a:solidFill>
                  <a:srgbClr val="7030A0"/>
                </a:solidFill>
              </a:rPr>
              <a:t> </a:t>
            </a:r>
            <a:br>
              <a:rPr lang="en-US" sz="2200" b="1" dirty="0">
                <a:solidFill>
                  <a:srgbClr val="7030A0"/>
                </a:solidFill>
              </a:rPr>
            </a:br>
            <a:endParaRPr lang="ru-RU" sz="2200" b="1" dirty="0">
              <a:solidFill>
                <a:srgbClr val="7030A0"/>
              </a:solidFill>
            </a:endParaRPr>
          </a:p>
        </p:txBody>
      </p:sp>
      <p:pic>
        <p:nvPicPr>
          <p:cNvPr id="1026" name="Picture 2" descr="C:\Documents and Settings\TEMP\Мои документы\Downloads\HastiImam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717032"/>
            <a:ext cx="4064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2140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7584" y="1052736"/>
            <a:ext cx="7416824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100" b="1" dirty="0" smtClean="0">
                <a:solidFill>
                  <a:srgbClr val="7030A0"/>
                </a:solidFill>
              </a:rPr>
              <a:t>                  XV </a:t>
            </a:r>
            <a:r>
              <a:rPr lang="en-US" sz="2100" b="1" dirty="0" err="1">
                <a:solidFill>
                  <a:srgbClr val="7030A0"/>
                </a:solidFill>
              </a:rPr>
              <a:t>asr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boshlarida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Temur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saroyida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bo’lgan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Kastiliya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elchisining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guvohlik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berishicha</a:t>
            </a:r>
            <a:r>
              <a:rPr lang="en-US" sz="2100" b="1" dirty="0">
                <a:solidFill>
                  <a:srgbClr val="7030A0"/>
                </a:solidFill>
              </a:rPr>
              <a:t>, </a:t>
            </a:r>
            <a:r>
              <a:rPr lang="en-US" sz="2100" b="1" dirty="0" err="1">
                <a:solidFill>
                  <a:srgbClr val="7030A0"/>
                </a:solidFill>
              </a:rPr>
              <a:t>Temur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Samarqandda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turli</a:t>
            </a:r>
            <a:r>
              <a:rPr lang="en-US" sz="2100" b="1" dirty="0">
                <a:solidFill>
                  <a:srgbClr val="7030A0"/>
                </a:solidFill>
              </a:rPr>
              <a:t> din </a:t>
            </a:r>
            <a:r>
              <a:rPr lang="en-US" sz="2100" b="1" dirty="0" err="1">
                <a:solidFill>
                  <a:srgbClr val="7030A0"/>
                </a:solidFill>
              </a:rPr>
              <a:t>vakillarini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yig`adi</a:t>
            </a:r>
            <a:r>
              <a:rPr lang="en-US" sz="2100" b="1" dirty="0">
                <a:solidFill>
                  <a:srgbClr val="7030A0"/>
                </a:solidFill>
              </a:rPr>
              <a:t>, </a:t>
            </a:r>
            <a:r>
              <a:rPr lang="en-US" sz="2100" b="1" dirty="0" err="1">
                <a:solidFill>
                  <a:srgbClr val="7030A0"/>
                </a:solidFill>
              </a:rPr>
              <a:t>ularga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iltifot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ko’rsatadi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hamda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xristian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diniga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e’tiqod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qiluvchi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mehmonlarning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turli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ehtiyojlarini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bajarish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uchun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alohida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mas’ul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shaxs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tayinlaydi</a:t>
            </a:r>
            <a:r>
              <a:rPr lang="en-US" sz="2100" b="1" dirty="0">
                <a:solidFill>
                  <a:srgbClr val="7030A0"/>
                </a:solidFill>
              </a:rPr>
              <a:t>. </a:t>
            </a:r>
            <a:r>
              <a:rPr lang="en-US" sz="2100" b="1" dirty="0" err="1">
                <a:solidFill>
                  <a:srgbClr val="7030A0"/>
                </a:solidFill>
              </a:rPr>
              <a:t>Ular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bilan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do’stona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aloqalarni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mustahkamlashni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tayinlaydi</a:t>
            </a:r>
            <a:r>
              <a:rPr lang="en-US" sz="2100" b="1" dirty="0">
                <a:solidFill>
                  <a:srgbClr val="7030A0"/>
                </a:solidFill>
              </a:rPr>
              <a:t>.</a:t>
            </a:r>
            <a:br>
              <a:rPr lang="en-US" sz="2100" b="1" dirty="0">
                <a:solidFill>
                  <a:srgbClr val="7030A0"/>
                </a:solidFill>
              </a:rPr>
            </a:br>
            <a:r>
              <a:rPr lang="en-US" sz="2100" b="1" dirty="0" err="1">
                <a:solidFill>
                  <a:srgbClr val="7030A0"/>
                </a:solidFill>
              </a:rPr>
              <a:t>Bugungi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kunda</a:t>
            </a:r>
            <a:r>
              <a:rPr lang="en-US" sz="2100" b="1" dirty="0">
                <a:solidFill>
                  <a:srgbClr val="7030A0"/>
                </a:solidFill>
              </a:rPr>
              <a:t> ham </a:t>
            </a:r>
            <a:r>
              <a:rPr lang="en-US" sz="2100" b="1" dirty="0" err="1">
                <a:solidFill>
                  <a:srgbClr val="7030A0"/>
                </a:solidFill>
              </a:rPr>
              <a:t>xalqlar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va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dinlar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orasidagi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bag`rikenglik</a:t>
            </a:r>
            <a:r>
              <a:rPr lang="en-US" sz="2100" b="1" dirty="0">
                <a:solidFill>
                  <a:srgbClr val="7030A0"/>
                </a:solidFill>
              </a:rPr>
              <a:t>, </a:t>
            </a:r>
            <a:r>
              <a:rPr lang="en-US" sz="2100" b="1" dirty="0" err="1">
                <a:solidFill>
                  <a:srgbClr val="7030A0"/>
                </a:solidFill>
              </a:rPr>
              <a:t>tolerantlik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g`oyasi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dunyoning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eng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dolzarb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muammolaridan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biridir</a:t>
            </a:r>
            <a:r>
              <a:rPr lang="en-US" sz="2100" b="1" dirty="0">
                <a:solidFill>
                  <a:srgbClr val="7030A0"/>
                </a:solidFill>
              </a:rPr>
              <a:t>. </a:t>
            </a:r>
            <a:r>
              <a:rPr lang="en-US" sz="2100" b="1" dirty="0" err="1">
                <a:solidFill>
                  <a:srgbClr val="7030A0"/>
                </a:solidFill>
              </a:rPr>
              <a:t>Shu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munosabat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bilan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YuNESKO</a:t>
            </a:r>
            <a:r>
              <a:rPr lang="en-US" sz="2100" b="1" dirty="0">
                <a:solidFill>
                  <a:srgbClr val="7030A0"/>
                </a:solidFill>
              </a:rPr>
              <a:t> 1995 </a:t>
            </a:r>
            <a:r>
              <a:rPr lang="en-US" sz="2100" b="1" dirty="0" err="1">
                <a:solidFill>
                  <a:srgbClr val="7030A0"/>
                </a:solidFill>
              </a:rPr>
              <a:t>yil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Parijda</a:t>
            </a:r>
            <a:r>
              <a:rPr lang="en-US" sz="2100" b="1" dirty="0">
                <a:solidFill>
                  <a:srgbClr val="7030A0"/>
                </a:solidFill>
              </a:rPr>
              <a:t> “</a:t>
            </a:r>
            <a:r>
              <a:rPr lang="en-US" sz="2100" b="1" dirty="0" err="1">
                <a:solidFill>
                  <a:srgbClr val="7030A0"/>
                </a:solidFill>
              </a:rPr>
              <a:t>Bag`rikenglik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tamoyillari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deklarastiyasi”ni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qabul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qildi</a:t>
            </a:r>
            <a:r>
              <a:rPr lang="en-US" sz="2100" b="1" dirty="0">
                <a:solidFill>
                  <a:srgbClr val="7030A0"/>
                </a:solidFill>
              </a:rPr>
              <a:t>. </a:t>
            </a:r>
            <a:r>
              <a:rPr lang="en-US" sz="2100" b="1" dirty="0" err="1">
                <a:solidFill>
                  <a:srgbClr val="7030A0"/>
                </a:solidFill>
              </a:rPr>
              <a:t>Birlashgan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millatlar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tashkiloti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tomonidan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esa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har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yilning</a:t>
            </a:r>
            <a:r>
              <a:rPr lang="en-US" sz="2100" b="1" dirty="0">
                <a:solidFill>
                  <a:srgbClr val="7030A0"/>
                </a:solidFill>
              </a:rPr>
              <a:t> 16 </a:t>
            </a:r>
            <a:r>
              <a:rPr lang="en-US" sz="2100" b="1" dirty="0" err="1">
                <a:solidFill>
                  <a:srgbClr val="7030A0"/>
                </a:solidFill>
              </a:rPr>
              <a:t>noyabr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sanasi</a:t>
            </a:r>
            <a:r>
              <a:rPr lang="en-US" sz="2100" b="1" dirty="0">
                <a:solidFill>
                  <a:srgbClr val="7030A0"/>
                </a:solidFill>
              </a:rPr>
              <a:t> “</a:t>
            </a:r>
            <a:r>
              <a:rPr lang="en-US" sz="2100" b="1" dirty="0" err="1">
                <a:solidFill>
                  <a:srgbClr val="7030A0"/>
                </a:solidFill>
              </a:rPr>
              <a:t>Bag`rikenglik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kuni</a:t>
            </a:r>
            <a:r>
              <a:rPr lang="en-US" sz="2100" b="1" dirty="0">
                <a:solidFill>
                  <a:srgbClr val="7030A0"/>
                </a:solidFill>
              </a:rPr>
              <a:t>” deb </a:t>
            </a:r>
            <a:r>
              <a:rPr lang="en-US" sz="2100" b="1" dirty="0" err="1">
                <a:solidFill>
                  <a:srgbClr val="7030A0"/>
                </a:solidFill>
              </a:rPr>
              <a:t>e’lon</a:t>
            </a:r>
            <a:r>
              <a:rPr lang="en-US" sz="2100" b="1" dirty="0">
                <a:solidFill>
                  <a:srgbClr val="7030A0"/>
                </a:solidFill>
              </a:rPr>
              <a:t> </a:t>
            </a:r>
            <a:r>
              <a:rPr lang="en-US" sz="2100" b="1" dirty="0" err="1">
                <a:solidFill>
                  <a:srgbClr val="7030A0"/>
                </a:solidFill>
              </a:rPr>
              <a:t>qilindi</a:t>
            </a:r>
            <a:r>
              <a:rPr lang="en-US" sz="2100" b="1" dirty="0" smtClean="0">
                <a:solidFill>
                  <a:srgbClr val="7030A0"/>
                </a:solidFill>
              </a:rPr>
              <a:t>.                                  </a:t>
            </a:r>
            <a:r>
              <a:rPr lang="en-US" sz="2100" b="1" dirty="0">
                <a:solidFill>
                  <a:srgbClr val="7030A0"/>
                </a:solidFill>
              </a:rPr>
              <a:t/>
            </a:r>
            <a:br>
              <a:rPr lang="en-US" sz="2100" b="1" dirty="0">
                <a:solidFill>
                  <a:srgbClr val="7030A0"/>
                </a:solidFill>
              </a:rPr>
            </a:br>
            <a:endParaRPr lang="ru-RU" sz="2100" b="1" dirty="0">
              <a:solidFill>
                <a:srgbClr val="7030A0"/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0547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3608" y="1268760"/>
            <a:ext cx="727280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 dirty="0" err="1">
                <a:solidFill>
                  <a:srgbClr val="7030A0"/>
                </a:solidFill>
              </a:rPr>
              <a:t>Ma’lumki</a:t>
            </a:r>
            <a:r>
              <a:rPr lang="en-US" sz="2200" b="1" dirty="0">
                <a:solidFill>
                  <a:srgbClr val="7030A0"/>
                </a:solidFill>
              </a:rPr>
              <a:t>, </a:t>
            </a:r>
            <a:r>
              <a:rPr lang="en-US" sz="2200" b="1" dirty="0" err="1">
                <a:solidFill>
                  <a:srgbClr val="7030A0"/>
                </a:solidFill>
              </a:rPr>
              <a:t>diniy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bag`rikenglik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qoyasi</a:t>
            </a:r>
            <a:r>
              <a:rPr lang="en-US" sz="2200" b="1" dirty="0">
                <a:solidFill>
                  <a:srgbClr val="7030A0"/>
                </a:solidFill>
              </a:rPr>
              <a:t> – </a:t>
            </a:r>
            <a:r>
              <a:rPr lang="en-US" sz="2200" b="1" dirty="0" err="1">
                <a:solidFill>
                  <a:srgbClr val="7030A0"/>
                </a:solidFill>
              </a:rPr>
              <a:t>xilma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hil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dinga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e’tiqodga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ega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bo’lgan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kishilarning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bir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zamin</a:t>
            </a:r>
            <a:r>
              <a:rPr lang="en-US" sz="2200" b="1" dirty="0">
                <a:solidFill>
                  <a:srgbClr val="7030A0"/>
                </a:solidFill>
              </a:rPr>
              <a:t>, </a:t>
            </a:r>
            <a:r>
              <a:rPr lang="en-US" sz="2200" b="1" dirty="0" err="1">
                <a:solidFill>
                  <a:srgbClr val="7030A0"/>
                </a:solidFill>
              </a:rPr>
              <a:t>bir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vatanda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olijanob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g`oya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va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niyatlar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yo’lida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hamkor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va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xamjixat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bo’lib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yashashni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anglatadi</a:t>
            </a:r>
            <a:r>
              <a:rPr lang="en-US" sz="2200" b="1" dirty="0">
                <a:solidFill>
                  <a:srgbClr val="7030A0"/>
                </a:solidFill>
              </a:rPr>
              <a:t>. </a:t>
            </a:r>
            <a:r>
              <a:rPr lang="en-US" sz="2200" b="1" dirty="0" err="1">
                <a:solidFill>
                  <a:srgbClr val="7030A0"/>
                </a:solidFill>
              </a:rPr>
              <a:t>Qadim</a:t>
            </a:r>
            <a:r>
              <a:rPr lang="en-US" sz="2200" b="1" dirty="0">
                <a:solidFill>
                  <a:srgbClr val="7030A0"/>
                </a:solidFill>
              </a:rPr>
              <a:t> – </a:t>
            </a:r>
            <a:r>
              <a:rPr lang="en-US" sz="2200" b="1" dirty="0" err="1">
                <a:solidFill>
                  <a:srgbClr val="7030A0"/>
                </a:solidFill>
              </a:rPr>
              <a:t>qadimdan</a:t>
            </a:r>
            <a:r>
              <a:rPr lang="en-US" sz="2200" b="1" dirty="0">
                <a:solidFill>
                  <a:srgbClr val="7030A0"/>
                </a:solidFill>
              </a:rPr>
              <a:t> din </a:t>
            </a:r>
            <a:r>
              <a:rPr lang="en-US" sz="2200" b="1" dirty="0" err="1">
                <a:solidFill>
                  <a:srgbClr val="7030A0"/>
                </a:solidFill>
              </a:rPr>
              <a:t>aksariyat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milliy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qadriyatlarni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o’zida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mujassam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etib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keladi</a:t>
            </a:r>
            <a:r>
              <a:rPr lang="en-US" sz="2200" b="1" dirty="0">
                <a:solidFill>
                  <a:srgbClr val="7030A0"/>
                </a:solidFill>
              </a:rPr>
              <a:t>. </a:t>
            </a:r>
            <a:r>
              <a:rPr lang="en-US" sz="2200" b="1" dirty="0" err="1">
                <a:solidFill>
                  <a:srgbClr val="7030A0"/>
                </a:solidFill>
              </a:rPr>
              <a:t>Milliy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qadriyatlarning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asrlar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osha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bezavol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yashab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kelayotgani</a:t>
            </a:r>
            <a:r>
              <a:rPr lang="en-US" sz="2200" b="1" dirty="0">
                <a:solidFill>
                  <a:srgbClr val="7030A0"/>
                </a:solidFill>
              </a:rPr>
              <a:t> ham dinning </a:t>
            </a:r>
            <a:r>
              <a:rPr lang="en-US" sz="2200" b="1" dirty="0" err="1">
                <a:solidFill>
                  <a:srgbClr val="7030A0"/>
                </a:solidFill>
              </a:rPr>
              <a:t>ana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shu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tabiati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bilan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bog`liq</a:t>
            </a:r>
            <a:r>
              <a:rPr lang="en-US" sz="2200" b="1" dirty="0">
                <a:solidFill>
                  <a:srgbClr val="7030A0"/>
                </a:solidFill>
              </a:rPr>
              <a:t>. </a:t>
            </a:r>
            <a:r>
              <a:rPr lang="en-US" sz="2200" b="1" dirty="0" err="1">
                <a:solidFill>
                  <a:srgbClr val="7030A0"/>
                </a:solidFill>
              </a:rPr>
              <a:t>Chunki</a:t>
            </a:r>
            <a:r>
              <a:rPr lang="en-US" sz="2200" b="1" dirty="0">
                <a:solidFill>
                  <a:srgbClr val="7030A0"/>
                </a:solidFill>
              </a:rPr>
              <a:t>, </a:t>
            </a:r>
            <a:r>
              <a:rPr lang="en-US" sz="2200" b="1" dirty="0" err="1">
                <a:solidFill>
                  <a:srgbClr val="7030A0"/>
                </a:solidFill>
              </a:rPr>
              <a:t>dunyodagi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dinlarning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barchasi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ezgulik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g`oyalariga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asoslanadi</a:t>
            </a:r>
            <a:r>
              <a:rPr lang="en-US" sz="2200" b="1" dirty="0">
                <a:solidFill>
                  <a:srgbClr val="7030A0"/>
                </a:solidFill>
              </a:rPr>
              <a:t>, </a:t>
            </a:r>
            <a:r>
              <a:rPr lang="en-US" sz="2200" b="1" dirty="0" err="1">
                <a:solidFill>
                  <a:srgbClr val="7030A0"/>
                </a:solidFill>
              </a:rPr>
              <a:t>yaxshilik</a:t>
            </a:r>
            <a:r>
              <a:rPr lang="en-US" sz="2200" b="1" dirty="0">
                <a:solidFill>
                  <a:srgbClr val="7030A0"/>
                </a:solidFill>
              </a:rPr>
              <a:t>, </a:t>
            </a:r>
            <a:r>
              <a:rPr lang="en-US" sz="2200" b="1" dirty="0" err="1">
                <a:solidFill>
                  <a:srgbClr val="7030A0"/>
                </a:solidFill>
              </a:rPr>
              <a:t>tinchlik</a:t>
            </a:r>
            <a:r>
              <a:rPr lang="en-US" sz="2200" b="1" dirty="0">
                <a:solidFill>
                  <a:srgbClr val="7030A0"/>
                </a:solidFill>
              </a:rPr>
              <a:t>, </a:t>
            </a:r>
            <a:r>
              <a:rPr lang="en-US" sz="2200" b="1" dirty="0" err="1">
                <a:solidFill>
                  <a:srgbClr val="7030A0"/>
                </a:solidFill>
              </a:rPr>
              <a:t>do’stlik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kabi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fazilatlarga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tayanadi</a:t>
            </a:r>
            <a:r>
              <a:rPr lang="en-US" sz="2200" b="1" dirty="0">
                <a:solidFill>
                  <a:srgbClr val="7030A0"/>
                </a:solidFill>
              </a:rPr>
              <a:t>. </a:t>
            </a:r>
            <a:r>
              <a:rPr lang="en-US" sz="2200" b="1" dirty="0" err="1">
                <a:solidFill>
                  <a:srgbClr val="7030A0"/>
                </a:solidFill>
              </a:rPr>
              <a:t>Odamlarni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halollik</a:t>
            </a:r>
            <a:r>
              <a:rPr lang="en-US" sz="2200" b="1" dirty="0">
                <a:solidFill>
                  <a:srgbClr val="7030A0"/>
                </a:solidFill>
              </a:rPr>
              <a:t>, </a:t>
            </a:r>
            <a:r>
              <a:rPr lang="en-US" sz="2200" b="1" dirty="0" err="1">
                <a:solidFill>
                  <a:srgbClr val="7030A0"/>
                </a:solidFill>
              </a:rPr>
              <a:t>poklik</a:t>
            </a:r>
            <a:r>
              <a:rPr lang="en-US" sz="2200" b="1" dirty="0">
                <a:solidFill>
                  <a:srgbClr val="7030A0"/>
                </a:solidFill>
              </a:rPr>
              <a:t>, </a:t>
            </a:r>
            <a:r>
              <a:rPr lang="en-US" sz="2200" b="1" dirty="0" err="1">
                <a:solidFill>
                  <a:srgbClr val="7030A0"/>
                </a:solidFill>
              </a:rPr>
              <a:t>mehr</a:t>
            </a:r>
            <a:r>
              <a:rPr lang="en-US" sz="2200" b="1" dirty="0">
                <a:solidFill>
                  <a:srgbClr val="7030A0"/>
                </a:solidFill>
              </a:rPr>
              <a:t> – </a:t>
            </a:r>
            <a:r>
              <a:rPr lang="en-US" sz="2200" b="1" dirty="0" err="1">
                <a:solidFill>
                  <a:srgbClr val="7030A0"/>
                </a:solidFill>
              </a:rPr>
              <a:t>oqibat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va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bag`rikenglikka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chorlaydi</a:t>
            </a:r>
            <a:r>
              <a:rPr lang="en-US" sz="2200" b="1" dirty="0">
                <a:solidFill>
                  <a:srgbClr val="7030A0"/>
                </a:solidFill>
              </a:rPr>
              <a:t>.</a:t>
            </a:r>
            <a:endParaRPr lang="ru-RU" sz="2200" b="1" dirty="0">
              <a:solidFill>
                <a:srgbClr val="7030A0"/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4019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9592" y="692696"/>
            <a:ext cx="734481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 dirty="0" smtClean="0">
                <a:solidFill>
                  <a:srgbClr val="7030A0"/>
                </a:solidFill>
              </a:rPr>
              <a:t>        </a:t>
            </a:r>
            <a:r>
              <a:rPr lang="en-US" sz="2200" b="1" dirty="0" err="1" smtClean="0">
                <a:solidFill>
                  <a:srgbClr val="7030A0"/>
                </a:solidFill>
              </a:rPr>
              <a:t>Mustaqillik</a:t>
            </a:r>
            <a:r>
              <a:rPr lang="en-US" sz="2200" b="1" dirty="0" smtClean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sharofati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bilan</a:t>
            </a:r>
            <a:r>
              <a:rPr lang="en-US" sz="2200" b="1" dirty="0">
                <a:solidFill>
                  <a:srgbClr val="7030A0"/>
                </a:solidFill>
              </a:rPr>
              <a:t> 130 </a:t>
            </a:r>
            <a:r>
              <a:rPr lang="en-US" sz="2200" b="1" dirty="0" err="1">
                <a:solidFill>
                  <a:srgbClr val="7030A0"/>
                </a:solidFill>
              </a:rPr>
              <a:t>dan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ortiq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millat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va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elat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vakillari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yashaydigan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O’zbekistonda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turli</a:t>
            </a:r>
            <a:r>
              <a:rPr lang="en-US" sz="2200" b="1" dirty="0">
                <a:solidFill>
                  <a:srgbClr val="7030A0"/>
                </a:solidFill>
              </a:rPr>
              <a:t> din, </a:t>
            </a:r>
            <a:r>
              <a:rPr lang="en-US" sz="2200" b="1" dirty="0" err="1">
                <a:solidFill>
                  <a:srgbClr val="7030A0"/>
                </a:solidFill>
              </a:rPr>
              <a:t>millat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va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elat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vakillari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farovon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yashashi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uchun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qulay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sharoitlar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yaratilgan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bo’lib</a:t>
            </a:r>
            <a:r>
              <a:rPr lang="en-US" sz="2200" b="1" dirty="0">
                <a:solidFill>
                  <a:srgbClr val="7030A0"/>
                </a:solidFill>
              </a:rPr>
              <a:t>, </a:t>
            </a:r>
            <a:r>
              <a:rPr lang="en-US" sz="2200" b="1" dirty="0" err="1">
                <a:solidFill>
                  <a:srgbClr val="7030A0"/>
                </a:solidFill>
              </a:rPr>
              <a:t>islom</a:t>
            </a:r>
            <a:r>
              <a:rPr lang="en-US" sz="2200" b="1" dirty="0">
                <a:solidFill>
                  <a:srgbClr val="7030A0"/>
                </a:solidFill>
              </a:rPr>
              <a:t>, </a:t>
            </a:r>
            <a:r>
              <a:rPr lang="en-US" sz="2200" b="1" dirty="0" err="1">
                <a:solidFill>
                  <a:srgbClr val="7030A0"/>
                </a:solidFill>
              </a:rPr>
              <a:t>xristianlik</a:t>
            </a:r>
            <a:r>
              <a:rPr lang="en-US" sz="2200" b="1" dirty="0">
                <a:solidFill>
                  <a:srgbClr val="7030A0"/>
                </a:solidFill>
              </a:rPr>
              <a:t>, </a:t>
            </a:r>
            <a:r>
              <a:rPr lang="en-US" sz="2200" b="1" dirty="0" err="1">
                <a:solidFill>
                  <a:srgbClr val="7030A0"/>
                </a:solidFill>
              </a:rPr>
              <a:t>yahudiylik</a:t>
            </a:r>
            <a:r>
              <a:rPr lang="en-US" sz="2200" b="1" dirty="0">
                <a:solidFill>
                  <a:srgbClr val="7030A0"/>
                </a:solidFill>
              </a:rPr>
              <a:t>, </a:t>
            </a:r>
            <a:r>
              <a:rPr lang="en-US" sz="2200" b="1" dirty="0" err="1">
                <a:solidFill>
                  <a:srgbClr val="7030A0"/>
                </a:solidFill>
              </a:rPr>
              <a:t>bahoi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jamoalari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va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krishnani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anglash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jamiyati</a:t>
            </a:r>
            <a:r>
              <a:rPr lang="en-US" sz="2200" b="1" dirty="0">
                <a:solidFill>
                  <a:srgbClr val="7030A0"/>
                </a:solidFill>
              </a:rPr>
              <a:t>, </a:t>
            </a:r>
            <a:r>
              <a:rPr lang="en-US" sz="2200" b="1" dirty="0" err="1">
                <a:solidFill>
                  <a:srgbClr val="7030A0"/>
                </a:solidFill>
              </a:rPr>
              <a:t>bular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bilan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birgalikda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ularning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turli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oqimlari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va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yo’nalishlari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vakillari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tinch</a:t>
            </a:r>
            <a:r>
              <a:rPr lang="en-US" sz="2200" b="1" dirty="0">
                <a:solidFill>
                  <a:srgbClr val="7030A0"/>
                </a:solidFill>
              </a:rPr>
              <a:t>, </a:t>
            </a:r>
            <a:r>
              <a:rPr lang="en-US" sz="2200" b="1" dirty="0" err="1">
                <a:solidFill>
                  <a:srgbClr val="7030A0"/>
                </a:solidFill>
              </a:rPr>
              <a:t>osoyishta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va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farovon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hayot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 smtClean="0">
                <a:solidFill>
                  <a:srgbClr val="7030A0"/>
                </a:solidFill>
              </a:rPr>
              <a:t>kechirib</a:t>
            </a:r>
            <a:r>
              <a:rPr lang="en-US" sz="2200" b="1" dirty="0" smtClean="0">
                <a:solidFill>
                  <a:srgbClr val="7030A0"/>
                </a:solidFill>
              </a:rPr>
              <a:t> </a:t>
            </a:r>
            <a:r>
              <a:rPr lang="en-US" sz="2200" b="1" dirty="0" err="1" smtClean="0">
                <a:solidFill>
                  <a:srgbClr val="7030A0"/>
                </a:solidFill>
              </a:rPr>
              <a:t>kelmoqda</a:t>
            </a:r>
            <a:r>
              <a:rPr lang="en-US" sz="2200" b="1" dirty="0" smtClean="0">
                <a:solidFill>
                  <a:srgbClr val="7030A0"/>
                </a:solidFill>
              </a:rPr>
              <a:t>. </a:t>
            </a:r>
            <a:endParaRPr lang="ru-RU" sz="2200" b="1" dirty="0">
              <a:solidFill>
                <a:srgbClr val="7030A0"/>
              </a:solidFill>
            </a:endParaRPr>
          </a:p>
        </p:txBody>
      </p:sp>
      <p:pic>
        <p:nvPicPr>
          <p:cNvPr id="2050" name="Picture 2" descr="C:\Documents and Settings\TEMP\Мои документы\Downloads\pr_4bab23afecfe9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93463"/>
            <a:ext cx="4200327" cy="3150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4067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9592" y="836712"/>
            <a:ext cx="734481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smtClean="0">
                <a:solidFill>
                  <a:srgbClr val="7030A0"/>
                </a:solidFill>
              </a:rPr>
              <a:t>          </a:t>
            </a:r>
            <a:r>
              <a:rPr lang="en-US" sz="2400" b="1" dirty="0" err="1" smtClean="0">
                <a:solidFill>
                  <a:srgbClr val="7030A0"/>
                </a:solidFill>
              </a:rPr>
              <a:t>Mustaqillik</a:t>
            </a:r>
            <a:r>
              <a:rPr lang="en-US" sz="2400" b="1" dirty="0" smtClean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sharoitida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etnik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munosobatlar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va</a:t>
            </a:r>
            <a:r>
              <a:rPr lang="en-US" sz="2400" b="1" dirty="0">
                <a:solidFill>
                  <a:srgbClr val="7030A0"/>
                </a:solidFill>
              </a:rPr>
              <a:t> din </a:t>
            </a:r>
            <a:r>
              <a:rPr lang="en-US" sz="2400" b="1" dirty="0" err="1">
                <a:solidFill>
                  <a:srgbClr val="7030A0"/>
                </a:solidFill>
              </a:rPr>
              <a:t>sohasida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olib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borilayotgan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izchil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va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qat’iy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siyosat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tufayli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mamlakatimizda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millatlararo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totuvlik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va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konfessiyalararo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hamkorlik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qaror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topdi</a:t>
            </a:r>
            <a:r>
              <a:rPr lang="en-US" sz="2400" b="1" dirty="0">
                <a:solidFill>
                  <a:srgbClr val="7030A0"/>
                </a:solidFill>
              </a:rPr>
              <a:t>. </a:t>
            </a:r>
            <a:r>
              <a:rPr lang="en-US" sz="2400" b="1" dirty="0" err="1">
                <a:solidFill>
                  <a:srgbClr val="7030A0"/>
                </a:solidFill>
              </a:rPr>
              <a:t>Konstitustiyamizda</a:t>
            </a:r>
            <a:r>
              <a:rPr lang="en-US" sz="2400" b="1" dirty="0">
                <a:solidFill>
                  <a:srgbClr val="7030A0"/>
                </a:solidFill>
              </a:rPr>
              <a:t> «</a:t>
            </a:r>
            <a:r>
              <a:rPr lang="en-US" sz="2400" b="1" dirty="0" err="1">
                <a:solidFill>
                  <a:srgbClr val="7030A0"/>
                </a:solidFill>
              </a:rPr>
              <a:t>O’zbekiston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Respublikasida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barcha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fuqarolar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bir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xil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huquq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va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erkinliklarga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ega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bo’lib</a:t>
            </a:r>
            <a:r>
              <a:rPr lang="en-US" sz="2400" b="1" dirty="0">
                <a:solidFill>
                  <a:srgbClr val="7030A0"/>
                </a:solidFill>
              </a:rPr>
              <a:t>, </a:t>
            </a:r>
            <a:r>
              <a:rPr lang="en-US" sz="2400" b="1" dirty="0" err="1">
                <a:solidFill>
                  <a:srgbClr val="7030A0"/>
                </a:solidFill>
              </a:rPr>
              <a:t>jinsi</a:t>
            </a:r>
            <a:r>
              <a:rPr lang="en-US" sz="2400" b="1" dirty="0">
                <a:solidFill>
                  <a:srgbClr val="7030A0"/>
                </a:solidFill>
              </a:rPr>
              <a:t>, </a:t>
            </a:r>
            <a:r>
              <a:rPr lang="en-US" sz="2400" b="1" dirty="0" err="1">
                <a:solidFill>
                  <a:srgbClr val="7030A0"/>
                </a:solidFill>
              </a:rPr>
              <a:t>irqi</a:t>
            </a:r>
            <a:r>
              <a:rPr lang="en-US" sz="2400" b="1" dirty="0">
                <a:solidFill>
                  <a:srgbClr val="7030A0"/>
                </a:solidFill>
              </a:rPr>
              <a:t>, </a:t>
            </a:r>
            <a:r>
              <a:rPr lang="en-US" sz="2400" b="1" dirty="0" err="1">
                <a:solidFill>
                  <a:srgbClr val="7030A0"/>
                </a:solidFill>
              </a:rPr>
              <a:t>millati</a:t>
            </a:r>
            <a:r>
              <a:rPr lang="en-US" sz="2400" b="1" dirty="0">
                <a:solidFill>
                  <a:srgbClr val="7030A0"/>
                </a:solidFill>
              </a:rPr>
              <a:t>, </a:t>
            </a:r>
            <a:r>
              <a:rPr lang="en-US" sz="2400" b="1" dirty="0" err="1">
                <a:solidFill>
                  <a:srgbClr val="7030A0"/>
                </a:solidFill>
              </a:rPr>
              <a:t>dini</a:t>
            </a:r>
            <a:r>
              <a:rPr lang="en-US" sz="2400" b="1" dirty="0">
                <a:solidFill>
                  <a:srgbClr val="7030A0"/>
                </a:solidFill>
              </a:rPr>
              <a:t>, </a:t>
            </a:r>
            <a:r>
              <a:rPr lang="en-US" sz="2400" b="1" dirty="0" err="1">
                <a:solidFill>
                  <a:srgbClr val="7030A0"/>
                </a:solidFill>
              </a:rPr>
              <a:t>ijtimoiy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kelib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chiqishi</a:t>
            </a:r>
            <a:r>
              <a:rPr lang="en-US" sz="2400" b="1" dirty="0">
                <a:solidFill>
                  <a:srgbClr val="7030A0"/>
                </a:solidFill>
              </a:rPr>
              <a:t>, </a:t>
            </a:r>
            <a:r>
              <a:rPr lang="en-US" sz="2400" b="1" dirty="0" err="1">
                <a:solidFill>
                  <a:srgbClr val="7030A0"/>
                </a:solidFill>
              </a:rPr>
              <a:t>e’tiqodi</a:t>
            </a:r>
            <a:r>
              <a:rPr lang="en-US" sz="2400" b="1" dirty="0">
                <a:solidFill>
                  <a:srgbClr val="7030A0"/>
                </a:solidFill>
              </a:rPr>
              <a:t>, </a:t>
            </a:r>
            <a:r>
              <a:rPr lang="en-US" sz="2400" b="1" dirty="0" err="1">
                <a:solidFill>
                  <a:srgbClr val="7030A0"/>
                </a:solidFill>
              </a:rPr>
              <a:t>shaxsi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va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ijtimoiy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mavqeidan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qat’i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nazar</a:t>
            </a:r>
            <a:r>
              <a:rPr lang="en-US" sz="2400" b="1" dirty="0">
                <a:solidFill>
                  <a:srgbClr val="7030A0"/>
                </a:solidFill>
              </a:rPr>
              <a:t>, </a:t>
            </a:r>
            <a:r>
              <a:rPr lang="en-US" sz="2400" b="1" dirty="0" err="1">
                <a:solidFill>
                  <a:srgbClr val="7030A0"/>
                </a:solidFill>
              </a:rPr>
              <a:t>qonun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oldida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tengdirlar</a:t>
            </a:r>
            <a:r>
              <a:rPr lang="en-US" sz="2400" b="1" dirty="0">
                <a:solidFill>
                  <a:srgbClr val="7030A0"/>
                </a:solidFill>
              </a:rPr>
              <a:t>», - </a:t>
            </a:r>
            <a:r>
              <a:rPr lang="en-US" sz="2400" b="1" dirty="0" err="1">
                <a:solidFill>
                  <a:srgbClr val="7030A0"/>
                </a:solidFill>
              </a:rPr>
              <a:t>degan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tamoyilning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mustahkamlab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qo’yilishi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esa</a:t>
            </a:r>
            <a:r>
              <a:rPr lang="en-US" sz="2400" b="1" dirty="0">
                <a:solidFill>
                  <a:srgbClr val="7030A0"/>
                </a:solidFill>
              </a:rPr>
              <a:t>, </a:t>
            </a:r>
            <a:r>
              <a:rPr lang="en-US" sz="2400" b="1" dirty="0" err="1">
                <a:solidFill>
                  <a:srgbClr val="7030A0"/>
                </a:solidFill>
              </a:rPr>
              <a:t>bu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boradagi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ishlarning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qonuniy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asosi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bo’lib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</a:rPr>
              <a:t>xizmat</a:t>
            </a:r>
            <a:r>
              <a:rPr lang="en-US" sz="2400" b="1" dirty="0" smtClean="0">
                <a:solidFill>
                  <a:srgbClr val="7030A0"/>
                </a:solidFill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</a:rPr>
              <a:t>qilmoqda</a:t>
            </a:r>
            <a:r>
              <a:rPr lang="en-US" sz="2400" b="1" dirty="0" smtClean="0">
                <a:solidFill>
                  <a:srgbClr val="7030A0"/>
                </a:solidFill>
              </a:rPr>
              <a:t>. 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83040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15616" y="836712"/>
            <a:ext cx="698477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Milliy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qadriyatlar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tolerantlikni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rivojlantirishda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muhim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o’rin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tutadi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Tolerantlik-o’zligini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anglagan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millat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vakillarining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boshqa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millat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vakillari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tomonidan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kamsitilishiga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yo’l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qo’ymaslik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ular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bilan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tinch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farovon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hayot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kechirishidir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Tolerantlik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tuyg`usi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insonning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xulq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atvori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odob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axloqi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siyosiy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ma’naviy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pokligi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o’z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xalqi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milliy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merosi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boyligi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hamda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milliy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qadriyatlarga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bo’lgan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munosabatini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belgilab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beradi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Bu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xususiyatlar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esa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bir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insonda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bag`rikenglik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4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baynalmilallik</a:t>
            </a:r>
            <a:r>
              <a:rPr lang="en-US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tuyg`ularini</a:t>
            </a:r>
            <a:r>
              <a:rPr lang="en-US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uyg`otadi</a:t>
            </a:r>
            <a:endParaRPr lang="ru-RU" sz="2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37141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TEMP\Мои документы\Downloads\01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924944"/>
            <a:ext cx="6477001" cy="378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576" y="476672"/>
            <a:ext cx="7992888" cy="2118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Bugungi</a:t>
            </a: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kunda</a:t>
            </a: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respublikamiz</a:t>
            </a: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bo’yicha</a:t>
            </a: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faoliyat</a:t>
            </a: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ko’rsatayotgan</a:t>
            </a: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2224 ta </a:t>
            </a:r>
            <a:r>
              <a:rPr lang="en-US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diniy</a:t>
            </a: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tashkilotdan</a:t>
            </a: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175 </a:t>
            </a:r>
            <a:r>
              <a:rPr lang="en-US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tasi</a:t>
            </a: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noislomiy</a:t>
            </a: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bo’lib</a:t>
            </a: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ulardan</a:t>
            </a: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159 </a:t>
            </a:r>
            <a:r>
              <a:rPr lang="en-US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tasi</a:t>
            </a: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nasroniy</a:t>
            </a: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8 </a:t>
            </a:r>
            <a:r>
              <a:rPr lang="en-US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tasi</a:t>
            </a: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yahudiylar</a:t>
            </a: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6 </a:t>
            </a:r>
            <a:r>
              <a:rPr lang="en-US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tasi</a:t>
            </a: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bahoiy</a:t>
            </a: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jamoasi</a:t>
            </a: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1 </a:t>
            </a:r>
            <a:r>
              <a:rPr lang="en-US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tasi</a:t>
            </a: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Krishnani</a:t>
            </a: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anglash</a:t>
            </a: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jamiyati</a:t>
            </a: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 </a:t>
            </a:r>
            <a:r>
              <a:rPr lang="en-US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tasi</a:t>
            </a: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buddaviylikni</a:t>
            </a: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tashkil</a:t>
            </a: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etadi</a:t>
            </a: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Bulardan</a:t>
            </a: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tashqari</a:t>
            </a: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Respublikada</a:t>
            </a: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Konfessiyalararo</a:t>
            </a: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Bibliya</a:t>
            </a: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jamiyati</a:t>
            </a: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ham </a:t>
            </a:r>
            <a:r>
              <a:rPr lang="en-US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faoliyat</a:t>
            </a: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yuritmoqda</a:t>
            </a:r>
            <a:r>
              <a:rPr lang="en-US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087847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28</TotalTime>
  <Words>655</Words>
  <Application>Microsoft Office PowerPoint</Application>
  <PresentationFormat>Экран (4:3)</PresentationFormat>
  <Paragraphs>12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Воздушный поток</vt:lpstr>
      <vt:lpstr>Diniy bag’rikenglik va millatlararo totuvlik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Diniy bag’rikenglik va millatlararo totuvlik </dc:title>
  <dc:creator/>
  <cp:lastModifiedBy>Пользователь Windows</cp:lastModifiedBy>
  <cp:revision>8</cp:revision>
  <dcterms:created xsi:type="dcterms:W3CDTF">2013-01-25T09:06:03Z</dcterms:created>
  <dcterms:modified xsi:type="dcterms:W3CDTF">2024-11-29T12:35:12Z</dcterms:modified>
</cp:coreProperties>
</file>