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3"/>
    <p:sldId id="257" r:id="rId4"/>
    <p:sldId id="352" r:id="rId5"/>
    <p:sldId id="339" r:id="rId6"/>
    <p:sldId id="354" r:id="rId7"/>
    <p:sldId id="353" r:id="rId8"/>
    <p:sldId id="383" r:id="rId9"/>
    <p:sldId id="336" r:id="rId10"/>
    <p:sldId id="340" r:id="rId11"/>
    <p:sldId id="355" r:id="rId12"/>
    <p:sldId id="341" r:id="rId13"/>
    <p:sldId id="385" r:id="rId14"/>
    <p:sldId id="386" r:id="rId15"/>
    <p:sldId id="384" r:id="rId16"/>
    <p:sldId id="387" r:id="rId17"/>
    <p:sldId id="388" r:id="rId18"/>
    <p:sldId id="389" r:id="rId19"/>
    <p:sldId id="390" r:id="rId20"/>
    <p:sldId id="356" r:id="rId21"/>
    <p:sldId id="357" r:id="rId22"/>
    <p:sldId id="343" r:id="rId23"/>
    <p:sldId id="344" r:id="rId24"/>
    <p:sldId id="349" r:id="rId25"/>
    <p:sldId id="345" r:id="rId26"/>
    <p:sldId id="350" r:id="rId27"/>
    <p:sldId id="346" r:id="rId28"/>
    <p:sldId id="348" r:id="rId29"/>
    <p:sldId id="367" r:id="rId30"/>
    <p:sldId id="368" r:id="rId31"/>
    <p:sldId id="369" r:id="rId32"/>
    <p:sldId id="371" r:id="rId33"/>
    <p:sldId id="372" r:id="rId34"/>
    <p:sldId id="338" r:id="rId35"/>
    <p:sldId id="364" r:id="rId36"/>
    <p:sldId id="365" r:id="rId37"/>
    <p:sldId id="366" r:id="rId38"/>
    <p:sldId id="358" r:id="rId39"/>
    <p:sldId id="373" r:id="rId40"/>
    <p:sldId id="374" r:id="rId41"/>
    <p:sldId id="375" r:id="rId42"/>
    <p:sldId id="376" r:id="rId43"/>
    <p:sldId id="377" r:id="rId44"/>
    <p:sldId id="379" r:id="rId45"/>
    <p:sldId id="378" r:id="rId46"/>
    <p:sldId id="380" r:id="rId47"/>
    <p:sldId id="381" r:id="rId48"/>
    <p:sldId id="382" r:id="rId49"/>
    <p:sldId id="337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786" autoAdjust="0"/>
  </p:normalViewPr>
  <p:slideViewPr>
    <p:cSldViewPr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notesMaster" Target="notesMasters/notesMaster1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en-US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Third level</a:t>
            </a:r>
            <a:endParaRPr lang="en-US" altLang="ru-RU" smtClean="0"/>
          </a:p>
          <a:p>
            <a:pPr lvl="3"/>
            <a:r>
              <a:rPr lang="en-US" altLang="ru-RU" smtClean="0"/>
              <a:t>Fourth level</a:t>
            </a:r>
            <a:endParaRPr lang="en-US" altLang="ru-RU" smtClean="0"/>
          </a:p>
          <a:p>
            <a:pPr lvl="4"/>
            <a:r>
              <a:rPr lang="en-US" altLang="ru-RU" smtClean="0"/>
              <a:t>Fifth level</a:t>
            </a:r>
            <a:endParaRPr lang="en-US" altLang="ru-RU" smtClean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4D5D9EEA-2503-4EFA-BD2B-5D2C291C41E6}" type="slidenum">
              <a:rPr lang="en-US" altLang="ru-RU"/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/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/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  <a:endParaRPr lang="en-US" altLang="ru-RU" sz="2200">
              <a:solidFill>
                <a:srgbClr val="FFFFFF"/>
              </a:solidFill>
            </a:endParaRP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/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/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/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DBE64CCD-82AE-49A3-A48F-A473CD7A3553}" type="slidenum">
              <a:rPr lang="en-US" altLang="ru-RU"/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  <a:endParaRPr lang="en-US" alt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20DA4-D2ED-4F4F-B782-F86B7CE6475D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E13D9-E5D6-4735-A177-9703FDF81E55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814F69D-5D50-475E-8663-FB401CF9802E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E79625D1-9719-4964-B429-54171A9D6F18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EDC006BE-4E8E-4930-BC95-609F41DE20F9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E20F-D7B7-46A9-B0D4-874B239254BD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2D145-BD1F-4E03-A7CF-9620804C5FA8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73645-3A54-4015-823E-01BA34B35CDC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09D2-BA8D-4BB5-97AB-59D58B0DFEEC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D5ED-EFB9-4272-8B4F-09A1014E5364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5F38A-AC13-4B22-8439-DF56F45396BC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B0149-F520-4368-83EA-1FED1AE1209E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B633B-D92F-41D5-B01D-C77E13468DB3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7.png"/><Relationship Id="rId18" Type="http://schemas.openxmlformats.org/officeDocument/2006/relationships/image" Target="../media/image3.jpeg"/><Relationship Id="rId17" Type="http://schemas.openxmlformats.org/officeDocument/2006/relationships/image" Target="../media/image6.png"/><Relationship Id="rId16" Type="http://schemas.openxmlformats.org/officeDocument/2006/relationships/image" Target="../media/image2.jpeg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+mn-lt"/>
              </a:defRPr>
            </a:lvl1pPr>
          </a:lstStyle>
          <a:p>
            <a:fld id="{92392A1A-0811-4426-94DB-B68112B63CBA}" type="slidenum">
              <a:rPr lang="en-US" altLang="ru-RU"/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/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6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/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/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2303463"/>
            <a:ext cx="4495800" cy="1582737"/>
          </a:xfrm>
        </p:spPr>
        <p:txBody>
          <a:bodyPr/>
          <a:lstStyle/>
          <a:p>
            <a:pPr algn="ctr"/>
            <a:r>
              <a:rPr lang="en-US" altLang="ru-RU" dirty="0" smtClean="0"/>
              <a:t>Dividend </a:t>
            </a:r>
            <a:r>
              <a:rPr lang="en-US" altLang="ru-RU" dirty="0" err="1" smtClean="0"/>
              <a:t>siyosati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va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ichki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moliyalashtirish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3" y="1110273"/>
            <a:ext cx="8352929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Jahon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xoʻjaligi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amaliyotida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dividendlarning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turlari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b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davriylik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doimiylik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asosida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toʻlanadigan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muntazam</a:t>
            </a:r>
            <a:b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dividendlar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en-US" sz="22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b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ma’lum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davrda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yuqori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foyda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olingan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holatlarda</a:t>
            </a:r>
            <a:r>
              <a:rPr lang="en-US" sz="225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toʻlanadigan</a:t>
            </a:r>
            <a:b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qoʻshimcha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dividendlar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en-US" sz="2250" dirty="0"/>
              <a:t> </a:t>
            </a:r>
            <a:endParaRPr lang="en-US" sz="2250" dirty="0"/>
          </a:p>
          <a:p>
            <a:pPr algn="ctr"/>
            <a:endParaRPr lang="en-US" sz="2250" dirty="0"/>
          </a:p>
          <a:p>
            <a:pPr algn="ctr"/>
            <a:r>
              <a:rPr lang="en-US" sz="2250" dirty="0"/>
              <a:t>-</a:t>
            </a:r>
            <a:r>
              <a:rPr lang="en-US" sz="2250" dirty="0" smtClean="0"/>
              <a:t> </a:t>
            </a:r>
            <a:r>
              <a:rPr lang="en-US" sz="2250" b="0" dirty="0" err="1" smtClean="0"/>
              <a:t>qoʻshimcha</a:t>
            </a:r>
            <a:r>
              <a:rPr lang="en-US" sz="2250" b="0" dirty="0" smtClean="0"/>
              <a:t> </a:t>
            </a:r>
            <a:r>
              <a:rPr lang="en-US" sz="2250" b="0" dirty="0" err="1"/>
              <a:t>ravishda</a:t>
            </a:r>
            <a:r>
              <a:rPr lang="en-US" sz="2250" b="0" dirty="0"/>
              <a:t> </a:t>
            </a:r>
            <a:r>
              <a:rPr lang="en-US" sz="2250" b="0" dirty="0" err="1"/>
              <a:t>bir</a:t>
            </a:r>
            <a:r>
              <a:rPr lang="en-US" sz="2250" b="0" dirty="0"/>
              <a:t> </a:t>
            </a:r>
            <a:r>
              <a:rPr lang="en-US" sz="2250" b="0" dirty="0" err="1"/>
              <a:t>marta</a:t>
            </a:r>
            <a:r>
              <a:rPr lang="en-US" sz="2250" b="0" dirty="0"/>
              <a:t> </a:t>
            </a:r>
            <a:r>
              <a:rPr lang="en-US" sz="2250" b="0" dirty="0" err="1"/>
              <a:t>toʻlanadigan</a:t>
            </a:r>
            <a:r>
              <a:rPr lang="en-US" sz="2250" b="0" dirty="0"/>
              <a:t> </a:t>
            </a:r>
            <a:r>
              <a:rPr lang="en-US" sz="2250" i="1" dirty="0" err="1"/>
              <a:t>maxsus</a:t>
            </a:r>
            <a:r>
              <a:rPr lang="en-US" sz="2250" i="1" dirty="0"/>
              <a:t> </a:t>
            </a:r>
            <a:r>
              <a:rPr lang="en-US" sz="2250" i="1" dirty="0" err="1"/>
              <a:t>dividendlar</a:t>
            </a:r>
            <a:r>
              <a:rPr lang="en-US" sz="2250" dirty="0"/>
              <a:t>;</a:t>
            </a:r>
            <a:endParaRPr lang="en-US" sz="2250" dirty="0"/>
          </a:p>
          <a:p>
            <a:pPr algn="ctr"/>
            <a:br>
              <a:rPr lang="en-US" sz="2250" dirty="0"/>
            </a:br>
            <a:r>
              <a:rPr lang="en-US" sz="2250" dirty="0"/>
              <a:t>- </a:t>
            </a:r>
            <a:r>
              <a:rPr lang="en-US" sz="2250" b="0" dirty="0" err="1"/>
              <a:t>korxonani</a:t>
            </a:r>
            <a:r>
              <a:rPr lang="en-US" sz="2250" b="0" dirty="0"/>
              <a:t> </a:t>
            </a:r>
            <a:r>
              <a:rPr lang="en-US" sz="2250" b="0" dirty="0" err="1"/>
              <a:t>yoki</a:t>
            </a:r>
            <a:r>
              <a:rPr lang="en-US" sz="2250" b="0" dirty="0"/>
              <a:t> </a:t>
            </a:r>
            <a:r>
              <a:rPr lang="en-US" sz="2250" b="0" dirty="0" err="1"/>
              <a:t>uning</a:t>
            </a:r>
            <a:r>
              <a:rPr lang="en-US" sz="2250" b="0" dirty="0"/>
              <a:t> </a:t>
            </a:r>
            <a:r>
              <a:rPr lang="en-US" sz="2250" b="0" dirty="0" err="1"/>
              <a:t>alohida</a:t>
            </a:r>
            <a:r>
              <a:rPr lang="en-US" sz="2250" b="0" dirty="0"/>
              <a:t> </a:t>
            </a:r>
            <a:r>
              <a:rPr lang="en-US" sz="2250" b="0" dirty="0" err="1"/>
              <a:t>bir</a:t>
            </a:r>
            <a:r>
              <a:rPr lang="en-US" sz="2250" b="0" dirty="0"/>
              <a:t> </a:t>
            </a:r>
            <a:r>
              <a:rPr lang="en-US" sz="2250" b="0" dirty="0" err="1"/>
              <a:t>qismini</a:t>
            </a:r>
            <a:r>
              <a:rPr lang="en-US" sz="2250" b="0" dirty="0"/>
              <a:t> </a:t>
            </a:r>
            <a:r>
              <a:rPr lang="en-US" sz="2250" b="0" dirty="0" err="1"/>
              <a:t>tugatish</a:t>
            </a:r>
            <a:r>
              <a:rPr lang="en-US" sz="2250" b="0" dirty="0"/>
              <a:t> </a:t>
            </a:r>
            <a:r>
              <a:rPr lang="en-US" sz="2250" b="0" dirty="0" err="1"/>
              <a:t>holatlari</a:t>
            </a:r>
            <a:br>
              <a:rPr lang="en-US" sz="2250" b="0" dirty="0"/>
            </a:br>
            <a:r>
              <a:rPr lang="en-US" sz="2250" b="0" dirty="0" err="1"/>
              <a:t>yuzaga</a:t>
            </a:r>
            <a:r>
              <a:rPr lang="en-US" sz="2250" b="0" dirty="0"/>
              <a:t> </a:t>
            </a:r>
            <a:r>
              <a:rPr lang="en-US" sz="2250" b="0" dirty="0" err="1"/>
              <a:t>kelganda</a:t>
            </a:r>
            <a:r>
              <a:rPr lang="en-US" sz="2250" b="0" dirty="0"/>
              <a:t> </a:t>
            </a:r>
            <a:r>
              <a:rPr lang="en-US" sz="2250" b="0" dirty="0" err="1"/>
              <a:t>toʻlanadigan</a:t>
            </a:r>
            <a:r>
              <a:rPr lang="en-US" sz="2250" b="0" dirty="0"/>
              <a:t> </a:t>
            </a:r>
            <a:r>
              <a:rPr lang="en-US" sz="2250" i="1" dirty="0" err="1"/>
              <a:t>likvidatsion</a:t>
            </a:r>
            <a:r>
              <a:rPr lang="en-US" sz="2250" i="1" dirty="0"/>
              <a:t> </a:t>
            </a:r>
            <a:r>
              <a:rPr lang="en-US" sz="2250" i="1" dirty="0" err="1"/>
              <a:t>dividendlar</a:t>
            </a:r>
            <a:r>
              <a:rPr lang="en-US" sz="2250" dirty="0"/>
              <a:t> </a:t>
            </a:r>
            <a:br>
              <a:rPr lang="en-US" sz="2250" dirty="0"/>
            </a:br>
            <a:endParaRPr lang="ru-RU" sz="2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err="1"/>
              <a:t>O‘zbekiston</a:t>
            </a:r>
            <a:r>
              <a:rPr lang="en-US" sz="2600" dirty="0"/>
              <a:t> </a:t>
            </a:r>
            <a:r>
              <a:rPr lang="en-US" sz="2600" dirty="0" err="1"/>
              <a:t>Respublikasi</a:t>
            </a:r>
            <a:r>
              <a:rPr lang="en-US" sz="2600" dirty="0"/>
              <a:t> </a:t>
            </a:r>
            <a:r>
              <a:rPr lang="en-US" sz="2600" dirty="0" err="1"/>
              <a:t>qonunchiligiga</a:t>
            </a:r>
            <a:r>
              <a:rPr lang="en-US" sz="2600" dirty="0"/>
              <a:t> </a:t>
            </a:r>
            <a:r>
              <a:rPr lang="en-US" sz="2600" dirty="0" err="1"/>
              <a:t>muvofiq</a:t>
            </a:r>
            <a:r>
              <a:rPr lang="en-US" sz="2600" dirty="0"/>
              <a:t>, </a:t>
            </a:r>
            <a:r>
              <a:rPr lang="en-US" sz="2600" dirty="0" smtClean="0"/>
              <a:t>dividend</a:t>
            </a:r>
            <a:r>
              <a:rPr lang="en-US" sz="2600" dirty="0" smtClean="0"/>
              <a:t> </a:t>
            </a:r>
            <a:r>
              <a:rPr lang="en-US" sz="2600" dirty="0" err="1" smtClean="0"/>
              <a:t>aksiyaning</a:t>
            </a:r>
            <a:r>
              <a:rPr lang="en-US" sz="2600" dirty="0" smtClean="0"/>
              <a:t> </a:t>
            </a:r>
            <a:r>
              <a:rPr lang="en-US" sz="2600" dirty="0"/>
              <a:t>nominal </a:t>
            </a:r>
            <a:r>
              <a:rPr lang="en-US" sz="2600" dirty="0" err="1"/>
              <a:t>qiymatiga</a:t>
            </a:r>
            <a:r>
              <a:rPr lang="en-US" sz="2600" dirty="0"/>
              <a:t> </a:t>
            </a:r>
            <a:r>
              <a:rPr lang="en-US" sz="2600" dirty="0" err="1"/>
              <a:t>nisbatan</a:t>
            </a:r>
            <a:r>
              <a:rPr lang="en-US" sz="2600" dirty="0"/>
              <a:t> </a:t>
            </a:r>
            <a:r>
              <a:rPr lang="en-US" sz="2600" dirty="0" err="1"/>
              <a:t>foizda</a:t>
            </a:r>
            <a:r>
              <a:rPr lang="en-US" sz="2600" dirty="0"/>
              <a:t> </a:t>
            </a:r>
            <a:r>
              <a:rPr lang="en-US" sz="2600" dirty="0" err="1"/>
              <a:t>yoki</a:t>
            </a:r>
            <a:r>
              <a:rPr lang="en-US" sz="2600" dirty="0"/>
              <a:t> </a:t>
            </a:r>
            <a:r>
              <a:rPr lang="en-US" sz="2600" dirty="0" err="1"/>
              <a:t>har</a:t>
            </a:r>
            <a:r>
              <a:rPr lang="en-US" sz="2600" dirty="0"/>
              <a:t> </a:t>
            </a:r>
            <a:r>
              <a:rPr lang="en-US" sz="2600" dirty="0" err="1"/>
              <a:t>bir</a:t>
            </a:r>
            <a:r>
              <a:rPr lang="en-US" sz="2600" dirty="0"/>
              <a:t> </a:t>
            </a:r>
            <a:r>
              <a:rPr lang="en-US" sz="2600" dirty="0" err="1" smtClean="0"/>
              <a:t>aksiya</a:t>
            </a:r>
            <a:r>
              <a:rPr lang="en-US" sz="2600" dirty="0" smtClean="0"/>
              <a:t> </a:t>
            </a:r>
            <a:r>
              <a:rPr lang="en-US" sz="2600" dirty="0" err="1" smtClean="0"/>
              <a:t>uchun</a:t>
            </a:r>
            <a:r>
              <a:rPr lang="en-US" sz="2600" dirty="0" smtClean="0"/>
              <a:t> </a:t>
            </a:r>
            <a:r>
              <a:rPr lang="en-US" sz="2600" dirty="0" err="1"/>
              <a:t>so‘mda</a:t>
            </a:r>
            <a:r>
              <a:rPr lang="en-US" sz="2600" dirty="0"/>
              <a:t> </a:t>
            </a:r>
            <a:r>
              <a:rPr lang="en-US" sz="2600" dirty="0" err="1"/>
              <a:t>belgilanadi</a:t>
            </a:r>
            <a:r>
              <a:rPr lang="en-US" sz="2600" dirty="0"/>
              <a:t>. </a:t>
            </a:r>
            <a:r>
              <a:rPr lang="en-US" sz="2600" b="1" dirty="0" err="1"/>
              <a:t>Dividendlarni</a:t>
            </a:r>
            <a:r>
              <a:rPr lang="en-US" sz="2600" b="1" dirty="0"/>
              <a:t> </a:t>
            </a:r>
            <a:r>
              <a:rPr lang="en-US" sz="2600" b="1" dirty="0" err="1"/>
              <a:t>to‘lash</a:t>
            </a:r>
            <a:r>
              <a:rPr lang="en-US" sz="2600" b="1" dirty="0"/>
              <a:t> </a:t>
            </a:r>
            <a:r>
              <a:rPr lang="en-US" sz="2600" b="1" dirty="0" err="1"/>
              <a:t>quyidagi</a:t>
            </a:r>
            <a:r>
              <a:rPr lang="en-US" sz="2600" b="1" dirty="0"/>
              <a:t> </a:t>
            </a:r>
            <a:r>
              <a:rPr lang="en-US" sz="2600" b="1" dirty="0" err="1" smtClean="0"/>
              <a:t>shaklda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amalga</a:t>
            </a:r>
            <a:r>
              <a:rPr lang="en-US" sz="2600" b="1" dirty="0" smtClean="0"/>
              <a:t> </a:t>
            </a:r>
            <a:r>
              <a:rPr lang="en-US" sz="2600" b="1" dirty="0" err="1"/>
              <a:t>oshirilishi</a:t>
            </a:r>
            <a:r>
              <a:rPr lang="en-US" sz="2600" b="1" dirty="0"/>
              <a:t> </a:t>
            </a:r>
            <a:r>
              <a:rPr lang="en-US" sz="2600" b="1" dirty="0" err="1"/>
              <a:t>mumkin</a:t>
            </a:r>
            <a:r>
              <a:rPr lang="en-US" sz="2600" b="1" dirty="0"/>
              <a:t>:</a:t>
            </a:r>
            <a:endParaRPr lang="en-US" sz="2600" b="1" dirty="0"/>
          </a:p>
          <a:p>
            <a:pPr marL="0" indent="0" algn="ctr">
              <a:buNone/>
            </a:pPr>
            <a:r>
              <a:rPr lang="en-US" sz="2600" dirty="0"/>
              <a:t>1. </a:t>
            </a:r>
            <a:r>
              <a:rPr lang="en-US" sz="2600" dirty="0" err="1"/>
              <a:t>Dividendlar</a:t>
            </a:r>
            <a:r>
              <a:rPr lang="en-US" sz="2600" dirty="0"/>
              <a:t> </a:t>
            </a:r>
            <a:r>
              <a:rPr lang="en-US" sz="2600" dirty="0" err="1"/>
              <a:t>to‘lashning</a:t>
            </a:r>
            <a:r>
              <a:rPr lang="en-US" sz="2600" dirty="0"/>
              <a:t> </a:t>
            </a:r>
            <a:r>
              <a:rPr lang="en-US" sz="2600" dirty="0" err="1"/>
              <a:t>pul</a:t>
            </a:r>
            <a:r>
              <a:rPr lang="en-US" sz="2600" dirty="0"/>
              <a:t> </a:t>
            </a:r>
            <a:r>
              <a:rPr lang="en-US" sz="2600" dirty="0" err="1"/>
              <a:t>shakli</a:t>
            </a:r>
            <a:r>
              <a:rPr lang="en-US" sz="2600" dirty="0"/>
              <a:t> – </a:t>
            </a:r>
            <a:r>
              <a:rPr lang="en-US" sz="2600" dirty="0" err="1"/>
              <a:t>masalan</a:t>
            </a:r>
            <a:r>
              <a:rPr lang="en-US" sz="2600" dirty="0"/>
              <a:t>, </a:t>
            </a:r>
            <a:r>
              <a:rPr lang="en-US" sz="2600" dirty="0" err="1"/>
              <a:t>kassadan</a:t>
            </a:r>
            <a:r>
              <a:rPr lang="en-US" sz="2600" dirty="0"/>
              <a:t> </a:t>
            </a:r>
            <a:r>
              <a:rPr lang="en-US" sz="2600" dirty="0" err="1"/>
              <a:t>naqd</a:t>
            </a:r>
            <a:r>
              <a:rPr lang="en-US" sz="2600" dirty="0"/>
              <a:t> </a:t>
            </a:r>
            <a:r>
              <a:rPr lang="en-US" sz="2600" dirty="0" err="1" smtClean="0"/>
              <a:t>pul</a:t>
            </a:r>
            <a:r>
              <a:rPr lang="en-US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 err="1" smtClean="0"/>
              <a:t>plastik</a:t>
            </a:r>
            <a:r>
              <a:rPr lang="en-US" sz="2600" dirty="0" smtClean="0"/>
              <a:t> </a:t>
            </a:r>
            <a:r>
              <a:rPr lang="en-US" sz="2600" dirty="0" err="1"/>
              <a:t>karochka</a:t>
            </a:r>
            <a:r>
              <a:rPr lang="en-US" sz="2600" dirty="0"/>
              <a:t>, </a:t>
            </a:r>
            <a:r>
              <a:rPr lang="en-US" sz="2600" dirty="0" err="1"/>
              <a:t>to‘lov</a:t>
            </a:r>
            <a:r>
              <a:rPr lang="en-US" sz="2600" dirty="0"/>
              <a:t> </a:t>
            </a:r>
            <a:r>
              <a:rPr lang="en-US" sz="2600" dirty="0" err="1"/>
              <a:t>topshirig‘i</a:t>
            </a:r>
            <a:r>
              <a:rPr lang="en-US" sz="2600" dirty="0"/>
              <a:t>, </a:t>
            </a:r>
            <a:r>
              <a:rPr lang="en-US" sz="2600" dirty="0" err="1"/>
              <a:t>pochta</a:t>
            </a:r>
            <a:r>
              <a:rPr lang="en-US" sz="2600" dirty="0"/>
              <a:t> </a:t>
            </a:r>
            <a:r>
              <a:rPr lang="en-US" sz="2600" dirty="0" err="1"/>
              <a:t>orqali</a:t>
            </a:r>
            <a:r>
              <a:rPr lang="en-US" sz="2600" dirty="0"/>
              <a:t> </a:t>
            </a:r>
            <a:r>
              <a:rPr lang="en-US" sz="2600" dirty="0" err="1"/>
              <a:t>to‘lash</a:t>
            </a:r>
            <a:r>
              <a:rPr lang="en-US" sz="2600" dirty="0"/>
              <a:t>. Bu </a:t>
            </a:r>
            <a:r>
              <a:rPr lang="en-US" sz="2600" dirty="0" err="1" smtClean="0"/>
              <a:t>holda</a:t>
            </a:r>
            <a:r>
              <a:rPr lang="en-US" sz="2600" dirty="0" smtClean="0"/>
              <a:t> </a:t>
            </a:r>
            <a:r>
              <a:rPr lang="en-US" sz="2600" dirty="0" err="1" smtClean="0"/>
              <a:t>dividendlar</a:t>
            </a:r>
            <a:r>
              <a:rPr lang="en-US" sz="2600" dirty="0" smtClean="0"/>
              <a:t> </a:t>
            </a:r>
            <a:r>
              <a:rPr lang="en-US" sz="2600" dirty="0" err="1" smtClean="0"/>
              <a:t>miqdorini</a:t>
            </a:r>
            <a:r>
              <a:rPr lang="en-US" sz="2600" dirty="0" smtClean="0"/>
              <a:t> </a:t>
            </a:r>
            <a:r>
              <a:rPr lang="en-US" sz="2600" dirty="0" err="1"/>
              <a:t>aniqlash</a:t>
            </a:r>
            <a:r>
              <a:rPr lang="en-US" sz="2600" dirty="0"/>
              <a:t> </a:t>
            </a:r>
            <a:r>
              <a:rPr lang="en-US" sz="2600" dirty="0" err="1"/>
              <a:t>uchun</a:t>
            </a:r>
            <a:r>
              <a:rPr lang="en-US" sz="2600" dirty="0"/>
              <a:t> </a:t>
            </a:r>
            <a:r>
              <a:rPr lang="en-US" sz="2600" dirty="0" err="1"/>
              <a:t>turli</a:t>
            </a:r>
            <a:r>
              <a:rPr lang="en-US" sz="2600" dirty="0"/>
              <a:t> </a:t>
            </a:r>
            <a:r>
              <a:rPr lang="en-US" sz="2600" dirty="0" err="1"/>
              <a:t>xil</a:t>
            </a:r>
            <a:r>
              <a:rPr lang="en-US" sz="2600" dirty="0"/>
              <a:t> </a:t>
            </a:r>
            <a:r>
              <a:rPr lang="en-US" sz="2600" dirty="0" err="1"/>
              <a:t>variantlar</a:t>
            </a:r>
            <a:r>
              <a:rPr lang="en-US" sz="2600" dirty="0"/>
              <a:t> </a:t>
            </a:r>
            <a:r>
              <a:rPr lang="en-US" sz="2600" dirty="0" err="1"/>
              <a:t>qo‘llaniladi</a:t>
            </a:r>
            <a:r>
              <a:rPr lang="en-US" sz="2600" dirty="0"/>
              <a:t>.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2. </a:t>
            </a:r>
            <a:r>
              <a:rPr lang="en-US" sz="2600" dirty="0" err="1"/>
              <a:t>Boshqa</a:t>
            </a:r>
            <a:r>
              <a:rPr lang="en-US" sz="2600" dirty="0"/>
              <a:t> (</a:t>
            </a:r>
            <a:r>
              <a:rPr lang="en-US" sz="2600" dirty="0" err="1"/>
              <a:t>mol-mulk</a:t>
            </a:r>
            <a:r>
              <a:rPr lang="en-US" sz="2600" dirty="0"/>
              <a:t>) </a:t>
            </a:r>
            <a:r>
              <a:rPr lang="en-US" sz="2600" dirty="0" err="1"/>
              <a:t>shaklda</a:t>
            </a:r>
            <a:r>
              <a:rPr lang="en-US" sz="2600" dirty="0"/>
              <a:t>, agar u </a:t>
            </a:r>
            <a:r>
              <a:rPr lang="en-US" sz="2600" dirty="0" err="1"/>
              <a:t>kompaniyaning</a:t>
            </a:r>
            <a:r>
              <a:rPr lang="en-US" sz="2600" dirty="0"/>
              <a:t> </a:t>
            </a:r>
            <a:r>
              <a:rPr lang="en-US" sz="2600" dirty="0" err="1" smtClean="0"/>
              <a:t>Ustavida</a:t>
            </a:r>
            <a:r>
              <a:rPr lang="en-US" sz="2600" dirty="0" smtClean="0"/>
              <a:t> </a:t>
            </a:r>
            <a:r>
              <a:rPr lang="en-US" sz="2600" dirty="0" err="1" smtClean="0"/>
              <a:t>nazarda</a:t>
            </a:r>
            <a:r>
              <a:rPr lang="en-US" sz="2600" dirty="0" smtClean="0"/>
              <a:t> </a:t>
            </a:r>
            <a:r>
              <a:rPr lang="en-US" sz="2600" dirty="0" err="1"/>
              <a:t>tutilgan</a:t>
            </a:r>
            <a:r>
              <a:rPr lang="en-US" sz="2600" dirty="0"/>
              <a:t> </a:t>
            </a:r>
            <a:r>
              <a:rPr lang="en-US" sz="2600" dirty="0" err="1"/>
              <a:t>bo‘lsa</a:t>
            </a:r>
            <a:r>
              <a:rPr lang="en-US" sz="2600" dirty="0"/>
              <a:t>, </a:t>
            </a:r>
            <a:r>
              <a:rPr lang="en-US" sz="2600" dirty="0" err="1"/>
              <a:t>xususan</a:t>
            </a:r>
            <a:r>
              <a:rPr lang="en-US" sz="2600" dirty="0"/>
              <a:t> </a:t>
            </a:r>
            <a:r>
              <a:rPr lang="en-US" sz="2600" dirty="0" err="1"/>
              <a:t>aksiyadorlik</a:t>
            </a:r>
            <a:r>
              <a:rPr lang="en-US" sz="2600" dirty="0"/>
              <a:t> </a:t>
            </a:r>
            <a:r>
              <a:rPr lang="en-US" sz="2600" dirty="0" err="1"/>
              <a:t>jamiyatlari</a:t>
            </a:r>
            <a:r>
              <a:rPr lang="en-US" sz="2600" dirty="0"/>
              <a:t> </a:t>
            </a:r>
            <a:r>
              <a:rPr lang="en-US" sz="2600" dirty="0" err="1" smtClean="0"/>
              <a:t>aksiyalar</a:t>
            </a:r>
            <a:r>
              <a:rPr lang="en-US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 err="1" smtClean="0"/>
              <a:t>obligatsiyalar</a:t>
            </a:r>
            <a:r>
              <a:rPr lang="en-US" sz="2600" dirty="0"/>
              <a:t>, </a:t>
            </a:r>
            <a:r>
              <a:rPr lang="en-US" sz="2600" dirty="0" err="1"/>
              <a:t>tovarlar</a:t>
            </a:r>
            <a:r>
              <a:rPr lang="en-US" sz="2600" dirty="0"/>
              <a:t> </a:t>
            </a:r>
            <a:r>
              <a:rPr lang="en-US" sz="2600" dirty="0" err="1"/>
              <a:t>ko‘rinishida</a:t>
            </a:r>
            <a:r>
              <a:rPr lang="en-US" sz="2600" dirty="0"/>
              <a:t> </a:t>
            </a:r>
            <a:r>
              <a:rPr lang="en-US" sz="2600" dirty="0" err="1"/>
              <a:t>beriladi</a:t>
            </a:r>
            <a:r>
              <a:rPr lang="en-US" sz="2600" dirty="0"/>
              <a:t>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>
                <a:latin typeface="Times New Roman,Italic"/>
              </a:rPr>
              <a:t>Dividend - </a:t>
            </a:r>
            <a:r>
              <a:rPr lang="en-US" sz="2200" dirty="0" err="1">
                <a:latin typeface="Times New Roman,Italic"/>
              </a:rPr>
              <a:t>bu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kompaniyaning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aksiyadorlariga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taqsimlanadigan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foyda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ulushi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va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aksiyadorlarning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kompaniyaga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kiritgan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investitsiyalari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uchun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oladigan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daromadidir</a:t>
            </a:r>
            <a:r>
              <a:rPr lang="en-US" sz="2200" dirty="0">
                <a:latin typeface="Times New Roman,Italic"/>
              </a:rPr>
              <a:t>. </a:t>
            </a:r>
            <a:r>
              <a:rPr lang="en-US" sz="2200" dirty="0" err="1">
                <a:latin typeface="Times New Roman,Italic"/>
              </a:rPr>
              <a:t>Kompaniya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rahbariyati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o'zining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turli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manfaatdor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tomonlarini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qondirish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uchun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daromadlaridan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foydalanishi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kerak</a:t>
            </a:r>
            <a:r>
              <a:rPr lang="en-US" sz="2200" dirty="0">
                <a:latin typeface="Times New Roman,Italic"/>
              </a:rPr>
              <a:t>, ammo </a:t>
            </a:r>
            <a:r>
              <a:rPr lang="en-US" sz="2200" dirty="0" err="1" smtClean="0">
                <a:latin typeface="Times New Roman,Italic"/>
              </a:rPr>
              <a:t>aksiyadorlarga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birinchi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navbatda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ustunlik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beriladi</a:t>
            </a:r>
            <a:r>
              <a:rPr lang="en-US" sz="2200" dirty="0">
                <a:latin typeface="Times New Roman,Italic"/>
              </a:rPr>
              <a:t>, </a:t>
            </a:r>
            <a:r>
              <a:rPr lang="en-US" sz="2200" dirty="0" err="1">
                <a:latin typeface="Times New Roman,Italic"/>
              </a:rPr>
              <a:t>chunki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ular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kompaniyada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eng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yuqori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xavfga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duch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kelishadi</a:t>
            </a:r>
            <a:r>
              <a:rPr lang="en-US" sz="2200" dirty="0">
                <a:latin typeface="Times New Roman,Italic"/>
              </a:rPr>
              <a:t>. </a:t>
            </a:r>
            <a:endParaRPr lang="en-US" sz="2200" dirty="0" smtClean="0">
              <a:latin typeface="Times New Roman,Italic"/>
            </a:endParaRPr>
          </a:p>
          <a:p>
            <a:pPr marL="0" indent="0" algn="ctr">
              <a:buNone/>
            </a:pPr>
            <a:r>
              <a:rPr lang="en-US" sz="2200" dirty="0" err="1" smtClean="0">
                <a:latin typeface="Times New Roman,Italic"/>
              </a:rPr>
              <a:t>Dividendlarga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bir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nechta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misollar</a:t>
            </a:r>
            <a:r>
              <a:rPr lang="en-US" sz="2200" dirty="0" smtClean="0">
                <a:latin typeface="Times New Roman,Italic"/>
              </a:rPr>
              <a:t>:</a:t>
            </a:r>
            <a:endParaRPr lang="en-US" sz="2200" dirty="0" smtClean="0">
              <a:latin typeface="Times New Roman,Italic"/>
            </a:endParaRPr>
          </a:p>
          <a:p>
            <a:pPr marL="457200" indent="-457200" algn="ctr">
              <a:buAutoNum type="arabicPeriod"/>
            </a:pPr>
            <a:r>
              <a:rPr lang="en-US" sz="2200" dirty="0" err="1" smtClean="0">
                <a:latin typeface="Times New Roman,Italic"/>
              </a:rPr>
              <a:t>Naqd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pul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dividendlari</a:t>
            </a:r>
            <a:r>
              <a:rPr lang="en-US" sz="2200" dirty="0" smtClean="0">
                <a:latin typeface="Times New Roman,Italic"/>
              </a:rPr>
              <a:t>. </a:t>
            </a:r>
            <a:r>
              <a:rPr lang="en-US" sz="2200" dirty="0" err="1" smtClean="0">
                <a:latin typeface="Times New Roman,Italic"/>
              </a:rPr>
              <a:t>Naqd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pulda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to'lanadigan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va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kompaniyaning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naqd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pul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zaxiralarini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kamaytiradigan</a:t>
            </a:r>
            <a:r>
              <a:rPr lang="en-US" sz="2200" dirty="0">
                <a:latin typeface="Times New Roman,Italic"/>
              </a:rPr>
              <a:t> dividend</a:t>
            </a:r>
            <a:r>
              <a:rPr lang="en-US" sz="2200" dirty="0" smtClean="0">
                <a:latin typeface="Times New Roman,Italic"/>
              </a:rPr>
              <a:t>.</a:t>
            </a:r>
            <a:endParaRPr lang="en-US" sz="2200" dirty="0" smtClean="0">
              <a:latin typeface="Times New Roman,Italic"/>
            </a:endParaRPr>
          </a:p>
          <a:p>
            <a:pPr marL="457200" indent="-457200" algn="ctr">
              <a:buAutoNum type="arabicPeriod"/>
            </a:pPr>
            <a:r>
              <a:rPr lang="en-US" sz="2200" dirty="0" err="1" smtClean="0">
                <a:latin typeface="Times New Roman,Italic"/>
              </a:rPr>
              <a:t>Bonusli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aksiyalar</a:t>
            </a:r>
            <a:r>
              <a:rPr lang="en-US" sz="2200" dirty="0" smtClean="0">
                <a:latin typeface="Times New Roman,Italic"/>
              </a:rPr>
              <a:t>. </a:t>
            </a:r>
            <a:r>
              <a:rPr lang="en-US" sz="2200" dirty="0" err="1" smtClean="0">
                <a:latin typeface="Times New Roman,Italic"/>
              </a:rPr>
              <a:t>Bonusli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aksiyalar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deganda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kompaniyaning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aksiyadorlarga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bepul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tarqatiladigan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aksiyalari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tushuniladi</a:t>
            </a:r>
            <a:r>
              <a:rPr lang="en-US" sz="2200" dirty="0">
                <a:latin typeface="Times New Roman,Italic"/>
              </a:rPr>
              <a:t>. </a:t>
            </a:r>
            <a:r>
              <a:rPr lang="en-US" sz="2200" dirty="0" err="1">
                <a:latin typeface="Times New Roman,Italic"/>
              </a:rPr>
              <a:t>Odatda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 smtClean="0">
                <a:latin typeface="Times New Roman,Italic"/>
              </a:rPr>
              <a:t>alohida</a:t>
            </a:r>
            <a:r>
              <a:rPr lang="en-US" sz="2200" dirty="0" smtClean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emas</a:t>
            </a:r>
            <a:r>
              <a:rPr lang="en-US" sz="2200" dirty="0">
                <a:latin typeface="Times New Roman,Italic"/>
              </a:rPr>
              <a:t>, </a:t>
            </a:r>
            <a:r>
              <a:rPr lang="en-US" sz="2200" dirty="0" err="1">
                <a:latin typeface="Times New Roman,Italic"/>
              </a:rPr>
              <a:t>balki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naqd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dividendga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qo'shimcha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ravishda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amalga</a:t>
            </a:r>
            <a:r>
              <a:rPr lang="en-US" sz="2200" dirty="0">
                <a:latin typeface="Times New Roman,Italic"/>
              </a:rPr>
              <a:t> </a:t>
            </a:r>
            <a:r>
              <a:rPr lang="en-US" sz="2200" dirty="0" err="1">
                <a:latin typeface="Times New Roman,Italic"/>
              </a:rPr>
              <a:t>oshiriladi</a:t>
            </a:r>
            <a:r>
              <a:rPr lang="en-US" sz="2200" dirty="0">
                <a:latin typeface="Times New Roman,Italic"/>
              </a:rPr>
              <a:t>.</a:t>
            </a:r>
            <a:endParaRPr lang="ru-RU" sz="2200" dirty="0">
              <a:latin typeface="Times New Roman,Ital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>
                <a:latin typeface="Times New Roman,Italic"/>
              </a:rPr>
              <a:t>Kompaniya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tomonidan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qo'llaniladigan</a:t>
            </a:r>
            <a:r>
              <a:rPr lang="en-US" sz="2400" dirty="0">
                <a:latin typeface="Times New Roman,Italic"/>
              </a:rPr>
              <a:t> dividend </a:t>
            </a:r>
            <a:r>
              <a:rPr lang="en-US" sz="2400" dirty="0" err="1">
                <a:latin typeface="Times New Roman,Italic"/>
              </a:rPr>
              <a:t>siyosati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korxona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qiymatiga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ta'sir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qilishi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mumkin</a:t>
            </a:r>
            <a:r>
              <a:rPr lang="en-US" sz="2400" dirty="0">
                <a:latin typeface="Times New Roman,Italic"/>
              </a:rPr>
              <a:t>. </a:t>
            </a:r>
            <a:r>
              <a:rPr lang="en-US" sz="2400" dirty="0" err="1">
                <a:latin typeface="Times New Roman,Italic"/>
              </a:rPr>
              <a:t>Tanlangan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siyosat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kompaniyaning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maqsadlariga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mos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kelishi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va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uning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 smtClean="0">
                <a:latin typeface="Times New Roman,Italic"/>
              </a:rPr>
              <a:t>aksiyadorlari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uchun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qiymatini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oshirishi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kerak</a:t>
            </a:r>
            <a:r>
              <a:rPr lang="en-US" sz="2400" dirty="0">
                <a:latin typeface="Times New Roman,Italic"/>
              </a:rPr>
              <a:t>. </a:t>
            </a:r>
            <a:r>
              <a:rPr lang="en-US" sz="2400" dirty="0" err="1" smtClean="0">
                <a:latin typeface="Times New Roman,Italic"/>
              </a:rPr>
              <a:t>Aksiyadorlar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kompaniyaning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egalari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bo'lsa</a:t>
            </a:r>
            <a:r>
              <a:rPr lang="en-US" sz="2400" dirty="0">
                <a:latin typeface="Times New Roman,Italic"/>
              </a:rPr>
              <a:t>-da, </a:t>
            </a:r>
            <a:r>
              <a:rPr lang="en-US" sz="2400" dirty="0" err="1">
                <a:latin typeface="Times New Roman,Italic"/>
              </a:rPr>
              <a:t>foyda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taqsimlanadimi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yoki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saqlanib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qoladimi</a:t>
            </a:r>
            <a:r>
              <a:rPr lang="en-US" sz="2400" dirty="0">
                <a:latin typeface="Times New Roman,Italic"/>
              </a:rPr>
              <a:t>, </a:t>
            </a:r>
            <a:r>
              <a:rPr lang="en-US" sz="2400" dirty="0" err="1">
                <a:latin typeface="Times New Roman,Italic"/>
              </a:rPr>
              <a:t>degan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savolni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direktorlar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kengashi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 smtClean="0">
                <a:latin typeface="Times New Roman,Italic"/>
              </a:rPr>
              <a:t>hal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 err="1" smtClean="0">
                <a:latin typeface="Times New Roman,Italic"/>
              </a:rPr>
              <a:t>qiladi.Direktorlar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ushbu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qarorni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qabul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qilishda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kompaniyaning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rivojlanish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istiqbollari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va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kelajakdagi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loyihalar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kabi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ko'plab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omillarni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hisobga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olishlari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kerak</a:t>
            </a:r>
            <a:r>
              <a:rPr lang="en-US" sz="2400" dirty="0">
                <a:latin typeface="Times New Roman,Italic"/>
              </a:rPr>
              <a:t>. </a:t>
            </a:r>
            <a:r>
              <a:rPr lang="en-US" sz="2400" dirty="0" err="1">
                <a:latin typeface="Times New Roman,Italic"/>
              </a:rPr>
              <a:t>Kompaniya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amal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qilishi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mumkin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bo'lgan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turli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xil</a:t>
            </a:r>
            <a:r>
              <a:rPr lang="en-US" sz="2400" dirty="0">
                <a:latin typeface="Times New Roman,Italic"/>
              </a:rPr>
              <a:t> dividend </a:t>
            </a:r>
            <a:r>
              <a:rPr lang="en-US" sz="2400" dirty="0" err="1">
                <a:latin typeface="Times New Roman,Italic"/>
              </a:rPr>
              <a:t>siyosatlari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mavjud</a:t>
            </a:r>
            <a:r>
              <a:rPr lang="en-US" sz="2400" dirty="0">
                <a:latin typeface="Times New Roman,Italic"/>
              </a:rPr>
              <a:t>, </a:t>
            </a:r>
            <a:r>
              <a:rPr lang="en-US" sz="2400" dirty="0" err="1">
                <a:latin typeface="Times New Roman,Italic"/>
              </a:rPr>
              <a:t>masalan</a:t>
            </a:r>
            <a:r>
              <a:rPr lang="en-US" sz="2400" dirty="0">
                <a:latin typeface="Times New Roman,Italic"/>
              </a:rPr>
              <a:t>:</a:t>
            </a:r>
            <a:endParaRPr lang="ru-RU" sz="2400" dirty="0">
              <a:latin typeface="Times New Roman,Ital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19" y="1196752"/>
            <a:ext cx="892899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,Italic"/>
              </a:rPr>
              <a:t>Doimiy</a:t>
            </a:r>
            <a:r>
              <a:rPr lang="en-US" dirty="0">
                <a:latin typeface="Times New Roman,Italic"/>
              </a:rPr>
              <a:t> dividend </a:t>
            </a:r>
            <a:r>
              <a:rPr lang="en-US" dirty="0" err="1">
                <a:latin typeface="Times New Roman,Italic"/>
              </a:rPr>
              <a:t>siyosati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 smtClean="0">
                <a:latin typeface="Times New Roman,Italic"/>
              </a:rPr>
              <a:t>Muntazam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>
                <a:latin typeface="Times New Roman,Italic"/>
              </a:rPr>
              <a:t>dividend </a:t>
            </a:r>
            <a:r>
              <a:rPr lang="en-US" sz="2400" dirty="0" err="1">
                <a:latin typeface="Times New Roman,Italic"/>
              </a:rPr>
              <a:t>siyosatiga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ko'ra</a:t>
            </a:r>
            <a:r>
              <a:rPr lang="en-US" sz="2400" dirty="0">
                <a:latin typeface="Times New Roman,Italic"/>
              </a:rPr>
              <a:t>, </a:t>
            </a:r>
            <a:r>
              <a:rPr lang="en-US" sz="2400" dirty="0" err="1">
                <a:latin typeface="Times New Roman,Italic"/>
              </a:rPr>
              <a:t>kompaniya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har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yili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o'z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 smtClean="0">
                <a:latin typeface="Times New Roman,Italic"/>
              </a:rPr>
              <a:t>aksiyadorlariga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dividendlar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to'laydi</a:t>
            </a:r>
            <a:r>
              <a:rPr lang="en-US" sz="2400" dirty="0">
                <a:latin typeface="Times New Roman,Italic"/>
              </a:rPr>
              <a:t>. Agar </a:t>
            </a:r>
            <a:r>
              <a:rPr lang="en-US" sz="2400" dirty="0" err="1">
                <a:latin typeface="Times New Roman,Italic"/>
              </a:rPr>
              <a:t>kompaniya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g'ayritabiiy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daromad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olsa</a:t>
            </a:r>
            <a:r>
              <a:rPr lang="en-US" sz="2400" dirty="0">
                <a:latin typeface="Times New Roman,Italic"/>
              </a:rPr>
              <a:t> (</a:t>
            </a:r>
            <a:r>
              <a:rPr lang="en-US" sz="2400" dirty="0" err="1">
                <a:latin typeface="Times New Roman,Italic"/>
              </a:rPr>
              <a:t>juda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yuqori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foyda</a:t>
            </a:r>
            <a:r>
              <a:rPr lang="en-US" sz="2400" dirty="0">
                <a:latin typeface="Times New Roman,Italic"/>
              </a:rPr>
              <a:t>), </a:t>
            </a:r>
            <a:r>
              <a:rPr lang="en-US" sz="2400" dirty="0" err="1">
                <a:latin typeface="Times New Roman,Italic"/>
              </a:rPr>
              <a:t>ortiqcha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foyda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 smtClean="0">
                <a:latin typeface="Times New Roman,Italic"/>
              </a:rPr>
              <a:t>aksiyadorlarga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taqsimlanmaydi</a:t>
            </a:r>
            <a:r>
              <a:rPr lang="en-US" sz="2400" dirty="0">
                <a:latin typeface="Times New Roman,Italic"/>
              </a:rPr>
              <a:t>, </a:t>
            </a:r>
            <a:r>
              <a:rPr lang="en-US" sz="2400" dirty="0" err="1">
                <a:latin typeface="Times New Roman,Italic"/>
              </a:rPr>
              <a:t>lekin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kompaniya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tomonidan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taqsimlanmagan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foyda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sifatida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ushlab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turiladi</a:t>
            </a:r>
            <a:r>
              <a:rPr lang="en-US" sz="2400" dirty="0">
                <a:latin typeface="Times New Roman,Italic"/>
              </a:rPr>
              <a:t>. Agar </a:t>
            </a:r>
            <a:r>
              <a:rPr lang="en-US" sz="2400" dirty="0" err="1">
                <a:latin typeface="Times New Roman,Italic"/>
              </a:rPr>
              <a:t>kompaniya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zarar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ko'rsa</a:t>
            </a:r>
            <a:r>
              <a:rPr lang="en-US" sz="2400" dirty="0">
                <a:latin typeface="Times New Roman,Italic"/>
              </a:rPr>
              <a:t>, </a:t>
            </a:r>
            <a:r>
              <a:rPr lang="en-US" sz="2400" dirty="0" err="1" smtClean="0">
                <a:latin typeface="Times New Roman,Italic"/>
              </a:rPr>
              <a:t>aksiyadorlarga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siyosat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bo'yicha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dividendlar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to'lanadi</a:t>
            </a:r>
            <a:r>
              <a:rPr lang="en-US" sz="2400" dirty="0" smtClean="0">
                <a:latin typeface="Times New Roman,Italic"/>
              </a:rPr>
              <a:t>. </a:t>
            </a:r>
            <a:r>
              <a:rPr lang="en-US" sz="2400" dirty="0" err="1" smtClean="0">
                <a:latin typeface="Times New Roman,Italic"/>
              </a:rPr>
              <a:t>Doimiy</a:t>
            </a:r>
            <a:r>
              <a:rPr lang="en-US" sz="2400" dirty="0" smtClean="0">
                <a:latin typeface="Times New Roman,Italic"/>
              </a:rPr>
              <a:t> </a:t>
            </a:r>
            <a:r>
              <a:rPr lang="en-US" sz="2400" dirty="0">
                <a:latin typeface="Times New Roman,Italic"/>
              </a:rPr>
              <a:t>dividend </a:t>
            </a:r>
            <a:r>
              <a:rPr lang="en-US" sz="2400" dirty="0" err="1">
                <a:latin typeface="Times New Roman,Italic"/>
              </a:rPr>
              <a:t>siyosati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barqaror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pul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oqimi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va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barqaror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daromadga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ega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kompaniyalar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tomonidan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qo'llaniladi</a:t>
            </a:r>
            <a:r>
              <a:rPr lang="en-US" sz="2400" dirty="0">
                <a:latin typeface="Times New Roman,Italic"/>
              </a:rPr>
              <a:t>. </a:t>
            </a:r>
            <a:r>
              <a:rPr lang="en-US" sz="2400" dirty="0" err="1">
                <a:latin typeface="Times New Roman,Italic"/>
              </a:rPr>
              <a:t>Dividendlarni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shu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tarzda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to'laydigan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kompaniyalar</a:t>
            </a:r>
            <a:r>
              <a:rPr lang="en-US" sz="2400" dirty="0">
                <a:latin typeface="Times New Roman,Italic"/>
              </a:rPr>
              <a:t> past </a:t>
            </a:r>
            <a:r>
              <a:rPr lang="en-US" sz="2400" dirty="0" err="1">
                <a:latin typeface="Times New Roman,Italic"/>
              </a:rPr>
              <a:t>riskli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investitsiyalar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hisoblanadi</a:t>
            </a:r>
            <a:r>
              <a:rPr lang="en-US" sz="2400" dirty="0">
                <a:latin typeface="Times New Roman,Italic"/>
              </a:rPr>
              <a:t>, </a:t>
            </a:r>
            <a:r>
              <a:rPr lang="en-US" sz="2400" dirty="0" err="1">
                <a:latin typeface="Times New Roman,Italic"/>
              </a:rPr>
              <a:t>chunki</a:t>
            </a:r>
            <a:r>
              <a:rPr lang="en-US" sz="2400" dirty="0">
                <a:latin typeface="Times New Roman,Italic"/>
              </a:rPr>
              <a:t> dividend </a:t>
            </a:r>
            <a:r>
              <a:rPr lang="en-US" sz="2400" dirty="0" err="1">
                <a:latin typeface="Times New Roman,Italic"/>
              </a:rPr>
              <a:t>to'lovlari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muntazam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bo'lsa</a:t>
            </a:r>
            <a:r>
              <a:rPr lang="en-US" sz="2400" dirty="0">
                <a:latin typeface="Times New Roman,Italic"/>
              </a:rPr>
              <a:t>-da, </a:t>
            </a:r>
            <a:r>
              <a:rPr lang="en-US" sz="2400" dirty="0" err="1">
                <a:latin typeface="Times New Roman,Italic"/>
              </a:rPr>
              <a:t>ular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unchalik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yuqori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bo'lmasligi</a:t>
            </a:r>
            <a:r>
              <a:rPr lang="en-US" sz="2400" dirty="0">
                <a:latin typeface="Times New Roman,Italic"/>
              </a:rPr>
              <a:t> </a:t>
            </a:r>
            <a:r>
              <a:rPr lang="en-US" sz="2400" dirty="0" err="1">
                <a:latin typeface="Times New Roman,Italic"/>
              </a:rPr>
              <a:t>mumkin</a:t>
            </a:r>
            <a:r>
              <a:rPr lang="en-US" sz="2400" dirty="0">
                <a:latin typeface="Times New Roman,Italic"/>
              </a:rPr>
              <a:t>.</a:t>
            </a:r>
            <a:endParaRPr lang="ru-RU" sz="2400" dirty="0">
              <a:latin typeface="Times New Roman,Ital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Barqaror</a:t>
            </a:r>
            <a:r>
              <a:rPr lang="en-US" dirty="0"/>
              <a:t> dividend </a:t>
            </a:r>
            <a:r>
              <a:rPr lang="en-US" dirty="0" err="1"/>
              <a:t>siyosati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 smtClean="0"/>
              <a:t>Barqaror</a:t>
            </a:r>
            <a:r>
              <a:rPr lang="en-US" sz="2800" dirty="0" smtClean="0"/>
              <a:t> </a:t>
            </a:r>
            <a:r>
              <a:rPr lang="en-US" sz="2800" dirty="0"/>
              <a:t>dividend </a:t>
            </a:r>
            <a:r>
              <a:rPr lang="en-US" sz="2800" dirty="0" err="1"/>
              <a:t>siyosati</a:t>
            </a:r>
            <a:r>
              <a:rPr lang="en-US" sz="2800" dirty="0"/>
              <a:t> </a:t>
            </a:r>
            <a:r>
              <a:rPr lang="en-US" sz="2800" dirty="0" err="1"/>
              <a:t>doirasida</a:t>
            </a:r>
            <a:r>
              <a:rPr lang="en-US" sz="2800" dirty="0"/>
              <a:t> </a:t>
            </a:r>
            <a:r>
              <a:rPr lang="en-US" sz="2800" dirty="0" err="1"/>
              <a:t>dividendlar</a:t>
            </a:r>
            <a:r>
              <a:rPr lang="en-US" sz="2800" dirty="0"/>
              <a:t> </a:t>
            </a:r>
            <a:r>
              <a:rPr lang="en-US" sz="2800" dirty="0" err="1"/>
              <a:t>sifatida</a:t>
            </a:r>
            <a:r>
              <a:rPr lang="en-US" sz="2800" dirty="0"/>
              <a:t> </a:t>
            </a:r>
            <a:r>
              <a:rPr lang="en-US" sz="2800" dirty="0" err="1"/>
              <a:t>to'lanadigan</a:t>
            </a:r>
            <a:r>
              <a:rPr lang="en-US" sz="2800" dirty="0"/>
              <a:t> </a:t>
            </a:r>
            <a:r>
              <a:rPr lang="en-US" sz="2800" dirty="0" err="1"/>
              <a:t>foydaning</a:t>
            </a:r>
            <a:r>
              <a:rPr lang="en-US" sz="2800" dirty="0"/>
              <a:t> </a:t>
            </a:r>
            <a:r>
              <a:rPr lang="en-US" sz="2800" dirty="0" err="1"/>
              <a:t>foizi</a:t>
            </a:r>
            <a:r>
              <a:rPr lang="en-US" sz="2800" dirty="0"/>
              <a:t> </a:t>
            </a:r>
            <a:r>
              <a:rPr lang="en-US" sz="2800" dirty="0" err="1"/>
              <a:t>belgilanadi</a:t>
            </a:r>
            <a:r>
              <a:rPr lang="en-US" sz="2800" dirty="0"/>
              <a:t>. </a:t>
            </a:r>
            <a:r>
              <a:rPr lang="en-US" sz="2800" dirty="0" err="1"/>
              <a:t>Misol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, agar </a:t>
            </a:r>
            <a:r>
              <a:rPr lang="en-US" sz="2800" dirty="0" err="1"/>
              <a:t>kompaniya</a:t>
            </a:r>
            <a:r>
              <a:rPr lang="en-US" sz="2800" dirty="0"/>
              <a:t> </a:t>
            </a:r>
            <a:r>
              <a:rPr lang="en-US" sz="2800" dirty="0" err="1"/>
              <a:t>to'lov</a:t>
            </a:r>
            <a:r>
              <a:rPr lang="en-US" sz="2800" dirty="0"/>
              <a:t> </a:t>
            </a:r>
            <a:r>
              <a:rPr lang="en-US" sz="2800" dirty="0" err="1"/>
              <a:t>stavkasini</a:t>
            </a:r>
            <a:r>
              <a:rPr lang="en-US" sz="2800" dirty="0"/>
              <a:t> 6% </a:t>
            </a:r>
            <a:r>
              <a:rPr lang="en-US" sz="2800" dirty="0" err="1"/>
              <a:t>qilib</a:t>
            </a:r>
            <a:r>
              <a:rPr lang="en-US" sz="2800" dirty="0"/>
              <a:t> </a:t>
            </a:r>
            <a:r>
              <a:rPr lang="en-US" sz="2800" dirty="0" err="1"/>
              <a:t>belgilasa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moliyaviy</a:t>
            </a:r>
            <a:r>
              <a:rPr lang="en-US" sz="2800" dirty="0"/>
              <a:t> </a:t>
            </a:r>
            <a:r>
              <a:rPr lang="en-US" sz="2800" dirty="0" err="1"/>
              <a:t>yil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olingan</a:t>
            </a:r>
            <a:r>
              <a:rPr lang="en-US" sz="2800" dirty="0"/>
              <a:t> </a:t>
            </a:r>
            <a:r>
              <a:rPr lang="en-US" sz="2800" dirty="0" err="1"/>
              <a:t>foyda</a:t>
            </a:r>
            <a:r>
              <a:rPr lang="en-US" sz="2800" dirty="0"/>
              <a:t> </a:t>
            </a:r>
            <a:r>
              <a:rPr lang="en-US" sz="2800" dirty="0" err="1"/>
              <a:t>miqdoridan</a:t>
            </a:r>
            <a:r>
              <a:rPr lang="en-US" sz="2800" dirty="0"/>
              <a:t> </a:t>
            </a:r>
            <a:r>
              <a:rPr lang="en-US" sz="2800" dirty="0" err="1"/>
              <a:t>qat'i</a:t>
            </a:r>
            <a:r>
              <a:rPr lang="en-US" sz="2800" dirty="0"/>
              <a:t> </a:t>
            </a:r>
            <a:r>
              <a:rPr lang="en-US" sz="2800" dirty="0" err="1"/>
              <a:t>nazar</a:t>
            </a:r>
            <a:r>
              <a:rPr lang="en-US" sz="2800" dirty="0"/>
              <a:t>, </a:t>
            </a:r>
            <a:r>
              <a:rPr lang="en-US" sz="2800" dirty="0" err="1"/>
              <a:t>to'lanadigan</a:t>
            </a:r>
            <a:r>
              <a:rPr lang="en-US" sz="2800" dirty="0"/>
              <a:t> </a:t>
            </a:r>
            <a:r>
              <a:rPr lang="en-US" sz="2800" dirty="0" err="1"/>
              <a:t>foyda</a:t>
            </a:r>
            <a:r>
              <a:rPr lang="en-US" sz="2800" dirty="0"/>
              <a:t> </a:t>
            </a:r>
            <a:r>
              <a:rPr lang="en-US" sz="2800" dirty="0" err="1"/>
              <a:t>foizidir</a:t>
            </a:r>
            <a:r>
              <a:rPr lang="en-US" sz="2800" dirty="0" smtClean="0"/>
              <a:t>. </a:t>
            </a:r>
            <a:r>
              <a:rPr lang="en-US" sz="2800" dirty="0" err="1" smtClean="0"/>
              <a:t>Kompaniya</a:t>
            </a:r>
            <a:r>
              <a:rPr lang="en-US" sz="2800" dirty="0" smtClean="0"/>
              <a:t> </a:t>
            </a:r>
            <a:r>
              <a:rPr lang="en-US" sz="2800" dirty="0"/>
              <a:t>1 million dollar </a:t>
            </a:r>
            <a:r>
              <a:rPr lang="en-US" sz="2800" dirty="0" err="1"/>
              <a:t>yoki</a:t>
            </a:r>
            <a:r>
              <a:rPr lang="en-US" sz="2800" dirty="0"/>
              <a:t> 100 000 dollar </a:t>
            </a:r>
            <a:r>
              <a:rPr lang="en-US" sz="2800" dirty="0" err="1"/>
              <a:t>ishlab</a:t>
            </a:r>
            <a:r>
              <a:rPr lang="en-US" sz="2800" dirty="0"/>
              <a:t> </a:t>
            </a:r>
            <a:r>
              <a:rPr lang="en-US" sz="2800" dirty="0" err="1"/>
              <a:t>topadimi</a:t>
            </a:r>
            <a:r>
              <a:rPr lang="en-US" sz="2800" dirty="0"/>
              <a:t>, </a:t>
            </a:r>
            <a:r>
              <a:rPr lang="en-US" sz="2800" dirty="0" err="1"/>
              <a:t>qat'iy</a:t>
            </a:r>
            <a:r>
              <a:rPr lang="en-US" sz="2800" dirty="0"/>
              <a:t> </a:t>
            </a:r>
            <a:r>
              <a:rPr lang="en-US" sz="2800" dirty="0" err="1"/>
              <a:t>belgilangan</a:t>
            </a:r>
            <a:r>
              <a:rPr lang="en-US" sz="2800" dirty="0"/>
              <a:t> </a:t>
            </a:r>
            <a:r>
              <a:rPr lang="en-US" sz="2800" dirty="0" err="1"/>
              <a:t>dividendlar</a:t>
            </a:r>
            <a:r>
              <a:rPr lang="en-US" sz="2800" dirty="0"/>
              <a:t> </a:t>
            </a:r>
            <a:r>
              <a:rPr lang="en-US" sz="2800" dirty="0" err="1"/>
              <a:t>to'lanadi</a:t>
            </a:r>
            <a:r>
              <a:rPr lang="en-US" sz="2800" dirty="0"/>
              <a:t>. </a:t>
            </a:r>
            <a:r>
              <a:rPr lang="en-US" sz="2800" dirty="0" err="1"/>
              <a:t>Bunday</a:t>
            </a:r>
            <a:r>
              <a:rPr lang="en-US" sz="2800" dirty="0"/>
              <a:t> </a:t>
            </a:r>
            <a:r>
              <a:rPr lang="en-US" sz="2800" dirty="0" err="1"/>
              <a:t>siyosatga</a:t>
            </a:r>
            <a:r>
              <a:rPr lang="en-US" sz="2800" dirty="0"/>
              <a:t> </a:t>
            </a:r>
            <a:r>
              <a:rPr lang="en-US" sz="2800" dirty="0" err="1"/>
              <a:t>amal</a:t>
            </a:r>
            <a:r>
              <a:rPr lang="en-US" sz="2800" dirty="0"/>
              <a:t> </a:t>
            </a:r>
            <a:r>
              <a:rPr lang="en-US" sz="2800" dirty="0" err="1"/>
              <a:t>qiladigan</a:t>
            </a:r>
            <a:r>
              <a:rPr lang="en-US" sz="2800" dirty="0"/>
              <a:t> </a:t>
            </a:r>
            <a:r>
              <a:rPr lang="en-US" sz="2800" dirty="0" err="1"/>
              <a:t>kompaniyaga</a:t>
            </a:r>
            <a:r>
              <a:rPr lang="en-US" sz="2800" dirty="0"/>
              <a:t> </a:t>
            </a:r>
            <a:r>
              <a:rPr lang="en-US" sz="2800" dirty="0" err="1"/>
              <a:t>sarmoya</a:t>
            </a:r>
            <a:r>
              <a:rPr lang="en-US" sz="2800" dirty="0"/>
              <a:t> </a:t>
            </a:r>
            <a:r>
              <a:rPr lang="en-US" sz="2800" dirty="0" err="1"/>
              <a:t>kiritish</a:t>
            </a:r>
            <a:r>
              <a:rPr lang="en-US" sz="2800" dirty="0"/>
              <a:t> </a:t>
            </a:r>
            <a:r>
              <a:rPr lang="en-US" sz="2800" dirty="0" err="1"/>
              <a:t>investorlar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xavflidir</a:t>
            </a:r>
            <a:r>
              <a:rPr lang="en-US" sz="2800" dirty="0"/>
              <a:t>, </a:t>
            </a:r>
            <a:r>
              <a:rPr lang="en-US" sz="2800" dirty="0" err="1"/>
              <a:t>chunki</a:t>
            </a:r>
            <a:r>
              <a:rPr lang="en-US" sz="2800" dirty="0"/>
              <a:t> </a:t>
            </a:r>
            <a:r>
              <a:rPr lang="en-US" sz="2800" dirty="0" err="1"/>
              <a:t>dividendlar</a:t>
            </a:r>
            <a:r>
              <a:rPr lang="en-US" sz="2800" dirty="0"/>
              <a:t> </a:t>
            </a:r>
            <a:r>
              <a:rPr lang="en-US" sz="2800" dirty="0" err="1"/>
              <a:t>miqdori</a:t>
            </a:r>
            <a:r>
              <a:rPr lang="en-US" sz="2800" dirty="0"/>
              <a:t> </a:t>
            </a:r>
            <a:r>
              <a:rPr lang="en-US" sz="2800" dirty="0" err="1"/>
              <a:t>foyda</a:t>
            </a:r>
            <a:r>
              <a:rPr lang="en-US" sz="2800" dirty="0"/>
              <a:t> </a:t>
            </a:r>
            <a:r>
              <a:rPr lang="en-US" sz="2800" dirty="0" err="1"/>
              <a:t>darajasiga</a:t>
            </a:r>
            <a:r>
              <a:rPr lang="en-US" sz="2800" dirty="0"/>
              <a:t> </a:t>
            </a:r>
            <a:r>
              <a:rPr lang="en-US" sz="2800" dirty="0" err="1"/>
              <a:t>qarab</a:t>
            </a:r>
            <a:r>
              <a:rPr lang="en-US" sz="2800" dirty="0"/>
              <a:t> </a:t>
            </a:r>
            <a:r>
              <a:rPr lang="en-US" sz="2800" dirty="0" err="1"/>
              <a:t>o'zgaradi</a:t>
            </a:r>
            <a:r>
              <a:rPr lang="en-US" sz="2800" dirty="0"/>
              <a:t>. </a:t>
            </a:r>
            <a:r>
              <a:rPr lang="en-US" sz="2800" dirty="0" err="1" smtClean="0"/>
              <a:t>Aksiyadorlar</a:t>
            </a:r>
            <a:r>
              <a:rPr lang="en-US" sz="2800" dirty="0" smtClean="0"/>
              <a:t> </a:t>
            </a:r>
            <a:r>
              <a:rPr lang="en-US" sz="2800" dirty="0" err="1"/>
              <a:t>ko'plab</a:t>
            </a:r>
            <a:r>
              <a:rPr lang="en-US" sz="2800" dirty="0"/>
              <a:t> </a:t>
            </a:r>
            <a:r>
              <a:rPr lang="en-US" sz="2800" dirty="0" err="1"/>
              <a:t>noaniqliklarga</a:t>
            </a:r>
            <a:r>
              <a:rPr lang="en-US" sz="2800" dirty="0"/>
              <a:t> </a:t>
            </a:r>
            <a:r>
              <a:rPr lang="en-US" sz="2800" dirty="0" err="1"/>
              <a:t>duch</a:t>
            </a:r>
            <a:r>
              <a:rPr lang="en-US" sz="2800" dirty="0"/>
              <a:t> </a:t>
            </a:r>
            <a:r>
              <a:rPr lang="en-US" sz="2800" dirty="0" err="1"/>
              <a:t>kelishadi</a:t>
            </a:r>
            <a:r>
              <a:rPr lang="en-US" sz="2800" dirty="0"/>
              <a:t>, </a:t>
            </a:r>
            <a:r>
              <a:rPr lang="en-US" sz="2800" dirty="0" err="1"/>
              <a:t>chunki</a:t>
            </a:r>
            <a:r>
              <a:rPr lang="en-US" sz="2800" dirty="0"/>
              <a:t> </a:t>
            </a:r>
            <a:r>
              <a:rPr lang="en-US" sz="2800" dirty="0" err="1"/>
              <a:t>ular</a:t>
            </a:r>
            <a:r>
              <a:rPr lang="en-US" sz="2800" dirty="0"/>
              <a:t> </a:t>
            </a:r>
            <a:r>
              <a:rPr lang="en-US" sz="2800" dirty="0" err="1"/>
              <a:t>aniq</a:t>
            </a:r>
            <a:r>
              <a:rPr lang="en-US" sz="2800" dirty="0"/>
              <a:t> dividend </a:t>
            </a:r>
            <a:r>
              <a:rPr lang="en-US" sz="2800" dirty="0" err="1"/>
              <a:t>olishlariga</a:t>
            </a:r>
            <a:r>
              <a:rPr lang="en-US" sz="2800" dirty="0"/>
              <a:t> </a:t>
            </a:r>
            <a:r>
              <a:rPr lang="en-US" sz="2800" dirty="0" err="1"/>
              <a:t>ishonchlari</a:t>
            </a:r>
            <a:r>
              <a:rPr lang="en-US" sz="2800" dirty="0"/>
              <a:t> </a:t>
            </a:r>
            <a:r>
              <a:rPr lang="en-US" sz="2800" dirty="0" err="1"/>
              <a:t>komil</a:t>
            </a:r>
            <a:r>
              <a:rPr lang="en-US" sz="2800" dirty="0"/>
              <a:t> </a:t>
            </a:r>
            <a:r>
              <a:rPr lang="en-US" sz="2800" dirty="0" err="1"/>
              <a:t>emas</a:t>
            </a:r>
            <a:r>
              <a:rPr lang="en-US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Noto'g'ri</a:t>
            </a:r>
            <a:r>
              <a:rPr lang="en-US" dirty="0"/>
              <a:t> dividend </a:t>
            </a:r>
            <a:r>
              <a:rPr lang="en-US" dirty="0" err="1"/>
              <a:t>siyosati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35643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Noto'g'ri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aksiyadorlariga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to'lash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majburiyatiga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direktorlar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kengashi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ma'lum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g'ayritabiiy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olsalar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aksiyadorlarga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taqsimlash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to'lamaslik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o'rniga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biznesni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kelajakdagi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qolishga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qilishlari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Noto'g'ri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oqimiga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bo'lmagan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likvidligi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yo'q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qo'llaniladi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sarmoya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moliyaviy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olmaslik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ehtimoli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borligi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xavflarga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Dividendsiz</a:t>
            </a:r>
            <a:r>
              <a:rPr lang="en-US" dirty="0"/>
              <a:t> </a:t>
            </a:r>
            <a:r>
              <a:rPr lang="en-US" dirty="0" err="1"/>
              <a:t>siyosat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Dividendsiz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siyosatga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aksiyadorlarga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taqsimlamaydi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Buning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saqlanib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kelajakdagi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o'sish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biznesga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bermaydigan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o'sib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boradi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kengayadi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aksiyadorlar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sarmoya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kiritadilar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aksiyalarining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oshadi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Investor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narxining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oshishi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to'lashdan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qimmatroqdir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91001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75" dirty="0">
                <a:solidFill>
                  <a:schemeClr val="bg1"/>
                </a:solidFill>
                <a:latin typeface="Times New Roman" panose="02020603050405020304" pitchFamily="18" charset="0"/>
              </a:rPr>
              <a:t>JAHON AMALIYOTIDA ENG </a:t>
            </a:r>
            <a:r>
              <a:rPr lang="en-US" sz="1875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KOʻP</a:t>
            </a:r>
            <a:r>
              <a:rPr lang="en-US" sz="1875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QOʻLLANILADIGAN</a:t>
            </a:r>
            <a:r>
              <a:rPr lang="en-US" sz="1875" dirty="0">
                <a:solidFill>
                  <a:schemeClr val="bg1"/>
                </a:solidFill>
                <a:latin typeface="Times New Roman" panose="02020603050405020304" pitchFamily="18" charset="0"/>
              </a:rPr>
              <a:t> DIVIDEND </a:t>
            </a:r>
            <a:r>
              <a:rPr lang="en-US" sz="1875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TOʻLASH</a:t>
            </a:r>
            <a:r>
              <a:rPr lang="en-US" sz="1875" dirty="0">
                <a:solidFill>
                  <a:schemeClr val="bg1"/>
                </a:solidFill>
                <a:latin typeface="Times New Roman" panose="02020603050405020304" pitchFamily="18" charset="0"/>
              </a:rPr>
              <a:t> SHAKLLARI QUYIDAGILAR:</a:t>
            </a:r>
            <a:r>
              <a:rPr lang="en-US" sz="1875" dirty="0">
                <a:solidFill>
                  <a:schemeClr val="bg1"/>
                </a:solidFill>
              </a:rPr>
              <a:t> </a:t>
            </a:r>
            <a:endParaRPr lang="ru-RU" sz="1875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8429" y="37993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dirty="0"/>
            </a:b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440644" y="1868985"/>
            <a:ext cx="8529640" cy="795267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pul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shaklidagi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dividendlar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cash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dividens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  <a:endParaRPr lang="ru-RU" sz="2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442714" y="3081513"/>
            <a:ext cx="8529640" cy="77832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avtomatik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reinvestitsiyalash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dividend reinvestment plans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  <a:endParaRPr lang="ru-RU" sz="24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442714" y="4209567"/>
            <a:ext cx="8529640" cy="77832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aksiyalar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orqali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toʻlash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stock dividends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42714" y="5328765"/>
            <a:ext cx="8529640" cy="7783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aksiyalarni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maydalash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stock split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9" name="Picture 49" descr="arrow_metal01"/>
          <p:cNvPicPr>
            <a:picLocks noChangeAspect="1" noChangeArrowheads="1"/>
          </p:cNvPicPr>
          <p:nvPr/>
        </p:nvPicPr>
        <p:blipFill>
          <a:blip r:embed="rId1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7416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black">
          <a:xfrm>
            <a:off x="3241620" y="4770484"/>
            <a:ext cx="53741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 ва ички молиялаштиришни такомиллаштириш масалалари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black">
          <a:xfrm>
            <a:off x="3308063" y="1957705"/>
            <a:ext cx="53205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 ва ички молиялаштиришнинг назарий-ҳуқуқий асослари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black">
          <a:xfrm>
            <a:off x="3930719" y="3568961"/>
            <a:ext cx="49326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 ва ички молиялаштиришнинг ҳолати тахлили.</a:t>
            </a:r>
            <a:endParaRPr lang="en-US" altLang="ru-RU" sz="2000" dirty="0"/>
          </a:p>
        </p:txBody>
      </p:sp>
      <p:grpSp>
        <p:nvGrpSpPr>
          <p:cNvPr id="35934" name="Group 94"/>
          <p:cNvGrpSpPr/>
          <p:nvPr/>
        </p:nvGrpSpPr>
        <p:grpSpPr bwMode="auto">
          <a:xfrm>
            <a:off x="2813050" y="2351088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3" name="Group 53"/>
            <p:cNvGrpSpPr/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2" name="Group 92"/>
          <p:cNvGrpSpPr/>
          <p:nvPr/>
        </p:nvGrpSpPr>
        <p:grpSpPr bwMode="auto">
          <a:xfrm>
            <a:off x="3494088" y="3771900"/>
            <a:ext cx="393700" cy="393700"/>
            <a:chOff x="3647" y="1006"/>
            <a:chExt cx="416" cy="416"/>
          </a:xfrm>
        </p:grpSpPr>
        <p:sp>
          <p:nvSpPr>
            <p:cNvPr id="3590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8" name="Group 68"/>
            <p:cNvGrpSpPr/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5909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1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7" name="Picture 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0" name="Group 90"/>
          <p:cNvGrpSpPr/>
          <p:nvPr/>
        </p:nvGrpSpPr>
        <p:grpSpPr bwMode="auto">
          <a:xfrm>
            <a:off x="2732088" y="5148263"/>
            <a:ext cx="393700" cy="393700"/>
            <a:chOff x="4803" y="1006"/>
            <a:chExt cx="416" cy="416"/>
          </a:xfrm>
        </p:grpSpPr>
        <p:sp>
          <p:nvSpPr>
            <p:cNvPr id="35921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22" name="Group 82"/>
            <p:cNvGrpSpPr/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35923" name="Picture 8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2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25" name="Picture 85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9" name="Picture 8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332" y="206578"/>
            <a:ext cx="7391400" cy="838200"/>
          </a:xfrm>
        </p:spPr>
        <p:txBody>
          <a:bodyPr/>
          <a:lstStyle/>
          <a:p>
            <a:pPr algn="ctr"/>
            <a:r>
              <a:rPr lang="en-US" dirty="0" smtClean="0"/>
              <a:t>РЕЖА: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785448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0" dirty="0" err="1"/>
              <a:t>Hisoblash</a:t>
            </a:r>
            <a:r>
              <a:rPr lang="ru-RU" sz="4500" b="0" dirty="0"/>
              <a:t> </a:t>
            </a:r>
            <a:r>
              <a:rPr lang="ru-RU" sz="4500" b="0" dirty="0" err="1"/>
              <a:t>formulasi</a:t>
            </a:r>
            <a:r>
              <a:rPr lang="ru-RU" sz="4500" b="0" dirty="0"/>
              <a:t> </a:t>
            </a:r>
            <a:r>
              <a:rPr lang="ru-RU" sz="4500" b="0" dirty="0" err="1"/>
              <a:t>quyidagicha</a:t>
            </a:r>
            <a:r>
              <a:rPr lang="ru-RU" sz="4500" b="0" dirty="0"/>
              <a:t> </a:t>
            </a:r>
            <a:r>
              <a:rPr lang="ru-RU" sz="4500" b="0" dirty="0" err="1"/>
              <a:t>ko'rinadi</a:t>
            </a:r>
            <a:r>
              <a:rPr lang="ru-RU" sz="4500" b="0" dirty="0"/>
              <a:t>: </a:t>
            </a:r>
            <a:endParaRPr lang="en-US" sz="4500" b="0" dirty="0" smtClean="0"/>
          </a:p>
          <a:p>
            <a:pPr algn="ctr"/>
            <a:endParaRPr lang="en-US" sz="4500" b="0" dirty="0"/>
          </a:p>
          <a:p>
            <a:pPr algn="ctr"/>
            <a:r>
              <a:rPr lang="ru-RU" sz="4000" dirty="0"/>
              <a:t>DD = (</a:t>
            </a:r>
            <a:r>
              <a:rPr lang="ru-RU" sz="4000" dirty="0" err="1"/>
              <a:t>aksiya</a:t>
            </a:r>
            <a:r>
              <a:rPr lang="ru-RU" sz="4000" dirty="0"/>
              <a:t> </a:t>
            </a:r>
            <a:r>
              <a:rPr lang="ru-RU" sz="4000" dirty="0" err="1"/>
              <a:t>uchun</a:t>
            </a:r>
            <a:r>
              <a:rPr lang="ru-RU" sz="4000" dirty="0"/>
              <a:t> </a:t>
            </a:r>
            <a:r>
              <a:rPr lang="ru-RU" sz="4000" dirty="0" err="1"/>
              <a:t>yillik</a:t>
            </a:r>
            <a:r>
              <a:rPr lang="ru-RU" sz="4000" dirty="0"/>
              <a:t> </a:t>
            </a:r>
            <a:r>
              <a:rPr lang="ru-RU" sz="4000" dirty="0" err="1"/>
              <a:t>dividend</a:t>
            </a:r>
            <a:r>
              <a:rPr lang="ru-RU" sz="4000" dirty="0"/>
              <a:t> / </a:t>
            </a:r>
            <a:r>
              <a:rPr lang="ru-RU" sz="4000" dirty="0" err="1"/>
              <a:t>aktsiya</a:t>
            </a:r>
            <a:r>
              <a:rPr lang="ru-RU" sz="4000" dirty="0"/>
              <a:t> </a:t>
            </a:r>
            <a:r>
              <a:rPr lang="ru-RU" sz="4000" dirty="0" err="1"/>
              <a:t>narxi</a:t>
            </a:r>
            <a:r>
              <a:rPr lang="ru-RU" sz="4000" dirty="0"/>
              <a:t>) × 100%.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. </a:t>
            </a:r>
            <a:r>
              <a:rPr lang="en-US" sz="2400" b="1" dirty="0" err="1"/>
              <a:t>Konservativ</a:t>
            </a:r>
            <a:r>
              <a:rPr lang="en-US" sz="2400" b="1" dirty="0"/>
              <a:t> </a:t>
            </a:r>
            <a:r>
              <a:rPr lang="en-US" sz="2400" b="1" dirty="0" err="1"/>
              <a:t>yondashuv</a:t>
            </a:r>
            <a:r>
              <a:rPr lang="en-US" sz="2400" b="1" dirty="0"/>
              <a:t>. </a:t>
            </a:r>
            <a:r>
              <a:rPr lang="en-US" sz="2400" dirty="0" err="1"/>
              <a:t>Ushbu</a:t>
            </a:r>
            <a:r>
              <a:rPr lang="en-US" sz="2400" dirty="0"/>
              <a:t> </a:t>
            </a:r>
            <a:r>
              <a:rPr lang="en-US" sz="2400" dirty="0" err="1"/>
              <a:t>yondashuv</a:t>
            </a:r>
            <a:r>
              <a:rPr lang="en-US" sz="2400" dirty="0"/>
              <a:t> dividend </a:t>
            </a:r>
            <a:r>
              <a:rPr lang="en-US" sz="2400" dirty="0" err="1" smtClean="0"/>
              <a:t>to‘lovlarining</a:t>
            </a:r>
            <a:r>
              <a:rPr lang="en-US" sz="2400" dirty="0" smtClean="0"/>
              <a:t> </a:t>
            </a:r>
            <a:r>
              <a:rPr lang="en-US" sz="2400" dirty="0" err="1" smtClean="0"/>
              <a:t>qoldiq</a:t>
            </a:r>
            <a:r>
              <a:rPr lang="en-US" sz="2400" dirty="0" smtClean="0"/>
              <a:t> </a:t>
            </a:r>
            <a:r>
              <a:rPr lang="en-US" sz="2400" dirty="0" err="1"/>
              <a:t>siyosati</a:t>
            </a:r>
            <a:r>
              <a:rPr lang="en-US" sz="2400" dirty="0"/>
              <a:t>, dividend </a:t>
            </a:r>
            <a:r>
              <a:rPr lang="en-US" sz="2400" dirty="0" err="1"/>
              <a:t>to‘lovlarining</a:t>
            </a:r>
            <a:r>
              <a:rPr lang="en-US" sz="2400" dirty="0"/>
              <a:t> </a:t>
            </a:r>
            <a:r>
              <a:rPr lang="en-US" sz="2400" dirty="0" err="1"/>
              <a:t>barqaror</a:t>
            </a:r>
            <a:r>
              <a:rPr lang="en-US" sz="2400" dirty="0"/>
              <a:t> </a:t>
            </a:r>
            <a:r>
              <a:rPr lang="en-US" sz="2400" dirty="0" err="1" smtClean="0"/>
              <a:t>miqdori</a:t>
            </a:r>
            <a:r>
              <a:rPr lang="en-US" sz="2400" dirty="0" smtClean="0"/>
              <a:t> </a:t>
            </a:r>
            <a:r>
              <a:rPr lang="en-US" sz="2400" dirty="0" err="1" smtClean="0"/>
              <a:t>siyosatini</a:t>
            </a:r>
            <a:r>
              <a:rPr lang="en-US" sz="2400" dirty="0" smtClean="0"/>
              <a:t> </a:t>
            </a:r>
            <a:r>
              <a:rPr lang="en-US" sz="2400" dirty="0" err="1"/>
              <a:t>o‘z</a:t>
            </a:r>
            <a:r>
              <a:rPr lang="en-US" sz="2400" dirty="0"/>
              <a:t> </a:t>
            </a:r>
            <a:r>
              <a:rPr lang="en-US" sz="2400" dirty="0" err="1"/>
              <a:t>ichiga</a:t>
            </a:r>
            <a:r>
              <a:rPr lang="en-US" sz="2400" dirty="0"/>
              <a:t> </a:t>
            </a:r>
            <a:r>
              <a:rPr lang="en-US" sz="2400" dirty="0" err="1"/>
              <a:t>oladi</a:t>
            </a:r>
            <a:r>
              <a:rPr lang="en-US" sz="2400" dirty="0"/>
              <a:t>.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O‘rtacha</a:t>
            </a:r>
            <a:r>
              <a:rPr lang="en-US" sz="2400" b="1" dirty="0"/>
              <a:t> (</a:t>
            </a:r>
            <a:r>
              <a:rPr lang="en-US" sz="2400" b="1" dirty="0" err="1"/>
              <a:t>mo‘tadil</a:t>
            </a:r>
            <a:r>
              <a:rPr lang="en-US" sz="2400" b="1" dirty="0"/>
              <a:t>) </a:t>
            </a:r>
            <a:r>
              <a:rPr lang="en-US" sz="2400" b="1" dirty="0" err="1"/>
              <a:t>yondashuv</a:t>
            </a:r>
            <a:r>
              <a:rPr lang="en-US" sz="2400" b="1" dirty="0"/>
              <a:t>. </a:t>
            </a:r>
            <a:r>
              <a:rPr lang="en-US" sz="2400" dirty="0" err="1"/>
              <a:t>Ushbu</a:t>
            </a:r>
            <a:r>
              <a:rPr lang="en-US" sz="2400" dirty="0"/>
              <a:t> </a:t>
            </a:r>
            <a:r>
              <a:rPr lang="en-US" sz="2400" dirty="0" err="1"/>
              <a:t>yondashuv</a:t>
            </a:r>
            <a:r>
              <a:rPr lang="en-US" sz="2400" dirty="0"/>
              <a:t> </a:t>
            </a:r>
            <a:r>
              <a:rPr lang="en-US" sz="2400" dirty="0" err="1" smtClean="0"/>
              <a:t>ayrim</a:t>
            </a:r>
            <a:r>
              <a:rPr lang="en-US" sz="2400" dirty="0" smtClean="0"/>
              <a:t> </a:t>
            </a:r>
            <a:r>
              <a:rPr lang="en-US" sz="2400" dirty="0" err="1" smtClean="0"/>
              <a:t>davrlarda</a:t>
            </a:r>
            <a:r>
              <a:rPr lang="en-US" sz="2400" dirty="0" smtClean="0"/>
              <a:t> </a:t>
            </a:r>
            <a:r>
              <a:rPr lang="en-US" sz="2400" dirty="0" err="1"/>
              <a:t>qo‘shimcha</a:t>
            </a:r>
            <a:r>
              <a:rPr lang="en-US" sz="2400" dirty="0"/>
              <a:t> </a:t>
            </a:r>
            <a:r>
              <a:rPr lang="en-US" sz="2400" dirty="0" err="1"/>
              <a:t>dividendlarning</a:t>
            </a:r>
            <a:r>
              <a:rPr lang="en-US" sz="2400" dirty="0"/>
              <a:t> minimal </a:t>
            </a:r>
            <a:r>
              <a:rPr lang="en-US" sz="2400" dirty="0" err="1"/>
              <a:t>barqaror</a:t>
            </a:r>
            <a:r>
              <a:rPr lang="en-US" sz="2400" dirty="0"/>
              <a:t> </a:t>
            </a:r>
            <a:r>
              <a:rPr lang="en-US" sz="2400" dirty="0" err="1" smtClean="0"/>
              <a:t>miqdori</a:t>
            </a:r>
            <a:r>
              <a:rPr lang="en-US" sz="2400" dirty="0" smtClean="0"/>
              <a:t> </a:t>
            </a:r>
            <a:r>
              <a:rPr lang="en-US" sz="2400" dirty="0" err="1" smtClean="0"/>
              <a:t>siyosatini</a:t>
            </a:r>
            <a:r>
              <a:rPr lang="en-US" sz="2400" dirty="0" smtClean="0"/>
              <a:t> </a:t>
            </a:r>
            <a:r>
              <a:rPr lang="en-US" sz="2400" dirty="0" err="1"/>
              <a:t>o‘z</a:t>
            </a:r>
            <a:r>
              <a:rPr lang="en-US" sz="2400" dirty="0"/>
              <a:t> </a:t>
            </a:r>
            <a:r>
              <a:rPr lang="en-US" sz="2400" dirty="0" err="1"/>
              <a:t>ichiga</a:t>
            </a:r>
            <a:r>
              <a:rPr lang="en-US" sz="2400" dirty="0"/>
              <a:t> </a:t>
            </a:r>
            <a:r>
              <a:rPr lang="en-US" sz="2400" dirty="0" err="1"/>
              <a:t>oladi</a:t>
            </a:r>
            <a:r>
              <a:rPr lang="en-US" sz="2400" dirty="0"/>
              <a:t>.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3. </a:t>
            </a:r>
            <a:r>
              <a:rPr lang="en-US" sz="2400" b="1" dirty="0" err="1"/>
              <a:t>Agressiv</a:t>
            </a:r>
            <a:r>
              <a:rPr lang="en-US" sz="2400" b="1" dirty="0"/>
              <a:t> </a:t>
            </a:r>
            <a:r>
              <a:rPr lang="en-US" sz="2400" b="1" dirty="0" err="1"/>
              <a:t>yondashuv</a:t>
            </a:r>
            <a:r>
              <a:rPr lang="en-US" sz="2400" b="1" dirty="0"/>
              <a:t>. </a:t>
            </a:r>
            <a:r>
              <a:rPr lang="en-US" sz="2400" dirty="0" err="1"/>
              <a:t>Ushbu</a:t>
            </a:r>
            <a:r>
              <a:rPr lang="en-US" sz="2400" dirty="0"/>
              <a:t> </a:t>
            </a:r>
            <a:r>
              <a:rPr lang="en-US" sz="2400" dirty="0" err="1"/>
              <a:t>yondashuv</a:t>
            </a:r>
            <a:r>
              <a:rPr lang="en-US" sz="2400" dirty="0"/>
              <a:t> </a:t>
            </a:r>
            <a:r>
              <a:rPr lang="en-US" sz="2400" dirty="0" err="1"/>
              <a:t>dividendlarning</a:t>
            </a:r>
            <a:r>
              <a:rPr lang="en-US" sz="2400" dirty="0"/>
              <a:t> </a:t>
            </a:r>
            <a:r>
              <a:rPr lang="en-US" sz="2400" dirty="0" err="1" smtClean="0"/>
              <a:t>barqaror</a:t>
            </a:r>
            <a:r>
              <a:rPr lang="en-US" sz="2400" dirty="0" smtClean="0"/>
              <a:t> </a:t>
            </a:r>
            <a:r>
              <a:rPr lang="en-US" sz="2400" dirty="0" err="1" smtClean="0"/>
              <a:t>darajasi</a:t>
            </a:r>
            <a:r>
              <a:rPr lang="en-US" sz="2400" dirty="0" smtClean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miqdorini</a:t>
            </a:r>
            <a:r>
              <a:rPr lang="en-US" sz="2400" dirty="0"/>
              <a:t> </a:t>
            </a:r>
            <a:r>
              <a:rPr lang="en-US" sz="2400" dirty="0" err="1"/>
              <a:t>doimiy</a:t>
            </a:r>
            <a:r>
              <a:rPr lang="en-US" sz="2400" dirty="0"/>
              <a:t> </a:t>
            </a:r>
            <a:r>
              <a:rPr lang="en-US" sz="2400" dirty="0" err="1"/>
              <a:t>oshirish</a:t>
            </a:r>
            <a:r>
              <a:rPr lang="en-US" sz="2400" dirty="0"/>
              <a:t> </a:t>
            </a:r>
            <a:r>
              <a:rPr lang="en-US" sz="2400" dirty="0" err="1"/>
              <a:t>siyosatini</a:t>
            </a:r>
            <a:r>
              <a:rPr lang="en-US" sz="2400" dirty="0"/>
              <a:t> </a:t>
            </a:r>
            <a:r>
              <a:rPr lang="en-US" sz="2400" dirty="0" err="1"/>
              <a:t>o‘z</a:t>
            </a:r>
            <a:r>
              <a:rPr lang="en-US" sz="2400" dirty="0"/>
              <a:t> </a:t>
            </a:r>
            <a:r>
              <a:rPr lang="en-US" sz="2400" dirty="0" err="1" smtClean="0"/>
              <a:t>ichiga</a:t>
            </a:r>
            <a:r>
              <a:rPr lang="en-US" sz="2400" dirty="0" smtClean="0"/>
              <a:t> </a:t>
            </a:r>
            <a:r>
              <a:rPr lang="en-US" sz="2400" dirty="0" err="1" smtClean="0"/>
              <a:t>oladi</a:t>
            </a:r>
            <a:r>
              <a:rPr lang="en-US" sz="2400" dirty="0"/>
              <a:t>.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Dividend </a:t>
            </a:r>
            <a:r>
              <a:rPr lang="en-US" sz="2400" dirty="0" err="1"/>
              <a:t>siyosati</a:t>
            </a:r>
            <a:r>
              <a:rPr lang="en-US" sz="2400" dirty="0"/>
              <a:t> </a:t>
            </a:r>
            <a:r>
              <a:rPr lang="en-US" sz="2400" dirty="0" err="1"/>
              <a:t>direktorlar</a:t>
            </a:r>
            <a:r>
              <a:rPr lang="en-US" sz="2400" dirty="0"/>
              <a:t> </a:t>
            </a:r>
            <a:r>
              <a:rPr lang="en-US" sz="2400" dirty="0" err="1"/>
              <a:t>kengashi</a:t>
            </a:r>
            <a:r>
              <a:rPr lang="en-US" sz="2400" dirty="0"/>
              <a:t> </a:t>
            </a:r>
            <a:r>
              <a:rPr lang="en-US" sz="2400" dirty="0" err="1"/>
              <a:t>tomonidan</a:t>
            </a:r>
            <a:r>
              <a:rPr lang="en-US" sz="2400" dirty="0"/>
              <a:t> </a:t>
            </a:r>
            <a:r>
              <a:rPr lang="en-US" sz="2400" dirty="0" err="1" smtClean="0"/>
              <a:t>tuziladi</a:t>
            </a:r>
            <a:r>
              <a:rPr lang="en-US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Kompaniyaning</a:t>
            </a:r>
            <a:r>
              <a:rPr lang="en-US" sz="2400" dirty="0" smtClean="0"/>
              <a:t> </a:t>
            </a:r>
            <a:r>
              <a:rPr lang="en-US" sz="2400" dirty="0" err="1"/>
              <a:t>maqsadlariga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joriy</a:t>
            </a:r>
            <a:r>
              <a:rPr lang="en-US" sz="2400" dirty="0"/>
              <a:t> (</a:t>
            </a:r>
            <a:r>
              <a:rPr lang="en-US" sz="2400" dirty="0" err="1"/>
              <a:t>prognoz</a:t>
            </a:r>
            <a:r>
              <a:rPr lang="en-US" sz="2400" dirty="0"/>
              <a:t>) </a:t>
            </a:r>
            <a:r>
              <a:rPr lang="en-US" sz="2400" dirty="0" err="1"/>
              <a:t>vaziyatga</a:t>
            </a:r>
            <a:r>
              <a:rPr lang="en-US" sz="2400" dirty="0"/>
              <a:t> </a:t>
            </a:r>
            <a:r>
              <a:rPr lang="en-US" sz="2400" dirty="0" err="1" smtClean="0"/>
              <a:t>qarab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kompaniyaning</a:t>
            </a:r>
            <a:r>
              <a:rPr lang="en-US" sz="2400" dirty="0" smtClean="0"/>
              <a:t> </a:t>
            </a:r>
            <a:r>
              <a:rPr lang="en-US" sz="2400" dirty="0" err="1"/>
              <a:t>daromadlari</a:t>
            </a:r>
            <a:r>
              <a:rPr lang="en-US" sz="2400" dirty="0"/>
              <a:t> </a:t>
            </a:r>
            <a:r>
              <a:rPr lang="en-US" sz="2400" dirty="0" err="1"/>
              <a:t>qayta</a:t>
            </a:r>
            <a:r>
              <a:rPr lang="en-US" sz="2400" dirty="0"/>
              <a:t> </a:t>
            </a:r>
            <a:r>
              <a:rPr lang="en-US" sz="2400" dirty="0" err="1"/>
              <a:t>investitsiyalanishi</a:t>
            </a:r>
            <a:r>
              <a:rPr lang="en-US" sz="2400" dirty="0"/>
              <a:t>, </a:t>
            </a:r>
            <a:r>
              <a:rPr lang="en-US" sz="2400" dirty="0" err="1" smtClean="0"/>
              <a:t>taqsimlanmagan</a:t>
            </a:r>
            <a:r>
              <a:rPr lang="en-US" sz="2400" dirty="0" smtClean="0"/>
              <a:t> </a:t>
            </a:r>
            <a:r>
              <a:rPr lang="en-US" sz="2400" dirty="0" err="1" smtClean="0"/>
              <a:t>foyda</a:t>
            </a:r>
            <a:r>
              <a:rPr lang="en-US" sz="2400" dirty="0" smtClean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hisobdan</a:t>
            </a:r>
            <a:r>
              <a:rPr lang="en-US" sz="2400" dirty="0"/>
              <a:t> </a:t>
            </a:r>
            <a:r>
              <a:rPr lang="en-US" sz="2400" dirty="0" err="1"/>
              <a:t>chiqarilishi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shaklida</a:t>
            </a:r>
            <a:r>
              <a:rPr lang="en-US" sz="2400" dirty="0"/>
              <a:t> </a:t>
            </a:r>
            <a:r>
              <a:rPr lang="en-US" sz="2400" dirty="0" err="1" smtClean="0"/>
              <a:t>to‘lanishi</a:t>
            </a:r>
            <a:r>
              <a:rPr lang="en-US" sz="2400" dirty="0" smtClean="0"/>
              <a:t> </a:t>
            </a:r>
            <a:r>
              <a:rPr lang="en-US" sz="2400" dirty="0" err="1" smtClean="0"/>
              <a:t>mumkin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265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Dividend </a:t>
            </a:r>
            <a:r>
              <a:rPr lang="en-US" sz="2000" dirty="0" err="1" smtClean="0">
                <a:solidFill>
                  <a:schemeClr val="bg1"/>
                </a:solidFill>
              </a:rPr>
              <a:t>siyosatining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necha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yondashuvlari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mavjud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Ularni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quyidagicha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ifodalash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mumkin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err="1" smtClean="0"/>
              <a:t>Aksiyadorlik</a:t>
            </a:r>
            <a:r>
              <a:rPr lang="en-US" sz="2400" dirty="0" smtClean="0"/>
              <a:t> </a:t>
            </a:r>
            <a:r>
              <a:rPr lang="en-US" sz="2400" dirty="0" err="1" smtClean="0"/>
              <a:t>jamiyati</a:t>
            </a:r>
            <a:r>
              <a:rPr lang="en-US" sz="2400" dirty="0" smtClean="0"/>
              <a:t> dividend </a:t>
            </a:r>
            <a:r>
              <a:rPr lang="en-US" sz="2400" dirty="0" err="1" smtClean="0"/>
              <a:t>siyosatini</a:t>
            </a:r>
            <a:br>
              <a:rPr lang="en-US" sz="2400" dirty="0" smtClean="0"/>
            </a:br>
            <a:r>
              <a:rPr lang="en-US" sz="2400" dirty="0" err="1" smtClean="0"/>
              <a:t>shakllantirishning</a:t>
            </a:r>
            <a:r>
              <a:rPr lang="en-US" sz="2400" dirty="0" smtClean="0"/>
              <a:t> </a:t>
            </a:r>
            <a:r>
              <a:rPr lang="en-US" sz="2400" dirty="0" err="1" smtClean="0"/>
              <a:t>asosiy</a:t>
            </a:r>
            <a:r>
              <a:rPr lang="en-US" sz="2400" dirty="0" smtClean="0"/>
              <a:t> </a:t>
            </a:r>
            <a:r>
              <a:rPr lang="en-US" sz="2400" dirty="0" err="1" smtClean="0"/>
              <a:t>bosqichlari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196752"/>
            <a:ext cx="8856984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8" y="3861048"/>
            <a:ext cx="8757999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to’lovlari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darajasini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100387"/>
            <a:ext cx="8229600" cy="184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err="1"/>
              <a:t>Aksiyadorlik</a:t>
            </a:r>
            <a:r>
              <a:rPr lang="en-US" sz="2800" b="1" i="1" dirty="0"/>
              <a:t> </a:t>
            </a:r>
            <a:r>
              <a:rPr lang="en-US" sz="2800" b="1" i="1" dirty="0" err="1"/>
              <a:t>jamiyatlarida</a:t>
            </a:r>
            <a:r>
              <a:rPr lang="en-US" sz="2800" b="1" i="1" dirty="0"/>
              <a:t> dividend </a:t>
            </a:r>
            <a:r>
              <a:rPr lang="en-US" sz="2800" b="1" i="1" dirty="0" err="1"/>
              <a:t>siyosatini</a:t>
            </a:r>
            <a:r>
              <a:rPr lang="en-US" sz="2800" b="1" i="1" dirty="0"/>
              <a:t> </a:t>
            </a:r>
            <a:r>
              <a:rPr lang="en-US" sz="2800" b="1" i="1" dirty="0" err="1"/>
              <a:t>ishlab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chiqish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o‘zaro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bog‘liq</a:t>
            </a:r>
            <a:r>
              <a:rPr lang="en-US" sz="2800" b="1" i="1" dirty="0"/>
              <a:t> </a:t>
            </a:r>
            <a:r>
              <a:rPr lang="en-US" sz="2800" b="1" i="1" dirty="0" err="1"/>
              <a:t>bo‘lgan</a:t>
            </a:r>
            <a:r>
              <a:rPr lang="en-US" sz="2800" b="1" i="1" dirty="0"/>
              <a:t> </a:t>
            </a:r>
            <a:r>
              <a:rPr lang="en-US" sz="2800" b="1" i="1" dirty="0" err="1"/>
              <a:t>ikki</a:t>
            </a:r>
            <a:r>
              <a:rPr lang="en-US" sz="2800" b="1" i="1" dirty="0"/>
              <a:t> </a:t>
            </a:r>
            <a:r>
              <a:rPr lang="en-US" sz="2800" b="1" i="1" dirty="0" err="1"/>
              <a:t>vazifani</a:t>
            </a:r>
            <a:r>
              <a:rPr lang="en-US" sz="2800" b="1" i="1" dirty="0"/>
              <a:t> </a:t>
            </a:r>
            <a:r>
              <a:rPr lang="en-US" sz="2800" b="1" i="1" dirty="0" err="1"/>
              <a:t>belgilash</a:t>
            </a:r>
            <a:r>
              <a:rPr lang="en-US" sz="2800" b="1" i="1" dirty="0"/>
              <a:t> </a:t>
            </a:r>
            <a:r>
              <a:rPr lang="en-US" sz="2800" b="1" i="1" dirty="0" err="1"/>
              <a:t>va</a:t>
            </a:r>
            <a:r>
              <a:rPr lang="en-US" sz="2800" b="1" i="1" dirty="0"/>
              <a:t> </a:t>
            </a:r>
            <a:r>
              <a:rPr lang="en-US" sz="2800" b="1" i="1" dirty="0" err="1"/>
              <a:t>hal</a:t>
            </a:r>
            <a:r>
              <a:rPr lang="en-US" sz="2800" b="1" i="1" dirty="0"/>
              <a:t> </a:t>
            </a:r>
            <a:r>
              <a:rPr lang="en-US" sz="2800" b="1" i="1" dirty="0" err="1"/>
              <a:t>etishga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qaratiladi</a:t>
            </a:r>
            <a:r>
              <a:rPr lang="en-US" sz="2800" b="1" i="1" dirty="0" smtClean="0"/>
              <a:t>.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Bular</a:t>
            </a:r>
            <a:r>
              <a:rPr lang="en-US" sz="2800" b="1" i="1" dirty="0"/>
              <a:t>:</a:t>
            </a:r>
            <a:endParaRPr lang="en-US" sz="2800" b="1" i="1" dirty="0"/>
          </a:p>
          <a:p>
            <a:pPr marL="0" indent="0" algn="ctr">
              <a:buNone/>
            </a:pPr>
            <a:r>
              <a:rPr lang="en-US" sz="2800" dirty="0"/>
              <a:t>1. </a:t>
            </a:r>
            <a:r>
              <a:rPr lang="en-US" sz="2800" dirty="0" err="1"/>
              <a:t>Kompaniyani</a:t>
            </a:r>
            <a:r>
              <a:rPr lang="en-US" sz="2800" dirty="0"/>
              <a:t> </a:t>
            </a:r>
            <a:r>
              <a:rPr lang="en-US" sz="2800" dirty="0" err="1"/>
              <a:t>zarur</a:t>
            </a:r>
            <a:r>
              <a:rPr lang="en-US" sz="2800" dirty="0"/>
              <a:t> </a:t>
            </a:r>
            <a:r>
              <a:rPr lang="en-US" sz="2800" dirty="0" err="1"/>
              <a:t>moliyaviy</a:t>
            </a:r>
            <a:r>
              <a:rPr lang="en-US" sz="2800" dirty="0"/>
              <a:t> </a:t>
            </a:r>
            <a:r>
              <a:rPr lang="en-US" sz="2800" dirty="0" err="1"/>
              <a:t>resurslar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ta’minlash</a:t>
            </a:r>
            <a:r>
              <a:rPr lang="en-US" sz="2800" dirty="0"/>
              <a:t> </a:t>
            </a:r>
            <a:r>
              <a:rPr lang="en-US" sz="2800" dirty="0" err="1" smtClean="0"/>
              <a:t>vazifasi</a:t>
            </a:r>
            <a:r>
              <a:rPr lang="en-US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smtClean="0"/>
              <a:t>Bu </a:t>
            </a:r>
            <a:r>
              <a:rPr lang="en-US" sz="2800" dirty="0" err="1"/>
              <a:t>yerda</a:t>
            </a:r>
            <a:r>
              <a:rPr lang="en-US" sz="2800" dirty="0"/>
              <a:t> </a:t>
            </a:r>
            <a:r>
              <a:rPr lang="en-US" sz="2800" dirty="0" err="1"/>
              <a:t>e’tibor</a:t>
            </a:r>
            <a:r>
              <a:rPr lang="en-US" sz="2800" dirty="0"/>
              <a:t> </a:t>
            </a:r>
            <a:r>
              <a:rPr lang="en-US" sz="2800" dirty="0" err="1"/>
              <a:t>qaratilishi</a:t>
            </a:r>
            <a:r>
              <a:rPr lang="en-US" sz="2800" dirty="0"/>
              <a:t> </a:t>
            </a:r>
            <a:r>
              <a:rPr lang="en-US" sz="2800" dirty="0" err="1"/>
              <a:t>kerak</a:t>
            </a:r>
            <a:r>
              <a:rPr lang="en-US" sz="2800" dirty="0"/>
              <a:t> </a:t>
            </a:r>
            <a:r>
              <a:rPr lang="en-US" sz="2800" dirty="0" err="1"/>
              <a:t>bo‘lgan</a:t>
            </a:r>
            <a:r>
              <a:rPr lang="en-US" sz="2800" dirty="0"/>
              <a:t> masala </a:t>
            </a:r>
            <a:r>
              <a:rPr lang="en-US" sz="2800" dirty="0" err="1" smtClean="0"/>
              <a:t>taqsimlanmagan</a:t>
            </a:r>
            <a:r>
              <a:rPr lang="en-US" sz="2800" dirty="0" smtClean="0"/>
              <a:t> </a:t>
            </a:r>
            <a:r>
              <a:rPr lang="en-US" sz="2800" dirty="0" err="1" smtClean="0"/>
              <a:t>foyda</a:t>
            </a:r>
            <a:r>
              <a:rPr lang="en-US" sz="2800" dirty="0" smtClean="0"/>
              <a:t> </a:t>
            </a:r>
            <a:r>
              <a:rPr lang="en-US" sz="2800" dirty="0" err="1"/>
              <a:t>hisoblanadi</a:t>
            </a:r>
            <a:r>
              <a:rPr lang="en-US" sz="2800" dirty="0"/>
              <a:t>.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2. </a:t>
            </a:r>
            <a:r>
              <a:rPr lang="en-US" sz="2800" dirty="0" err="1"/>
              <a:t>Moliyaviy</a:t>
            </a:r>
            <a:r>
              <a:rPr lang="en-US" sz="2800" dirty="0"/>
              <a:t> </a:t>
            </a:r>
            <a:r>
              <a:rPr lang="en-US" sz="2800" dirty="0" err="1"/>
              <a:t>qarorlar</a:t>
            </a:r>
            <a:r>
              <a:rPr lang="en-US" sz="2800" dirty="0"/>
              <a:t> </a:t>
            </a:r>
            <a:r>
              <a:rPr lang="en-US" sz="2800" dirty="0" err="1"/>
              <a:t>qabul</a:t>
            </a:r>
            <a:r>
              <a:rPr lang="en-US" sz="2800" dirty="0"/>
              <a:t> </a:t>
            </a:r>
            <a:r>
              <a:rPr lang="en-US" sz="2800" dirty="0" err="1"/>
              <a:t>qilishning</a:t>
            </a:r>
            <a:r>
              <a:rPr lang="en-US" sz="2800" dirty="0"/>
              <a:t> </a:t>
            </a:r>
            <a:r>
              <a:rPr lang="en-US" sz="2800" dirty="0" err="1"/>
              <a:t>asosiy</a:t>
            </a:r>
            <a:r>
              <a:rPr lang="en-US" sz="2800" dirty="0"/>
              <a:t> </a:t>
            </a:r>
            <a:r>
              <a:rPr lang="en-US" sz="2800" dirty="0" err="1"/>
              <a:t>mezoni</a:t>
            </a:r>
            <a:r>
              <a:rPr lang="en-US" sz="2800" dirty="0"/>
              <a:t> </a:t>
            </a:r>
            <a:r>
              <a:rPr lang="en-US" sz="2800" dirty="0" err="1" smtClean="0"/>
              <a:t>sifatida</a:t>
            </a:r>
            <a:r>
              <a:rPr lang="en-US" sz="2800" dirty="0" smtClean="0"/>
              <a:t> </a:t>
            </a:r>
            <a:r>
              <a:rPr lang="en-US" sz="2800" dirty="0" err="1" smtClean="0"/>
              <a:t>aksiyadorlarning</a:t>
            </a:r>
            <a:r>
              <a:rPr lang="en-US" sz="2800" dirty="0" smtClean="0"/>
              <a:t> </a:t>
            </a:r>
            <a:r>
              <a:rPr lang="en-US" sz="2800" dirty="0" err="1"/>
              <a:t>umumiy</a:t>
            </a:r>
            <a:r>
              <a:rPr lang="en-US" sz="2800" dirty="0"/>
              <a:t> </a:t>
            </a:r>
            <a:r>
              <a:rPr lang="en-US" sz="2800" dirty="0" err="1"/>
              <a:t>mulkini</a:t>
            </a:r>
            <a:r>
              <a:rPr lang="en-US" sz="2800" dirty="0"/>
              <a:t> </a:t>
            </a:r>
            <a:r>
              <a:rPr lang="en-US" sz="2800" dirty="0" err="1"/>
              <a:t>maksimal</a:t>
            </a:r>
            <a:r>
              <a:rPr lang="en-US" sz="2800" dirty="0"/>
              <a:t> </a:t>
            </a:r>
            <a:r>
              <a:rPr lang="en-US" sz="2800" dirty="0" err="1"/>
              <a:t>darajada</a:t>
            </a:r>
            <a:r>
              <a:rPr lang="en-US" sz="2800" dirty="0"/>
              <a:t> </a:t>
            </a:r>
            <a:r>
              <a:rPr lang="en-US" sz="2800" dirty="0" err="1"/>
              <a:t>oshirish</a:t>
            </a:r>
            <a:r>
              <a:rPr lang="en-US" sz="2800" dirty="0"/>
              <a:t>.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Bu </a:t>
            </a:r>
            <a:r>
              <a:rPr lang="en-US" sz="2800" dirty="0" err="1"/>
              <a:t>ikki</a:t>
            </a:r>
            <a:r>
              <a:rPr lang="en-US" sz="2800" dirty="0"/>
              <a:t> </a:t>
            </a:r>
            <a:r>
              <a:rPr lang="en-US" sz="2800" dirty="0" err="1"/>
              <a:t>vazifani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etish</a:t>
            </a:r>
            <a:r>
              <a:rPr lang="en-US" sz="2800" dirty="0"/>
              <a:t> </a:t>
            </a:r>
            <a:r>
              <a:rPr lang="en-US" sz="2800" dirty="0" err="1"/>
              <a:t>aksiyadorlik</a:t>
            </a:r>
            <a:r>
              <a:rPr lang="en-US" sz="2800" dirty="0"/>
              <a:t> </a:t>
            </a:r>
            <a:r>
              <a:rPr lang="en-US" sz="2800" dirty="0" err="1"/>
              <a:t>jamiyati</a:t>
            </a:r>
            <a:r>
              <a:rPr lang="en-US" sz="2800" dirty="0"/>
              <a:t> dividend </a:t>
            </a:r>
            <a:r>
              <a:rPr lang="en-US" sz="2800" dirty="0" err="1" smtClean="0"/>
              <a:t>siyosatini</a:t>
            </a:r>
            <a:r>
              <a:rPr lang="en-US" sz="2800" dirty="0" smtClean="0"/>
              <a:t> </a:t>
            </a:r>
            <a:r>
              <a:rPr lang="en-US" sz="2800" dirty="0" err="1" smtClean="0"/>
              <a:t>maqsadini</a:t>
            </a:r>
            <a:r>
              <a:rPr lang="en-US" sz="2800" dirty="0" smtClean="0"/>
              <a:t> </a:t>
            </a:r>
            <a:r>
              <a:rPr lang="en-US" sz="2800" dirty="0" err="1"/>
              <a:t>aniqlash</a:t>
            </a:r>
            <a:r>
              <a:rPr lang="en-US" sz="2800" dirty="0"/>
              <a:t> </a:t>
            </a:r>
            <a:r>
              <a:rPr lang="en-US" sz="2800" dirty="0" err="1"/>
              <a:t>imkonini</a:t>
            </a:r>
            <a:r>
              <a:rPr lang="en-US" sz="2800" dirty="0"/>
              <a:t> </a:t>
            </a:r>
            <a:r>
              <a:rPr lang="en-US" sz="2800" dirty="0" err="1"/>
              <a:t>beradi</a:t>
            </a:r>
            <a:r>
              <a:rPr lang="en-US" sz="2800" dirty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XX </a:t>
            </a:r>
            <a:r>
              <a:rPr lang="en-US" sz="2400" dirty="0" err="1" smtClean="0"/>
              <a:t>asrning</a:t>
            </a:r>
            <a:r>
              <a:rPr lang="en-US" sz="2400" dirty="0" smtClean="0"/>
              <a:t> 50-chi </a:t>
            </a:r>
            <a:r>
              <a:rPr lang="en-US" sz="2400" dirty="0" err="1" smtClean="0"/>
              <a:t>yillari</a:t>
            </a:r>
            <a:r>
              <a:rPr lang="en-US" sz="2400" dirty="0" smtClean="0"/>
              <a:t> </a:t>
            </a:r>
            <a:r>
              <a:rPr lang="en-US" sz="2400" dirty="0" err="1" smtClean="0"/>
              <a:t>o‘rtalarida</a:t>
            </a:r>
            <a:r>
              <a:rPr lang="en-US" sz="2400" dirty="0" smtClean="0"/>
              <a:t> </a:t>
            </a:r>
            <a:r>
              <a:rPr lang="en-US" sz="2400" dirty="0" err="1" smtClean="0"/>
              <a:t>iqtisodchi</a:t>
            </a:r>
            <a:r>
              <a:rPr lang="en-US" sz="2400" dirty="0" smtClean="0"/>
              <a:t> </a:t>
            </a:r>
            <a:r>
              <a:rPr lang="en-US" sz="2400" dirty="0" err="1" smtClean="0"/>
              <a:t>J.Lintner</a:t>
            </a:r>
            <a:r>
              <a:rPr lang="en-US" sz="2400" dirty="0" smtClean="0"/>
              <a:t> </a:t>
            </a:r>
            <a:r>
              <a:rPr lang="en-US" sz="2400" dirty="0" err="1" smtClean="0"/>
              <a:t>tomonidan</a:t>
            </a:r>
            <a:r>
              <a:rPr lang="en-US" sz="2400" dirty="0" smtClean="0"/>
              <a:t> </a:t>
            </a:r>
            <a:r>
              <a:rPr lang="en-US" sz="2400" dirty="0" err="1" smtClean="0"/>
              <a:t>korporatsiyalar</a:t>
            </a:r>
            <a:r>
              <a:rPr lang="en-US" sz="2400" dirty="0" smtClean="0"/>
              <a:t> </a:t>
            </a:r>
            <a:r>
              <a:rPr lang="en-US" sz="2400" dirty="0" err="1" smtClean="0"/>
              <a:t>menejerlari</a:t>
            </a:r>
            <a:r>
              <a:rPr lang="en-US" sz="2400" dirty="0" smtClean="0"/>
              <a:t> </a:t>
            </a:r>
            <a:r>
              <a:rPr lang="en-US" sz="2400" dirty="0" err="1" smtClean="0"/>
              <a:t>o‘rtasida</a:t>
            </a:r>
            <a:r>
              <a:rPr lang="en-US" sz="2400" dirty="0" smtClean="0"/>
              <a:t> </a:t>
            </a:r>
            <a:r>
              <a:rPr lang="en-US" sz="2400" dirty="0" err="1" smtClean="0"/>
              <a:t>o‘tkazilgan</a:t>
            </a:r>
            <a:r>
              <a:rPr lang="en-US" sz="2400" dirty="0" smtClean="0"/>
              <a:t> dividend </a:t>
            </a:r>
            <a:r>
              <a:rPr lang="en-US" sz="2400" dirty="0" err="1" smtClean="0"/>
              <a:t>siyosati</a:t>
            </a:r>
            <a:r>
              <a:rPr lang="en-US" sz="2400" dirty="0" smtClean="0"/>
              <a:t> </a:t>
            </a:r>
            <a:r>
              <a:rPr lang="en-US" sz="2400" dirty="0" err="1" smtClean="0"/>
              <a:t>bo</a:t>
            </a:r>
            <a:r>
              <a:rPr lang="en-US" sz="2400" b="1" dirty="0" err="1" smtClean="0"/>
              <a:t>‘</a:t>
            </a:r>
            <a:r>
              <a:rPr lang="en-US" sz="2400" dirty="0" err="1" smtClean="0"/>
              <a:t>yicha</a:t>
            </a:r>
            <a:r>
              <a:rPr lang="en-US" sz="2400" dirty="0" smtClean="0"/>
              <a:t> </a:t>
            </a:r>
            <a:r>
              <a:rPr lang="en-US" sz="2400" dirty="0" err="1" smtClean="0"/>
              <a:t>so‘rovnomalar</a:t>
            </a:r>
            <a:r>
              <a:rPr lang="en-US" sz="2400" dirty="0" smtClean="0"/>
              <a:t> </a:t>
            </a:r>
            <a:r>
              <a:rPr lang="en-US" sz="2400" dirty="0" err="1" smtClean="0"/>
              <a:t>shuni</a:t>
            </a:r>
            <a:r>
              <a:rPr lang="en-US" sz="2400" dirty="0" smtClean="0"/>
              <a:t> </a:t>
            </a:r>
            <a:r>
              <a:rPr lang="en-US" sz="2400" dirty="0" err="1" smtClean="0"/>
              <a:t>ko‘rsatdiki</a:t>
            </a:r>
            <a:r>
              <a:rPr lang="en-US" sz="2400" dirty="0" smtClean="0"/>
              <a:t>, </a:t>
            </a:r>
            <a:r>
              <a:rPr lang="en-US" sz="2400" dirty="0" err="1" smtClean="0"/>
              <a:t>kompaniya</a:t>
            </a:r>
            <a:r>
              <a:rPr lang="en-US" sz="2400" dirty="0" smtClean="0"/>
              <a:t> </a:t>
            </a:r>
            <a:r>
              <a:rPr lang="en-US" sz="2400" dirty="0" err="1" smtClean="0"/>
              <a:t>tomonidan</a:t>
            </a:r>
            <a:r>
              <a:rPr lang="en-US" sz="2400" dirty="0" smtClean="0"/>
              <a:t> </a:t>
            </a:r>
            <a:r>
              <a:rPr lang="en-US" sz="2400" dirty="0" err="1" smtClean="0"/>
              <a:t>dividendlar</a:t>
            </a:r>
            <a:r>
              <a:rPr lang="en-US" sz="2400" dirty="0" smtClean="0"/>
              <a:t> </a:t>
            </a:r>
            <a:r>
              <a:rPr lang="en-US" sz="2400" dirty="0" err="1" smtClean="0"/>
              <a:t>miqdorini</a:t>
            </a:r>
            <a:r>
              <a:rPr lang="en-US" sz="2400" dirty="0" smtClean="0"/>
              <a:t> </a:t>
            </a:r>
            <a:r>
              <a:rPr lang="en-US" sz="2400" dirty="0" err="1" smtClean="0"/>
              <a:t>belgilash</a:t>
            </a:r>
            <a:r>
              <a:rPr lang="en-US" sz="2400" dirty="0" smtClean="0"/>
              <a:t> </a:t>
            </a:r>
            <a:r>
              <a:rPr lang="en-US" sz="2400" dirty="0" err="1" smtClean="0"/>
              <a:t>to‘rtta</a:t>
            </a:r>
            <a:r>
              <a:rPr lang="en-US" sz="2400" dirty="0" smtClean="0"/>
              <a:t> “</a:t>
            </a:r>
            <a:r>
              <a:rPr lang="en-US" sz="2400" dirty="0" err="1" smtClean="0"/>
              <a:t>tipik</a:t>
            </a:r>
            <a:r>
              <a:rPr lang="en-US" sz="2400" dirty="0" smtClean="0"/>
              <a:t> </a:t>
            </a:r>
            <a:r>
              <a:rPr lang="en-US" sz="2400" dirty="0" err="1" smtClean="0"/>
              <a:t>faktlar</a:t>
            </a:r>
            <a:r>
              <a:rPr lang="en-US" sz="2400" dirty="0" smtClean="0"/>
              <a:t>” </a:t>
            </a:r>
            <a:r>
              <a:rPr lang="en-US" sz="2400" dirty="0" err="1" smtClean="0"/>
              <a:t>bilan</a:t>
            </a:r>
            <a:r>
              <a:rPr lang="en-US" sz="2400" dirty="0" smtClean="0"/>
              <a:t> </a:t>
            </a:r>
            <a:r>
              <a:rPr lang="en-US" sz="2400" dirty="0" err="1" smtClean="0"/>
              <a:t>chegaralanadi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100" dirty="0" smtClean="0"/>
              <a:t>1</a:t>
            </a:r>
            <a:r>
              <a:rPr lang="en-US" sz="2100" dirty="0"/>
              <a:t>. </a:t>
            </a:r>
            <a:r>
              <a:rPr lang="en-US" sz="2100" dirty="0" err="1"/>
              <a:t>Kompaniyalar</a:t>
            </a:r>
            <a:r>
              <a:rPr lang="en-US" sz="2100" dirty="0"/>
              <a:t> dividend </a:t>
            </a:r>
            <a:r>
              <a:rPr lang="en-US" sz="2100" dirty="0" err="1"/>
              <a:t>to‘lovlarining</a:t>
            </a:r>
            <a:r>
              <a:rPr lang="en-US" sz="2100" dirty="0"/>
              <a:t> </a:t>
            </a:r>
            <a:r>
              <a:rPr lang="en-US" sz="2100" dirty="0" err="1"/>
              <a:t>uzoq</a:t>
            </a:r>
            <a:r>
              <a:rPr lang="en-US" sz="2100" dirty="0"/>
              <a:t> </a:t>
            </a:r>
            <a:r>
              <a:rPr lang="en-US" sz="2100" dirty="0" err="1"/>
              <a:t>muddatga</a:t>
            </a:r>
            <a:r>
              <a:rPr lang="en-US" sz="2100" dirty="0"/>
              <a:t> </a:t>
            </a:r>
            <a:r>
              <a:rPr lang="en-US" sz="2100" dirty="0" err="1" smtClean="0"/>
              <a:t>belgilangan</a:t>
            </a:r>
            <a:r>
              <a:rPr lang="en-US" sz="2100" dirty="0" smtClean="0"/>
              <a:t> </a:t>
            </a:r>
            <a:r>
              <a:rPr lang="en-US" sz="2100" dirty="0" err="1" smtClean="0"/>
              <a:t>normativ</a:t>
            </a:r>
            <a:r>
              <a:rPr lang="en-US" sz="2100" dirty="0" smtClean="0"/>
              <a:t> </a:t>
            </a:r>
            <a:r>
              <a:rPr lang="en-US" sz="2100" dirty="0" err="1"/>
              <a:t>koeffitsiyentiga</a:t>
            </a:r>
            <a:r>
              <a:rPr lang="en-US" sz="2100" dirty="0"/>
              <a:t> </a:t>
            </a:r>
            <a:r>
              <a:rPr lang="en-US" sz="2100" dirty="0" err="1"/>
              <a:t>rioya</a:t>
            </a:r>
            <a:r>
              <a:rPr lang="en-US" sz="2100" dirty="0"/>
              <a:t> </a:t>
            </a:r>
            <a:r>
              <a:rPr lang="en-US" sz="2100" dirty="0" err="1"/>
              <a:t>qiladilar</a:t>
            </a:r>
            <a:r>
              <a:rPr lang="en-US" sz="2100" dirty="0"/>
              <a:t>. </a:t>
            </a:r>
            <a:r>
              <a:rPr lang="en-US" sz="2100" dirty="0" err="1"/>
              <a:t>Barqaror</a:t>
            </a:r>
            <a:r>
              <a:rPr lang="en-US" sz="2100" dirty="0"/>
              <a:t> </a:t>
            </a:r>
            <a:r>
              <a:rPr lang="en-US" sz="2100" dirty="0" err="1" smtClean="0"/>
              <a:t>daromadga</a:t>
            </a:r>
            <a:r>
              <a:rPr lang="en-US" sz="2100" dirty="0" smtClean="0"/>
              <a:t> </a:t>
            </a:r>
            <a:r>
              <a:rPr lang="en-US" sz="2100" dirty="0" err="1" smtClean="0"/>
              <a:t>ega</a:t>
            </a:r>
            <a:r>
              <a:rPr lang="en-US" sz="2100" dirty="0" smtClean="0"/>
              <a:t> </a:t>
            </a:r>
            <a:r>
              <a:rPr lang="en-US" sz="2100" dirty="0" err="1"/>
              <a:t>bo‘lgan</a:t>
            </a:r>
            <a:r>
              <a:rPr lang="en-US" sz="2100" dirty="0"/>
              <a:t> </a:t>
            </a:r>
            <a:r>
              <a:rPr lang="en-US" sz="2100" dirty="0" err="1"/>
              <a:t>kompaniyalar</a:t>
            </a:r>
            <a:r>
              <a:rPr lang="en-US" sz="2100" dirty="0"/>
              <a:t> </a:t>
            </a:r>
            <a:r>
              <a:rPr lang="en-US" sz="2100" dirty="0" err="1"/>
              <a:t>odatda</a:t>
            </a:r>
            <a:r>
              <a:rPr lang="en-US" sz="2100" dirty="0"/>
              <a:t> </a:t>
            </a:r>
            <a:r>
              <a:rPr lang="en-US" sz="2100" dirty="0" err="1"/>
              <a:t>dividendlar</a:t>
            </a:r>
            <a:r>
              <a:rPr lang="en-US" sz="2100" dirty="0"/>
              <a:t> </a:t>
            </a:r>
            <a:r>
              <a:rPr lang="en-US" sz="2100" dirty="0" err="1"/>
              <a:t>uchun</a:t>
            </a:r>
            <a:r>
              <a:rPr lang="en-US" sz="2100" dirty="0"/>
              <a:t> </a:t>
            </a:r>
            <a:r>
              <a:rPr lang="en-US" sz="2100" dirty="0" err="1"/>
              <a:t>foydaning</a:t>
            </a:r>
            <a:r>
              <a:rPr lang="en-US" sz="2100" dirty="0"/>
              <a:t> </a:t>
            </a:r>
            <a:r>
              <a:rPr lang="en-US" sz="2100" dirty="0" smtClean="0"/>
              <a:t>kata </a:t>
            </a:r>
            <a:r>
              <a:rPr lang="en-US" sz="2100" dirty="0" err="1" smtClean="0"/>
              <a:t>qismini</a:t>
            </a:r>
            <a:r>
              <a:rPr lang="en-US" sz="2100" dirty="0" smtClean="0"/>
              <a:t> </a:t>
            </a:r>
            <a:r>
              <a:rPr lang="en-US" sz="2100" dirty="0" err="1"/>
              <a:t>ajratadi</a:t>
            </a:r>
            <a:r>
              <a:rPr lang="en-US" sz="2100" dirty="0"/>
              <a:t>, </a:t>
            </a:r>
            <a:r>
              <a:rPr lang="en-US" sz="2100" dirty="0" err="1"/>
              <a:t>rivojlanayotgan</a:t>
            </a:r>
            <a:r>
              <a:rPr lang="en-US" sz="2100" dirty="0"/>
              <a:t> </a:t>
            </a:r>
            <a:r>
              <a:rPr lang="en-US" sz="2100" dirty="0" err="1"/>
              <a:t>kompaniyalarda</a:t>
            </a:r>
            <a:r>
              <a:rPr lang="en-US" sz="2100" dirty="0"/>
              <a:t> </a:t>
            </a:r>
            <a:r>
              <a:rPr lang="en-US" sz="2100" dirty="0" err="1"/>
              <a:t>esa</a:t>
            </a:r>
            <a:r>
              <a:rPr lang="en-US" sz="2100" dirty="0"/>
              <a:t> </a:t>
            </a:r>
            <a:r>
              <a:rPr lang="en-US" sz="2100" dirty="0" smtClean="0"/>
              <a:t>dividend </a:t>
            </a:r>
            <a:r>
              <a:rPr lang="en-US" sz="2100" dirty="0" err="1" smtClean="0"/>
              <a:t>to‘lovlari</a:t>
            </a:r>
            <a:r>
              <a:rPr lang="en-US" sz="2100" dirty="0" smtClean="0"/>
              <a:t> </a:t>
            </a:r>
            <a:r>
              <a:rPr lang="en-US" sz="2100" dirty="0" err="1"/>
              <a:t>miqdori</a:t>
            </a:r>
            <a:r>
              <a:rPr lang="en-US" sz="2100" dirty="0"/>
              <a:t> </a:t>
            </a:r>
            <a:r>
              <a:rPr lang="en-US" sz="2100" dirty="0" err="1"/>
              <a:t>kamroq</a:t>
            </a:r>
            <a:r>
              <a:rPr lang="en-US" sz="2100" dirty="0"/>
              <a:t> </a:t>
            </a:r>
            <a:r>
              <a:rPr lang="en-US" sz="2100" dirty="0" err="1" smtClean="0"/>
              <a:t>bo‘ladi</a:t>
            </a:r>
            <a:r>
              <a:rPr lang="en-US" sz="2100" dirty="0" smtClean="0"/>
              <a:t>. </a:t>
            </a:r>
            <a:endParaRPr lang="en-US" sz="2100" dirty="0" smtClean="0"/>
          </a:p>
          <a:p>
            <a:pPr marL="0" indent="0" algn="ctr">
              <a:buNone/>
            </a:pPr>
            <a:r>
              <a:rPr lang="en-US" sz="2100" dirty="0" smtClean="0"/>
              <a:t>2</a:t>
            </a:r>
            <a:r>
              <a:rPr lang="en-US" sz="2100" dirty="0"/>
              <a:t>. </a:t>
            </a:r>
            <a:r>
              <a:rPr lang="en-US" sz="2100" dirty="0" err="1"/>
              <a:t>Menejerlar</a:t>
            </a:r>
            <a:r>
              <a:rPr lang="en-US" sz="2100" dirty="0"/>
              <a:t> </a:t>
            </a:r>
            <a:r>
              <a:rPr lang="en-US" sz="2100" dirty="0" err="1"/>
              <a:t>dividendlarning</a:t>
            </a:r>
            <a:r>
              <a:rPr lang="en-US" sz="2100" dirty="0"/>
              <a:t> </a:t>
            </a:r>
            <a:r>
              <a:rPr lang="en-US" sz="2100" dirty="0" err="1"/>
              <a:t>mutlaq</a:t>
            </a:r>
            <a:r>
              <a:rPr lang="en-US" sz="2100" dirty="0"/>
              <a:t> </a:t>
            </a:r>
            <a:r>
              <a:rPr lang="en-US" sz="2100" dirty="0" err="1"/>
              <a:t>darajasidan</a:t>
            </a:r>
            <a:r>
              <a:rPr lang="en-US" sz="2100" dirty="0"/>
              <a:t> </a:t>
            </a:r>
            <a:r>
              <a:rPr lang="en-US" sz="2100" dirty="0" err="1"/>
              <a:t>ko‘ra</a:t>
            </a:r>
            <a:r>
              <a:rPr lang="en-US" sz="2100" dirty="0"/>
              <a:t>, </a:t>
            </a:r>
            <a:r>
              <a:rPr lang="en-US" sz="2100" dirty="0" err="1" smtClean="0"/>
              <a:t>ularning</a:t>
            </a:r>
            <a:r>
              <a:rPr lang="en-US" sz="2100" dirty="0" smtClean="0"/>
              <a:t> </a:t>
            </a:r>
            <a:r>
              <a:rPr lang="en-US" sz="2100" dirty="0" err="1" smtClean="0"/>
              <a:t>o‘zgarishiga</a:t>
            </a:r>
            <a:r>
              <a:rPr lang="en-US" sz="2100" dirty="0" smtClean="0"/>
              <a:t> </a:t>
            </a:r>
            <a:r>
              <a:rPr lang="en-US" sz="2100" dirty="0" err="1"/>
              <a:t>ko‘proq</a:t>
            </a:r>
            <a:r>
              <a:rPr lang="en-US" sz="2100" dirty="0"/>
              <a:t> </a:t>
            </a:r>
            <a:r>
              <a:rPr lang="en-US" sz="2100" dirty="0" err="1"/>
              <a:t>e’tibor</a:t>
            </a:r>
            <a:r>
              <a:rPr lang="en-US" sz="2100" dirty="0"/>
              <a:t> </a:t>
            </a:r>
            <a:r>
              <a:rPr lang="en-US" sz="2100" dirty="0" err="1"/>
              <a:t>beradilar</a:t>
            </a:r>
            <a:r>
              <a:rPr lang="en-US" sz="2100" dirty="0"/>
              <a:t>. </a:t>
            </a:r>
            <a:r>
              <a:rPr lang="en-US" sz="2100" dirty="0" err="1"/>
              <a:t>Chunonchi</a:t>
            </a:r>
            <a:r>
              <a:rPr lang="en-US" sz="2100" dirty="0"/>
              <a:t>, 2,0 </a:t>
            </a:r>
            <a:r>
              <a:rPr lang="en-US" sz="2100" dirty="0" smtClean="0"/>
              <a:t>dollar </a:t>
            </a:r>
            <a:r>
              <a:rPr lang="en-US" sz="2100" dirty="0" err="1" smtClean="0"/>
              <a:t>miqdorida</a:t>
            </a:r>
            <a:r>
              <a:rPr lang="en-US" sz="2100" dirty="0" smtClean="0"/>
              <a:t> </a:t>
            </a:r>
            <a:r>
              <a:rPr lang="en-US" sz="2100" dirty="0"/>
              <a:t>dividend </a:t>
            </a:r>
            <a:r>
              <a:rPr lang="en-US" sz="2100" dirty="0" err="1"/>
              <a:t>to‘lash</a:t>
            </a:r>
            <a:r>
              <a:rPr lang="en-US" sz="2100" dirty="0"/>
              <a:t> </a:t>
            </a:r>
            <a:r>
              <a:rPr lang="en-US" sz="2100" dirty="0" err="1"/>
              <a:t>yaxshi</a:t>
            </a:r>
            <a:r>
              <a:rPr lang="en-US" sz="2100" dirty="0"/>
              <a:t> </a:t>
            </a:r>
            <a:r>
              <a:rPr lang="en-US" sz="2100" dirty="0" err="1"/>
              <a:t>moliyaviy</a:t>
            </a:r>
            <a:r>
              <a:rPr lang="en-US" sz="2100" dirty="0"/>
              <a:t> </a:t>
            </a:r>
            <a:r>
              <a:rPr lang="en-US" sz="2100" dirty="0" err="1"/>
              <a:t>qaror</a:t>
            </a:r>
            <a:r>
              <a:rPr lang="en-US" sz="2100" dirty="0"/>
              <a:t> </a:t>
            </a:r>
            <a:r>
              <a:rPr lang="en-US" sz="2100" dirty="0" err="1"/>
              <a:t>bo‘lishi</a:t>
            </a:r>
            <a:r>
              <a:rPr lang="en-US" sz="2100" dirty="0"/>
              <a:t> </a:t>
            </a:r>
            <a:r>
              <a:rPr lang="en-US" sz="2100" dirty="0" err="1" smtClean="0"/>
              <a:t>mumkinki</a:t>
            </a:r>
            <a:r>
              <a:rPr lang="en-US" sz="2100" dirty="0" smtClean="0"/>
              <a:t>, agar </a:t>
            </a:r>
            <a:r>
              <a:rPr lang="en-US" sz="2100" dirty="0" err="1"/>
              <a:t>oldingi</a:t>
            </a:r>
            <a:r>
              <a:rPr lang="en-US" sz="2100" dirty="0"/>
              <a:t> </a:t>
            </a:r>
            <a:r>
              <a:rPr lang="en-US" sz="2100" dirty="0" err="1"/>
              <a:t>yilda</a:t>
            </a:r>
            <a:r>
              <a:rPr lang="en-US" sz="2100" dirty="0"/>
              <a:t> </a:t>
            </a:r>
            <a:r>
              <a:rPr lang="en-US" sz="2100" dirty="0" err="1"/>
              <a:t>to‘langan</a:t>
            </a:r>
            <a:r>
              <a:rPr lang="en-US" sz="2100" dirty="0"/>
              <a:t> dividend </a:t>
            </a:r>
            <a:r>
              <a:rPr lang="en-US" sz="2100" dirty="0" err="1"/>
              <a:t>miqdori</a:t>
            </a:r>
            <a:r>
              <a:rPr lang="en-US" sz="2100" dirty="0"/>
              <a:t> 1,0 </a:t>
            </a:r>
            <a:r>
              <a:rPr lang="en-US" sz="2100" dirty="0" err="1"/>
              <a:t>dollarga</a:t>
            </a:r>
            <a:r>
              <a:rPr lang="en-US" sz="2100" dirty="0"/>
              <a:t> </a:t>
            </a:r>
            <a:r>
              <a:rPr lang="en-US" sz="2100" dirty="0" err="1" smtClean="0"/>
              <a:t>teng</a:t>
            </a:r>
            <a:r>
              <a:rPr lang="en-US" sz="2100" dirty="0" smtClean="0"/>
              <a:t> </a:t>
            </a:r>
            <a:r>
              <a:rPr lang="en-US" sz="2100" dirty="0" err="1" smtClean="0"/>
              <a:t>bo‘lgan</a:t>
            </a:r>
            <a:r>
              <a:rPr lang="en-US" sz="2100" dirty="0" smtClean="0"/>
              <a:t> </a:t>
            </a:r>
            <a:r>
              <a:rPr lang="en-US" sz="2100" dirty="0" err="1"/>
              <a:t>bo‘lsa</a:t>
            </a:r>
            <a:r>
              <a:rPr lang="en-US" sz="2100" dirty="0"/>
              <a:t>; </a:t>
            </a:r>
            <a:r>
              <a:rPr lang="en-US" sz="2100" dirty="0" err="1"/>
              <a:t>garchi</a:t>
            </a:r>
            <a:r>
              <a:rPr lang="en-US" sz="2100" dirty="0"/>
              <a:t> </a:t>
            </a:r>
            <a:r>
              <a:rPr lang="en-US" sz="2100" dirty="0" err="1"/>
              <a:t>oldingi</a:t>
            </a:r>
            <a:r>
              <a:rPr lang="en-US" sz="2100" dirty="0"/>
              <a:t> </a:t>
            </a:r>
            <a:r>
              <a:rPr lang="en-US" sz="2100" dirty="0" err="1"/>
              <a:t>yil</a:t>
            </a:r>
            <a:r>
              <a:rPr lang="en-US" sz="2100" dirty="0"/>
              <a:t> </a:t>
            </a:r>
            <a:r>
              <a:rPr lang="en-US" sz="2100" dirty="0" err="1"/>
              <a:t>dividendlari</a:t>
            </a:r>
            <a:r>
              <a:rPr lang="en-US" sz="2100" dirty="0"/>
              <a:t> ham 2,0 dollar </a:t>
            </a:r>
            <a:r>
              <a:rPr lang="en-US" sz="2100" dirty="0" err="1" smtClean="0"/>
              <a:t>bo‘lgan</a:t>
            </a:r>
            <a:r>
              <a:rPr lang="en-US" sz="2100" dirty="0" smtClean="0"/>
              <a:t> </a:t>
            </a:r>
            <a:r>
              <a:rPr lang="en-US" sz="2100" dirty="0" err="1" smtClean="0"/>
              <a:t>bo‘lsa</a:t>
            </a:r>
            <a:r>
              <a:rPr lang="en-US" sz="2100" dirty="0"/>
              <a:t>, </a:t>
            </a:r>
            <a:r>
              <a:rPr lang="en-US" sz="2100" dirty="0" err="1"/>
              <a:t>bunday</a:t>
            </a:r>
            <a:r>
              <a:rPr lang="en-US" sz="2100" dirty="0"/>
              <a:t> </a:t>
            </a:r>
            <a:r>
              <a:rPr lang="en-US" sz="2100" dirty="0" err="1"/>
              <a:t>qarorning</a:t>
            </a:r>
            <a:r>
              <a:rPr lang="en-US" sz="2100" dirty="0"/>
              <a:t> </a:t>
            </a:r>
            <a:r>
              <a:rPr lang="en-US" sz="2100" dirty="0" err="1"/>
              <a:t>ahamiyati</a:t>
            </a:r>
            <a:r>
              <a:rPr lang="en-US" sz="2100" dirty="0"/>
              <a:t> </a:t>
            </a:r>
            <a:r>
              <a:rPr lang="en-US" sz="2100" dirty="0" err="1"/>
              <a:t>katta</a:t>
            </a:r>
            <a:r>
              <a:rPr lang="en-US" sz="2100" dirty="0"/>
              <a:t> </a:t>
            </a:r>
            <a:r>
              <a:rPr lang="en-US" sz="2100" dirty="0" err="1" smtClean="0"/>
              <a:t>emas</a:t>
            </a:r>
            <a:r>
              <a:rPr lang="en-US" sz="2100" dirty="0" smtClean="0"/>
              <a:t>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199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3</a:t>
            </a:r>
            <a:r>
              <a:rPr lang="en-US" sz="2800" dirty="0"/>
              <a:t>. </a:t>
            </a:r>
            <a:r>
              <a:rPr lang="en-US" sz="2800" dirty="0" err="1"/>
              <a:t>Dividendlar</a:t>
            </a:r>
            <a:r>
              <a:rPr lang="en-US" sz="2800" dirty="0"/>
              <a:t> </a:t>
            </a:r>
            <a:r>
              <a:rPr lang="en-US" sz="2800" dirty="0" err="1"/>
              <a:t>miqdorining</a:t>
            </a:r>
            <a:r>
              <a:rPr lang="en-US" sz="2800" dirty="0"/>
              <a:t> </a:t>
            </a:r>
            <a:r>
              <a:rPr lang="en-US" sz="2800" dirty="0" err="1"/>
              <a:t>o‘zgarishi</a:t>
            </a:r>
            <a:r>
              <a:rPr lang="en-US" sz="2800" dirty="0"/>
              <a:t> </a:t>
            </a:r>
            <a:r>
              <a:rPr lang="en-US" sz="2800" dirty="0" err="1"/>
              <a:t>foydaning</a:t>
            </a:r>
            <a:r>
              <a:rPr lang="en-US" sz="2800" dirty="0"/>
              <a:t> </a:t>
            </a:r>
            <a:r>
              <a:rPr lang="en-US" sz="2800" dirty="0" err="1"/>
              <a:t>uzoq</a:t>
            </a:r>
            <a:r>
              <a:rPr lang="en-US" sz="2800" dirty="0"/>
              <a:t> </a:t>
            </a:r>
            <a:r>
              <a:rPr lang="en-US" sz="2800" dirty="0" err="1"/>
              <a:t>muddatli</a:t>
            </a:r>
            <a:r>
              <a:rPr lang="en-US" sz="2800" dirty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s-ES" sz="2800" dirty="0" smtClean="0"/>
              <a:t>barqaror </a:t>
            </a:r>
            <a:r>
              <a:rPr lang="es-ES" sz="2800" dirty="0"/>
              <a:t>o‘zgarishi oqibati hisoblanadi. Menejerlar </a:t>
            </a:r>
            <a:r>
              <a:rPr lang="es-ES" sz="2800" dirty="0" smtClean="0"/>
              <a:t>dividend </a:t>
            </a:r>
            <a:r>
              <a:rPr lang="en-US" sz="2800" dirty="0" err="1" smtClean="0"/>
              <a:t>to‘lovlarini</a:t>
            </a:r>
            <a:r>
              <a:rPr lang="en-US" sz="2800" dirty="0" smtClean="0"/>
              <a:t> </a:t>
            </a:r>
            <a:r>
              <a:rPr lang="en-US" sz="2800" dirty="0"/>
              <a:t>«</a:t>
            </a:r>
            <a:r>
              <a:rPr lang="en-US" sz="2800" dirty="0" err="1"/>
              <a:t>silliqlab</a:t>
            </a:r>
            <a:r>
              <a:rPr lang="en-US" sz="2800" dirty="0"/>
              <a:t> </a:t>
            </a:r>
            <a:r>
              <a:rPr lang="en-US" sz="2800" dirty="0" err="1"/>
              <a:t>yuboradilar</a:t>
            </a:r>
            <a:r>
              <a:rPr lang="en-US" sz="2800" dirty="0"/>
              <a:t>». </a:t>
            </a:r>
            <a:r>
              <a:rPr lang="en-US" sz="2800" dirty="0" err="1"/>
              <a:t>Foydaning</a:t>
            </a:r>
            <a:r>
              <a:rPr lang="en-US" sz="2800" dirty="0"/>
              <a:t> </a:t>
            </a:r>
            <a:r>
              <a:rPr lang="en-US" sz="2800" dirty="0" err="1" smtClean="0"/>
              <a:t>vaqtinchalik</a:t>
            </a:r>
            <a:r>
              <a:rPr lang="en-US" sz="2800" dirty="0" smtClean="0"/>
              <a:t> </a:t>
            </a:r>
            <a:r>
              <a:rPr lang="en-US" sz="2800" dirty="0" err="1" smtClean="0"/>
              <a:t>o‘zgarishlari</a:t>
            </a:r>
            <a:r>
              <a:rPr lang="en-US" sz="2800" dirty="0"/>
              <a:t>, </a:t>
            </a:r>
            <a:r>
              <a:rPr lang="en-US" sz="2800" dirty="0" err="1"/>
              <a:t>odatda</a:t>
            </a:r>
            <a:r>
              <a:rPr lang="en-US" sz="2800" dirty="0"/>
              <a:t>, </a:t>
            </a:r>
            <a:r>
              <a:rPr lang="en-US" sz="2800" dirty="0" err="1"/>
              <a:t>dividendlarga</a:t>
            </a:r>
            <a:r>
              <a:rPr lang="en-US" sz="2800" dirty="0"/>
              <a:t> </a:t>
            </a:r>
            <a:r>
              <a:rPr lang="en-US" sz="2800" dirty="0" err="1"/>
              <a:t>ta’sir</a:t>
            </a:r>
            <a:r>
              <a:rPr lang="en-US" sz="2800" dirty="0"/>
              <a:t> </a:t>
            </a:r>
            <a:r>
              <a:rPr lang="en-US" sz="2800" dirty="0" err="1"/>
              <a:t>ko</a:t>
            </a:r>
            <a:r>
              <a:rPr lang="en-US" sz="2800" b="1" dirty="0" err="1"/>
              <a:t>‘</a:t>
            </a:r>
            <a:r>
              <a:rPr lang="en-US" sz="2800" dirty="0" err="1"/>
              <a:t>rsatmaydi</a:t>
            </a:r>
            <a:r>
              <a:rPr lang="en-US" sz="2800" dirty="0"/>
              <a:t>.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4. Agar </a:t>
            </a:r>
            <a:r>
              <a:rPr lang="en-US" sz="2800" dirty="0" err="1"/>
              <a:t>dividendlarning</a:t>
            </a:r>
            <a:r>
              <a:rPr lang="en-US" sz="2800" dirty="0"/>
              <a:t> </a:t>
            </a:r>
            <a:r>
              <a:rPr lang="en-US" sz="2800" dirty="0" err="1"/>
              <a:t>oldingi</a:t>
            </a:r>
            <a:r>
              <a:rPr lang="en-US" sz="2800" dirty="0"/>
              <a:t> </a:t>
            </a:r>
            <a:r>
              <a:rPr lang="en-US" sz="2800" dirty="0" err="1"/>
              <a:t>darajasiga</a:t>
            </a:r>
            <a:r>
              <a:rPr lang="en-US" sz="2800" dirty="0"/>
              <a:t> </a:t>
            </a:r>
            <a:r>
              <a:rPr lang="en-US" sz="2800" dirty="0" err="1"/>
              <a:t>qaytish</a:t>
            </a:r>
            <a:r>
              <a:rPr lang="en-US" sz="2800" dirty="0"/>
              <a:t> </a:t>
            </a:r>
            <a:r>
              <a:rPr lang="en-US" sz="2800" dirty="0" err="1" smtClean="0"/>
              <a:t>imkoniyati</a:t>
            </a:r>
            <a:r>
              <a:rPr lang="en-US" sz="2800" dirty="0" smtClean="0"/>
              <a:t> </a:t>
            </a:r>
            <a:r>
              <a:rPr lang="en-US" sz="2800" dirty="0" err="1" smtClean="0"/>
              <a:t>mavjud</a:t>
            </a:r>
            <a:r>
              <a:rPr lang="en-US" sz="2800" dirty="0" smtClean="0"/>
              <a:t> </a:t>
            </a:r>
            <a:r>
              <a:rPr lang="en-US" sz="2800" dirty="0" err="1"/>
              <a:t>bo‘lsa</a:t>
            </a:r>
            <a:r>
              <a:rPr lang="en-US" sz="2800" dirty="0"/>
              <a:t>, </a:t>
            </a:r>
            <a:r>
              <a:rPr lang="en-US" sz="2800" dirty="0" err="1"/>
              <a:t>menejerlar</a:t>
            </a:r>
            <a:r>
              <a:rPr lang="en-US" sz="2800" dirty="0"/>
              <a:t> </a:t>
            </a:r>
            <a:r>
              <a:rPr lang="en-US" sz="2800" dirty="0" err="1"/>
              <a:t>ularni</a:t>
            </a:r>
            <a:r>
              <a:rPr lang="en-US" sz="2800" dirty="0"/>
              <a:t> </a:t>
            </a:r>
            <a:r>
              <a:rPr lang="en-US" sz="2800" dirty="0" err="1"/>
              <a:t>o‘zgartirishga</a:t>
            </a:r>
            <a:r>
              <a:rPr lang="en-US" sz="2800" dirty="0"/>
              <a:t> </a:t>
            </a:r>
            <a:r>
              <a:rPr lang="en-US" sz="2800" dirty="0" err="1"/>
              <a:t>shoshilmaydilar</a:t>
            </a:r>
            <a:r>
              <a:rPr lang="en-US" sz="2800" dirty="0"/>
              <a:t>. </a:t>
            </a:r>
            <a:r>
              <a:rPr lang="en-US" sz="2800" dirty="0" err="1" smtClean="0"/>
              <a:t>Ular</a:t>
            </a:r>
            <a:r>
              <a:rPr lang="en-US" sz="2800" dirty="0" smtClean="0"/>
              <a:t> </a:t>
            </a:r>
            <a:r>
              <a:rPr lang="en-US" sz="2800" dirty="0" err="1" smtClean="0"/>
              <a:t>dividendlarning</a:t>
            </a:r>
            <a:r>
              <a:rPr lang="en-US" sz="2800" dirty="0" smtClean="0"/>
              <a:t> </a:t>
            </a:r>
            <a:r>
              <a:rPr lang="en-US" sz="2800" dirty="0" err="1"/>
              <a:t>oshishi</a:t>
            </a:r>
            <a:r>
              <a:rPr lang="en-US" sz="2800" dirty="0"/>
              <a:t> </a:t>
            </a:r>
            <a:r>
              <a:rPr lang="en-US" sz="2800" dirty="0" err="1"/>
              <a:t>haqida</a:t>
            </a:r>
            <a:r>
              <a:rPr lang="en-US" sz="2800" dirty="0"/>
              <a:t> </a:t>
            </a:r>
            <a:r>
              <a:rPr lang="en-US" sz="2800" dirty="0" err="1"/>
              <a:t>e’lon</a:t>
            </a:r>
            <a:r>
              <a:rPr lang="en-US" sz="2800" dirty="0"/>
              <a:t> </a:t>
            </a:r>
            <a:r>
              <a:rPr lang="en-US" sz="2800" dirty="0" err="1"/>
              <a:t>qilingan</a:t>
            </a:r>
            <a:r>
              <a:rPr lang="en-US" sz="2800" dirty="0"/>
              <a:t> </a:t>
            </a:r>
            <a:r>
              <a:rPr lang="en-US" sz="2800" dirty="0" err="1"/>
              <a:t>qarorning</a:t>
            </a:r>
            <a:r>
              <a:rPr lang="en-US" sz="2800" dirty="0"/>
              <a:t> </a:t>
            </a:r>
            <a:r>
              <a:rPr lang="en-US" sz="2800" dirty="0" err="1" smtClean="0"/>
              <a:t>bekor</a:t>
            </a:r>
            <a:r>
              <a:rPr lang="en-US" sz="2800" dirty="0" smtClean="0"/>
              <a:t> </a:t>
            </a:r>
            <a:r>
              <a:rPr lang="en-US" sz="2800" dirty="0" err="1" smtClean="0"/>
              <a:t>qilinishidan</a:t>
            </a:r>
            <a:r>
              <a:rPr lang="en-US" sz="2800" dirty="0" smtClean="0"/>
              <a:t> </a:t>
            </a:r>
            <a:r>
              <a:rPr lang="en-US" sz="2800" dirty="0" err="1"/>
              <a:t>ko‘proq</a:t>
            </a:r>
            <a:r>
              <a:rPr lang="en-US" sz="2800" dirty="0"/>
              <a:t> </a:t>
            </a:r>
            <a:r>
              <a:rPr lang="en-US" sz="2800" dirty="0" err="1"/>
              <a:t>xavotirlanadilar</a:t>
            </a:r>
            <a:r>
              <a:rPr lang="en-US" sz="2800" dirty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sz="2000" dirty="0"/>
              <a:t>Aksiyadorlik jamiyatining dividend siyosati va </a:t>
            </a:r>
            <a:r>
              <a:rPr lang="nn-NO" sz="2000" dirty="0" smtClean="0"/>
              <a:t>dividend </a:t>
            </a:r>
            <a:r>
              <a:rPr lang="en-US" sz="2000" dirty="0" err="1" smtClean="0"/>
              <a:t>to‘lovlarining</a:t>
            </a:r>
            <a:r>
              <a:rPr lang="en-US" sz="2000" dirty="0" smtClean="0"/>
              <a:t> </a:t>
            </a:r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asosiy</a:t>
            </a:r>
            <a:r>
              <a:rPr lang="en-US" sz="2000" dirty="0"/>
              <a:t> </a:t>
            </a:r>
            <a:r>
              <a:rPr lang="en-US" sz="2000" dirty="0" err="1"/>
              <a:t>turlari</a:t>
            </a:r>
            <a:r>
              <a:rPr lang="en-US" sz="2000" dirty="0"/>
              <a:t> </a:t>
            </a:r>
            <a:r>
              <a:rPr lang="en-US" sz="2000" dirty="0" err="1" smtClean="0"/>
              <a:t>mavjud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340768"/>
            <a:ext cx="8153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i="0" u="none" strike="noStrike" baseline="0" dirty="0" smtClean="0">
                <a:latin typeface="Times New Roman" panose="02020603050405020304" pitchFamily="18" charset="0"/>
              </a:rPr>
              <a:t>Agressiv siyosat. </a:t>
            </a:r>
            <a:r>
              <a:rPr lang="da-DK" sz="2000" b="0" i="0" u="none" strike="noStrike" baseline="0" dirty="0" smtClean="0">
                <a:latin typeface="Times New Roman" panose="02020603050405020304" pitchFamily="18" charset="0"/>
              </a:rPr>
              <a:t>Ushbu turdagi siyosat dividend to‘lov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usullarining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quyidagi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turlari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mavjud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:</a:t>
            </a:r>
            <a:endParaRPr lang="en-US" sz="2000" b="0" i="0" u="none" strike="noStrike" baseline="0" dirty="0" smtClean="0">
              <a:latin typeface="Times New Roman" panose="02020603050405020304" pitchFamily="18" charset="0"/>
            </a:endParaRPr>
          </a:p>
          <a:p>
            <a:pPr marL="457200" indent="-457200" algn="ctr">
              <a:buAutoNum type="alphaLcParenR"/>
            </a:pP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foydani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doimiy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foizli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taqsimlash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usuli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Ushbu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texnikaning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mohiyati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1" u="none" strike="noStrike" baseline="0" dirty="0" smtClean="0">
                <a:latin typeface="Times New Roman" panose="02020603050405020304" pitchFamily="18" charset="0"/>
              </a:rPr>
              <a:t>dividend </a:t>
            </a:r>
            <a:r>
              <a:rPr lang="en-US" sz="2000" b="0" i="1" u="none" strike="noStrike" baseline="0" dirty="0" err="1" smtClean="0">
                <a:latin typeface="Times New Roman" panose="02020603050405020304" pitchFamily="18" charset="0"/>
              </a:rPr>
              <a:t>ajratmasi</a:t>
            </a:r>
            <a:r>
              <a:rPr lang="en-US" sz="2000" b="0" i="1" u="none" strike="noStrike" baseline="0" dirty="0" smtClean="0">
                <a:latin typeface="Times New Roman" panose="02020603050405020304" pitchFamily="18" charset="0"/>
              </a:rPr>
              <a:t> = </a:t>
            </a:r>
            <a:r>
              <a:rPr lang="en-US" sz="2000" b="0" i="1" u="none" strike="noStrike" baseline="0" dirty="0" err="1" smtClean="0">
                <a:latin typeface="Times New Roman" panose="02020603050405020304" pitchFamily="18" charset="0"/>
              </a:rPr>
              <a:t>const</a:t>
            </a:r>
            <a:r>
              <a:rPr lang="en-US" sz="20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hisoblanadi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hamda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uzoq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vaqt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davomida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oddiy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bo‘yicha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dividendlarni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to‘lashga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yo‘naltirilgan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sof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foydaning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barqaror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foizini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nazarda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tutadi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 Bu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holat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bozor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narxining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o‘sishiga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olib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kelmaydi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chunki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olingan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dividendlar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miqdori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o‘zgarishi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mumkin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Biroq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, u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ishlab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chiqarishda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ishlaydiganlar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uchun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qulay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bo‘lib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bitta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oddiy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to‘g‘ri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sv-SE" sz="2000" b="0" i="0" u="none" strike="noStrike" baseline="0" dirty="0" smtClean="0">
                <a:latin typeface="Times New Roman" panose="02020603050405020304" pitchFamily="18" charset="0"/>
              </a:rPr>
              <a:t>keladigan foydaning o‘zgarishi sezilarli bo‘lmaydi.</a:t>
            </a:r>
            <a:endParaRPr lang="sv-SE" sz="20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endParaRPr lang="sv-SE" sz="20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b) dividend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to‘lovlarining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doimiy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o‘sish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metodikasi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 Dividen</a:t>
            </a:r>
            <a:r>
              <a:rPr lang="en-US" sz="2000" b="0" dirty="0" smtClean="0">
                <a:latin typeface="Times New Roman" panose="02020603050405020304" pitchFamily="18" charset="0"/>
              </a:rPr>
              <a:t>d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ko‘rsatkichining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rejasida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bitta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bo‘yicha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dividend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to‘lovini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oshirish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usuli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hisoblanadi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 Bu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esa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o‘z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navbatida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yuqori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bozor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qiymatini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ta’minlaydi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va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potensial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investorlar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uchun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ijobiy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tasavvurni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shakllantiradi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bitta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to‘g‘ri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keladigan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dividendlarning</a:t>
            </a:r>
            <a:endParaRPr lang="en-US" sz="20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barqaror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o‘sishini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ta’minlaydi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</a:t>
            </a:r>
            <a:endParaRPr lang="en-US" sz="2000" b="0" i="0" u="none" strike="noStrike" baseline="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mo‘tadil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730" y="1268760"/>
            <a:ext cx="82150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texnikaning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mohiyati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kafolatlangan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minimal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divedendlarni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to‘lashdan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</a:t>
            </a:r>
            <a:r>
              <a:rPr lang="en-US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= </a:t>
            </a:r>
            <a:r>
              <a:rPr lang="en-US" sz="2000" b="0" i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muntazam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mukofot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siyosat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tamoyillarga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asoslanadi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to‘lovlarning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muntazam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to‘lanishi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muvaffaqiyatli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sobit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dividendlariga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to‘lov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siyosat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muvozanatli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to‘lashning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barqarorligi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ta’minlanadi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o‘sish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binobarin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aksiyadorlar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rag‘batlantiriladi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Qimmatli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qog‘ozlar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kursining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qiymatidagi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tebranishlarni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yumshatishga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Ekstradividend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muntazam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to‘lovlaridan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ortiqcha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hisoblangan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stavkani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o‘zgartirishiga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ko‘rsatmaydigan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to‘lovidir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to‘lov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martalik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aksiyalarning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qo‘llabquvvatlash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aksiyadorlik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istiqbollari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ijobiy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yaratishdir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>
                <a:latin typeface="Times New Roman" panose="02020603050405020304" pitchFamily="18" charset="0"/>
              </a:rPr>
              <a:t>Konservativ </a:t>
            </a:r>
            <a:r>
              <a:rPr lang="da-DK" sz="4000" dirty="0" smtClean="0">
                <a:latin typeface="Times New Roman" panose="02020603050405020304" pitchFamily="18" charset="0"/>
              </a:rPr>
              <a:t>siyosat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393" y="1484784"/>
            <a:ext cx="81430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200" b="0" i="0" u="none" strike="noStrike" baseline="0" dirty="0" smtClean="0">
                <a:latin typeface="Times New Roman" panose="02020603050405020304" pitchFamily="18" charset="0"/>
              </a:rPr>
              <a:t>Ushbu turdagi siyosat dividend to‘lov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usullarining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quyidagi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turlariga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ega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:</a:t>
            </a:r>
            <a:endParaRPr lang="en-US" sz="22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a)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qoldiq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dividend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usuli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Ushbu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texnikaning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mohiyati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yiliga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dividendlar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t =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sof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foyda</a:t>
            </a:r>
            <a:r>
              <a:rPr lang="en-US" sz="2200" b="0" i="1" u="none" strike="noStrike" baseline="0" dirty="0" smtClean="0">
                <a:latin typeface="Times New Roman,Italic"/>
              </a:rPr>
              <a:t>–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investitsiya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dasturlarini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moliyalashtirish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uchun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zarur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b</a:t>
            </a:r>
            <a:r>
              <a:rPr lang="en-US" sz="2200" b="0" i="1" u="none" strike="noStrike" baseline="0" dirty="0" err="1" smtClean="0">
                <a:latin typeface="Times New Roman,Italic"/>
              </a:rPr>
              <a:t>o‘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lgan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taqsimlanmagan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 err="1" smtClean="0">
                <a:latin typeface="Times New Roman" panose="02020603050405020304" pitchFamily="18" charset="0"/>
              </a:rPr>
              <a:t>foydadan</a:t>
            </a:r>
            <a:r>
              <a:rPr lang="en-US" sz="22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iborat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. Bu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usul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aksiyadorlik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jamiyatining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faoliyat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davrining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dastlabki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bosqichlarida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yuqori</a:t>
            </a:r>
            <a:r>
              <a:rPr lang="en-US" sz="2200" b="0" dirty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investitsion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faoliyat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davrlarida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 err="1" smtClean="0">
                <a:latin typeface="Times New Roman" panose="02020603050405020304" pitchFamily="18" charset="0"/>
              </a:rPr>
              <a:t>qo‘llaniladi</a:t>
            </a:r>
            <a:r>
              <a:rPr lang="en-US" sz="2200" b="0" i="0" u="none" strike="noStrike" baseline="0" dirty="0" smtClean="0">
                <a:latin typeface="Times New Roman" panose="02020603050405020304" pitchFamily="18" charset="0"/>
              </a:rPr>
              <a:t>.</a:t>
            </a:r>
            <a:endParaRPr lang="en-US" sz="22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2200" b="0" dirty="0"/>
              <a:t>b) </a:t>
            </a:r>
            <a:r>
              <a:rPr lang="en-US" sz="2200" b="0" dirty="0" err="1"/>
              <a:t>belgilangan</a:t>
            </a:r>
            <a:r>
              <a:rPr lang="en-US" sz="2200" b="0" dirty="0"/>
              <a:t> </a:t>
            </a:r>
            <a:r>
              <a:rPr lang="en-US" sz="2200" b="0" dirty="0" err="1"/>
              <a:t>to‘lovlar</a:t>
            </a:r>
            <a:r>
              <a:rPr lang="en-US" sz="2200" b="0" dirty="0"/>
              <a:t> </a:t>
            </a:r>
            <a:r>
              <a:rPr lang="en-US" sz="2200" b="0" dirty="0" err="1"/>
              <a:t>usuli</a:t>
            </a:r>
            <a:r>
              <a:rPr lang="en-US" sz="2200" b="0" dirty="0"/>
              <a:t>. </a:t>
            </a:r>
            <a:r>
              <a:rPr lang="en-US" sz="2200" b="0" dirty="0" err="1"/>
              <a:t>Bir</a:t>
            </a:r>
            <a:r>
              <a:rPr lang="en-US" sz="2200" b="0" dirty="0"/>
              <a:t> </a:t>
            </a:r>
            <a:r>
              <a:rPr lang="en-US" sz="2200" b="0" dirty="0" err="1"/>
              <a:t>aksiya</a:t>
            </a:r>
            <a:r>
              <a:rPr lang="en-US" sz="2200" b="0" dirty="0"/>
              <a:t> </a:t>
            </a:r>
            <a:r>
              <a:rPr lang="en-US" sz="2200" b="0" dirty="0" err="1"/>
              <a:t>uchun</a:t>
            </a:r>
            <a:r>
              <a:rPr lang="en-US" sz="2200" b="0" dirty="0"/>
              <a:t> </a:t>
            </a:r>
            <a:r>
              <a:rPr lang="en-US" sz="2200" b="0" i="1" dirty="0"/>
              <a:t>dividend= </a:t>
            </a:r>
            <a:r>
              <a:rPr lang="en-US" sz="2200" b="0" i="1" dirty="0" smtClean="0"/>
              <a:t>const. </a:t>
            </a:r>
            <a:r>
              <a:rPr lang="en-US" sz="2200" b="0" dirty="0" err="1" smtClean="0"/>
              <a:t>Aksiyalar</a:t>
            </a:r>
            <a:r>
              <a:rPr lang="en-US" sz="2200" b="0" dirty="0" smtClean="0"/>
              <a:t> </a:t>
            </a:r>
            <a:r>
              <a:rPr lang="en-US" sz="2200" b="0" dirty="0" err="1"/>
              <a:t>kursining</a:t>
            </a:r>
            <a:r>
              <a:rPr lang="en-US" sz="2200" b="0" dirty="0"/>
              <a:t> </a:t>
            </a:r>
            <a:r>
              <a:rPr lang="en-US" sz="2200" b="0" dirty="0" err="1"/>
              <a:t>dinamikasidan</a:t>
            </a:r>
            <a:r>
              <a:rPr lang="en-US" sz="2200" b="0" dirty="0"/>
              <a:t> </a:t>
            </a:r>
            <a:r>
              <a:rPr lang="en-US" sz="2200" b="0" dirty="0" err="1"/>
              <a:t>qat’i</a:t>
            </a:r>
            <a:r>
              <a:rPr lang="en-US" sz="2200" b="0" dirty="0"/>
              <a:t> </a:t>
            </a:r>
            <a:r>
              <a:rPr lang="en-US" sz="2200" b="0" dirty="0" err="1"/>
              <a:t>nazar</a:t>
            </a:r>
            <a:r>
              <a:rPr lang="en-US" sz="2200" b="0" dirty="0"/>
              <a:t>, </a:t>
            </a:r>
            <a:r>
              <a:rPr lang="en-US" sz="2200" b="0" dirty="0" err="1"/>
              <a:t>uzoq</a:t>
            </a:r>
            <a:r>
              <a:rPr lang="en-US" sz="2200" b="0" dirty="0"/>
              <a:t> </a:t>
            </a:r>
            <a:r>
              <a:rPr lang="en-US" sz="2200" b="0" dirty="0" err="1"/>
              <a:t>vaqt</a:t>
            </a:r>
            <a:r>
              <a:rPr lang="en-US" sz="2200" b="0" dirty="0"/>
              <a:t> </a:t>
            </a:r>
            <a:r>
              <a:rPr lang="en-US" sz="2200" b="0" dirty="0" err="1" smtClean="0"/>
              <a:t>davomida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bitta</a:t>
            </a:r>
            <a:r>
              <a:rPr lang="en-US" sz="2200" b="0" dirty="0" smtClean="0"/>
              <a:t> </a:t>
            </a:r>
            <a:r>
              <a:rPr lang="en-US" sz="2200" b="0" dirty="0" err="1"/>
              <a:t>oddiy</a:t>
            </a:r>
            <a:r>
              <a:rPr lang="en-US" sz="2200" b="0" dirty="0"/>
              <a:t> </a:t>
            </a:r>
            <a:r>
              <a:rPr lang="en-US" sz="2200" b="0" dirty="0" err="1"/>
              <a:t>aksiyasiga</a:t>
            </a:r>
            <a:r>
              <a:rPr lang="en-US" sz="2200" b="0" dirty="0"/>
              <a:t> dividend </a:t>
            </a:r>
            <a:r>
              <a:rPr lang="en-US" sz="2200" b="0" dirty="0" err="1"/>
              <a:t>to‘lovlarining</a:t>
            </a:r>
            <a:r>
              <a:rPr lang="en-US" sz="2200" b="0" dirty="0"/>
              <a:t> </a:t>
            </a:r>
            <a:r>
              <a:rPr lang="en-US" sz="2200" b="0" dirty="0" err="1" smtClean="0"/>
              <a:t>muntazamligini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ta’minlaydi</a:t>
            </a:r>
            <a:r>
              <a:rPr lang="en-US" sz="2200" b="0" dirty="0"/>
              <a:t>. </a:t>
            </a:r>
            <a:r>
              <a:rPr lang="en-US" sz="2200" b="0" dirty="0" err="1"/>
              <a:t>Odatda</a:t>
            </a:r>
            <a:r>
              <a:rPr lang="en-US" sz="2200" b="0" dirty="0"/>
              <a:t>, </a:t>
            </a:r>
            <a:r>
              <a:rPr lang="en-US" sz="2200" b="0" dirty="0" err="1"/>
              <a:t>turli</a:t>
            </a:r>
            <a:r>
              <a:rPr lang="en-US" sz="2200" b="0" dirty="0"/>
              <a:t> </a:t>
            </a:r>
            <a:r>
              <a:rPr lang="en-US" sz="2200" b="0" dirty="0" err="1"/>
              <a:t>moliyaviy</a:t>
            </a:r>
            <a:r>
              <a:rPr lang="en-US" sz="2200" b="0" dirty="0"/>
              <a:t> </a:t>
            </a:r>
            <a:r>
              <a:rPr lang="en-US" sz="2200" b="0" dirty="0" err="1"/>
              <a:t>institutlarning</a:t>
            </a:r>
            <a:r>
              <a:rPr lang="en-US" sz="2200" b="0" dirty="0"/>
              <a:t> (</a:t>
            </a:r>
            <a:r>
              <a:rPr lang="en-US" sz="2200" b="0" dirty="0" err="1"/>
              <a:t>pensiya</a:t>
            </a:r>
            <a:r>
              <a:rPr lang="en-US" sz="2200" b="0" dirty="0"/>
              <a:t> </a:t>
            </a:r>
            <a:r>
              <a:rPr lang="en-US" sz="2200" b="0" dirty="0" err="1" smtClean="0"/>
              <a:t>jamg‘armalari</a:t>
            </a:r>
            <a:r>
              <a:rPr lang="en-US" sz="2200" b="0" dirty="0" smtClean="0"/>
              <a:t>, </a:t>
            </a:r>
            <a:r>
              <a:rPr lang="en-US" sz="2200" b="0" dirty="0" err="1" smtClean="0"/>
              <a:t>sug‘urta</a:t>
            </a:r>
            <a:r>
              <a:rPr lang="en-US" sz="2200" b="0" dirty="0" smtClean="0"/>
              <a:t> </a:t>
            </a:r>
            <a:r>
              <a:rPr lang="en-US" sz="2200" b="0" dirty="0" err="1"/>
              <a:t>kompaniyalari</a:t>
            </a:r>
            <a:r>
              <a:rPr lang="en-US" sz="2200" b="0" dirty="0"/>
              <a:t>) past </a:t>
            </a:r>
            <a:r>
              <a:rPr lang="en-US" sz="2200" b="0" dirty="0" err="1"/>
              <a:t>darajadagi</a:t>
            </a:r>
            <a:r>
              <a:rPr lang="en-US" sz="2200" b="0" dirty="0"/>
              <a:t> </a:t>
            </a:r>
            <a:r>
              <a:rPr lang="en-US" sz="2200" b="0" dirty="0" err="1"/>
              <a:t>riski</a:t>
            </a:r>
            <a:r>
              <a:rPr lang="en-US" sz="2200" b="0" dirty="0"/>
              <a:t> </a:t>
            </a:r>
            <a:r>
              <a:rPr lang="en-US" sz="2200" b="0" dirty="0" err="1"/>
              <a:t>bilan</a:t>
            </a:r>
            <a:r>
              <a:rPr lang="en-US" sz="2200" b="0" dirty="0"/>
              <a:t> </a:t>
            </a:r>
            <a:r>
              <a:rPr lang="en-US" sz="2200" b="0" dirty="0" err="1" smtClean="0"/>
              <a:t>birgalikda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qo‘llaniladi</a:t>
            </a:r>
            <a:r>
              <a:rPr lang="en-US" sz="2200" b="0" dirty="0" smtClean="0"/>
              <a:t>.</a:t>
            </a:r>
            <a:endParaRPr lang="en-US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4" y="966083"/>
            <a:ext cx="8621486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Dividend –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sotilgan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aksiyalar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ulushlar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paylar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soniga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muvofiqlikda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mulkdorlar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oʻrtasida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aniq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davr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boʻyicha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taqsimlanadigan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korxona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foydasining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qismidir</a:t>
            </a:r>
            <a:r>
              <a:rPr lang="en-US" sz="3375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sz="3375" dirty="0"/>
              <a:t> </a:t>
            </a:r>
            <a:endParaRPr lang="ru-RU" sz="337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19289" r="11718" b="15060"/>
          <a:stretch>
            <a:fillRect/>
          </a:stretch>
        </p:blipFill>
        <p:spPr>
          <a:xfrm>
            <a:off x="2627784" y="3861048"/>
            <a:ext cx="3918857" cy="2559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69224" cy="838200"/>
          </a:xfrm>
        </p:spPr>
        <p:txBody>
          <a:bodyPr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tasniflari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turlariga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farqlanadi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to‘lovlarning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davriyligiga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Dividendlarning</a:t>
            </a:r>
            <a:r>
              <a:rPr lang="en-US" sz="2800" dirty="0" smtClean="0"/>
              <a:t> </a:t>
            </a:r>
            <a:r>
              <a:rPr lang="en-US" sz="2800" dirty="0" err="1" smtClean="0"/>
              <a:t>quyidagi</a:t>
            </a:r>
            <a:r>
              <a:rPr lang="en-US" sz="2800" dirty="0" smtClean="0"/>
              <a:t> </a:t>
            </a:r>
            <a:r>
              <a:rPr lang="en-US" sz="2800" dirty="0" err="1" smtClean="0"/>
              <a:t>turlari</a:t>
            </a:r>
            <a:r>
              <a:rPr lang="en-US" sz="2800" dirty="0" smtClean="0"/>
              <a:t> ham </a:t>
            </a:r>
            <a:r>
              <a:rPr lang="en-US" sz="2800" dirty="0" err="1" smtClean="0"/>
              <a:t>bor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43056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/>
              <a:t>K</a:t>
            </a:r>
            <a:r>
              <a:rPr lang="en-US" sz="2400" b="1" dirty="0" err="1" smtClean="0"/>
              <a:t>umulyativ</a:t>
            </a:r>
            <a:r>
              <a:rPr lang="en-US" sz="2400" b="1" dirty="0" smtClean="0"/>
              <a:t> </a:t>
            </a:r>
            <a:r>
              <a:rPr lang="en-US" sz="2400" b="1" dirty="0" err="1"/>
              <a:t>dividendlar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imtiyozli</a:t>
            </a:r>
            <a:r>
              <a:rPr lang="en-US" sz="2400" dirty="0"/>
              <a:t>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 smtClean="0"/>
              <a:t>e’lon</a:t>
            </a:r>
            <a:r>
              <a:rPr lang="en-US" sz="2400" dirty="0"/>
              <a:t> </a:t>
            </a:r>
            <a:r>
              <a:rPr lang="en-US" sz="2400" dirty="0" err="1" smtClean="0"/>
              <a:t>qilinmagan</a:t>
            </a:r>
            <a:r>
              <a:rPr lang="en-US" sz="2400" dirty="0" smtClean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qisman</a:t>
            </a:r>
            <a:r>
              <a:rPr lang="en-US" sz="2400" dirty="0"/>
              <a:t> </a:t>
            </a:r>
            <a:r>
              <a:rPr lang="en-US" sz="2400" dirty="0" err="1"/>
              <a:t>e’lon</a:t>
            </a:r>
            <a:r>
              <a:rPr lang="en-US" sz="2400" dirty="0"/>
              <a:t> </a:t>
            </a:r>
            <a:r>
              <a:rPr lang="en-US" sz="2400" dirty="0" err="1"/>
              <a:t>qilingan</a:t>
            </a:r>
            <a:r>
              <a:rPr lang="en-US" sz="2400" dirty="0"/>
              <a:t> </a:t>
            </a:r>
            <a:r>
              <a:rPr lang="en-US" sz="2400" dirty="0" err="1"/>
              <a:t>dividendlarni</a:t>
            </a:r>
            <a:r>
              <a:rPr lang="en-US" sz="2400" dirty="0"/>
              <a:t> </a:t>
            </a:r>
            <a:r>
              <a:rPr lang="en-US" sz="2400" dirty="0" err="1"/>
              <a:t>muayyan</a:t>
            </a:r>
            <a:r>
              <a:rPr lang="en-US" sz="2400" dirty="0"/>
              <a:t> </a:t>
            </a:r>
            <a:r>
              <a:rPr lang="en-US" sz="2400" dirty="0" err="1" smtClean="0"/>
              <a:t>vaqt</a:t>
            </a:r>
            <a:r>
              <a:rPr lang="en-US" sz="2400" dirty="0"/>
              <a:t> </a:t>
            </a:r>
            <a:r>
              <a:rPr lang="en-US" sz="2400" dirty="0" err="1" smtClean="0"/>
              <a:t>davomida</a:t>
            </a:r>
            <a:r>
              <a:rPr lang="en-US" sz="2400" dirty="0" smtClean="0"/>
              <a:t> </a:t>
            </a:r>
            <a:r>
              <a:rPr lang="en-US" sz="2400" dirty="0" err="1"/>
              <a:t>to‘plash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to‘lash</a:t>
            </a:r>
            <a:r>
              <a:rPr lang="en-US" sz="2400" dirty="0"/>
              <a:t> </a:t>
            </a:r>
            <a:r>
              <a:rPr lang="en-US" sz="2400" dirty="0" err="1"/>
              <a:t>imkoniyati</a:t>
            </a:r>
            <a:r>
              <a:rPr lang="en-US" sz="2400" dirty="0"/>
              <a:t>;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 err="1"/>
              <a:t>O</a:t>
            </a:r>
            <a:r>
              <a:rPr lang="en-US" sz="2400" b="1" dirty="0" err="1" smtClean="0"/>
              <a:t>voz</a:t>
            </a:r>
            <a:r>
              <a:rPr lang="en-US" sz="2400" b="1" dirty="0" smtClean="0"/>
              <a:t> </a:t>
            </a:r>
            <a:r>
              <a:rPr lang="en-US" sz="2400" b="1" dirty="0" err="1"/>
              <a:t>berishda</a:t>
            </a:r>
            <a:r>
              <a:rPr lang="en-US" sz="2400" b="1" dirty="0"/>
              <a:t> </a:t>
            </a:r>
            <a:r>
              <a:rPr lang="en-US" sz="2400" b="1" dirty="0" err="1"/>
              <a:t>ishtirok</a:t>
            </a:r>
            <a:r>
              <a:rPr lang="en-US" sz="2400" b="1" dirty="0"/>
              <a:t> </a:t>
            </a:r>
            <a:r>
              <a:rPr lang="en-US" sz="2400" b="1" dirty="0" err="1"/>
              <a:t>etish</a:t>
            </a:r>
            <a:r>
              <a:rPr lang="en-US" sz="2400" b="1" dirty="0"/>
              <a:t> </a:t>
            </a:r>
            <a:r>
              <a:rPr lang="en-US" sz="2400" b="1" dirty="0" err="1"/>
              <a:t>dividendlari</a:t>
            </a:r>
            <a:r>
              <a:rPr lang="en-US" sz="2400" b="1" dirty="0"/>
              <a:t> </a:t>
            </a:r>
            <a:r>
              <a:rPr lang="en-US" sz="2400" dirty="0" err="1"/>
              <a:t>imtiyozli</a:t>
            </a:r>
            <a:r>
              <a:rPr lang="en-US" sz="2400" dirty="0"/>
              <a:t> </a:t>
            </a:r>
            <a:r>
              <a:rPr lang="en-US" sz="2400" dirty="0" err="1" smtClean="0"/>
              <a:t>aksiyalar</a:t>
            </a:r>
            <a:r>
              <a:rPr lang="en-US" sz="2400" dirty="0"/>
              <a:t> </a:t>
            </a:r>
            <a:r>
              <a:rPr lang="en-US" sz="2400" dirty="0" err="1" smtClean="0"/>
              <a:t>egalarining</a:t>
            </a:r>
            <a:r>
              <a:rPr lang="en-US" sz="2400" dirty="0" smtClean="0"/>
              <a:t> </a:t>
            </a:r>
            <a:r>
              <a:rPr lang="en-US" sz="2400" dirty="0" err="1"/>
              <a:t>dividendlari</a:t>
            </a:r>
            <a:r>
              <a:rPr lang="en-US" sz="2400" dirty="0"/>
              <a:t> </a:t>
            </a:r>
            <a:r>
              <a:rPr lang="en-US" sz="2400" dirty="0" err="1"/>
              <a:t>bo‘lib</a:t>
            </a:r>
            <a:r>
              <a:rPr lang="en-US" sz="2400" dirty="0"/>
              <a:t>, </a:t>
            </a:r>
            <a:r>
              <a:rPr lang="en-US" sz="2400" dirty="0" err="1"/>
              <a:t>ular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ustav</a:t>
            </a:r>
            <a:r>
              <a:rPr lang="en-US" sz="2400" dirty="0"/>
              <a:t> </a:t>
            </a:r>
            <a:r>
              <a:rPr lang="en-US" sz="2400" dirty="0" smtClean="0"/>
              <a:t>dividend </a:t>
            </a:r>
            <a:r>
              <a:rPr lang="en-US" sz="2400" dirty="0" err="1" smtClean="0"/>
              <a:t>miqdorini</a:t>
            </a:r>
            <a:r>
              <a:rPr lang="en-US" sz="2400" dirty="0" smtClean="0"/>
              <a:t> </a:t>
            </a:r>
            <a:r>
              <a:rPr lang="en-US" sz="2400" dirty="0" err="1"/>
              <a:t>belgilamaydi</a:t>
            </a:r>
            <a:r>
              <a:rPr lang="en-US" sz="2400" dirty="0"/>
              <a:t>. </a:t>
            </a:r>
            <a:r>
              <a:rPr lang="en-US" sz="2400" dirty="0" err="1"/>
              <a:t>Ushbu</a:t>
            </a:r>
            <a:r>
              <a:rPr lang="en-US" sz="2400" dirty="0"/>
              <a:t> </a:t>
            </a:r>
            <a:r>
              <a:rPr lang="en-US" sz="2400" dirty="0" err="1"/>
              <a:t>aksiyadorlar</a:t>
            </a:r>
            <a:r>
              <a:rPr lang="en-US" sz="2400" dirty="0"/>
              <a:t> </a:t>
            </a:r>
            <a:r>
              <a:rPr lang="en-US" sz="2400" dirty="0" err="1"/>
              <a:t>oddiy</a:t>
            </a:r>
            <a:r>
              <a:rPr lang="en-US" sz="2400" dirty="0"/>
              <a:t>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 smtClean="0"/>
              <a:t>egalari</a:t>
            </a:r>
            <a:r>
              <a:rPr lang="en-US" sz="2400" dirty="0"/>
              <a:t> </a:t>
            </a:r>
            <a:r>
              <a:rPr lang="en-US" sz="2400" dirty="0" err="1" smtClean="0"/>
              <a:t>bilan</a:t>
            </a:r>
            <a:r>
              <a:rPr lang="en-US" sz="2400" dirty="0" smtClean="0"/>
              <a:t> </a:t>
            </a:r>
            <a:r>
              <a:rPr lang="en-US" sz="2400" dirty="0" err="1"/>
              <a:t>teng</a:t>
            </a:r>
            <a:r>
              <a:rPr lang="en-US" sz="2400" dirty="0"/>
              <a:t> </a:t>
            </a:r>
            <a:r>
              <a:rPr lang="en-US" sz="2400" dirty="0" err="1"/>
              <a:t>ravishda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olish</a:t>
            </a:r>
            <a:r>
              <a:rPr lang="en-US" sz="2400" dirty="0"/>
              <a:t> </a:t>
            </a:r>
            <a:r>
              <a:rPr lang="en-US" sz="2400" dirty="0" err="1"/>
              <a:t>huquqiga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;</a:t>
            </a:r>
            <a:endParaRPr lang="en-US" sz="2400" dirty="0"/>
          </a:p>
          <a:p>
            <a:pPr marL="0" indent="0" algn="ctr">
              <a:buNone/>
            </a:pPr>
            <a:r>
              <a:rPr lang="nn-NO" sz="2400" b="1" dirty="0"/>
              <a:t>R</a:t>
            </a:r>
            <a:r>
              <a:rPr lang="nn-NO" sz="2400" b="1" dirty="0" smtClean="0"/>
              <a:t>uxsat </a:t>
            </a:r>
            <a:r>
              <a:rPr lang="nn-NO" sz="2400" b="1" dirty="0"/>
              <a:t>etilgan dividendlar </a:t>
            </a:r>
            <a:r>
              <a:rPr lang="nn-NO" sz="2400" dirty="0"/>
              <a:t>– ustav bilan </a:t>
            </a:r>
            <a:r>
              <a:rPr lang="nn-NO" sz="2400" dirty="0" smtClean="0"/>
              <a:t>belgilanadigan </a:t>
            </a:r>
            <a:r>
              <a:rPr lang="en-US" sz="2400" dirty="0" err="1" smtClean="0"/>
              <a:t>dividendlar</a:t>
            </a:r>
            <a:r>
              <a:rPr lang="en-US" sz="2400" dirty="0"/>
              <a:t>, </a:t>
            </a:r>
            <a:r>
              <a:rPr lang="en-US" sz="2400" dirty="0" err="1"/>
              <a:t>masalan</a:t>
            </a:r>
            <a:r>
              <a:rPr lang="en-US" sz="2400" dirty="0"/>
              <a:t>, </a:t>
            </a:r>
            <a:r>
              <a:rPr lang="en-US" sz="2400" dirty="0" err="1"/>
              <a:t>imtiyozli</a:t>
            </a:r>
            <a:r>
              <a:rPr lang="en-US" sz="2400" dirty="0"/>
              <a:t> </a:t>
            </a:r>
            <a:r>
              <a:rPr lang="en-US" sz="2400" dirty="0" err="1"/>
              <a:t>aksiyalarning</a:t>
            </a:r>
            <a:r>
              <a:rPr lang="en-US" sz="2400" dirty="0"/>
              <a:t> nominal </a:t>
            </a:r>
            <a:r>
              <a:rPr lang="en-US" sz="2400" dirty="0" err="1" smtClean="0"/>
              <a:t>qiymatining</a:t>
            </a:r>
            <a:r>
              <a:rPr lang="en-US" sz="2400" dirty="0"/>
              <a:t> </a:t>
            </a:r>
            <a:r>
              <a:rPr lang="en-US" sz="2400" dirty="0" err="1" smtClean="0"/>
              <a:t>sobit</a:t>
            </a:r>
            <a:r>
              <a:rPr lang="en-US" sz="2400" dirty="0" smtClean="0"/>
              <a:t> </a:t>
            </a:r>
            <a:r>
              <a:rPr lang="en-US" sz="2400" dirty="0" err="1"/>
              <a:t>ulushi</a:t>
            </a:r>
            <a:r>
              <a:rPr lang="en-US" sz="2400" dirty="0"/>
              <a:t>;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 err="1"/>
              <a:t>O</a:t>
            </a:r>
            <a:r>
              <a:rPr lang="en-US" sz="2400" b="1" dirty="0" err="1" smtClean="0"/>
              <a:t>‘zgaruvchan</a:t>
            </a:r>
            <a:r>
              <a:rPr lang="en-US" sz="2400" b="1" dirty="0" smtClean="0"/>
              <a:t> </a:t>
            </a:r>
            <a:r>
              <a:rPr lang="en-US" sz="2400" b="1" dirty="0" err="1"/>
              <a:t>stavka</a:t>
            </a:r>
            <a:r>
              <a:rPr lang="en-US" sz="2400" b="1" dirty="0"/>
              <a:t> </a:t>
            </a:r>
            <a:r>
              <a:rPr lang="en-US" sz="2400" b="1" dirty="0" err="1"/>
              <a:t>bo‘yicha</a:t>
            </a:r>
            <a:r>
              <a:rPr lang="en-US" sz="2400" b="1" dirty="0"/>
              <a:t> </a:t>
            </a:r>
            <a:r>
              <a:rPr lang="en-US" sz="2400" b="1" dirty="0" err="1"/>
              <a:t>dividendlar</a:t>
            </a:r>
            <a:r>
              <a:rPr lang="en-US" sz="2400" b="1" dirty="0"/>
              <a:t> </a:t>
            </a:r>
            <a:r>
              <a:rPr lang="en-US" sz="2400" dirty="0" err="1" smtClean="0"/>
              <a:t>imtiyozli</a:t>
            </a:r>
            <a:r>
              <a:rPr lang="en-US" sz="2400" dirty="0"/>
              <a:t> </a:t>
            </a:r>
            <a:r>
              <a:rPr lang="en-US" sz="2400" dirty="0" err="1" smtClean="0"/>
              <a:t>aksiyalarning</a:t>
            </a:r>
            <a:r>
              <a:rPr lang="en-US" sz="2400" dirty="0" smtClean="0"/>
              <a:t> </a:t>
            </a:r>
            <a:r>
              <a:rPr lang="en-US" sz="2400" dirty="0"/>
              <a:t>nominal </a:t>
            </a:r>
            <a:r>
              <a:rPr lang="en-US" sz="2400" dirty="0" err="1"/>
              <a:t>qiymati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jamiyatning</a:t>
            </a:r>
            <a:r>
              <a:rPr lang="en-US" sz="2400" dirty="0"/>
              <a:t> </a:t>
            </a:r>
            <a:r>
              <a:rPr lang="en-US" sz="2400" dirty="0" err="1"/>
              <a:t>sof</a:t>
            </a:r>
            <a:r>
              <a:rPr lang="en-US" sz="2400" dirty="0"/>
              <a:t> </a:t>
            </a:r>
            <a:r>
              <a:rPr lang="en-US" sz="2400" dirty="0" err="1"/>
              <a:t>foyda</a:t>
            </a:r>
            <a:r>
              <a:rPr lang="en-US" sz="2400" dirty="0"/>
              <a:t> </a:t>
            </a:r>
            <a:r>
              <a:rPr lang="en-US" sz="2400" dirty="0" err="1" smtClean="0"/>
              <a:t>ulushi</a:t>
            </a:r>
            <a:r>
              <a:rPr lang="en-US" sz="2400" dirty="0"/>
              <a:t> </a:t>
            </a:r>
            <a:r>
              <a:rPr lang="en-US" sz="2400" dirty="0" err="1" smtClean="0"/>
              <a:t>asosida</a:t>
            </a:r>
            <a:r>
              <a:rPr lang="en-US" sz="2400" dirty="0" smtClean="0"/>
              <a:t> </a:t>
            </a:r>
            <a:r>
              <a:rPr lang="en-US" sz="2400" dirty="0" err="1"/>
              <a:t>suzuvchi</a:t>
            </a:r>
            <a:r>
              <a:rPr lang="en-US" sz="2400" dirty="0"/>
              <a:t> </a:t>
            </a:r>
            <a:r>
              <a:rPr lang="en-US" sz="2400" dirty="0" err="1"/>
              <a:t>stavka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to‘lanadigan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391400" cy="838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Dividend </a:t>
            </a:r>
            <a:r>
              <a:rPr lang="en-US" sz="3200" dirty="0" err="1" smtClean="0">
                <a:solidFill>
                  <a:srgbClr val="00B0F0"/>
                </a:solidFill>
              </a:rPr>
              <a:t>siyosatini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ishlab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chiqish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bo’yicha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direktorlar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kengashi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faoliyati</a:t>
            </a:r>
            <a:r>
              <a:rPr lang="en-US" sz="3200" dirty="0" smtClean="0">
                <a:solidFill>
                  <a:srgbClr val="00B0F0"/>
                </a:solidFill>
              </a:rPr>
              <a:t>: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988840"/>
            <a:ext cx="8712968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 smtClean="0">
                <a:latin typeface="Arial" panose="020B0604020202020204" pitchFamily="34" charset="0"/>
              </a:rPr>
              <a:t>Оддий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акциялар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бўйича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дивидендлар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миқдори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Компаниянинг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ўтган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даврдаги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молиявий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хўжалик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фаолияти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натижаларига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боғлиқ</a:t>
            </a:r>
            <a:r>
              <a:rPr lang="ru-RU" sz="2400" dirty="0" smtClean="0">
                <a:latin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Arial" panose="020B0604020202020204" pitchFamily="34" charset="0"/>
              </a:rPr>
              <a:t>Компания </a:t>
            </a:r>
            <a:r>
              <a:rPr lang="ru-RU" sz="2400" dirty="0" err="1" smtClean="0">
                <a:latin typeface="Arial" panose="020B0604020202020204" pitchFamily="34" charset="0"/>
              </a:rPr>
              <a:t>уставига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мувофиқ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имтиёзли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акциялари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бўйича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акциялар</a:t>
            </a:r>
            <a:r>
              <a:rPr lang="ru-RU" sz="2400" dirty="0" smtClean="0">
                <a:latin typeface="Arial" panose="020B0604020202020204" pitchFamily="34" charset="0"/>
              </a:rPr>
              <a:t> номинал </a:t>
            </a:r>
            <a:r>
              <a:rPr lang="ru-RU" sz="2400" dirty="0" err="1" smtClean="0">
                <a:latin typeface="Arial" panose="020B0604020202020204" pitchFamily="34" charset="0"/>
              </a:rPr>
              <a:t>қийматининг</a:t>
            </a:r>
            <a:r>
              <a:rPr lang="ru-RU" sz="2400" dirty="0" smtClean="0">
                <a:latin typeface="Arial" panose="020B0604020202020204" pitchFamily="34" charset="0"/>
              </a:rPr>
              <a:t> 70 (</a:t>
            </a:r>
            <a:r>
              <a:rPr lang="ru-RU" sz="2400" dirty="0" err="1" smtClean="0">
                <a:latin typeface="Arial" panose="020B0604020202020204" pitchFamily="34" charset="0"/>
              </a:rPr>
              <a:t>етмиш</a:t>
            </a:r>
            <a:r>
              <a:rPr lang="ru-RU" sz="2400" dirty="0" smtClean="0">
                <a:latin typeface="Arial" panose="020B0604020202020204" pitchFamily="34" charset="0"/>
              </a:rPr>
              <a:t>) </a:t>
            </a:r>
            <a:r>
              <a:rPr lang="ru-RU" sz="2400" dirty="0" err="1" smtClean="0">
                <a:latin typeface="Arial" panose="020B0604020202020204" pitchFamily="34" charset="0"/>
              </a:rPr>
              <a:t>фоизи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миқдорида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дивидендлар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тўланади</a:t>
            </a:r>
            <a:r>
              <a:rPr lang="ru-RU" sz="2400" dirty="0" smtClean="0">
                <a:latin typeface="Arial" panose="020B0604020202020204" pitchFamily="34" charset="0"/>
              </a:rPr>
              <a:t>.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Arial" panose="020B0604020202020204" pitchFamily="34" charset="0"/>
              </a:rPr>
              <a:t>Мазкур</a:t>
            </a:r>
            <a:r>
              <a:rPr lang="ru-RU" sz="2400" dirty="0" smtClean="0">
                <a:latin typeface="Arial" panose="020B0604020202020204" pitchFamily="34" charset="0"/>
              </a:rPr>
              <a:t> Дивиденд </a:t>
            </a:r>
            <a:r>
              <a:rPr lang="ru-RU" sz="2400" dirty="0" err="1" smtClean="0">
                <a:latin typeface="Arial" panose="020B0604020202020204" pitchFamily="34" charset="0"/>
              </a:rPr>
              <a:t>сиёсати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амал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қилиш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даврида</a:t>
            </a:r>
            <a:r>
              <a:rPr lang="ru-RU" sz="2400" dirty="0" smtClean="0">
                <a:latin typeface="Arial" panose="020B0604020202020204" pitchFamily="34" charset="0"/>
              </a:rPr>
              <a:t> Компания </a:t>
            </a:r>
            <a:r>
              <a:rPr lang="ru-RU" sz="2400" dirty="0" err="1" smtClean="0">
                <a:latin typeface="Arial" panose="020B0604020202020204" pitchFamily="34" charset="0"/>
              </a:rPr>
              <a:t>оддий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акциялар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бўйича</a:t>
            </a:r>
            <a:r>
              <a:rPr lang="ru-RU" sz="2400" dirty="0" smtClean="0">
                <a:latin typeface="Arial" panose="020B0604020202020204" pitchFamily="34" charset="0"/>
              </a:rPr>
              <a:t> дивиденд </a:t>
            </a:r>
            <a:r>
              <a:rPr lang="ru-RU" sz="2400" dirty="0" err="1" smtClean="0">
                <a:latin typeface="Arial" panose="020B0604020202020204" pitchFamily="34" charset="0"/>
              </a:rPr>
              <a:t>тўловига</a:t>
            </a:r>
            <a:r>
              <a:rPr lang="ru-RU" sz="2400" dirty="0" smtClean="0">
                <a:latin typeface="Arial" panose="020B0604020202020204" pitchFamily="34" charset="0"/>
              </a:rPr>
              <a:t> соф </a:t>
            </a:r>
            <a:r>
              <a:rPr lang="ru-RU" sz="2400" dirty="0" err="1" smtClean="0">
                <a:latin typeface="Arial" panose="020B0604020202020204" pitchFamily="34" charset="0"/>
              </a:rPr>
              <a:t>фойданинг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камида</a:t>
            </a:r>
            <a:r>
              <a:rPr lang="ru-RU" sz="2400" dirty="0" smtClean="0">
                <a:latin typeface="Arial" panose="020B0604020202020204" pitchFamily="34" charset="0"/>
              </a:rPr>
              <a:t> 30 </a:t>
            </a:r>
            <a:r>
              <a:rPr lang="ru-RU" sz="2400" dirty="0" err="1" smtClean="0">
                <a:latin typeface="Arial" panose="020B0604020202020204" pitchFamily="34" charset="0"/>
              </a:rPr>
              <a:t>фоизини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йўналтиришни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режалаштирилган</a:t>
            </a:r>
            <a:r>
              <a:rPr lang="ru-RU" sz="2400" dirty="0" smtClean="0">
                <a:latin typeface="Arial" panose="020B0604020202020204" pitchFamily="34" charset="0"/>
              </a:rPr>
              <a:t>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332656"/>
            <a:ext cx="8789176" cy="6291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8854" y="1196752"/>
          <a:ext cx="8915403" cy="554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8"/>
                <a:gridCol w="2206128"/>
                <a:gridCol w="6317387"/>
              </a:tblGrid>
              <a:tr h="445104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№</a:t>
                      </a:r>
                      <a:endParaRPr lang="ru-RU" sz="1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9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Omillar guruhi </a:t>
                      </a:r>
                      <a:endParaRPr lang="en-US" sz="190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Guruh</a:t>
                      </a:r>
                      <a: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tarkibi</a:t>
                      </a:r>
                      <a:endParaRPr lang="en-US" sz="19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</a:tr>
              <a:tr h="1845096">
                <a:tc>
                  <a:txBody>
                    <a:bodyPr/>
                    <a:lstStyle/>
                    <a:p>
                      <a:r>
                        <a:rPr lang="ru-RU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Korxonaning</a:t>
                      </a:r>
                      <a:b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investitsion</a:t>
                      </a:r>
                      <a:b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imkoniyatlarini</a:t>
                      </a:r>
                      <a:b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tavsiflovchi</a:t>
                      </a:r>
                      <a: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omillar</a:t>
                      </a:r>
                      <a:endParaRPr lang="en-US" sz="19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korxonaning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hayotiy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sikli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bosqichlari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kompaniyaning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oʻz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investitsion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dasturlarini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kengaytirish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zaruriyati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yuqori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darajada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samaradorlikka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ega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alohida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investitsion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dasturlarga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tayyorgarlik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bosqichi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9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</a:tr>
              <a:tr h="3254416">
                <a:tc>
                  <a:txBody>
                    <a:bodyPr/>
                    <a:lstStyle/>
                    <a:p>
                      <a:r>
                        <a:rPr lang="ru-RU" sz="19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endParaRPr lang="ru-RU" sz="190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Muqobil</a:t>
                      </a:r>
                      <a: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manbalardan</a:t>
                      </a:r>
                      <a:b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moliyaviy</a:t>
                      </a:r>
                      <a: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resurslarni</a:t>
                      </a:r>
                      <a:r>
                        <a:rPr lang="ru-RU" sz="19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shakllantirish</a:t>
                      </a:r>
                      <a:r>
                        <a:rPr lang="en-US" sz="19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9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jalb</a:t>
                      </a:r>
                      <a:br>
                        <a:rPr lang="en-US" sz="19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qilish</a:t>
                      </a:r>
                      <a:r>
                        <a:rPr lang="en-US" sz="19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r>
                        <a:rPr lang="en-US" sz="19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imkoniyatlarini</a:t>
                      </a:r>
                      <a:br>
                        <a:rPr lang="en-US" sz="19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tavsiflovchi</a:t>
                      </a:r>
                      <a:r>
                        <a:rPr lang="en-US" sz="19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omillar</a:t>
                      </a:r>
                      <a:endParaRPr lang="en-US" sz="1900" dirty="0" smtClean="0">
                        <a:effectLst/>
                      </a:endParaRPr>
                    </a:p>
                    <a:p>
                      <a:endParaRPr lang="en-US" sz="19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oldingi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davrlarda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shakllantirilgan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xususiy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capital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zaxirasining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yetarliligi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endParaRPr lang="en-US" sz="19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qoʻshimcha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aksiyadorlik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kapitalini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jalb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qilish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uchun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talab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qilinadigan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xarajatlar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qoʻshimcha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qarz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kapitalini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jalb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qilish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uchun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talab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qilinadigan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xarajatlar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moliya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bozoridan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kredit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jalb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qilish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imkoniyati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korxonaning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joriy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moliyaviy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holati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bilan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belgilanadigan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kreditga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layoqatlilik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darajasi</a:t>
                      </a:r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endParaRPr lang="en-US" sz="1900" dirty="0" smtClean="0">
                        <a:effectLst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404664"/>
            <a:ext cx="7587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Dividend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siyosatiga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ta’sir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etuvchi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omillar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2335" y="980728"/>
          <a:ext cx="8776607" cy="568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763"/>
                <a:gridCol w="2507602"/>
                <a:gridCol w="5412242"/>
              </a:tblGrid>
              <a:tr h="2660218">
                <a:tc>
                  <a:txBody>
                    <a:bodyPr/>
                    <a:lstStyle/>
                    <a:p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endParaRPr lang="ru-RU" sz="200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Obyektiv cheklovlar</a:t>
                      </a:r>
                      <a:b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bilan bogʻliq omillar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soliqqa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tortish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darajasi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korxona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mol-mulkini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soliqqa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tortish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darajasi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foydalanilgan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xususiy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qarz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kapitali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oʻrtasidagi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nisbatga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bogʻliq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holda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erishilgan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moliyaviy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leverij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samarasi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haqiqatda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olingan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foyda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miqdori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xususiy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kapital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rentabelligi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koeffitsiyenti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</a:tr>
              <a:tr h="3028414">
                <a:tc>
                  <a:txBody>
                    <a:bodyPr/>
                    <a:lstStyle/>
                    <a:p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endParaRPr lang="ru-RU" sz="200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Boshqa omillar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korxona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ishtirok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etadigan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tovar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bozori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holati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sikli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raqobatchi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kompaniyalar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dividend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toʻlovlari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darajasi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olingan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kreditlar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boʻyicha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kechiktirib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boʻlmas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toʻlovlar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kompaniya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boshqaruvi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ustidan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nazoratni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yoʻqotish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mumkinligi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352928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cap="all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RESPUBLIKASINING QONUNI</a:t>
            </a:r>
            <a:endParaRPr lang="en-US" sz="2800" cap="all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US" sz="2800" cap="all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“AKSIYADORLIK JAMIYATLARI VA AKSIYADORLARNING HUQUQLARINI HIMOYA QILISH TO‘G‘RISIDA”GI O‘ZBEKISTON RESPUBLIKASI QONUNIGA O‘ZGARTISH VA QO‘SHIMCHALAR KIRITISH HAQIDA</a:t>
            </a:r>
            <a:endParaRPr lang="en-US" sz="2800" cap="all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225"/>
              </a:spcAft>
            </a:pPr>
            <a:r>
              <a:rPr lang="en-US" sz="28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Qonunchilik</a:t>
            </a:r>
            <a:r>
              <a:rPr 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palatasi</a:t>
            </a:r>
            <a:r>
              <a:rPr 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2014-yil 18-fevralda </a:t>
            </a:r>
            <a:r>
              <a:rPr lang="en-US" sz="28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br>
              <a:rPr 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Senat</a:t>
            </a:r>
            <a:r>
              <a:rPr 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2014-yil 10-aprelda </a:t>
            </a:r>
            <a:r>
              <a:rPr lang="en-US" sz="28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ma’qullangan</a:t>
            </a:r>
            <a:endParaRPr lang="en-US" sz="2800" b="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953200" cy="838200"/>
          </a:xfrm>
        </p:spPr>
        <p:txBody>
          <a:bodyPr/>
          <a:lstStyle/>
          <a:p>
            <a:pPr algn="ctr"/>
            <a:r>
              <a:rPr lang="en-US" dirty="0" err="1"/>
              <a:t>Dividendlarni</a:t>
            </a:r>
            <a:r>
              <a:rPr lang="en-US" dirty="0"/>
              <a:t> </a:t>
            </a:r>
            <a:r>
              <a:rPr lang="en-US" dirty="0" err="1"/>
              <a:t>to‘lash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838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Dividend </a:t>
            </a:r>
            <a:r>
              <a:rPr lang="en-US" sz="2500" dirty="0" err="1"/>
              <a:t>jamiyat</a:t>
            </a:r>
            <a:r>
              <a:rPr lang="en-US" sz="2500" dirty="0"/>
              <a:t> </a:t>
            </a:r>
            <a:r>
              <a:rPr lang="en-US" sz="2500" dirty="0" err="1"/>
              <a:t>sof</a:t>
            </a:r>
            <a:r>
              <a:rPr lang="en-US" sz="2500" dirty="0"/>
              <a:t> </a:t>
            </a:r>
            <a:r>
              <a:rPr lang="en-US" sz="2500" dirty="0" err="1"/>
              <a:t>foydasining</a:t>
            </a:r>
            <a:r>
              <a:rPr lang="en-US" sz="2500" dirty="0"/>
              <a:t> </a:t>
            </a:r>
            <a:r>
              <a:rPr lang="en-US" sz="2500" dirty="0" err="1"/>
              <a:t>aksiyadorlar</a:t>
            </a:r>
            <a:r>
              <a:rPr lang="en-US" sz="2500" dirty="0"/>
              <a:t> </a:t>
            </a:r>
            <a:r>
              <a:rPr lang="en-US" sz="2500" dirty="0" err="1"/>
              <a:t>o‘rtasida</a:t>
            </a:r>
            <a:r>
              <a:rPr lang="en-US" sz="2500" dirty="0"/>
              <a:t> </a:t>
            </a:r>
            <a:r>
              <a:rPr lang="en-US" sz="2500" dirty="0" err="1"/>
              <a:t>taqsimlanadigan</a:t>
            </a:r>
            <a:r>
              <a:rPr lang="en-US" sz="2500" dirty="0"/>
              <a:t> </a:t>
            </a:r>
            <a:r>
              <a:rPr lang="en-US" sz="2500" dirty="0" err="1" smtClean="0"/>
              <a:t>qismidir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err="1" smtClean="0"/>
              <a:t>Jamiyat</a:t>
            </a:r>
            <a:r>
              <a:rPr lang="en-US" sz="2500" dirty="0" smtClean="0"/>
              <a:t> </a:t>
            </a:r>
            <a:r>
              <a:rPr lang="en-US" sz="2500" dirty="0" err="1"/>
              <a:t>aksiyalarning</a:t>
            </a:r>
            <a:r>
              <a:rPr lang="en-US" sz="2500" dirty="0"/>
              <a:t> </a:t>
            </a:r>
            <a:r>
              <a:rPr lang="en-US" sz="2500" dirty="0" err="1"/>
              <a:t>har</a:t>
            </a:r>
            <a:r>
              <a:rPr lang="en-US" sz="2500" dirty="0"/>
              <a:t> </a:t>
            </a:r>
            <a:r>
              <a:rPr lang="en-US" sz="2500" dirty="0" err="1"/>
              <a:t>bir</a:t>
            </a:r>
            <a:r>
              <a:rPr lang="en-US" sz="2500" dirty="0"/>
              <a:t> </a:t>
            </a:r>
            <a:r>
              <a:rPr lang="en-US" sz="2500" dirty="0" err="1"/>
              <a:t>turi</a:t>
            </a:r>
            <a:r>
              <a:rPr lang="en-US" sz="2500" dirty="0"/>
              <a:t> </a:t>
            </a:r>
            <a:r>
              <a:rPr lang="en-US" sz="2500" dirty="0" err="1"/>
              <a:t>bo‘yicha</a:t>
            </a:r>
            <a:r>
              <a:rPr lang="en-US" sz="2500" dirty="0"/>
              <a:t> </a:t>
            </a:r>
            <a:r>
              <a:rPr lang="en-US" sz="2500" dirty="0" err="1"/>
              <a:t>e’lon</a:t>
            </a:r>
            <a:r>
              <a:rPr lang="en-US" sz="2500" dirty="0"/>
              <a:t> </a:t>
            </a:r>
            <a:r>
              <a:rPr lang="en-US" sz="2500" dirty="0" err="1"/>
              <a:t>qilingan</a:t>
            </a:r>
            <a:r>
              <a:rPr lang="en-US" sz="2500" dirty="0"/>
              <a:t> </a:t>
            </a:r>
            <a:r>
              <a:rPr lang="en-US" sz="2500" dirty="0" err="1"/>
              <a:t>dividendlarni</a:t>
            </a:r>
            <a:r>
              <a:rPr lang="en-US" sz="2500" dirty="0"/>
              <a:t> </a:t>
            </a:r>
            <a:r>
              <a:rPr lang="en-US" sz="2500" dirty="0" err="1"/>
              <a:t>to‘lashi</a:t>
            </a:r>
            <a:r>
              <a:rPr lang="en-US" sz="2500" dirty="0"/>
              <a:t> </a:t>
            </a:r>
            <a:r>
              <a:rPr lang="en-US" sz="2500" dirty="0" err="1" smtClean="0"/>
              <a:t>shart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Dividend </a:t>
            </a:r>
            <a:r>
              <a:rPr lang="en-US" sz="2500" dirty="0" err="1"/>
              <a:t>aksiyadorlarning</a:t>
            </a:r>
            <a:r>
              <a:rPr lang="en-US" sz="2500" dirty="0"/>
              <a:t> </a:t>
            </a:r>
            <a:r>
              <a:rPr lang="en-US" sz="2500" dirty="0" err="1"/>
              <a:t>umumiy</a:t>
            </a:r>
            <a:r>
              <a:rPr lang="en-US" sz="2500" dirty="0"/>
              <a:t> </a:t>
            </a:r>
            <a:r>
              <a:rPr lang="en-US" sz="2500" dirty="0" err="1"/>
              <a:t>yig‘ilishi</a:t>
            </a:r>
            <a:r>
              <a:rPr lang="en-US" sz="2500" dirty="0"/>
              <a:t> </a:t>
            </a:r>
            <a:r>
              <a:rPr lang="en-US" sz="2500" dirty="0" err="1"/>
              <a:t>qaroriga</a:t>
            </a:r>
            <a:r>
              <a:rPr lang="en-US" sz="2500" dirty="0"/>
              <a:t> </a:t>
            </a:r>
            <a:r>
              <a:rPr lang="en-US" sz="2500" dirty="0" err="1"/>
              <a:t>ko‘ra</a:t>
            </a:r>
            <a:r>
              <a:rPr lang="en-US" sz="2500" dirty="0"/>
              <a:t> </a:t>
            </a:r>
            <a:r>
              <a:rPr lang="en-US" sz="2500" dirty="0" err="1"/>
              <a:t>pul</a:t>
            </a:r>
            <a:r>
              <a:rPr lang="en-US" sz="2500" dirty="0"/>
              <a:t> </a:t>
            </a:r>
            <a:r>
              <a:rPr lang="en-US" sz="2500" dirty="0" err="1"/>
              <a:t>mablag‘lari</a:t>
            </a:r>
            <a:r>
              <a:rPr lang="en-US" sz="2500" dirty="0"/>
              <a:t> </a:t>
            </a:r>
            <a:r>
              <a:rPr lang="en-US" sz="2500" dirty="0" err="1"/>
              <a:t>yoki</a:t>
            </a:r>
            <a:r>
              <a:rPr lang="en-US" sz="2500" dirty="0"/>
              <a:t> </a:t>
            </a:r>
            <a:r>
              <a:rPr lang="en-US" sz="2500" dirty="0" err="1"/>
              <a:t>boshqa</a:t>
            </a:r>
            <a:r>
              <a:rPr lang="en-US" sz="2500" dirty="0"/>
              <a:t> </a:t>
            </a:r>
            <a:r>
              <a:rPr lang="en-US" sz="2500" dirty="0" err="1"/>
              <a:t>qonuniy</a:t>
            </a:r>
            <a:r>
              <a:rPr lang="en-US" sz="2500" dirty="0"/>
              <a:t> </a:t>
            </a:r>
            <a:r>
              <a:rPr lang="en-US" sz="2500" dirty="0" err="1"/>
              <a:t>to‘lov</a:t>
            </a:r>
            <a:r>
              <a:rPr lang="en-US" sz="2500" dirty="0"/>
              <a:t> </a:t>
            </a:r>
            <a:r>
              <a:rPr lang="en-US" sz="2500" dirty="0" err="1"/>
              <a:t>vositalari</a:t>
            </a:r>
            <a:r>
              <a:rPr lang="en-US" sz="2500" dirty="0"/>
              <a:t> </a:t>
            </a:r>
            <a:r>
              <a:rPr lang="en-US" sz="2500" dirty="0" err="1"/>
              <a:t>yoxud</a:t>
            </a:r>
            <a:r>
              <a:rPr lang="en-US" sz="2500" dirty="0"/>
              <a:t> </a:t>
            </a:r>
            <a:r>
              <a:rPr lang="en-US" sz="2500" dirty="0" err="1"/>
              <a:t>jamiyatning</a:t>
            </a:r>
            <a:r>
              <a:rPr lang="en-US" sz="2500" dirty="0"/>
              <a:t> </a:t>
            </a:r>
            <a:r>
              <a:rPr lang="en-US" sz="2500" dirty="0" err="1"/>
              <a:t>qimmatli</a:t>
            </a:r>
            <a:r>
              <a:rPr lang="en-US" sz="2500" dirty="0"/>
              <a:t> </a:t>
            </a:r>
            <a:r>
              <a:rPr lang="en-US" sz="2500" dirty="0" err="1"/>
              <a:t>qog‘ozlari</a:t>
            </a:r>
            <a:r>
              <a:rPr lang="en-US" sz="2500" dirty="0"/>
              <a:t> </a:t>
            </a:r>
            <a:r>
              <a:rPr lang="en-US" sz="2500" dirty="0" err="1"/>
              <a:t>bilan</a:t>
            </a:r>
            <a:r>
              <a:rPr lang="en-US" sz="2500" dirty="0"/>
              <a:t> </a:t>
            </a:r>
            <a:r>
              <a:rPr lang="en-US" sz="2500" dirty="0" err="1"/>
              <a:t>to‘lanishi</a:t>
            </a:r>
            <a:r>
              <a:rPr lang="en-US" sz="2500" dirty="0"/>
              <a:t> </a:t>
            </a:r>
            <a:r>
              <a:rPr lang="en-US" sz="2500" dirty="0" err="1" smtClean="0"/>
              <a:t>mumkin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err="1" smtClean="0"/>
              <a:t>Jamiyatning</a:t>
            </a:r>
            <a:r>
              <a:rPr lang="en-US" sz="2500" dirty="0" smtClean="0"/>
              <a:t> </a:t>
            </a:r>
            <a:r>
              <a:rPr lang="en-US" sz="2500" dirty="0" err="1"/>
              <a:t>imtiyozli</a:t>
            </a:r>
            <a:r>
              <a:rPr lang="en-US" sz="2500" dirty="0"/>
              <a:t> </a:t>
            </a:r>
            <a:r>
              <a:rPr lang="en-US" sz="2500" dirty="0" err="1"/>
              <a:t>aksiyalari</a:t>
            </a:r>
            <a:r>
              <a:rPr lang="en-US" sz="2500" dirty="0"/>
              <a:t> </a:t>
            </a:r>
            <a:r>
              <a:rPr lang="en-US" sz="2500" dirty="0" err="1"/>
              <a:t>bo‘yicha</a:t>
            </a:r>
            <a:r>
              <a:rPr lang="en-US" sz="2500" dirty="0"/>
              <a:t> </a:t>
            </a:r>
            <a:r>
              <a:rPr lang="en-US" sz="2500" dirty="0" err="1"/>
              <a:t>dividendlarni</a:t>
            </a:r>
            <a:r>
              <a:rPr lang="en-US" sz="2500" dirty="0"/>
              <a:t> </a:t>
            </a:r>
            <a:r>
              <a:rPr lang="en-US" sz="2500" dirty="0" err="1"/>
              <a:t>qimmatli</a:t>
            </a:r>
            <a:r>
              <a:rPr lang="en-US" sz="2500" dirty="0"/>
              <a:t> </a:t>
            </a:r>
            <a:r>
              <a:rPr lang="en-US" sz="2500" dirty="0" err="1"/>
              <a:t>qog‘ozlar</a:t>
            </a:r>
            <a:r>
              <a:rPr lang="en-US" sz="2500" dirty="0"/>
              <a:t> </a:t>
            </a:r>
            <a:r>
              <a:rPr lang="en-US" sz="2500" dirty="0" err="1"/>
              <a:t>bilan</a:t>
            </a:r>
            <a:r>
              <a:rPr lang="en-US" sz="2500" dirty="0"/>
              <a:t> </a:t>
            </a:r>
            <a:r>
              <a:rPr lang="en-US" sz="2500" dirty="0" err="1"/>
              <a:t>to‘lashga</a:t>
            </a:r>
            <a:r>
              <a:rPr lang="en-US" sz="2500" dirty="0"/>
              <a:t> </a:t>
            </a:r>
            <a:r>
              <a:rPr lang="en-US" sz="2500" dirty="0" err="1"/>
              <a:t>yo‘l</a:t>
            </a:r>
            <a:r>
              <a:rPr lang="en-US" sz="2500" dirty="0"/>
              <a:t> </a:t>
            </a:r>
            <a:r>
              <a:rPr lang="en-US" sz="2500" dirty="0" err="1" smtClean="0"/>
              <a:t>qo‘yilmaydi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Dividend </a:t>
            </a:r>
            <a:r>
              <a:rPr lang="en-US" sz="2500" dirty="0" err="1"/>
              <a:t>aksiyadorlar</a:t>
            </a:r>
            <a:r>
              <a:rPr lang="en-US" sz="2500" dirty="0"/>
              <a:t> </a:t>
            </a:r>
            <a:r>
              <a:rPr lang="en-US" sz="2500" dirty="0" err="1"/>
              <a:t>o‘rtasida</a:t>
            </a:r>
            <a:r>
              <a:rPr lang="en-US" sz="2500" dirty="0"/>
              <a:t> </a:t>
            </a:r>
            <a:r>
              <a:rPr lang="en-US" sz="2500" dirty="0" err="1"/>
              <a:t>ularga</a:t>
            </a:r>
            <a:r>
              <a:rPr lang="en-US" sz="2500" dirty="0"/>
              <a:t> </a:t>
            </a:r>
            <a:r>
              <a:rPr lang="en-US" sz="2500" dirty="0" err="1"/>
              <a:t>tegishli</a:t>
            </a:r>
            <a:r>
              <a:rPr lang="en-US" sz="2500" dirty="0"/>
              <a:t> </a:t>
            </a:r>
            <a:r>
              <a:rPr lang="en-US" sz="2500" dirty="0" err="1"/>
              <a:t>aksiyalarning</a:t>
            </a:r>
            <a:r>
              <a:rPr lang="en-US" sz="2500" dirty="0"/>
              <a:t> </a:t>
            </a:r>
            <a:r>
              <a:rPr lang="en-US" sz="2500" dirty="0" err="1"/>
              <a:t>soni</a:t>
            </a:r>
            <a:r>
              <a:rPr lang="en-US" sz="2500" dirty="0"/>
              <a:t> </a:t>
            </a:r>
            <a:r>
              <a:rPr lang="en-US" sz="2500" dirty="0" err="1"/>
              <a:t>va</a:t>
            </a:r>
            <a:r>
              <a:rPr lang="en-US" sz="2500" dirty="0"/>
              <a:t> </a:t>
            </a:r>
            <a:r>
              <a:rPr lang="en-US" sz="2500" dirty="0" err="1"/>
              <a:t>turiga</a:t>
            </a:r>
            <a:r>
              <a:rPr lang="en-US" sz="2500" dirty="0"/>
              <a:t> </a:t>
            </a:r>
            <a:r>
              <a:rPr lang="en-US" sz="2500" dirty="0" err="1"/>
              <a:t>mutanosib</a:t>
            </a:r>
            <a:r>
              <a:rPr lang="en-US" sz="2500" dirty="0"/>
              <a:t> </a:t>
            </a:r>
            <a:r>
              <a:rPr lang="en-US" sz="2500" dirty="0" err="1"/>
              <a:t>ravishda</a:t>
            </a:r>
            <a:r>
              <a:rPr lang="en-US" sz="2500" dirty="0"/>
              <a:t> </a:t>
            </a:r>
            <a:r>
              <a:rPr lang="en-US" sz="2500" dirty="0" err="1"/>
              <a:t>taqsimlanadi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pPr marL="0" indent="0" algn="r">
              <a:buNone/>
            </a:pPr>
            <a:endParaRPr lang="en-US" sz="1600" b="1" dirty="0" smtClean="0"/>
          </a:p>
          <a:p>
            <a:pPr marL="0" indent="0" algn="r">
              <a:buNone/>
            </a:pPr>
            <a:r>
              <a:rPr lang="en-US" sz="1600" b="1" dirty="0" smtClean="0"/>
              <a:t>6-bob, 48-modda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953200" cy="838200"/>
          </a:xfrm>
        </p:spPr>
        <p:txBody>
          <a:bodyPr/>
          <a:lstStyle/>
          <a:p>
            <a:pPr algn="ctr"/>
            <a:r>
              <a:rPr lang="en-US" sz="2800" dirty="0" err="1"/>
              <a:t>Dividendlarni</a:t>
            </a:r>
            <a:r>
              <a:rPr lang="en-US" sz="2800" dirty="0"/>
              <a:t> </a:t>
            </a:r>
            <a:r>
              <a:rPr lang="en-US" sz="2800" dirty="0" err="1"/>
              <a:t>to‘lash</a:t>
            </a:r>
            <a:r>
              <a:rPr lang="en-US" sz="2800" dirty="0"/>
              <a:t> </a:t>
            </a:r>
            <a:r>
              <a:rPr lang="en-US" sz="2800" dirty="0" err="1"/>
              <a:t>to‘g‘risida</a:t>
            </a:r>
            <a:r>
              <a:rPr lang="en-US" sz="2800" dirty="0"/>
              <a:t> </a:t>
            </a:r>
            <a:r>
              <a:rPr lang="en-US" sz="2800" dirty="0" err="1"/>
              <a:t>qaror</a:t>
            </a:r>
            <a:r>
              <a:rPr lang="en-US" sz="2800" dirty="0"/>
              <a:t> </a:t>
            </a:r>
            <a:r>
              <a:rPr lang="en-US" sz="2800" dirty="0" err="1"/>
              <a:t>qabul</a:t>
            </a:r>
            <a:r>
              <a:rPr lang="en-US" sz="2800" dirty="0"/>
              <a:t> </a:t>
            </a:r>
            <a:r>
              <a:rPr lang="en-US" sz="2800" dirty="0" err="1"/>
              <a:t>qilish</a:t>
            </a:r>
            <a:r>
              <a:rPr lang="en-US" sz="2800" dirty="0"/>
              <a:t> </a:t>
            </a:r>
            <a:r>
              <a:rPr lang="en-US" sz="2800" dirty="0" err="1"/>
              <a:t>muddatlari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118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moliyaviy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choragi,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to‘qqiz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natijalariga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moliyaviy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natijalariga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joylashtirilgan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Jamiyatning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moliyaviy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choragi,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to‘qqiz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natijalariga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qarori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tugagandan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 ва ички молиялаштиришнинг назарий-ҳуқуқий асослари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фойданинг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солиқлар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тўловлар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тўланганидан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сўнг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корхона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ихтиёрида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қоладиган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ўртасида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тақсимланиши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қисми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ҳисобланади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таркибидаги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корхоналарнинг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акцияларига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тўланадиган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ҳисоб-китобини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юритиш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тўланган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ҳисоботлар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шаклларини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этишни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эълон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дивидендларн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тўлаши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акциядорларнинг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йиғилиши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кўра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кўчириш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йўли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нақд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маблағлари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ёхуд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компаниянинг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қимматли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қоғозлари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тўланиши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соф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фойдасининг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акциядорлар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ўртасида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тақсимланадиган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қисмидир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560840" cy="838200"/>
          </a:xfrm>
        </p:spPr>
        <p:txBody>
          <a:bodyPr/>
          <a:lstStyle/>
          <a:p>
            <a:r>
              <a:rPr lang="en-US" sz="3000" dirty="0" err="1"/>
              <a:t>Dividendlarni</a:t>
            </a:r>
            <a:r>
              <a:rPr lang="en-US" sz="3000" dirty="0"/>
              <a:t> </a:t>
            </a:r>
            <a:r>
              <a:rPr lang="en-US" sz="3000" dirty="0" err="1"/>
              <a:t>to‘lash</a:t>
            </a:r>
            <a:r>
              <a:rPr lang="en-US" sz="3000" dirty="0"/>
              <a:t> </a:t>
            </a:r>
            <a:r>
              <a:rPr lang="en-US" sz="3000" dirty="0" err="1"/>
              <a:t>to‘g‘risidagi</a:t>
            </a:r>
            <a:r>
              <a:rPr lang="en-US" sz="3000" dirty="0"/>
              <a:t> </a:t>
            </a:r>
            <a:r>
              <a:rPr lang="en-US" sz="3000" dirty="0" err="1"/>
              <a:t>qaror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err="1"/>
              <a:t>Aksiyalarning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turi</a:t>
            </a:r>
            <a:r>
              <a:rPr lang="en-US" sz="2200" dirty="0"/>
              <a:t> </a:t>
            </a:r>
            <a:r>
              <a:rPr lang="en-US" sz="2200" dirty="0" err="1"/>
              <a:t>bo‘yicha</a:t>
            </a:r>
            <a:r>
              <a:rPr lang="en-US" sz="2200" dirty="0"/>
              <a:t> </a:t>
            </a:r>
            <a:r>
              <a:rPr lang="en-US" sz="2200" dirty="0" err="1"/>
              <a:t>dividendlar</a:t>
            </a:r>
            <a:r>
              <a:rPr lang="en-US" sz="2200" dirty="0"/>
              <a:t> </a:t>
            </a:r>
            <a:r>
              <a:rPr lang="en-US" sz="2200" dirty="0" err="1"/>
              <a:t>to‘lash</a:t>
            </a:r>
            <a:r>
              <a:rPr lang="en-US" sz="2200" dirty="0"/>
              <a:t>, </a:t>
            </a:r>
            <a:r>
              <a:rPr lang="en-US" sz="2200" dirty="0" err="1"/>
              <a:t>dividendning</a:t>
            </a:r>
            <a:r>
              <a:rPr lang="en-US" sz="2200" dirty="0"/>
              <a:t> </a:t>
            </a:r>
            <a:r>
              <a:rPr lang="en-US" sz="2200" dirty="0" err="1"/>
              <a:t>miqdori</a:t>
            </a:r>
            <a:r>
              <a:rPr lang="en-US" sz="2200" dirty="0"/>
              <a:t>, </a:t>
            </a:r>
            <a:r>
              <a:rPr lang="en-US" sz="2200" dirty="0" err="1"/>
              <a:t>uni</a:t>
            </a:r>
            <a:r>
              <a:rPr lang="en-US" sz="2200" dirty="0"/>
              <a:t> </a:t>
            </a:r>
            <a:r>
              <a:rPr lang="en-US" sz="2200" dirty="0" err="1"/>
              <a:t>to‘lash</a:t>
            </a:r>
            <a:r>
              <a:rPr lang="en-US" sz="2200" dirty="0"/>
              <a:t> </a:t>
            </a:r>
            <a:r>
              <a:rPr lang="en-US" sz="2200" dirty="0" err="1"/>
              <a:t>shakli</a:t>
            </a:r>
            <a:r>
              <a:rPr lang="en-US" sz="2200" dirty="0"/>
              <a:t> </a:t>
            </a:r>
            <a:r>
              <a:rPr lang="en-US" sz="2200" dirty="0" err="1"/>
              <a:t>va</a:t>
            </a:r>
            <a:r>
              <a:rPr lang="en-US" sz="2200" dirty="0"/>
              <a:t> </a:t>
            </a:r>
            <a:r>
              <a:rPr lang="en-US" sz="2200" dirty="0" err="1"/>
              <a:t>tartibi</a:t>
            </a:r>
            <a:r>
              <a:rPr lang="en-US" sz="2200" dirty="0"/>
              <a:t> </a:t>
            </a:r>
            <a:r>
              <a:rPr lang="en-US" sz="2200" dirty="0" err="1"/>
              <a:t>to‘g‘risidagi</a:t>
            </a:r>
            <a:r>
              <a:rPr lang="en-US" sz="2200" dirty="0"/>
              <a:t> </a:t>
            </a:r>
            <a:r>
              <a:rPr lang="en-US" sz="2200" dirty="0" err="1"/>
              <a:t>qaror</a:t>
            </a:r>
            <a:r>
              <a:rPr lang="en-US" sz="2200" dirty="0"/>
              <a:t> </a:t>
            </a:r>
            <a:r>
              <a:rPr lang="en-US" sz="2200" dirty="0" err="1"/>
              <a:t>jamiyat</a:t>
            </a:r>
            <a:r>
              <a:rPr lang="en-US" sz="2200" dirty="0"/>
              <a:t> </a:t>
            </a:r>
            <a:r>
              <a:rPr lang="en-US" sz="2200" dirty="0" err="1"/>
              <a:t>kuzatuv</a:t>
            </a:r>
            <a:r>
              <a:rPr lang="en-US" sz="2200" dirty="0"/>
              <a:t> </a:t>
            </a:r>
            <a:r>
              <a:rPr lang="en-US" sz="2200" dirty="0" err="1"/>
              <a:t>kengashining</a:t>
            </a:r>
            <a:r>
              <a:rPr lang="en-US" sz="2200" dirty="0"/>
              <a:t> </a:t>
            </a:r>
            <a:r>
              <a:rPr lang="en-US" sz="2200" dirty="0" err="1"/>
              <a:t>tavsiyasi</a:t>
            </a:r>
            <a:r>
              <a:rPr lang="en-US" sz="2200" dirty="0"/>
              <a:t>, </a:t>
            </a:r>
            <a:r>
              <a:rPr lang="en-US" sz="2200" dirty="0" err="1"/>
              <a:t>moliyaviy</a:t>
            </a:r>
            <a:r>
              <a:rPr lang="en-US" sz="2200" dirty="0"/>
              <a:t> </a:t>
            </a:r>
            <a:r>
              <a:rPr lang="en-US" sz="2200" dirty="0" err="1"/>
              <a:t>hisobotning</a:t>
            </a:r>
            <a:r>
              <a:rPr lang="en-US" sz="2200" dirty="0"/>
              <a:t> </a:t>
            </a:r>
            <a:r>
              <a:rPr lang="en-US" sz="2200" dirty="0" err="1"/>
              <a:t>ishonchliligi</a:t>
            </a:r>
            <a:r>
              <a:rPr lang="en-US" sz="2200" dirty="0"/>
              <a:t> </a:t>
            </a:r>
            <a:r>
              <a:rPr lang="en-US" sz="2200" dirty="0" err="1"/>
              <a:t>haqida</a:t>
            </a:r>
            <a:r>
              <a:rPr lang="en-US" sz="2200" dirty="0"/>
              <a:t> </a:t>
            </a:r>
            <a:r>
              <a:rPr lang="en-US" sz="2200" dirty="0" err="1"/>
              <a:t>auditorlik</a:t>
            </a:r>
            <a:r>
              <a:rPr lang="en-US" sz="2200" dirty="0"/>
              <a:t> </a:t>
            </a:r>
            <a:r>
              <a:rPr lang="en-US" sz="2200" dirty="0" err="1"/>
              <a:t>xulosasi</a:t>
            </a:r>
            <a:r>
              <a:rPr lang="en-US" sz="2200" dirty="0"/>
              <a:t> </a:t>
            </a:r>
            <a:r>
              <a:rPr lang="en-US" sz="2200" dirty="0" err="1"/>
              <a:t>mavjud</a:t>
            </a:r>
            <a:r>
              <a:rPr lang="en-US" sz="2200" dirty="0"/>
              <a:t> </a:t>
            </a:r>
            <a:r>
              <a:rPr lang="en-US" sz="2200" dirty="0" err="1"/>
              <a:t>bo‘lgan</a:t>
            </a:r>
            <a:r>
              <a:rPr lang="en-US" sz="2200" dirty="0"/>
              <a:t> </a:t>
            </a:r>
            <a:r>
              <a:rPr lang="en-US" sz="2200" dirty="0" err="1"/>
              <a:t>taqdirda</a:t>
            </a:r>
            <a:r>
              <a:rPr lang="en-US" sz="2200" dirty="0"/>
              <a:t>, </a:t>
            </a:r>
            <a:r>
              <a:rPr lang="en-US" sz="2200" dirty="0" err="1"/>
              <a:t>moliyaviy</a:t>
            </a:r>
            <a:r>
              <a:rPr lang="en-US" sz="2200" dirty="0"/>
              <a:t> </a:t>
            </a:r>
            <a:r>
              <a:rPr lang="en-US" sz="2200" dirty="0" err="1"/>
              <a:t>hisobot</a:t>
            </a:r>
            <a:r>
              <a:rPr lang="en-US" sz="2200" dirty="0"/>
              <a:t> </a:t>
            </a:r>
            <a:r>
              <a:rPr lang="en-US" sz="2200" dirty="0" err="1"/>
              <a:t>ma’lumotlari</a:t>
            </a:r>
            <a:r>
              <a:rPr lang="en-US" sz="2200" dirty="0"/>
              <a:t> </a:t>
            </a:r>
            <a:r>
              <a:rPr lang="en-US" sz="2200" dirty="0" err="1"/>
              <a:t>asosida</a:t>
            </a:r>
            <a:r>
              <a:rPr lang="en-US" sz="2200" dirty="0"/>
              <a:t> </a:t>
            </a:r>
            <a:r>
              <a:rPr lang="en-US" sz="2200" dirty="0" err="1"/>
              <a:t>aksiyadorlarning</a:t>
            </a:r>
            <a:r>
              <a:rPr lang="en-US" sz="2200" dirty="0"/>
              <a:t> </a:t>
            </a:r>
            <a:r>
              <a:rPr lang="en-US" sz="2200" dirty="0" err="1"/>
              <a:t>umumiy</a:t>
            </a:r>
            <a:r>
              <a:rPr lang="en-US" sz="2200" dirty="0"/>
              <a:t> </a:t>
            </a:r>
            <a:r>
              <a:rPr lang="en-US" sz="2200" dirty="0" err="1"/>
              <a:t>yig‘ilishi</a:t>
            </a:r>
            <a:r>
              <a:rPr lang="en-US" sz="2200" dirty="0"/>
              <a:t> </a:t>
            </a:r>
            <a:r>
              <a:rPr lang="en-US" sz="2200" dirty="0" err="1"/>
              <a:t>tomonidan</a:t>
            </a:r>
            <a:r>
              <a:rPr lang="en-US" sz="2200" dirty="0"/>
              <a:t> </a:t>
            </a:r>
            <a:r>
              <a:rPr lang="en-US" sz="2200" dirty="0" err="1"/>
              <a:t>qabul</a:t>
            </a:r>
            <a:r>
              <a:rPr lang="en-US" sz="2200" dirty="0"/>
              <a:t> </a:t>
            </a:r>
            <a:r>
              <a:rPr lang="en-US" sz="2200" dirty="0" err="1"/>
              <a:t>qilinadi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err="1" smtClean="0"/>
              <a:t>Dividendlarning</a:t>
            </a:r>
            <a:r>
              <a:rPr lang="en-US" sz="2200" dirty="0" smtClean="0"/>
              <a:t> </a:t>
            </a:r>
            <a:r>
              <a:rPr lang="en-US" sz="2200" dirty="0" err="1"/>
              <a:t>miqdori</a:t>
            </a:r>
            <a:r>
              <a:rPr lang="en-US" sz="2200" dirty="0"/>
              <a:t> </a:t>
            </a:r>
            <a:r>
              <a:rPr lang="en-US" sz="2200" dirty="0" err="1"/>
              <a:t>jamiyat</a:t>
            </a:r>
            <a:r>
              <a:rPr lang="en-US" sz="2200" dirty="0"/>
              <a:t> </a:t>
            </a:r>
            <a:r>
              <a:rPr lang="en-US" sz="2200" dirty="0" err="1"/>
              <a:t>kuzatuv</a:t>
            </a:r>
            <a:r>
              <a:rPr lang="en-US" sz="2200" dirty="0"/>
              <a:t> </a:t>
            </a:r>
            <a:r>
              <a:rPr lang="en-US" sz="2200" dirty="0" err="1"/>
              <a:t>kengashi</a:t>
            </a:r>
            <a:r>
              <a:rPr lang="en-US" sz="2200" dirty="0"/>
              <a:t> </a:t>
            </a:r>
            <a:r>
              <a:rPr lang="en-US" sz="2200" dirty="0" err="1"/>
              <a:t>tomonidan</a:t>
            </a:r>
            <a:r>
              <a:rPr lang="en-US" sz="2200" dirty="0"/>
              <a:t> </a:t>
            </a:r>
            <a:r>
              <a:rPr lang="en-US" sz="2200" dirty="0" err="1"/>
              <a:t>tavsiya</a:t>
            </a:r>
            <a:r>
              <a:rPr lang="en-US" sz="2200" dirty="0"/>
              <a:t> </a:t>
            </a:r>
            <a:r>
              <a:rPr lang="en-US" sz="2200" dirty="0" err="1"/>
              <a:t>etilgan</a:t>
            </a:r>
            <a:r>
              <a:rPr lang="en-US" sz="2200" dirty="0"/>
              <a:t> </a:t>
            </a:r>
            <a:r>
              <a:rPr lang="en-US" sz="2200" dirty="0" err="1"/>
              <a:t>miqdordan</a:t>
            </a:r>
            <a:r>
              <a:rPr lang="en-US" sz="2200" dirty="0"/>
              <a:t> </a:t>
            </a:r>
            <a:r>
              <a:rPr lang="en-US" sz="2200" dirty="0" err="1"/>
              <a:t>ko‘p</a:t>
            </a:r>
            <a:r>
              <a:rPr lang="en-US" sz="2200" dirty="0"/>
              <a:t> </a:t>
            </a:r>
            <a:r>
              <a:rPr lang="en-US" sz="2200" dirty="0" err="1"/>
              <a:t>bo‘lishi</a:t>
            </a:r>
            <a:r>
              <a:rPr lang="en-US" sz="2200" dirty="0"/>
              <a:t> </a:t>
            </a:r>
            <a:r>
              <a:rPr lang="en-US" sz="2200" dirty="0" err="1"/>
              <a:t>mumkin</a:t>
            </a:r>
            <a:r>
              <a:rPr lang="en-US" sz="2200" dirty="0"/>
              <a:t> </a:t>
            </a:r>
            <a:r>
              <a:rPr lang="en-US" sz="2200" dirty="0" err="1"/>
              <a:t>emas</a:t>
            </a:r>
            <a:r>
              <a:rPr lang="en-US" sz="2200" dirty="0"/>
              <a:t>. </a:t>
            </a:r>
            <a:r>
              <a:rPr lang="en-US" sz="2200" dirty="0" err="1"/>
              <a:t>Aksiyadorlarning</a:t>
            </a:r>
            <a:r>
              <a:rPr lang="en-US" sz="2200" dirty="0"/>
              <a:t> </a:t>
            </a:r>
            <a:r>
              <a:rPr lang="en-US" sz="2200" dirty="0" err="1"/>
              <a:t>umumiy</a:t>
            </a:r>
            <a:r>
              <a:rPr lang="en-US" sz="2200" dirty="0"/>
              <a:t> </a:t>
            </a:r>
            <a:r>
              <a:rPr lang="en-US" sz="2200" dirty="0" err="1"/>
              <a:t>yig‘ilishi</a:t>
            </a:r>
            <a:r>
              <a:rPr lang="en-US" sz="2200" dirty="0"/>
              <a:t> </a:t>
            </a:r>
            <a:r>
              <a:rPr lang="en-US" sz="2200" dirty="0" err="1"/>
              <a:t>aksiyalarning</a:t>
            </a:r>
            <a:r>
              <a:rPr lang="en-US" sz="2200" dirty="0"/>
              <a:t> </a:t>
            </a:r>
            <a:r>
              <a:rPr lang="en-US" sz="2200" dirty="0" err="1"/>
              <a:t>muayyan</a:t>
            </a:r>
            <a:r>
              <a:rPr lang="en-US" sz="2200" dirty="0"/>
              <a:t> </a:t>
            </a:r>
            <a:r>
              <a:rPr lang="en-US" sz="2200" dirty="0" err="1"/>
              <a:t>turlari</a:t>
            </a:r>
            <a:r>
              <a:rPr lang="en-US" sz="2200" dirty="0"/>
              <a:t> </a:t>
            </a:r>
            <a:r>
              <a:rPr lang="en-US" sz="2200" dirty="0" err="1"/>
              <a:t>bo‘yicha</a:t>
            </a:r>
            <a:r>
              <a:rPr lang="en-US" sz="2200" dirty="0"/>
              <a:t> </a:t>
            </a:r>
            <a:r>
              <a:rPr lang="en-US" sz="2200" dirty="0" err="1"/>
              <a:t>dividendlar</a:t>
            </a:r>
            <a:r>
              <a:rPr lang="en-US" sz="2200" dirty="0"/>
              <a:t> </a:t>
            </a:r>
            <a:r>
              <a:rPr lang="en-US" sz="2200" dirty="0" err="1"/>
              <a:t>to‘lamaslik</a:t>
            </a:r>
            <a:r>
              <a:rPr lang="en-US" sz="2200" dirty="0"/>
              <a:t> </a:t>
            </a:r>
            <a:r>
              <a:rPr lang="en-US" sz="2200" dirty="0" err="1"/>
              <a:t>to‘g‘risida</a:t>
            </a:r>
            <a:r>
              <a:rPr lang="en-US" sz="2200" dirty="0"/>
              <a:t>, </a:t>
            </a:r>
            <a:r>
              <a:rPr lang="en-US" sz="2200" dirty="0" err="1"/>
              <a:t>shuningdek</a:t>
            </a:r>
            <a:r>
              <a:rPr lang="en-US" sz="2200" dirty="0"/>
              <a:t> </a:t>
            </a:r>
            <a:r>
              <a:rPr lang="en-US" sz="2200" dirty="0" err="1"/>
              <a:t>jamiyat</a:t>
            </a:r>
            <a:r>
              <a:rPr lang="en-US" sz="2200" dirty="0"/>
              <a:t> </a:t>
            </a:r>
            <a:r>
              <a:rPr lang="en-US" sz="2200" dirty="0" err="1"/>
              <a:t>ustavida</a:t>
            </a:r>
            <a:r>
              <a:rPr lang="en-US" sz="2200" dirty="0"/>
              <a:t> dividend </a:t>
            </a:r>
            <a:r>
              <a:rPr lang="en-US" sz="2200" dirty="0" err="1"/>
              <a:t>miqdori</a:t>
            </a:r>
            <a:r>
              <a:rPr lang="en-US" sz="2200" dirty="0"/>
              <a:t> </a:t>
            </a:r>
            <a:r>
              <a:rPr lang="en-US" sz="2200" dirty="0" err="1"/>
              <a:t>belgilab</a:t>
            </a:r>
            <a:r>
              <a:rPr lang="en-US" sz="2200" dirty="0"/>
              <a:t> </a:t>
            </a:r>
            <a:r>
              <a:rPr lang="en-US" sz="2200" dirty="0" err="1"/>
              <a:t>qo‘yilgan</a:t>
            </a:r>
            <a:r>
              <a:rPr lang="en-US" sz="2200" dirty="0"/>
              <a:t> </a:t>
            </a:r>
            <a:r>
              <a:rPr lang="en-US" sz="2200" dirty="0" err="1"/>
              <a:t>imtiyozli</a:t>
            </a:r>
            <a:r>
              <a:rPr lang="en-US" sz="2200" dirty="0"/>
              <a:t> </a:t>
            </a:r>
            <a:r>
              <a:rPr lang="en-US" sz="2200" dirty="0" err="1"/>
              <a:t>aksiyalar</a:t>
            </a:r>
            <a:r>
              <a:rPr lang="en-US" sz="2200" dirty="0"/>
              <a:t> </a:t>
            </a:r>
            <a:r>
              <a:rPr lang="en-US" sz="2200" dirty="0" err="1"/>
              <a:t>bo‘yicha</a:t>
            </a:r>
            <a:r>
              <a:rPr lang="en-US" sz="2200" dirty="0"/>
              <a:t> </a:t>
            </a:r>
            <a:r>
              <a:rPr lang="en-US" sz="2200" dirty="0" err="1"/>
              <a:t>to‘liq</a:t>
            </a:r>
            <a:r>
              <a:rPr lang="en-US" sz="2200" dirty="0"/>
              <a:t> </a:t>
            </a:r>
            <a:r>
              <a:rPr lang="en-US" sz="2200" dirty="0" err="1"/>
              <a:t>bo‘lmagan</a:t>
            </a:r>
            <a:r>
              <a:rPr lang="en-US" sz="2200" dirty="0"/>
              <a:t> </a:t>
            </a:r>
            <a:r>
              <a:rPr lang="en-US" sz="2200" dirty="0" err="1"/>
              <a:t>miqdorda</a:t>
            </a:r>
            <a:r>
              <a:rPr lang="en-US" sz="2200" dirty="0"/>
              <a:t> </a:t>
            </a:r>
            <a:r>
              <a:rPr lang="en-US" sz="2200" dirty="0" err="1"/>
              <a:t>dividendlar</a:t>
            </a:r>
            <a:r>
              <a:rPr lang="en-US" sz="2200" dirty="0"/>
              <a:t> </a:t>
            </a:r>
            <a:r>
              <a:rPr lang="en-US" sz="2200" dirty="0" err="1"/>
              <a:t>to‘lash</a:t>
            </a:r>
            <a:r>
              <a:rPr lang="en-US" sz="2200" dirty="0"/>
              <a:t> </a:t>
            </a:r>
            <a:r>
              <a:rPr lang="en-US" sz="2200" dirty="0" err="1"/>
              <a:t>haqida</a:t>
            </a:r>
            <a:r>
              <a:rPr lang="en-US" sz="2200" dirty="0"/>
              <a:t> </a:t>
            </a:r>
            <a:r>
              <a:rPr lang="en-US" sz="2200" dirty="0" err="1"/>
              <a:t>qaror</a:t>
            </a:r>
            <a:r>
              <a:rPr lang="en-US" sz="2200" dirty="0"/>
              <a:t> </a:t>
            </a:r>
            <a:r>
              <a:rPr lang="en-US" sz="2200" dirty="0" err="1"/>
              <a:t>qabul</a:t>
            </a:r>
            <a:r>
              <a:rPr lang="en-US" sz="2200" dirty="0"/>
              <a:t> </a:t>
            </a:r>
            <a:r>
              <a:rPr lang="en-US" sz="2200" dirty="0" err="1"/>
              <a:t>qilishga</a:t>
            </a:r>
            <a:r>
              <a:rPr lang="en-US" sz="2200" dirty="0"/>
              <a:t> </a:t>
            </a:r>
            <a:r>
              <a:rPr lang="en-US" sz="2200" dirty="0" err="1"/>
              <a:t>haqli</a:t>
            </a:r>
            <a:r>
              <a:rPr lang="en-US" sz="2200" dirty="0"/>
              <a:t>. </a:t>
            </a:r>
            <a:r>
              <a:rPr lang="en-US" sz="2200" dirty="0" err="1"/>
              <a:t>Dividendlar</a:t>
            </a:r>
            <a:r>
              <a:rPr lang="en-US" sz="2200" dirty="0"/>
              <a:t> </a:t>
            </a:r>
            <a:r>
              <a:rPr lang="en-US" sz="2200" dirty="0" err="1"/>
              <a:t>to‘lash</a:t>
            </a:r>
            <a:r>
              <a:rPr lang="en-US" sz="2200" dirty="0"/>
              <a:t> </a:t>
            </a:r>
            <a:r>
              <a:rPr lang="en-US" sz="2200" dirty="0" err="1"/>
              <a:t>to‘g‘risidagi</a:t>
            </a:r>
            <a:r>
              <a:rPr lang="en-US" sz="2200" dirty="0"/>
              <a:t> </a:t>
            </a:r>
            <a:r>
              <a:rPr lang="en-US" sz="2200" dirty="0" err="1"/>
              <a:t>qarorda</a:t>
            </a:r>
            <a:r>
              <a:rPr lang="en-US" sz="2200" dirty="0"/>
              <a:t> </a:t>
            </a:r>
            <a:r>
              <a:rPr lang="en-US" sz="2200" dirty="0" err="1"/>
              <a:t>dividendlar</a:t>
            </a:r>
            <a:r>
              <a:rPr lang="en-US" sz="2200" dirty="0"/>
              <a:t> </a:t>
            </a:r>
            <a:r>
              <a:rPr lang="en-US" sz="2200" dirty="0" err="1"/>
              <a:t>to‘lash</a:t>
            </a:r>
            <a:r>
              <a:rPr lang="en-US" sz="2200" dirty="0"/>
              <a:t> </a:t>
            </a:r>
            <a:r>
              <a:rPr lang="en-US" sz="2200" dirty="0" err="1"/>
              <a:t>boshlanadigan</a:t>
            </a:r>
            <a:r>
              <a:rPr lang="en-US" sz="2200" dirty="0"/>
              <a:t> </a:t>
            </a:r>
            <a:r>
              <a:rPr lang="en-US" sz="2200" dirty="0" err="1"/>
              <a:t>va</a:t>
            </a:r>
            <a:r>
              <a:rPr lang="en-US" sz="2200" dirty="0"/>
              <a:t> </a:t>
            </a:r>
            <a:r>
              <a:rPr lang="en-US" sz="2200" dirty="0" err="1"/>
              <a:t>tugallanadigan</a:t>
            </a:r>
            <a:r>
              <a:rPr lang="en-US" sz="2200" dirty="0"/>
              <a:t> </a:t>
            </a:r>
            <a:r>
              <a:rPr lang="en-US" sz="2200" dirty="0" err="1"/>
              <a:t>sanalar</a:t>
            </a:r>
            <a:r>
              <a:rPr lang="en-US" sz="2200" dirty="0"/>
              <a:t> </a:t>
            </a:r>
            <a:r>
              <a:rPr lang="en-US" sz="2200" dirty="0" err="1"/>
              <a:t>ko‘rsatilgan</a:t>
            </a:r>
            <a:r>
              <a:rPr lang="en-US" sz="2200" dirty="0"/>
              <a:t> </a:t>
            </a:r>
            <a:r>
              <a:rPr lang="en-US" sz="2200" dirty="0" err="1"/>
              <a:t>bo‘lishi</a:t>
            </a:r>
            <a:r>
              <a:rPr lang="en-US" sz="2200" dirty="0"/>
              <a:t> </a:t>
            </a:r>
            <a:r>
              <a:rPr lang="en-US" sz="2200" dirty="0" err="1"/>
              <a:t>lozim</a:t>
            </a:r>
            <a:r>
              <a:rPr lang="en-US" sz="2200" dirty="0"/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25208" cy="838200"/>
          </a:xfrm>
        </p:spPr>
        <p:txBody>
          <a:bodyPr/>
          <a:lstStyle/>
          <a:p>
            <a:pPr algn="ctr"/>
            <a:r>
              <a:rPr lang="en-US" sz="3200" dirty="0" err="1"/>
              <a:t>Dividendlarni</a:t>
            </a:r>
            <a:r>
              <a:rPr lang="en-US" sz="3200" dirty="0"/>
              <a:t> </a:t>
            </a:r>
            <a:r>
              <a:rPr lang="en-US" sz="3200" dirty="0" err="1"/>
              <a:t>to‘lash</a:t>
            </a:r>
            <a:r>
              <a:rPr lang="en-US" sz="3200" dirty="0"/>
              <a:t> </a:t>
            </a:r>
            <a:r>
              <a:rPr lang="en-US" sz="3200" dirty="0" err="1"/>
              <a:t>tartibi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jamiyatning</a:t>
            </a:r>
            <a:r>
              <a:rPr lang="en-US" sz="2400" dirty="0"/>
              <a:t> </a:t>
            </a:r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tasarrufida</a:t>
            </a:r>
            <a:r>
              <a:rPr lang="en-US" sz="2400" dirty="0"/>
              <a:t> </a:t>
            </a:r>
            <a:r>
              <a:rPr lang="en-US" sz="2400" dirty="0" err="1"/>
              <a:t>qoladigan</a:t>
            </a:r>
            <a:r>
              <a:rPr lang="en-US" sz="2400" dirty="0"/>
              <a:t> </a:t>
            </a:r>
            <a:r>
              <a:rPr lang="en-US" sz="2400" dirty="0" err="1"/>
              <a:t>sof</a:t>
            </a:r>
            <a:r>
              <a:rPr lang="en-US" sz="2400" dirty="0"/>
              <a:t> </a:t>
            </a:r>
            <a:r>
              <a:rPr lang="en-US" sz="2400" dirty="0" err="1"/>
              <a:t>foydasidan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(</a:t>
            </a:r>
            <a:r>
              <a:rPr lang="en-US" sz="2400" dirty="0" err="1"/>
              <a:t>yoki</a:t>
            </a:r>
            <a:r>
              <a:rPr lang="en-US" sz="2400" dirty="0"/>
              <a:t>) </a:t>
            </a:r>
            <a:r>
              <a:rPr lang="en-US" sz="2400" dirty="0" err="1"/>
              <a:t>o‘tgan</a:t>
            </a:r>
            <a:r>
              <a:rPr lang="en-US" sz="2400" dirty="0"/>
              <a:t> </a:t>
            </a:r>
            <a:r>
              <a:rPr lang="en-US" sz="2400" dirty="0" err="1"/>
              <a:t>yillarning</a:t>
            </a:r>
            <a:r>
              <a:rPr lang="en-US" sz="2400" dirty="0"/>
              <a:t> </a:t>
            </a:r>
            <a:r>
              <a:rPr lang="en-US" sz="2400" dirty="0" err="1"/>
              <a:t>taqsimlanmagan</a:t>
            </a:r>
            <a:r>
              <a:rPr lang="en-US" sz="2400" dirty="0"/>
              <a:t> </a:t>
            </a:r>
            <a:r>
              <a:rPr lang="en-US" sz="2400" dirty="0" err="1"/>
              <a:t>foydasidan</a:t>
            </a:r>
            <a:r>
              <a:rPr lang="en-US" sz="2400" dirty="0"/>
              <a:t> </a:t>
            </a:r>
            <a:r>
              <a:rPr lang="en-US" sz="2400" dirty="0" err="1"/>
              <a:t>to‘lanadi</a:t>
            </a:r>
            <a:r>
              <a:rPr lang="en-US" sz="2400" dirty="0"/>
              <a:t>. </a:t>
            </a:r>
            <a:r>
              <a:rPr lang="en-US" sz="2400" dirty="0" err="1"/>
              <a:t>Imtiyozli</a:t>
            </a:r>
            <a:r>
              <a:rPr lang="en-US" sz="2400" dirty="0"/>
              <a:t>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jamiyatning</a:t>
            </a:r>
            <a:r>
              <a:rPr lang="en-US" sz="2400" dirty="0"/>
              <a:t> </a:t>
            </a:r>
            <a:r>
              <a:rPr lang="en-US" sz="2400" dirty="0" err="1"/>
              <a:t>buning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maxsus</a:t>
            </a:r>
            <a:r>
              <a:rPr lang="en-US" sz="2400" dirty="0"/>
              <a:t> </a:t>
            </a:r>
            <a:r>
              <a:rPr lang="en-US" sz="2400" dirty="0" err="1"/>
              <a:t>mo‘ljallangan</a:t>
            </a:r>
            <a:r>
              <a:rPr lang="en-US" sz="2400" dirty="0"/>
              <a:t> </a:t>
            </a:r>
            <a:r>
              <a:rPr lang="en-US" sz="2400" dirty="0" err="1"/>
              <a:t>fondlari</a:t>
            </a:r>
            <a:r>
              <a:rPr lang="en-US" sz="2400" dirty="0"/>
              <a:t> </a:t>
            </a:r>
            <a:r>
              <a:rPr lang="en-US" sz="2400" dirty="0" err="1"/>
              <a:t>hisobidan</a:t>
            </a:r>
            <a:r>
              <a:rPr lang="en-US" sz="2400" dirty="0"/>
              <a:t> ham </a:t>
            </a:r>
            <a:r>
              <a:rPr lang="en-US" sz="2400" dirty="0" err="1"/>
              <a:t>to‘lanishi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tomonidan</a:t>
            </a:r>
            <a:r>
              <a:rPr lang="en-US" sz="2400" dirty="0"/>
              <a:t> </a:t>
            </a:r>
            <a:r>
              <a:rPr lang="en-US" sz="2400" dirty="0" err="1"/>
              <a:t>oddiy</a:t>
            </a:r>
            <a:r>
              <a:rPr lang="en-US" sz="2400" dirty="0"/>
              <a:t>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hisoblangan</a:t>
            </a:r>
            <a:r>
              <a:rPr lang="en-US" sz="2400" dirty="0"/>
              <a:t> </a:t>
            </a:r>
            <a:r>
              <a:rPr lang="en-US" sz="2400" dirty="0" err="1"/>
              <a:t>dividendlarni</a:t>
            </a:r>
            <a:r>
              <a:rPr lang="en-US" sz="2400" dirty="0"/>
              <a:t> </a:t>
            </a:r>
            <a:r>
              <a:rPr lang="en-US" sz="2400" dirty="0" err="1"/>
              <a:t>to‘lash</a:t>
            </a:r>
            <a:r>
              <a:rPr lang="en-US" sz="2400" dirty="0"/>
              <a:t> </a:t>
            </a:r>
            <a:r>
              <a:rPr lang="en-US" sz="2400" dirty="0" err="1"/>
              <a:t>aksiyadorlarning</a:t>
            </a:r>
            <a:r>
              <a:rPr lang="en-US" sz="2400" dirty="0"/>
              <a:t> </a:t>
            </a:r>
            <a:r>
              <a:rPr lang="en-US" sz="2400" dirty="0" err="1"/>
              <a:t>dividendlarni</a:t>
            </a:r>
            <a:r>
              <a:rPr lang="en-US" sz="2400" dirty="0"/>
              <a:t> </a:t>
            </a:r>
            <a:r>
              <a:rPr lang="en-US" sz="2400" dirty="0" err="1"/>
              <a:t>olishga</a:t>
            </a:r>
            <a:r>
              <a:rPr lang="en-US" sz="2400" dirty="0"/>
              <a:t> </a:t>
            </a:r>
            <a:r>
              <a:rPr lang="en-US" sz="2400" dirty="0" err="1"/>
              <a:t>bo‘lgan</a:t>
            </a:r>
            <a:r>
              <a:rPr lang="en-US" sz="2400" dirty="0"/>
              <a:t> </a:t>
            </a:r>
            <a:r>
              <a:rPr lang="en-US" sz="2400" dirty="0" err="1"/>
              <a:t>teng</a:t>
            </a:r>
            <a:r>
              <a:rPr lang="en-US" sz="2400" dirty="0"/>
              <a:t> </a:t>
            </a:r>
            <a:r>
              <a:rPr lang="en-US" sz="2400" dirty="0" err="1"/>
              <a:t>huquqlariga</a:t>
            </a:r>
            <a:r>
              <a:rPr lang="en-US" sz="2400" dirty="0"/>
              <a:t> </a:t>
            </a:r>
            <a:r>
              <a:rPr lang="en-US" sz="2400" dirty="0" err="1"/>
              <a:t>rioya</a:t>
            </a:r>
            <a:r>
              <a:rPr lang="en-US" sz="2400" dirty="0"/>
              <a:t> </a:t>
            </a:r>
            <a:r>
              <a:rPr lang="en-US" sz="2400" dirty="0" err="1"/>
              <a:t>etilgan</a:t>
            </a:r>
            <a:r>
              <a:rPr lang="en-US" sz="2400" dirty="0"/>
              <a:t> </a:t>
            </a:r>
            <a:r>
              <a:rPr lang="en-US" sz="2400" dirty="0" err="1"/>
              <a:t>holda</a:t>
            </a:r>
            <a:r>
              <a:rPr lang="en-US" sz="2400" dirty="0"/>
              <a:t> </a:t>
            </a:r>
            <a:r>
              <a:rPr lang="en-US" sz="2400" dirty="0" err="1"/>
              <a:t>amalga</a:t>
            </a:r>
            <a:r>
              <a:rPr lang="en-US" sz="2400" dirty="0"/>
              <a:t> </a:t>
            </a:r>
            <a:r>
              <a:rPr lang="en-US" sz="2400" dirty="0" err="1" smtClean="0"/>
              <a:t>oshiriladi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Dividendlarni</a:t>
            </a:r>
            <a:r>
              <a:rPr lang="en-US" sz="2400" dirty="0" smtClean="0"/>
              <a:t> </a:t>
            </a:r>
            <a:r>
              <a:rPr lang="en-US" sz="2400" dirty="0" err="1"/>
              <a:t>to‘lash</a:t>
            </a:r>
            <a:r>
              <a:rPr lang="en-US" sz="2400" dirty="0"/>
              <a:t> </a:t>
            </a:r>
            <a:r>
              <a:rPr lang="en-US" sz="2400" dirty="0" err="1"/>
              <a:t>muddati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tartibi</a:t>
            </a:r>
            <a:r>
              <a:rPr lang="en-US" sz="2400" dirty="0"/>
              <a:t> </a:t>
            </a:r>
            <a:r>
              <a:rPr lang="en-US" sz="2400" dirty="0" err="1"/>
              <a:t>jamiyatning</a:t>
            </a:r>
            <a:r>
              <a:rPr lang="en-US" sz="2400" dirty="0"/>
              <a:t> </a:t>
            </a:r>
            <a:r>
              <a:rPr lang="en-US" sz="2400" dirty="0" err="1"/>
              <a:t>ustavida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aksiyadorlarning</a:t>
            </a:r>
            <a:r>
              <a:rPr lang="en-US" sz="2400" dirty="0"/>
              <a:t> </a:t>
            </a:r>
            <a:r>
              <a:rPr lang="en-US" sz="2400" dirty="0" err="1"/>
              <a:t>umumiy</a:t>
            </a:r>
            <a:r>
              <a:rPr lang="en-US" sz="2400" dirty="0"/>
              <a:t> </a:t>
            </a:r>
            <a:r>
              <a:rPr lang="en-US" sz="2400" dirty="0" err="1"/>
              <a:t>yig‘ilishi</a:t>
            </a:r>
            <a:r>
              <a:rPr lang="en-US" sz="2400" dirty="0"/>
              <a:t> </a:t>
            </a:r>
            <a:r>
              <a:rPr lang="en-US" sz="2400" dirty="0" err="1"/>
              <a:t>qarorida</a:t>
            </a:r>
            <a:r>
              <a:rPr lang="en-US" sz="2400" dirty="0"/>
              <a:t> </a:t>
            </a:r>
            <a:r>
              <a:rPr lang="en-US" sz="2400" dirty="0" err="1"/>
              <a:t>belgilanadi</a:t>
            </a:r>
            <a:r>
              <a:rPr lang="en-US" sz="2400" dirty="0"/>
              <a:t>. </a:t>
            </a:r>
            <a:r>
              <a:rPr lang="en-US" sz="2400" dirty="0" err="1"/>
              <a:t>Dividendlarni</a:t>
            </a:r>
            <a:r>
              <a:rPr lang="en-US" sz="2400" dirty="0"/>
              <a:t> </a:t>
            </a:r>
            <a:r>
              <a:rPr lang="en-US" sz="2400" dirty="0" err="1"/>
              <a:t>to‘lash</a:t>
            </a:r>
            <a:r>
              <a:rPr lang="en-US" sz="2400" dirty="0"/>
              <a:t> </a:t>
            </a:r>
            <a:r>
              <a:rPr lang="en-US" sz="2400" dirty="0" err="1"/>
              <a:t>muddati</a:t>
            </a:r>
            <a:r>
              <a:rPr lang="en-US" sz="2400" dirty="0"/>
              <a:t> </a:t>
            </a:r>
            <a:r>
              <a:rPr lang="en-US" sz="2400" dirty="0" err="1"/>
              <a:t>shunday</a:t>
            </a:r>
            <a:r>
              <a:rPr lang="en-US" sz="2400" dirty="0"/>
              <a:t> </a:t>
            </a:r>
            <a:r>
              <a:rPr lang="en-US" sz="2400" dirty="0" err="1"/>
              <a:t>qaror</a:t>
            </a:r>
            <a:r>
              <a:rPr lang="en-US" sz="2400" dirty="0"/>
              <a:t> </a:t>
            </a:r>
            <a:r>
              <a:rPr lang="en-US" sz="2400" dirty="0" err="1"/>
              <a:t>qabul</a:t>
            </a:r>
            <a:r>
              <a:rPr lang="en-US" sz="2400" dirty="0"/>
              <a:t> </a:t>
            </a:r>
            <a:r>
              <a:rPr lang="en-US" sz="2400" dirty="0" err="1"/>
              <a:t>qilingan</a:t>
            </a:r>
            <a:r>
              <a:rPr lang="en-US" sz="2400" dirty="0"/>
              <a:t> </a:t>
            </a:r>
            <a:r>
              <a:rPr lang="en-US" sz="2400" dirty="0" err="1"/>
              <a:t>kundan</a:t>
            </a:r>
            <a:r>
              <a:rPr lang="en-US" sz="2400" dirty="0"/>
              <a:t> </a:t>
            </a:r>
            <a:r>
              <a:rPr lang="en-US" sz="2400" dirty="0" err="1"/>
              <a:t>e’tiboran</a:t>
            </a:r>
            <a:r>
              <a:rPr lang="en-US" sz="2400" dirty="0"/>
              <a:t> </a:t>
            </a:r>
            <a:r>
              <a:rPr lang="en-US" sz="2400" dirty="0" err="1"/>
              <a:t>oltmish</a:t>
            </a:r>
            <a:r>
              <a:rPr lang="en-US" sz="2400" dirty="0"/>
              <a:t> </a:t>
            </a:r>
            <a:r>
              <a:rPr lang="en-US" sz="2400" dirty="0" err="1"/>
              <a:t>kundan</a:t>
            </a:r>
            <a:r>
              <a:rPr lang="en-US" sz="2400" dirty="0"/>
              <a:t> </a:t>
            </a:r>
            <a:r>
              <a:rPr lang="en-US" sz="2400" dirty="0" err="1"/>
              <a:t>kech</a:t>
            </a:r>
            <a:r>
              <a:rPr lang="en-US" sz="2400" dirty="0"/>
              <a:t> </a:t>
            </a:r>
            <a:r>
              <a:rPr lang="en-US" sz="2400" dirty="0" err="1"/>
              <a:t>bo‘lmasligi</a:t>
            </a:r>
            <a:r>
              <a:rPr lang="en-US" sz="2400" dirty="0"/>
              <a:t> </a:t>
            </a:r>
            <a:r>
              <a:rPr lang="en-US" sz="2400" dirty="0" err="1"/>
              <a:t>lozim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Dividendlarni</a:t>
            </a:r>
            <a:r>
              <a:rPr lang="en-US" sz="3200" dirty="0"/>
              <a:t> </a:t>
            </a:r>
            <a:r>
              <a:rPr lang="en-US" sz="3200" dirty="0" err="1"/>
              <a:t>to‘lash</a:t>
            </a:r>
            <a:r>
              <a:rPr lang="en-US" sz="3200" dirty="0"/>
              <a:t> </a:t>
            </a:r>
            <a:r>
              <a:rPr lang="en-US" sz="3200" dirty="0" err="1"/>
              <a:t>tartibi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983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/>
              <a:t>Dividendlarni</a:t>
            </a:r>
            <a:r>
              <a:rPr lang="en-US" sz="2400" dirty="0"/>
              <a:t> </a:t>
            </a:r>
            <a:r>
              <a:rPr lang="en-US" sz="2400" dirty="0" err="1"/>
              <a:t>to‘lash</a:t>
            </a:r>
            <a:r>
              <a:rPr lang="en-US" sz="2400" dirty="0"/>
              <a:t> </a:t>
            </a:r>
            <a:r>
              <a:rPr lang="en-US" sz="2400" dirty="0" err="1"/>
              <a:t>chog‘ida</a:t>
            </a:r>
            <a:r>
              <a:rPr lang="en-US" sz="2400" dirty="0"/>
              <a:t> </a:t>
            </a:r>
            <a:r>
              <a:rPr lang="en-US" sz="2400" dirty="0" err="1"/>
              <a:t>birinchi</a:t>
            </a:r>
            <a:r>
              <a:rPr lang="en-US" sz="2400" dirty="0"/>
              <a:t> </a:t>
            </a:r>
            <a:r>
              <a:rPr lang="en-US" sz="2400" dirty="0" err="1"/>
              <a:t>navbatda</a:t>
            </a:r>
            <a:r>
              <a:rPr lang="en-US" sz="2400" dirty="0"/>
              <a:t> </a:t>
            </a:r>
            <a:r>
              <a:rPr lang="en-US" sz="2400" dirty="0" err="1"/>
              <a:t>imtiyozli</a:t>
            </a:r>
            <a:r>
              <a:rPr lang="en-US" sz="2400" dirty="0"/>
              <a:t>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, </a:t>
            </a:r>
            <a:r>
              <a:rPr lang="en-US" sz="2400" dirty="0" err="1"/>
              <a:t>so‘ngra</a:t>
            </a:r>
            <a:r>
              <a:rPr lang="en-US" sz="2400" dirty="0"/>
              <a:t> </a:t>
            </a:r>
            <a:r>
              <a:rPr lang="en-US" sz="2400" dirty="0" err="1"/>
              <a:t>oddiy</a:t>
            </a:r>
            <a:r>
              <a:rPr lang="en-US" sz="2400" dirty="0"/>
              <a:t>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to‘lanadi</a:t>
            </a:r>
            <a:r>
              <a:rPr lang="en-US" sz="2400" dirty="0"/>
              <a:t>. </a:t>
            </a:r>
            <a:r>
              <a:rPr lang="en-US" sz="2400" dirty="0" err="1"/>
              <a:t>Imtiyozli</a:t>
            </a:r>
            <a:r>
              <a:rPr lang="en-US" sz="2400" dirty="0"/>
              <a:t>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qat’iy</a:t>
            </a:r>
            <a:r>
              <a:rPr lang="en-US" sz="2400" dirty="0"/>
              <a:t> </a:t>
            </a:r>
            <a:r>
              <a:rPr lang="en-US" sz="2400" dirty="0" err="1"/>
              <a:t>belgilangan</a:t>
            </a:r>
            <a:r>
              <a:rPr lang="en-US" sz="2400" dirty="0"/>
              <a:t> </a:t>
            </a:r>
            <a:r>
              <a:rPr lang="en-US" sz="2400" dirty="0" err="1"/>
              <a:t>dividendlarni</a:t>
            </a:r>
            <a:r>
              <a:rPr lang="en-US" sz="2400" dirty="0"/>
              <a:t> </a:t>
            </a:r>
            <a:r>
              <a:rPr lang="en-US" sz="2400" dirty="0" err="1"/>
              <a:t>to‘lash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yetarli</a:t>
            </a:r>
            <a:r>
              <a:rPr lang="en-US" sz="2400" dirty="0"/>
              <a:t> </a:t>
            </a:r>
            <a:r>
              <a:rPr lang="en-US" sz="2400" dirty="0" err="1"/>
              <a:t>miqdorda</a:t>
            </a:r>
            <a:r>
              <a:rPr lang="en-US" sz="2400" dirty="0"/>
              <a:t> </a:t>
            </a:r>
            <a:r>
              <a:rPr lang="en-US" sz="2400" dirty="0" err="1"/>
              <a:t>foyda</a:t>
            </a:r>
            <a:r>
              <a:rPr lang="en-US" sz="2400" dirty="0"/>
              <a:t> </a:t>
            </a:r>
            <a:r>
              <a:rPr lang="en-US" sz="2400" dirty="0" err="1"/>
              <a:t>mavjud</a:t>
            </a:r>
            <a:r>
              <a:rPr lang="en-US" sz="2400" dirty="0"/>
              <a:t> </a:t>
            </a:r>
            <a:r>
              <a:rPr lang="en-US" sz="2400" dirty="0" err="1"/>
              <a:t>bo‘lgan</a:t>
            </a:r>
            <a:r>
              <a:rPr lang="en-US" sz="2400" dirty="0"/>
              <a:t> </a:t>
            </a:r>
            <a:r>
              <a:rPr lang="en-US" sz="2400" dirty="0" err="1"/>
              <a:t>taqdirda</a:t>
            </a:r>
            <a:r>
              <a:rPr lang="en-US" sz="2400" dirty="0"/>
              <a:t> </a:t>
            </a:r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mazkur</a:t>
            </a:r>
            <a:r>
              <a:rPr lang="en-US" sz="2400" dirty="0"/>
              <a:t> </a:t>
            </a:r>
            <a:r>
              <a:rPr lang="en-US" sz="2400" dirty="0" err="1"/>
              <a:t>aksiyalarning</a:t>
            </a:r>
            <a:r>
              <a:rPr lang="en-US" sz="2400" dirty="0"/>
              <a:t> </a:t>
            </a:r>
            <a:r>
              <a:rPr lang="en-US" sz="2400" dirty="0" err="1"/>
              <a:t>egalariga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to‘lashni</a:t>
            </a:r>
            <a:r>
              <a:rPr lang="en-US" sz="2400" dirty="0"/>
              <a:t> rad </a:t>
            </a:r>
            <a:r>
              <a:rPr lang="en-US" sz="2400" dirty="0" err="1"/>
              <a:t>etishga</a:t>
            </a:r>
            <a:r>
              <a:rPr lang="en-US" sz="2400" dirty="0"/>
              <a:t> </a:t>
            </a:r>
            <a:r>
              <a:rPr lang="en-US" sz="2400" dirty="0" err="1"/>
              <a:t>haqli</a:t>
            </a:r>
            <a:r>
              <a:rPr lang="en-US" sz="2400" dirty="0"/>
              <a:t> </a:t>
            </a:r>
            <a:r>
              <a:rPr lang="en-US" sz="2400" dirty="0" err="1"/>
              <a:t>emas</a:t>
            </a:r>
            <a:r>
              <a:rPr lang="en-US" sz="2400" dirty="0"/>
              <a:t>. </a:t>
            </a:r>
            <a:r>
              <a:rPr lang="en-US" sz="2400" dirty="0" err="1"/>
              <a:t>Jamiyat</a:t>
            </a:r>
            <a:r>
              <a:rPr lang="en-US" sz="2400" dirty="0"/>
              <a:t> rad </a:t>
            </a:r>
            <a:r>
              <a:rPr lang="en-US" sz="2400" dirty="0" err="1"/>
              <a:t>etgan</a:t>
            </a:r>
            <a:r>
              <a:rPr lang="en-US" sz="2400" dirty="0"/>
              <a:t> </a:t>
            </a:r>
            <a:r>
              <a:rPr lang="en-US" sz="2400" dirty="0" err="1"/>
              <a:t>taqdirda</a:t>
            </a:r>
            <a:r>
              <a:rPr lang="en-US" sz="2400" dirty="0"/>
              <a:t> </a:t>
            </a:r>
            <a:r>
              <a:rPr lang="en-US" sz="2400" dirty="0" err="1"/>
              <a:t>aksiyadorlar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to‘lanishini</a:t>
            </a:r>
            <a:r>
              <a:rPr lang="en-US" sz="2400" dirty="0"/>
              <a:t> </a:t>
            </a:r>
            <a:r>
              <a:rPr lang="en-US" sz="2400" dirty="0" err="1"/>
              <a:t>sud</a:t>
            </a:r>
            <a:r>
              <a:rPr lang="en-US" sz="2400" dirty="0"/>
              <a:t> </a:t>
            </a:r>
            <a:r>
              <a:rPr lang="en-US" sz="2400" dirty="0" err="1"/>
              <a:t>tartibida</a:t>
            </a:r>
            <a:r>
              <a:rPr lang="en-US" sz="2400" dirty="0"/>
              <a:t> </a:t>
            </a:r>
            <a:r>
              <a:rPr lang="en-US" sz="2400" dirty="0" err="1"/>
              <a:t>talab</a:t>
            </a:r>
            <a:r>
              <a:rPr lang="en-US" sz="2400" dirty="0"/>
              <a:t> </a:t>
            </a:r>
            <a:r>
              <a:rPr lang="en-US" sz="2400" dirty="0" err="1"/>
              <a:t>qilishi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r>
              <a:rPr lang="en-US" sz="2400" dirty="0"/>
              <a:t>. </a:t>
            </a:r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yetarli</a:t>
            </a:r>
            <a:r>
              <a:rPr lang="en-US" sz="2400" dirty="0"/>
              <a:t> </a:t>
            </a:r>
            <a:r>
              <a:rPr lang="en-US" sz="2400" dirty="0" err="1"/>
              <a:t>miqdorda</a:t>
            </a:r>
            <a:r>
              <a:rPr lang="en-US" sz="2400" dirty="0"/>
              <a:t> </a:t>
            </a:r>
            <a:r>
              <a:rPr lang="en-US" sz="2400" dirty="0" err="1"/>
              <a:t>foydaga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 </a:t>
            </a:r>
            <a:r>
              <a:rPr lang="en-US" sz="2400" dirty="0" err="1"/>
              <a:t>bo‘lmagan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zarar</a:t>
            </a:r>
            <a:r>
              <a:rPr lang="en-US" sz="2400" dirty="0"/>
              <a:t> </a:t>
            </a:r>
            <a:r>
              <a:rPr lang="en-US" sz="2400" dirty="0" err="1"/>
              <a:t>ko‘rib</a:t>
            </a:r>
            <a:r>
              <a:rPr lang="en-US" sz="2400" dirty="0"/>
              <a:t> </a:t>
            </a:r>
            <a:r>
              <a:rPr lang="en-US" sz="2400" dirty="0" err="1"/>
              <a:t>ishlayotgan</a:t>
            </a:r>
            <a:r>
              <a:rPr lang="en-US" sz="2400" dirty="0"/>
              <a:t> </a:t>
            </a:r>
            <a:r>
              <a:rPr lang="en-US" sz="2400" dirty="0" err="1"/>
              <a:t>taqdirda</a:t>
            </a:r>
            <a:r>
              <a:rPr lang="en-US" sz="2400" dirty="0"/>
              <a:t>, </a:t>
            </a:r>
            <a:r>
              <a:rPr lang="en-US" sz="2400" dirty="0" err="1"/>
              <a:t>imtiyozli</a:t>
            </a:r>
            <a:r>
              <a:rPr lang="en-US" sz="2400" dirty="0"/>
              <a:t>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tomonidan</a:t>
            </a:r>
            <a:r>
              <a:rPr lang="en-US" sz="2400" dirty="0"/>
              <a:t> </a:t>
            </a:r>
            <a:r>
              <a:rPr lang="en-US" sz="2400" dirty="0" err="1"/>
              <a:t>jamiyatning</a:t>
            </a:r>
            <a:r>
              <a:rPr lang="en-US" sz="2400" dirty="0"/>
              <a:t> </a:t>
            </a:r>
            <a:r>
              <a:rPr lang="en-US" sz="2400" dirty="0" err="1"/>
              <a:t>faqat</a:t>
            </a:r>
            <a:r>
              <a:rPr lang="en-US" sz="2400" dirty="0"/>
              <a:t> </a:t>
            </a:r>
            <a:r>
              <a:rPr lang="en-US" sz="2400" dirty="0" err="1"/>
              <a:t>shu</a:t>
            </a:r>
            <a:r>
              <a:rPr lang="en-US" sz="2400" dirty="0"/>
              <a:t> </a:t>
            </a:r>
            <a:r>
              <a:rPr lang="en-US" sz="2400" dirty="0" err="1"/>
              <a:t>maqsad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tashkil</a:t>
            </a:r>
            <a:r>
              <a:rPr lang="en-US" sz="2400" dirty="0"/>
              <a:t> </a:t>
            </a:r>
            <a:r>
              <a:rPr lang="en-US" sz="2400" dirty="0" err="1"/>
              <a:t>etilgan</a:t>
            </a:r>
            <a:r>
              <a:rPr lang="en-US" sz="2400" dirty="0"/>
              <a:t> </a:t>
            </a:r>
            <a:r>
              <a:rPr lang="en-US" sz="2400" dirty="0" err="1"/>
              <a:t>zaxira</a:t>
            </a:r>
            <a:r>
              <a:rPr lang="en-US" sz="2400" dirty="0"/>
              <a:t> </a:t>
            </a:r>
            <a:r>
              <a:rPr lang="en-US" sz="2400" dirty="0" err="1"/>
              <a:t>fondi</a:t>
            </a:r>
            <a:r>
              <a:rPr lang="en-US" sz="2400" dirty="0"/>
              <a:t> </a:t>
            </a:r>
            <a:r>
              <a:rPr lang="en-US" sz="2400" dirty="0" err="1"/>
              <a:t>hisobidan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ushbu</a:t>
            </a:r>
            <a:r>
              <a:rPr lang="en-US" sz="2400" dirty="0"/>
              <a:t> fond </a:t>
            </a:r>
            <a:r>
              <a:rPr lang="en-US" sz="2400" dirty="0" err="1"/>
              <a:t>doirasida</a:t>
            </a:r>
            <a:r>
              <a:rPr lang="en-US" sz="2400" dirty="0"/>
              <a:t> </a:t>
            </a:r>
            <a:r>
              <a:rPr lang="en-US" sz="2400" dirty="0" err="1"/>
              <a:t>to‘lanishi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r>
              <a:rPr lang="en-US" sz="2400" dirty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25208" cy="838200"/>
          </a:xfrm>
        </p:spPr>
        <p:txBody>
          <a:bodyPr/>
          <a:lstStyle/>
          <a:p>
            <a:pPr algn="ctr"/>
            <a:r>
              <a:rPr lang="en-US" sz="3200" dirty="0" err="1"/>
              <a:t>Dividendlarni</a:t>
            </a:r>
            <a:r>
              <a:rPr lang="en-US" sz="3200" dirty="0"/>
              <a:t> </a:t>
            </a:r>
            <a:r>
              <a:rPr lang="en-US" sz="3200" dirty="0" err="1"/>
              <a:t>to‘lash</a:t>
            </a:r>
            <a:r>
              <a:rPr lang="en-US" sz="3200" dirty="0"/>
              <a:t> </a:t>
            </a:r>
            <a:r>
              <a:rPr lang="en-US" sz="3200" dirty="0" err="1"/>
              <a:t>tartibi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Aksiyadorlik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tuzilgan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shartnomaga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depozitariy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vositachilari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to‘lovini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huquqiga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egasining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qonuniy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huquqiy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vorisi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yoxud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merosxo‘ri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olinmagan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aksiyadorlarning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yig‘ilishi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qaroriga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ixtiyorida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norezident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aksiyadorining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talabiga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ayirboshlanadigan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valyutaga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ayirboshlab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mablag‘larni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norezident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aksiyador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hisobvarag‘iga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o‘tkazib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aksiyadorlarining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reyestridan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tasdiqlangan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ko‘chirma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buxgalteriyasining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to‘g‘risidagi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ma’lumotnomasi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ayirboshlash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272808" cy="73414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Dividendlar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to‘lash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mumkin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bo‘lgan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aksiyalar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70C0"/>
                </a:solidFill>
              </a:rPr>
              <a:t>Aksiyadorlarga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dividendlarni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to‘lash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to‘g‘risida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qaror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qabul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qilingan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aksiyadorlarning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umumiy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yig‘ilishini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o‘tkazish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uchun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shakllantirilgan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jamiyat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aksiyadorlarining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reyestrida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qayd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etilgan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shaxslar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aksiyalar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bo‘yicha</a:t>
            </a:r>
            <a:r>
              <a:rPr lang="en-US" dirty="0">
                <a:solidFill>
                  <a:srgbClr val="0070C0"/>
                </a:solidFill>
              </a:rPr>
              <a:t> dividend </a:t>
            </a:r>
            <a:r>
              <a:rPr lang="en-US" dirty="0" err="1">
                <a:solidFill>
                  <a:srgbClr val="0070C0"/>
                </a:solidFill>
              </a:rPr>
              <a:t>olish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huquqiga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ega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385248" cy="838200"/>
          </a:xfrm>
        </p:spPr>
        <p:txBody>
          <a:bodyPr/>
          <a:lstStyle/>
          <a:p>
            <a:r>
              <a:rPr lang="en-US" sz="3200" dirty="0" err="1"/>
              <a:t>To‘lanmagan</a:t>
            </a:r>
            <a:r>
              <a:rPr lang="en-US" sz="3200" dirty="0"/>
              <a:t> (</a:t>
            </a:r>
            <a:r>
              <a:rPr lang="en-US" sz="3200" dirty="0" err="1"/>
              <a:t>olinmagan</a:t>
            </a:r>
            <a:r>
              <a:rPr lang="en-US" sz="3200" dirty="0"/>
              <a:t>) </a:t>
            </a:r>
            <a:r>
              <a:rPr lang="en-US" sz="3200" dirty="0" err="1"/>
              <a:t>dividendlar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300" dirty="0" err="1"/>
              <a:t>Dividendlar</a:t>
            </a:r>
            <a:r>
              <a:rPr lang="en-US" sz="2300" dirty="0"/>
              <a:t> </a:t>
            </a:r>
            <a:r>
              <a:rPr lang="en-US" sz="2300" dirty="0" err="1"/>
              <a:t>aksiyadorlarning</a:t>
            </a:r>
            <a:r>
              <a:rPr lang="en-US" sz="2300" dirty="0"/>
              <a:t> </a:t>
            </a:r>
            <a:r>
              <a:rPr lang="en-US" sz="2300" dirty="0" err="1"/>
              <a:t>umumiy</a:t>
            </a:r>
            <a:r>
              <a:rPr lang="en-US" sz="2300" dirty="0"/>
              <a:t> </a:t>
            </a:r>
            <a:r>
              <a:rPr lang="en-US" sz="2300" dirty="0" err="1"/>
              <a:t>yig‘ilishi</a:t>
            </a:r>
            <a:r>
              <a:rPr lang="en-US" sz="2300" dirty="0"/>
              <a:t> </a:t>
            </a:r>
            <a:r>
              <a:rPr lang="en-US" sz="2300" dirty="0" err="1"/>
              <a:t>tomonidan</a:t>
            </a:r>
            <a:r>
              <a:rPr lang="en-US" sz="2300" dirty="0"/>
              <a:t> </a:t>
            </a:r>
            <a:r>
              <a:rPr lang="en-US" sz="2300" dirty="0" err="1"/>
              <a:t>belgilangan</a:t>
            </a:r>
            <a:r>
              <a:rPr lang="en-US" sz="2300" dirty="0"/>
              <a:t> </a:t>
            </a:r>
            <a:r>
              <a:rPr lang="en-US" sz="2300" dirty="0" err="1"/>
              <a:t>muddatlarda</a:t>
            </a:r>
            <a:r>
              <a:rPr lang="en-US" sz="2300" dirty="0"/>
              <a:t> </a:t>
            </a:r>
            <a:r>
              <a:rPr lang="en-US" sz="2300" dirty="0" err="1"/>
              <a:t>jamiyatning</a:t>
            </a:r>
            <a:r>
              <a:rPr lang="en-US" sz="2300" dirty="0"/>
              <a:t> </a:t>
            </a:r>
            <a:r>
              <a:rPr lang="en-US" sz="2300" dirty="0" err="1"/>
              <a:t>aybi</a:t>
            </a:r>
            <a:r>
              <a:rPr lang="en-US" sz="2300" dirty="0"/>
              <a:t> </a:t>
            </a:r>
            <a:r>
              <a:rPr lang="en-US" sz="2300" dirty="0" err="1"/>
              <a:t>bilan</a:t>
            </a:r>
            <a:r>
              <a:rPr lang="en-US" sz="2300" dirty="0"/>
              <a:t> </a:t>
            </a:r>
            <a:r>
              <a:rPr lang="en-US" sz="2300" dirty="0" err="1"/>
              <a:t>to‘lanmagan</a:t>
            </a:r>
            <a:r>
              <a:rPr lang="en-US" sz="2300" dirty="0"/>
              <a:t> (</a:t>
            </a:r>
            <a:r>
              <a:rPr lang="en-US" sz="2300" dirty="0" err="1"/>
              <a:t>olinmagan</a:t>
            </a:r>
            <a:r>
              <a:rPr lang="en-US" sz="2300" dirty="0"/>
              <a:t>) </a:t>
            </a:r>
            <a:r>
              <a:rPr lang="en-US" sz="2300" dirty="0" err="1"/>
              <a:t>taqdirda</a:t>
            </a:r>
            <a:r>
              <a:rPr lang="en-US" sz="2300" dirty="0"/>
              <a:t> </a:t>
            </a:r>
            <a:r>
              <a:rPr lang="en-US" sz="2300" dirty="0" err="1"/>
              <a:t>to‘lanmagan</a:t>
            </a:r>
            <a:r>
              <a:rPr lang="en-US" sz="2300" dirty="0"/>
              <a:t> (</a:t>
            </a:r>
            <a:r>
              <a:rPr lang="en-US" sz="2300" dirty="0" err="1"/>
              <a:t>olinmagan</a:t>
            </a:r>
            <a:r>
              <a:rPr lang="en-US" sz="2300" dirty="0"/>
              <a:t>) </a:t>
            </a:r>
            <a:r>
              <a:rPr lang="en-US" sz="2300" dirty="0" err="1"/>
              <a:t>dividendlar</a:t>
            </a:r>
            <a:r>
              <a:rPr lang="en-US" sz="2300" dirty="0"/>
              <a:t> </a:t>
            </a:r>
            <a:r>
              <a:rPr lang="en-US" sz="2300" dirty="0" err="1"/>
              <a:t>bo‘yicha</a:t>
            </a:r>
            <a:r>
              <a:rPr lang="en-US" sz="2300" dirty="0"/>
              <a:t> </a:t>
            </a:r>
            <a:r>
              <a:rPr lang="en-US" sz="2300" dirty="0" err="1"/>
              <a:t>O‘zbekiston</a:t>
            </a:r>
            <a:r>
              <a:rPr lang="en-US" sz="2300" dirty="0"/>
              <a:t> </a:t>
            </a:r>
            <a:r>
              <a:rPr lang="en-US" sz="2300" dirty="0" err="1"/>
              <a:t>Respublikasi</a:t>
            </a:r>
            <a:r>
              <a:rPr lang="en-US" sz="2300" dirty="0"/>
              <a:t> </a:t>
            </a:r>
            <a:r>
              <a:rPr lang="en-US" sz="2300" dirty="0" err="1"/>
              <a:t>Markaziy</a:t>
            </a:r>
            <a:r>
              <a:rPr lang="en-US" sz="2300" dirty="0"/>
              <a:t> </a:t>
            </a:r>
            <a:r>
              <a:rPr lang="en-US" sz="2300" dirty="0" err="1"/>
              <a:t>banki</a:t>
            </a:r>
            <a:r>
              <a:rPr lang="en-US" sz="2300" dirty="0"/>
              <a:t> </a:t>
            </a:r>
            <a:r>
              <a:rPr lang="en-US" sz="2300" dirty="0" err="1"/>
              <a:t>tomonidan</a:t>
            </a:r>
            <a:r>
              <a:rPr lang="en-US" sz="2300" dirty="0"/>
              <a:t> </a:t>
            </a:r>
            <a:r>
              <a:rPr lang="en-US" sz="2300" dirty="0" err="1"/>
              <a:t>belgilangan</a:t>
            </a:r>
            <a:r>
              <a:rPr lang="en-US" sz="2300" dirty="0"/>
              <a:t> </a:t>
            </a:r>
            <a:r>
              <a:rPr lang="en-US" sz="2300" dirty="0" err="1"/>
              <a:t>qayta</a:t>
            </a:r>
            <a:r>
              <a:rPr lang="en-US" sz="2300" dirty="0"/>
              <a:t> </a:t>
            </a:r>
            <a:r>
              <a:rPr lang="en-US" sz="2300" dirty="0" err="1"/>
              <a:t>moliyalashtirish</a:t>
            </a:r>
            <a:r>
              <a:rPr lang="en-US" sz="2300" dirty="0"/>
              <a:t> </a:t>
            </a:r>
            <a:r>
              <a:rPr lang="en-US" sz="2300" dirty="0" err="1"/>
              <a:t>stavkalaridan</a:t>
            </a:r>
            <a:r>
              <a:rPr lang="en-US" sz="2300" dirty="0"/>
              <a:t> </a:t>
            </a:r>
            <a:r>
              <a:rPr lang="en-US" sz="2300" dirty="0" err="1"/>
              <a:t>kelib</a:t>
            </a:r>
            <a:r>
              <a:rPr lang="en-US" sz="2300" dirty="0"/>
              <a:t> </a:t>
            </a:r>
            <a:r>
              <a:rPr lang="en-US" sz="2300" dirty="0" err="1"/>
              <a:t>chiqqan</a:t>
            </a:r>
            <a:r>
              <a:rPr lang="en-US" sz="2300" dirty="0"/>
              <a:t> </a:t>
            </a:r>
            <a:r>
              <a:rPr lang="en-US" sz="2300" dirty="0" err="1"/>
              <a:t>holda</a:t>
            </a:r>
            <a:r>
              <a:rPr lang="en-US" sz="2300" dirty="0"/>
              <a:t> </a:t>
            </a:r>
            <a:r>
              <a:rPr lang="en-US" sz="2300" dirty="0" err="1"/>
              <a:t>penya</a:t>
            </a:r>
            <a:r>
              <a:rPr lang="en-US" sz="2300" dirty="0"/>
              <a:t> </a:t>
            </a:r>
            <a:r>
              <a:rPr lang="en-US" sz="2300" dirty="0" err="1"/>
              <a:t>hisoblanadi</a:t>
            </a:r>
            <a:r>
              <a:rPr lang="en-US" sz="2300" dirty="0"/>
              <a:t>. </a:t>
            </a:r>
            <a:r>
              <a:rPr lang="en-US" sz="2300" dirty="0" err="1"/>
              <a:t>To‘lanmagan</a:t>
            </a:r>
            <a:r>
              <a:rPr lang="en-US" sz="2300" dirty="0"/>
              <a:t> (</a:t>
            </a:r>
            <a:r>
              <a:rPr lang="en-US" sz="2300" dirty="0" err="1"/>
              <a:t>olinmagan</a:t>
            </a:r>
            <a:r>
              <a:rPr lang="en-US" sz="2300" dirty="0"/>
              <a:t>) </a:t>
            </a:r>
            <a:r>
              <a:rPr lang="en-US" sz="2300" dirty="0" err="1"/>
              <a:t>dividendlar</a:t>
            </a:r>
            <a:r>
              <a:rPr lang="en-US" sz="2300" dirty="0"/>
              <a:t> </a:t>
            </a:r>
            <a:r>
              <a:rPr lang="en-US" sz="2300" dirty="0" err="1"/>
              <a:t>bo‘yicha</a:t>
            </a:r>
            <a:r>
              <a:rPr lang="en-US" sz="2300" dirty="0"/>
              <a:t> </a:t>
            </a:r>
            <a:r>
              <a:rPr lang="en-US" sz="2300" dirty="0" err="1"/>
              <a:t>hisoblanadigan</a:t>
            </a:r>
            <a:r>
              <a:rPr lang="en-US" sz="2300" dirty="0"/>
              <a:t> </a:t>
            </a:r>
            <a:r>
              <a:rPr lang="en-US" sz="2300" dirty="0" err="1"/>
              <a:t>penyalar</a:t>
            </a:r>
            <a:r>
              <a:rPr lang="en-US" sz="2300" dirty="0"/>
              <a:t> </a:t>
            </a:r>
            <a:r>
              <a:rPr lang="en-US" sz="2300" dirty="0" err="1"/>
              <a:t>miqdori</a:t>
            </a:r>
            <a:r>
              <a:rPr lang="en-US" sz="2300" dirty="0"/>
              <a:t> </a:t>
            </a:r>
            <a:r>
              <a:rPr lang="en-US" sz="2300" dirty="0" err="1"/>
              <a:t>to‘lanmagan</a:t>
            </a:r>
            <a:r>
              <a:rPr lang="en-US" sz="2300" dirty="0"/>
              <a:t> (</a:t>
            </a:r>
            <a:r>
              <a:rPr lang="en-US" sz="2300" dirty="0" err="1"/>
              <a:t>olinmagan</a:t>
            </a:r>
            <a:r>
              <a:rPr lang="en-US" sz="2300" dirty="0"/>
              <a:t>) </a:t>
            </a:r>
            <a:r>
              <a:rPr lang="en-US" sz="2300" dirty="0" err="1"/>
              <a:t>dividendlar</a:t>
            </a:r>
            <a:r>
              <a:rPr lang="en-US" sz="2300" dirty="0"/>
              <a:t> </a:t>
            </a:r>
            <a:r>
              <a:rPr lang="en-US" sz="2300" dirty="0" err="1"/>
              <a:t>miqdorining</a:t>
            </a:r>
            <a:r>
              <a:rPr lang="en-US" sz="2300" dirty="0"/>
              <a:t> </a:t>
            </a:r>
            <a:r>
              <a:rPr lang="en-US" sz="2300" b="1" dirty="0"/>
              <a:t>50 </a:t>
            </a:r>
            <a:r>
              <a:rPr lang="en-US" sz="2300" b="1" dirty="0" err="1"/>
              <a:t>foizidan</a:t>
            </a:r>
            <a:r>
              <a:rPr lang="en-US" sz="2300" b="1" dirty="0"/>
              <a:t> </a:t>
            </a:r>
            <a:r>
              <a:rPr lang="en-US" sz="2300" dirty="0" err="1"/>
              <a:t>ortiq</a:t>
            </a:r>
            <a:r>
              <a:rPr lang="en-US" sz="2300" dirty="0"/>
              <a:t> </a:t>
            </a:r>
            <a:r>
              <a:rPr lang="en-US" sz="2300" dirty="0" err="1"/>
              <a:t>bo‘lmasligi</a:t>
            </a:r>
            <a:r>
              <a:rPr lang="en-US" sz="2300" dirty="0"/>
              <a:t> </a:t>
            </a:r>
            <a:r>
              <a:rPr lang="en-US" sz="2300" dirty="0" err="1"/>
              <a:t>kerak</a:t>
            </a:r>
            <a:r>
              <a:rPr lang="en-US" sz="2300" dirty="0" smtClean="0"/>
              <a:t>.</a:t>
            </a:r>
            <a:endParaRPr lang="en-US" sz="2300" dirty="0" smtClean="0"/>
          </a:p>
          <a:p>
            <a:pPr marL="0" indent="0" algn="ctr">
              <a:buNone/>
            </a:pPr>
            <a:r>
              <a:rPr lang="en-US" sz="2300" dirty="0" err="1"/>
              <a:t>Aksiyador</a:t>
            </a:r>
            <a:r>
              <a:rPr lang="en-US" sz="2300" dirty="0"/>
              <a:t> </a:t>
            </a:r>
            <a:r>
              <a:rPr lang="en-US" sz="2300" dirty="0" err="1"/>
              <a:t>jamiyat</a:t>
            </a:r>
            <a:r>
              <a:rPr lang="en-US" sz="2300" dirty="0"/>
              <a:t> </a:t>
            </a:r>
            <a:r>
              <a:rPr lang="en-US" sz="2300" dirty="0" err="1"/>
              <a:t>tomonidan</a:t>
            </a:r>
            <a:r>
              <a:rPr lang="en-US" sz="2300" dirty="0"/>
              <a:t> </a:t>
            </a:r>
            <a:r>
              <a:rPr lang="en-US" sz="2300" dirty="0" err="1"/>
              <a:t>hisoblangan</a:t>
            </a:r>
            <a:r>
              <a:rPr lang="en-US" sz="2300" dirty="0"/>
              <a:t> </a:t>
            </a:r>
            <a:r>
              <a:rPr lang="en-US" sz="2300" dirty="0" err="1"/>
              <a:t>dividendlar</a:t>
            </a:r>
            <a:r>
              <a:rPr lang="en-US" sz="2300" dirty="0"/>
              <a:t>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dirty="0" err="1"/>
              <a:t>penyalar</a:t>
            </a:r>
            <a:r>
              <a:rPr lang="en-US" sz="2300" dirty="0"/>
              <a:t> </a:t>
            </a:r>
            <a:r>
              <a:rPr lang="en-US" sz="2300" dirty="0" err="1"/>
              <a:t>to‘lanishini</a:t>
            </a:r>
            <a:r>
              <a:rPr lang="en-US" sz="2300" dirty="0"/>
              <a:t> </a:t>
            </a:r>
            <a:r>
              <a:rPr lang="en-US" sz="2300" dirty="0" err="1"/>
              <a:t>sud</a:t>
            </a:r>
            <a:r>
              <a:rPr lang="en-US" sz="2300" dirty="0"/>
              <a:t> </a:t>
            </a:r>
            <a:r>
              <a:rPr lang="en-US" sz="2300" dirty="0" err="1"/>
              <a:t>tartibida</a:t>
            </a:r>
            <a:r>
              <a:rPr lang="en-US" sz="2300" dirty="0"/>
              <a:t> </a:t>
            </a:r>
            <a:r>
              <a:rPr lang="en-US" sz="2300" dirty="0" err="1"/>
              <a:t>talab</a:t>
            </a:r>
            <a:r>
              <a:rPr lang="en-US" sz="2300" dirty="0"/>
              <a:t> </a:t>
            </a:r>
            <a:r>
              <a:rPr lang="en-US" sz="2300" dirty="0" err="1"/>
              <a:t>qilishga</a:t>
            </a:r>
            <a:r>
              <a:rPr lang="en-US" sz="2300" dirty="0"/>
              <a:t> </a:t>
            </a:r>
            <a:r>
              <a:rPr lang="en-US" sz="2300" dirty="0" err="1"/>
              <a:t>haqli</a:t>
            </a:r>
            <a:r>
              <a:rPr lang="en-US" sz="2300" dirty="0"/>
              <a:t>. </a:t>
            </a:r>
            <a:r>
              <a:rPr lang="en-US" sz="2300" dirty="0" err="1"/>
              <a:t>Aksiyadorning</a:t>
            </a:r>
            <a:r>
              <a:rPr lang="en-US" sz="2300" dirty="0"/>
              <a:t> </a:t>
            </a:r>
            <a:r>
              <a:rPr lang="en-US" sz="2300" dirty="0" err="1"/>
              <a:t>talablari</a:t>
            </a:r>
            <a:r>
              <a:rPr lang="en-US" sz="2300" dirty="0"/>
              <a:t> </a:t>
            </a:r>
            <a:r>
              <a:rPr lang="en-US" sz="2300" dirty="0" err="1"/>
              <a:t>sud</a:t>
            </a:r>
            <a:r>
              <a:rPr lang="en-US" sz="2300" dirty="0"/>
              <a:t> </a:t>
            </a:r>
            <a:r>
              <a:rPr lang="en-US" sz="2300" dirty="0" err="1"/>
              <a:t>tomonidan</a:t>
            </a:r>
            <a:r>
              <a:rPr lang="en-US" sz="2300" dirty="0"/>
              <a:t> </a:t>
            </a:r>
            <a:r>
              <a:rPr lang="en-US" sz="2300" dirty="0" err="1"/>
              <a:t>qanoatlantirilganda</a:t>
            </a:r>
            <a:r>
              <a:rPr lang="en-US" sz="2300" dirty="0"/>
              <a:t> </a:t>
            </a:r>
            <a:r>
              <a:rPr lang="en-US" sz="2300" dirty="0" err="1"/>
              <a:t>dividendlar</a:t>
            </a:r>
            <a:r>
              <a:rPr lang="en-US" sz="2300" dirty="0"/>
              <a:t> </a:t>
            </a:r>
            <a:r>
              <a:rPr lang="en-US" sz="2300" dirty="0" err="1"/>
              <a:t>jamiyat</a:t>
            </a:r>
            <a:r>
              <a:rPr lang="en-US" sz="2300" dirty="0"/>
              <a:t> </a:t>
            </a:r>
            <a:r>
              <a:rPr lang="en-US" sz="2300" dirty="0" err="1"/>
              <a:t>tomonidan</a:t>
            </a:r>
            <a:r>
              <a:rPr lang="en-US" sz="2300" dirty="0"/>
              <a:t> </a:t>
            </a:r>
            <a:r>
              <a:rPr lang="en-US" sz="2300" dirty="0" err="1"/>
              <a:t>to‘lanmagan</a:t>
            </a:r>
            <a:r>
              <a:rPr lang="en-US" sz="2300" dirty="0"/>
              <a:t> </a:t>
            </a:r>
            <a:r>
              <a:rPr lang="en-US" sz="2300" dirty="0" err="1"/>
              <a:t>taqdirda</a:t>
            </a:r>
            <a:r>
              <a:rPr lang="en-US" sz="2300" dirty="0"/>
              <a:t>, </a:t>
            </a:r>
            <a:r>
              <a:rPr lang="en-US" sz="2300" dirty="0" err="1"/>
              <a:t>jamiyatga</a:t>
            </a:r>
            <a:r>
              <a:rPr lang="en-US" sz="2300" dirty="0"/>
              <a:t> </a:t>
            </a:r>
            <a:r>
              <a:rPr lang="en-US" sz="2300" dirty="0" err="1"/>
              <a:t>nisbatan</a:t>
            </a:r>
            <a:r>
              <a:rPr lang="en-US" sz="2300" dirty="0"/>
              <a:t> </a:t>
            </a:r>
            <a:r>
              <a:rPr lang="en-US" sz="2300" dirty="0" err="1"/>
              <a:t>qonunchilikda</a:t>
            </a:r>
            <a:r>
              <a:rPr lang="en-US" sz="2300" dirty="0"/>
              <a:t> </a:t>
            </a:r>
            <a:r>
              <a:rPr lang="en-US" sz="2300" dirty="0" err="1"/>
              <a:t>belgilangan</a:t>
            </a:r>
            <a:r>
              <a:rPr lang="en-US" sz="2300" dirty="0"/>
              <a:t> </a:t>
            </a:r>
            <a:r>
              <a:rPr lang="en-US" sz="2300" dirty="0" err="1"/>
              <a:t>tartibda</a:t>
            </a:r>
            <a:r>
              <a:rPr lang="en-US" sz="2300" dirty="0"/>
              <a:t> </a:t>
            </a:r>
            <a:r>
              <a:rPr lang="en-US" sz="2300" dirty="0" err="1"/>
              <a:t>to‘lovga</a:t>
            </a:r>
            <a:r>
              <a:rPr lang="en-US" sz="2300" dirty="0"/>
              <a:t> </a:t>
            </a:r>
            <a:r>
              <a:rPr lang="en-US" sz="2300" dirty="0" err="1"/>
              <a:t>qobiliyatsizlikni</a:t>
            </a:r>
            <a:r>
              <a:rPr lang="en-US" sz="2300" dirty="0"/>
              <a:t> </a:t>
            </a:r>
            <a:r>
              <a:rPr lang="en-US" sz="2300" dirty="0" err="1"/>
              <a:t>bartaraf</a:t>
            </a:r>
            <a:r>
              <a:rPr lang="en-US" sz="2300" dirty="0"/>
              <a:t> </a:t>
            </a:r>
            <a:r>
              <a:rPr lang="en-US" sz="2300" dirty="0" err="1"/>
              <a:t>etish</a:t>
            </a:r>
            <a:r>
              <a:rPr lang="en-US" sz="2300" dirty="0"/>
              <a:t> </a:t>
            </a:r>
            <a:r>
              <a:rPr lang="en-US" sz="2300" dirty="0" err="1"/>
              <a:t>yoki</a:t>
            </a:r>
            <a:r>
              <a:rPr lang="en-US" sz="2300" dirty="0"/>
              <a:t> </a:t>
            </a:r>
            <a:r>
              <a:rPr lang="en-US" sz="2300" dirty="0" err="1"/>
              <a:t>bankrot</a:t>
            </a:r>
            <a:r>
              <a:rPr lang="en-US" sz="2300" dirty="0"/>
              <a:t> deb </a:t>
            </a:r>
            <a:r>
              <a:rPr lang="en-US" sz="2300" dirty="0" err="1"/>
              <a:t>e’lon</a:t>
            </a:r>
            <a:r>
              <a:rPr lang="en-US" sz="2300" dirty="0"/>
              <a:t> </a:t>
            </a:r>
            <a:r>
              <a:rPr lang="en-US" sz="2300" dirty="0" err="1"/>
              <a:t>qilish</a:t>
            </a:r>
            <a:r>
              <a:rPr lang="en-US" sz="2300" dirty="0"/>
              <a:t> </a:t>
            </a:r>
            <a:r>
              <a:rPr lang="en-US" sz="2300" dirty="0" err="1"/>
              <a:t>tartib-taomili</a:t>
            </a:r>
            <a:r>
              <a:rPr lang="en-US" sz="2300" dirty="0"/>
              <a:t> </a:t>
            </a:r>
            <a:r>
              <a:rPr lang="en-US" sz="2300" dirty="0" err="1"/>
              <a:t>qo‘llaniladi</a:t>
            </a:r>
            <a:r>
              <a:rPr lang="en-US" sz="2300" dirty="0"/>
              <a:t>.</a:t>
            </a:r>
            <a:endParaRPr lang="en-US" sz="2300" dirty="0" smtClean="0"/>
          </a:p>
          <a:p>
            <a:pPr marL="0" indent="0" algn="ctr">
              <a:buNone/>
            </a:pP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69224" cy="838200"/>
          </a:xfrm>
        </p:spPr>
        <p:txBody>
          <a:bodyPr/>
          <a:lstStyle/>
          <a:p>
            <a:pPr algn="ctr"/>
            <a:r>
              <a:rPr lang="en-US" sz="2800" dirty="0" err="1"/>
              <a:t>Dividendlarni</a:t>
            </a:r>
            <a:r>
              <a:rPr lang="en-US" sz="2800" dirty="0"/>
              <a:t> </a:t>
            </a:r>
            <a:r>
              <a:rPr lang="en-US" sz="2800" dirty="0" err="1"/>
              <a:t>to‘lashga</a:t>
            </a:r>
            <a:r>
              <a:rPr lang="en-US" sz="2800" dirty="0"/>
              <a:t> </a:t>
            </a:r>
            <a:r>
              <a:rPr lang="en-US" sz="2800" dirty="0" err="1"/>
              <a:t>doir</a:t>
            </a:r>
            <a:r>
              <a:rPr lang="en-US" sz="2800" dirty="0"/>
              <a:t> </a:t>
            </a:r>
            <a:r>
              <a:rPr lang="en-US" sz="2800" dirty="0" err="1"/>
              <a:t>cheklovlar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83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/>
              <a:t>Jamiyat</a:t>
            </a:r>
            <a:r>
              <a:rPr lang="en-US" sz="2800" b="1" dirty="0"/>
              <a:t>:</a:t>
            </a:r>
            <a:endParaRPr lang="en-US" sz="2800" b="1" dirty="0"/>
          </a:p>
          <a:p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ustav</a:t>
            </a:r>
            <a:r>
              <a:rPr lang="en-US" sz="2400" dirty="0"/>
              <a:t> </a:t>
            </a:r>
            <a:r>
              <a:rPr lang="en-US" sz="2400" dirty="0" err="1"/>
              <a:t>fondining</a:t>
            </a:r>
            <a:r>
              <a:rPr lang="en-US" sz="2400" dirty="0"/>
              <a:t> (</a:t>
            </a:r>
            <a:r>
              <a:rPr lang="en-US" sz="2400" dirty="0" err="1"/>
              <a:t>ustav</a:t>
            </a:r>
            <a:r>
              <a:rPr lang="en-US" sz="2400" dirty="0"/>
              <a:t> </a:t>
            </a:r>
            <a:r>
              <a:rPr lang="en-US" sz="2400" dirty="0" err="1"/>
              <a:t>kapitalining</a:t>
            </a:r>
            <a:r>
              <a:rPr lang="en-US" sz="2400" dirty="0"/>
              <a:t>) </a:t>
            </a:r>
            <a:r>
              <a:rPr lang="en-US" sz="2400" dirty="0" err="1"/>
              <a:t>hammasi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ta’sis</a:t>
            </a:r>
            <a:r>
              <a:rPr lang="en-US" sz="2400" dirty="0"/>
              <a:t> </a:t>
            </a:r>
            <a:r>
              <a:rPr lang="en-US" sz="2400" dirty="0" err="1"/>
              <a:t>etilishi</a:t>
            </a:r>
            <a:r>
              <a:rPr lang="en-US" sz="2400" dirty="0"/>
              <a:t> </a:t>
            </a:r>
            <a:r>
              <a:rPr lang="en-US" sz="2400" dirty="0" err="1"/>
              <a:t>chog‘ida</a:t>
            </a:r>
            <a:r>
              <a:rPr lang="en-US" sz="2400" dirty="0"/>
              <a:t> </a:t>
            </a:r>
            <a:r>
              <a:rPr lang="en-US" sz="2400" dirty="0" err="1"/>
              <a:t>to‘liq</a:t>
            </a:r>
            <a:r>
              <a:rPr lang="en-US" sz="2400" dirty="0"/>
              <a:t> </a:t>
            </a:r>
            <a:r>
              <a:rPr lang="en-US" sz="2400" dirty="0" err="1"/>
              <a:t>to‘lab</a:t>
            </a:r>
            <a:r>
              <a:rPr lang="en-US" sz="2400" dirty="0"/>
              <a:t> </a:t>
            </a:r>
            <a:r>
              <a:rPr lang="en-US" sz="2400" dirty="0" err="1"/>
              <a:t>bo‘linguniga</a:t>
            </a:r>
            <a:r>
              <a:rPr lang="en-US" sz="2400" dirty="0"/>
              <a:t> </a:t>
            </a:r>
            <a:r>
              <a:rPr lang="en-US" sz="2400" dirty="0" err="1"/>
              <a:t>qadar</a:t>
            </a:r>
            <a:r>
              <a:rPr lang="en-US" sz="2400" dirty="0"/>
              <a:t>;</a:t>
            </a:r>
            <a:endParaRPr lang="en-US" sz="2400" dirty="0"/>
          </a:p>
          <a:p>
            <a:r>
              <a:rPr lang="en-US" sz="2400" dirty="0"/>
              <a:t>agar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to‘lanadigan</a:t>
            </a:r>
            <a:r>
              <a:rPr lang="en-US" sz="2400" dirty="0"/>
              <a:t> </a:t>
            </a:r>
            <a:r>
              <a:rPr lang="en-US" sz="2400" dirty="0" err="1"/>
              <a:t>paytda</a:t>
            </a:r>
            <a:r>
              <a:rPr lang="en-US" sz="2400" dirty="0"/>
              <a:t> </a:t>
            </a:r>
            <a:r>
              <a:rPr lang="en-US" sz="2400" dirty="0" err="1"/>
              <a:t>jamiyatda</a:t>
            </a:r>
            <a:r>
              <a:rPr lang="en-US" sz="2400" dirty="0"/>
              <a:t> </a:t>
            </a:r>
            <a:r>
              <a:rPr lang="en-US" sz="2400" dirty="0" err="1"/>
              <a:t>bankrotlik</a:t>
            </a:r>
            <a:r>
              <a:rPr lang="en-US" sz="2400" dirty="0"/>
              <a:t> </a:t>
            </a:r>
            <a:r>
              <a:rPr lang="en-US" sz="2400" dirty="0" err="1"/>
              <a:t>belgilari</a:t>
            </a:r>
            <a:r>
              <a:rPr lang="en-US" sz="2400" dirty="0"/>
              <a:t> </a:t>
            </a:r>
            <a:r>
              <a:rPr lang="en-US" sz="2400" dirty="0" err="1"/>
              <a:t>mavjud</a:t>
            </a:r>
            <a:r>
              <a:rPr lang="en-US" sz="2400" dirty="0"/>
              <a:t> </a:t>
            </a:r>
            <a:r>
              <a:rPr lang="en-US" sz="2400" dirty="0" err="1"/>
              <a:t>bo‘lsa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jamiyatda</a:t>
            </a:r>
            <a:r>
              <a:rPr lang="en-US" sz="2400" dirty="0"/>
              <a:t> </a:t>
            </a:r>
            <a:r>
              <a:rPr lang="en-US" sz="2400" dirty="0" err="1"/>
              <a:t>shunday</a:t>
            </a:r>
            <a:r>
              <a:rPr lang="en-US" sz="2400" dirty="0"/>
              <a:t> </a:t>
            </a:r>
            <a:r>
              <a:rPr lang="en-US" sz="2400" dirty="0" err="1"/>
              <a:t>belgilar</a:t>
            </a:r>
            <a:r>
              <a:rPr lang="en-US" sz="2400" dirty="0"/>
              <a:t> </a:t>
            </a:r>
            <a:r>
              <a:rPr lang="en-US" sz="2400" dirty="0" err="1"/>
              <a:t>dividendlarni</a:t>
            </a:r>
            <a:r>
              <a:rPr lang="en-US" sz="2400" dirty="0"/>
              <a:t> </a:t>
            </a:r>
            <a:r>
              <a:rPr lang="en-US" sz="2400" dirty="0" err="1"/>
              <a:t>to‘lash</a:t>
            </a:r>
            <a:r>
              <a:rPr lang="en-US" sz="2400" dirty="0"/>
              <a:t> </a:t>
            </a:r>
            <a:r>
              <a:rPr lang="en-US" sz="2400" dirty="0" err="1"/>
              <a:t>natijasida</a:t>
            </a:r>
            <a:r>
              <a:rPr lang="en-US" sz="2400" dirty="0"/>
              <a:t> </a:t>
            </a:r>
            <a:r>
              <a:rPr lang="en-US" sz="2400" dirty="0" err="1"/>
              <a:t>paydo</a:t>
            </a:r>
            <a:r>
              <a:rPr lang="en-US" sz="2400" dirty="0"/>
              <a:t> </a:t>
            </a:r>
            <a:r>
              <a:rPr lang="en-US" sz="2400" dirty="0" err="1"/>
              <a:t>bo‘lsa</a:t>
            </a:r>
            <a:r>
              <a:rPr lang="en-US" sz="2400" dirty="0"/>
              <a:t>;</a:t>
            </a:r>
            <a:endParaRPr lang="en-US" sz="2400" dirty="0"/>
          </a:p>
          <a:p>
            <a:r>
              <a:rPr lang="en-US" sz="2400" dirty="0"/>
              <a:t>agar </a:t>
            </a:r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sof</a:t>
            </a:r>
            <a:r>
              <a:rPr lang="en-US" sz="2400" dirty="0"/>
              <a:t> </a:t>
            </a:r>
            <a:r>
              <a:rPr lang="en-US" sz="2400" dirty="0" err="1"/>
              <a:t>aktivlarining</a:t>
            </a:r>
            <a:r>
              <a:rPr lang="en-US" sz="2400" dirty="0"/>
              <a:t> </a:t>
            </a:r>
            <a:r>
              <a:rPr lang="en-US" sz="2400" dirty="0" err="1"/>
              <a:t>qiymati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ustav</a:t>
            </a:r>
            <a:r>
              <a:rPr lang="en-US" sz="2400" dirty="0"/>
              <a:t> </a:t>
            </a:r>
            <a:r>
              <a:rPr lang="en-US" sz="2400" dirty="0" err="1"/>
              <a:t>fondi</a:t>
            </a:r>
            <a:r>
              <a:rPr lang="en-US" sz="2400" dirty="0"/>
              <a:t> (</a:t>
            </a:r>
            <a:r>
              <a:rPr lang="en-US" sz="2400" dirty="0" err="1"/>
              <a:t>ustav</a:t>
            </a:r>
            <a:r>
              <a:rPr lang="en-US" sz="2400" dirty="0"/>
              <a:t> </a:t>
            </a:r>
            <a:r>
              <a:rPr lang="en-US" sz="2400" dirty="0" err="1"/>
              <a:t>kapitali</a:t>
            </a:r>
            <a:r>
              <a:rPr lang="en-US" sz="2400" dirty="0"/>
              <a:t>)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zaxira</a:t>
            </a:r>
            <a:r>
              <a:rPr lang="en-US" sz="2400" dirty="0"/>
              <a:t> </a:t>
            </a:r>
            <a:r>
              <a:rPr lang="en-US" sz="2400" dirty="0" err="1"/>
              <a:t>fondi</a:t>
            </a:r>
            <a:r>
              <a:rPr lang="en-US" sz="2400" dirty="0"/>
              <a:t> </a:t>
            </a:r>
            <a:r>
              <a:rPr lang="en-US" sz="2400" dirty="0" err="1"/>
              <a:t>summasidan</a:t>
            </a:r>
            <a:r>
              <a:rPr lang="en-US" sz="2400" dirty="0"/>
              <a:t> </a:t>
            </a:r>
            <a:r>
              <a:rPr lang="en-US" sz="2400" dirty="0" err="1"/>
              <a:t>kam</a:t>
            </a:r>
            <a:r>
              <a:rPr lang="en-US" sz="2400" dirty="0"/>
              <a:t> </a:t>
            </a:r>
            <a:r>
              <a:rPr lang="en-US" sz="2400" dirty="0" err="1"/>
              <a:t>bo‘lsa</a:t>
            </a:r>
            <a:r>
              <a:rPr lang="en-US" sz="2400" dirty="0"/>
              <a:t>, </a:t>
            </a:r>
            <a:r>
              <a:rPr lang="en-US" sz="2400" dirty="0" err="1"/>
              <a:t>aksiyalar</a:t>
            </a:r>
            <a:r>
              <a:rPr lang="en-US" sz="2400" dirty="0"/>
              <a:t> </a:t>
            </a:r>
            <a:r>
              <a:rPr lang="en-US" sz="2400" dirty="0" err="1"/>
              <a:t>bo‘yicha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to‘lash</a:t>
            </a:r>
            <a:r>
              <a:rPr lang="en-US" sz="2400" dirty="0"/>
              <a:t> </a:t>
            </a:r>
            <a:r>
              <a:rPr lang="en-US" sz="2400" dirty="0" err="1"/>
              <a:t>to‘g‘risida</a:t>
            </a:r>
            <a:r>
              <a:rPr lang="en-US" sz="2400" dirty="0"/>
              <a:t> </a:t>
            </a:r>
            <a:r>
              <a:rPr lang="en-US" sz="2400" dirty="0" err="1"/>
              <a:t>qaror</a:t>
            </a:r>
            <a:r>
              <a:rPr lang="en-US" sz="2400" dirty="0"/>
              <a:t> </a:t>
            </a:r>
            <a:r>
              <a:rPr lang="en-US" sz="2400" dirty="0" err="1"/>
              <a:t>qabul</a:t>
            </a:r>
            <a:r>
              <a:rPr lang="en-US" sz="2400" dirty="0"/>
              <a:t> </a:t>
            </a:r>
            <a:r>
              <a:rPr lang="en-US" sz="2400" dirty="0" err="1"/>
              <a:t>qilishga</a:t>
            </a:r>
            <a:r>
              <a:rPr lang="en-US" sz="2400" dirty="0"/>
              <a:t> </a:t>
            </a:r>
            <a:r>
              <a:rPr lang="en-US" sz="2400" dirty="0" err="1"/>
              <a:t>hamda</a:t>
            </a:r>
            <a:r>
              <a:rPr lang="en-US" sz="2400" dirty="0"/>
              <a:t> </a:t>
            </a:r>
            <a:r>
              <a:rPr lang="en-US" sz="2400" dirty="0" err="1"/>
              <a:t>dividendlar</a:t>
            </a:r>
            <a:r>
              <a:rPr lang="en-US" sz="2400" dirty="0"/>
              <a:t> </a:t>
            </a:r>
            <a:r>
              <a:rPr lang="en-US" sz="2400" dirty="0" err="1"/>
              <a:t>to‘lashga</a:t>
            </a:r>
            <a:r>
              <a:rPr lang="en-US" sz="2400" dirty="0"/>
              <a:t> </a:t>
            </a:r>
            <a:r>
              <a:rPr lang="en-US" sz="2400" dirty="0" err="1"/>
              <a:t>haqli</a:t>
            </a:r>
            <a:r>
              <a:rPr lang="en-US" sz="2400" dirty="0"/>
              <a:t> </a:t>
            </a:r>
            <a:r>
              <a:rPr lang="en-US" sz="2400" dirty="0" err="1"/>
              <a:t>emas</a:t>
            </a:r>
            <a:r>
              <a:rPr lang="en-US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Ushbu</a:t>
            </a:r>
            <a:r>
              <a:rPr lang="en-US" sz="2400" dirty="0" smtClean="0"/>
              <a:t> </a:t>
            </a:r>
            <a:r>
              <a:rPr lang="en-US" sz="2400" dirty="0" err="1"/>
              <a:t>moddada</a:t>
            </a:r>
            <a:r>
              <a:rPr lang="en-US" sz="2400" dirty="0"/>
              <a:t> </a:t>
            </a:r>
            <a:r>
              <a:rPr lang="en-US" sz="2400" dirty="0" err="1"/>
              <a:t>ko‘rsatilgan</a:t>
            </a:r>
            <a:r>
              <a:rPr lang="en-US" sz="2400" dirty="0"/>
              <a:t> </a:t>
            </a:r>
            <a:r>
              <a:rPr lang="en-US" sz="2400" dirty="0" err="1"/>
              <a:t>holatlar</a:t>
            </a:r>
            <a:r>
              <a:rPr lang="en-US" sz="2400" dirty="0"/>
              <a:t> </a:t>
            </a:r>
            <a:r>
              <a:rPr lang="en-US" sz="2400" dirty="0" err="1"/>
              <a:t>tugatilgach</a:t>
            </a:r>
            <a:r>
              <a:rPr lang="en-US" sz="2400" dirty="0"/>
              <a:t>, </a:t>
            </a:r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hisoblangan</a:t>
            </a:r>
            <a:r>
              <a:rPr lang="en-US" sz="2400" dirty="0"/>
              <a:t> </a:t>
            </a:r>
            <a:r>
              <a:rPr lang="en-US" sz="2400" dirty="0" err="1"/>
              <a:t>dividendlarni</a:t>
            </a:r>
            <a:r>
              <a:rPr lang="en-US" sz="2400" dirty="0"/>
              <a:t> </a:t>
            </a:r>
            <a:r>
              <a:rPr lang="en-US" sz="2400" dirty="0" err="1"/>
              <a:t>aksiyadorlarga</a:t>
            </a:r>
            <a:r>
              <a:rPr lang="en-US" sz="2400" dirty="0"/>
              <a:t> </a:t>
            </a:r>
            <a:r>
              <a:rPr lang="en-US" sz="2400" dirty="0" err="1"/>
              <a:t>to‘lashi</a:t>
            </a:r>
            <a:r>
              <a:rPr lang="en-US" sz="2400" dirty="0"/>
              <a:t> </a:t>
            </a:r>
            <a:r>
              <a:rPr lang="en-US" sz="2400" dirty="0" err="1"/>
              <a:t>shart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69224" cy="838200"/>
          </a:xfrm>
        </p:spPr>
        <p:txBody>
          <a:bodyPr/>
          <a:lstStyle/>
          <a:p>
            <a:pPr algn="ctr"/>
            <a:r>
              <a:rPr lang="en-US" sz="2800" dirty="0" err="1"/>
              <a:t>Dividendlar</a:t>
            </a:r>
            <a:r>
              <a:rPr lang="en-US" sz="2800" dirty="0"/>
              <a:t> </a:t>
            </a:r>
            <a:r>
              <a:rPr lang="en-US" sz="2800" dirty="0" err="1"/>
              <a:t>to‘lanishi</a:t>
            </a:r>
            <a:r>
              <a:rPr lang="en-US" sz="2800" dirty="0"/>
              <a:t> </a:t>
            </a:r>
            <a:r>
              <a:rPr lang="en-US" sz="2800" dirty="0" err="1"/>
              <a:t>haqida</a:t>
            </a:r>
            <a:r>
              <a:rPr lang="en-US" sz="2800" dirty="0"/>
              <a:t> </a:t>
            </a:r>
            <a:r>
              <a:rPr lang="en-US" sz="2800" dirty="0" err="1"/>
              <a:t>aksiyadorlarni</a:t>
            </a:r>
            <a:r>
              <a:rPr lang="en-US" sz="2800" dirty="0"/>
              <a:t> </a:t>
            </a:r>
            <a:r>
              <a:rPr lang="en-US" sz="2800" dirty="0" err="1"/>
              <a:t>xabardor</a:t>
            </a:r>
            <a:r>
              <a:rPr lang="en-US" sz="2800" dirty="0"/>
              <a:t> </a:t>
            </a:r>
            <a:r>
              <a:rPr lang="en-US" sz="2800" dirty="0" err="1"/>
              <a:t>qilish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Jamiyat</a:t>
            </a:r>
            <a:r>
              <a:rPr lang="en-US" dirty="0"/>
              <a:t> </a:t>
            </a:r>
            <a:r>
              <a:rPr lang="en-US" dirty="0" err="1"/>
              <a:t>dividendlarning</a:t>
            </a:r>
            <a:r>
              <a:rPr lang="en-US" dirty="0"/>
              <a:t> </a:t>
            </a:r>
            <a:r>
              <a:rPr lang="en-US" dirty="0" err="1"/>
              <a:t>miqdorini</a:t>
            </a:r>
            <a:r>
              <a:rPr lang="en-US" dirty="0"/>
              <a:t> </a:t>
            </a:r>
            <a:r>
              <a:rPr lang="en-US" dirty="0" err="1"/>
              <a:t>ulardan</a:t>
            </a:r>
            <a:r>
              <a:rPr lang="en-US" dirty="0"/>
              <a:t> </a:t>
            </a:r>
            <a:r>
              <a:rPr lang="en-US" dirty="0" err="1"/>
              <a:t>undiriladigan</a:t>
            </a:r>
            <a:r>
              <a:rPr lang="en-US" dirty="0"/>
              <a:t> </a:t>
            </a:r>
            <a:r>
              <a:rPr lang="en-US" dirty="0" err="1"/>
              <a:t>soliqlarni</a:t>
            </a:r>
            <a:r>
              <a:rPr lang="en-US" dirty="0"/>
              <a:t> </a:t>
            </a:r>
            <a:r>
              <a:rPr lang="en-US" dirty="0" err="1"/>
              <a:t>inobatga</a:t>
            </a:r>
            <a:r>
              <a:rPr lang="en-US" dirty="0"/>
              <a:t> </a:t>
            </a:r>
            <a:r>
              <a:rPr lang="en-US" dirty="0" err="1"/>
              <a:t>olmagan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e’lon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Jamiyat</a:t>
            </a:r>
            <a:r>
              <a:rPr lang="en-US" dirty="0"/>
              <a:t> </a:t>
            </a:r>
            <a:r>
              <a:rPr lang="en-US" dirty="0" err="1"/>
              <a:t>to‘lanadigan</a:t>
            </a:r>
            <a:r>
              <a:rPr lang="en-US" dirty="0"/>
              <a:t> </a:t>
            </a:r>
            <a:r>
              <a:rPr lang="en-US" dirty="0" err="1"/>
              <a:t>dividendlar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</a:t>
            </a:r>
            <a:r>
              <a:rPr lang="en-US" dirty="0" err="1"/>
              <a:t>to‘g‘risidagi</a:t>
            </a:r>
            <a:r>
              <a:rPr lang="en-US" dirty="0"/>
              <a:t> </a:t>
            </a:r>
            <a:r>
              <a:rPr lang="en-US" dirty="0" err="1"/>
              <a:t>ma’lumotlarni</a:t>
            </a:r>
            <a:r>
              <a:rPr lang="en-US" dirty="0"/>
              <a:t> </a:t>
            </a:r>
            <a:r>
              <a:rPr lang="en-US" dirty="0" err="1"/>
              <a:t>qimmatli</a:t>
            </a:r>
            <a:r>
              <a:rPr lang="en-US" dirty="0"/>
              <a:t> </a:t>
            </a:r>
            <a:r>
              <a:rPr lang="en-US" dirty="0" err="1"/>
              <a:t>qog‘ozlar</a:t>
            </a:r>
            <a:r>
              <a:rPr lang="en-US" dirty="0"/>
              <a:t> </a:t>
            </a:r>
            <a:r>
              <a:rPr lang="en-US" dirty="0" err="1"/>
              <a:t>bozorini</a:t>
            </a:r>
            <a:r>
              <a:rPr lang="en-US" dirty="0"/>
              <a:t> </a:t>
            </a:r>
            <a:r>
              <a:rPr lang="en-US" dirty="0" err="1"/>
              <a:t>tartibga</a:t>
            </a:r>
            <a:r>
              <a:rPr lang="en-US" dirty="0"/>
              <a:t> </a:t>
            </a:r>
            <a:r>
              <a:rPr lang="en-US" dirty="0" err="1"/>
              <a:t>solish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vakolatli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organining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jamiyatning</a:t>
            </a:r>
            <a:r>
              <a:rPr lang="en-US" dirty="0"/>
              <a:t> </a:t>
            </a:r>
            <a:r>
              <a:rPr lang="en-US" dirty="0" err="1"/>
              <a:t>rasmiy</a:t>
            </a:r>
            <a:r>
              <a:rPr lang="en-US" dirty="0"/>
              <a:t> </a:t>
            </a:r>
            <a:r>
              <a:rPr lang="en-US" dirty="0" err="1"/>
              <a:t>veb-saytlarida</a:t>
            </a:r>
            <a:r>
              <a:rPr lang="en-US" dirty="0"/>
              <a:t> </a:t>
            </a:r>
            <a:r>
              <a:rPr lang="en-US" dirty="0" err="1"/>
              <a:t>qonunchilikda</a:t>
            </a:r>
            <a:r>
              <a:rPr lang="en-US" dirty="0"/>
              <a:t> </a:t>
            </a:r>
            <a:r>
              <a:rPr lang="en-US" dirty="0" err="1"/>
              <a:t>belgilangan</a:t>
            </a:r>
            <a:r>
              <a:rPr lang="en-US" dirty="0"/>
              <a:t> </a:t>
            </a:r>
            <a:r>
              <a:rPr lang="en-US" dirty="0" err="1"/>
              <a:t>muddatlarda</a:t>
            </a:r>
            <a:r>
              <a:rPr lang="en-US" dirty="0"/>
              <a:t> </a:t>
            </a:r>
            <a:r>
              <a:rPr lang="en-US" dirty="0" err="1"/>
              <a:t>e’lon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2474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qonunchiligiga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holatlarning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bo‘lmaganda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aksiyadorlik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jamiyati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dividendlarni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e’lon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to‘lash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qaror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dividendlarni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to‘lashga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haqli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ustav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to‘lanmagan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aksiyadorlik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jamiyatining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aktivlarining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ustav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zaxira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fondlari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miqdoridan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to‘lash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natijasida ularning miqdoridan kam bo‘lsa;</a:t>
            </a:r>
            <a:endParaRPr lang="sv-SE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aksiyadorlik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jamiyati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to‘lovga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layoqatsizlik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bankrotlik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to‘g‘risidagi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hujjatlariga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to‘lovga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layoqatsizlikning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xususiyatiga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to‘lash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kompaniyada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aksiyadorlarning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talabiga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binoan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aksiyadorlik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jamiyatining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aksiyalarini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tugatilmagan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044" y="2448012"/>
            <a:ext cx="8812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Bugungi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kunda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barcha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bozorli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iqtisodiyotga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asoslangan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mamlakatlarda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sof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foyda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taqsimotining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quyidagi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ikki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yo‘nalishini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kuzatish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mumkin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8" y="2556816"/>
            <a:ext cx="37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5414" y="3428998"/>
            <a:ext cx="4252913" cy="3063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aksiyador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aktivlariga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reinvestitsiya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b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jarayonidan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daromad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moliyaviy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xo‘jalik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22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qilinishi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420" y="3428999"/>
            <a:ext cx="4151522" cy="30718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foydaning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dividend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aksiya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egalari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aksiyadorlarga</a:t>
            </a:r>
            <a:b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to‘lanadi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8" y="1124744"/>
            <a:ext cx="8204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фойда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солиқлар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мажбурий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тўловлар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тўланганидан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кейин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ихтиёрида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қоладиган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фойда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дивидендлар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тўловлари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Компаниянинг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оддий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акцияларига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дивидендлар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тўлаш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йўналтирилаётган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фойданинг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миқдори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ҳисобланади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225708"/>
            <a:ext cx="8645434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korxonaning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bozor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qiymatini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mulkdorlar</a:t>
            </a:r>
            <a:b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turmush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farovonligini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oshirish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maqsadida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foydaning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iste’mol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qilinadigan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reinvestitsiya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qilinadigan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qismlari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oʻrtasidagi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proporsiyani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optimallashtirishga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yoʻnaltirilgan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korxona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moliyaviy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siyosatining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qismidir</a:t>
            </a:r>
            <a:r>
              <a:rPr lang="en-US" sz="2850" dirty="0"/>
              <a:t> </a:t>
            </a:r>
            <a:br>
              <a:rPr lang="en-US" sz="2850" dirty="0"/>
            </a:br>
            <a:endParaRPr lang="ru-RU" sz="2850" dirty="0"/>
          </a:p>
        </p:txBody>
      </p:sp>
      <p:pic>
        <p:nvPicPr>
          <p:cNvPr id="3074" name="Picture 2" descr="Что такое дивидендная политика компании - Как определить размер дивиденд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42" y="4221088"/>
            <a:ext cx="3904910" cy="22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60648"/>
            <a:ext cx="55446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Dividend </a:t>
            </a:r>
            <a:r>
              <a:rPr lang="en-US" sz="45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siyosati</a:t>
            </a:r>
            <a:r>
              <a:rPr lang="en-US" sz="45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</a:rPr>
              <a:t>– 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83568" y="1237983"/>
            <a:ext cx="7776864" cy="47660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,Italic"/>
              </a:rPr>
              <a:t>Dividend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,Italic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,Italic"/>
              </a:rPr>
              <a:t>siyosati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,Italic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,Italic"/>
              </a:rPr>
              <a:t>nima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,Italic"/>
              </a:rPr>
              <a:t>? </a:t>
            </a:r>
            <a:endParaRPr kumimoji="0" lang="en-US" alt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,Itali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Kompaniyaning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dividend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siyosati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kompaniya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tomonidan</a:t>
            </a:r>
            <a:r>
              <a:rPr lang="en-US" altLang="ru-RU" sz="2800" dirty="0">
                <a:solidFill>
                  <a:srgbClr val="1F1F1F"/>
                </a:solidFill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o'z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aksiyadorlariga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to'lanadigan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dividendlar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miqdorini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lang="en-US" altLang="ru-RU" sz="2800" dirty="0">
                <a:solidFill>
                  <a:srgbClr val="1F1F1F"/>
                </a:solidFill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va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dividendlarni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to'lash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davriyligini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belgilaydi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. 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Times New Roman,Itali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Agar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kompaniya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foyda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ko'rsa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, u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bilan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nima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qilish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kerakligi</a:t>
            </a:r>
            <a:r>
              <a:rPr lang="en-US" altLang="ru-RU" sz="2800" dirty="0">
                <a:solidFill>
                  <a:srgbClr val="1F1F1F"/>
                </a:solidFill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haqida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qaror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qabul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qilishi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kerak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.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Ular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kompaniyadagi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foydani</a:t>
            </a:r>
            <a:r>
              <a:rPr lang="en-US" altLang="ru-RU" sz="2800" dirty="0">
                <a:solidFill>
                  <a:srgbClr val="1F1F1F"/>
                </a:solidFill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balansda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taqsimlanmagan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foyda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)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saqlab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qolishi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yoki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Times New Roman,Itali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pulni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aktsiyadorlarga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dividendlar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shaklida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taqsimlashi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mumkin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,Italic"/>
              </a:rPr>
              <a:t>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,Italic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,Ital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сиёсатининг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асосий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дивидендлар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тўлаш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миқдорини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уларни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тўлаш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муддатлари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шаффоф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акциядорларга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тушунарли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белгилаш</a:t>
            </a:r>
            <a:r>
              <a:rPr lang="ru-RU" sz="2800" dirty="0" smtClean="0">
                <a:latin typeface="Arial" panose="020B0604020202020204" pitchFamily="34" charset="0"/>
              </a:rPr>
              <a:t>. </a:t>
            </a:r>
            <a:endParaRPr lang="ru-RU" sz="2800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дивидендларнинг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барқарор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даража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сиёсатига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қилади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Ушбу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сиёсат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дивиденд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тўловларининг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узоқ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муддатли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фойда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миқдорига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нисбатан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ўрнатилишини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тутади</a:t>
            </a:r>
            <a:r>
              <a:rPr lang="ru-RU" sz="2800" dirty="0" smtClean="0">
                <a:latin typeface="Arial" panose="020B0604020202020204" pitchFamily="34" charset="0"/>
              </a:rPr>
              <a:t>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05273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Aksiyador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tomonidan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soliq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solishdan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keyin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qolgan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foydani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(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shu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jumladan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imtiyozli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bo‘yicha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foiz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shaklida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)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aksiyadorga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tegishli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aksiyalarga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taqsimlashda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tashkilotdan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olingan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har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qanday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daromad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dividend deb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e’tirof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etiladi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O‘zbekiston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Respublikasining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"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Aksiyadorlik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jamiyatlari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va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aksiyadorlar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huquqlarini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himoya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qilish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to‘g‘risida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"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gi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qonuniga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muvofiq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, dividend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jamiyat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sof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foydasining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aksiyadorlar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o‘rtasida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taqsimlanadigan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qismidir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</a:t>
            </a:r>
            <a:endParaRPr lang="en-US" sz="20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endParaRPr lang="en-US" sz="20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Dividend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siyosati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kompaniyaning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aksiyadorlarga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dividendlar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to‘lashi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kerak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bo‘lgan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foydani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qo‘llash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sohasidagi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siyosati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bo‘lib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, u</a:t>
            </a:r>
            <a:r>
              <a:rPr lang="en-US" sz="2000" b="0" i="0" u="none" strike="noStrike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daromadni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to‘liq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to‘lash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yoki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undan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keyinchalik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daromad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olish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maqsadida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daromadni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qayta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investitsiyalash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bilan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bog‘liq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bo‘lgan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harakatlari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 smtClean="0">
                <a:latin typeface="Times New Roman" panose="02020603050405020304" pitchFamily="18" charset="0"/>
              </a:rPr>
              <a:t>majmuidir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.</a:t>
            </a:r>
            <a:endParaRPr lang="en-US" sz="20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endParaRPr lang="en-US" sz="2000" b="0" dirty="0">
              <a:latin typeface="Times New Roman" panose="02020603050405020304" pitchFamily="18" charset="0"/>
            </a:endParaRPr>
          </a:p>
          <a:p>
            <a:pPr algn="ctr"/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Dividendlarni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to‘lash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o‘tgan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aksiyadorlik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jamiyatining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foydasi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kompaniyalar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taqsimlanmagan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bo‘lmasa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imtiyozli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aksiyalar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dividendlar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o‘tgan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yillardagi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taqsimlanmagan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foydadan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maxsus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yaratilgan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zaxira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mablag‘laridan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to‘lanadi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 — копия</Template>
  <TotalTime>0</TotalTime>
  <Words>25472</Words>
  <Application>WPS Slides</Application>
  <PresentationFormat>Экран (4:3)</PresentationFormat>
  <Paragraphs>274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Arial</vt:lpstr>
      <vt:lpstr>SimSun</vt:lpstr>
      <vt:lpstr>Wingdings</vt:lpstr>
      <vt:lpstr>Times New Roman</vt:lpstr>
      <vt:lpstr>Times New Roman,Italic</vt:lpstr>
      <vt:lpstr>Segoe Print</vt:lpstr>
      <vt:lpstr>Microsoft YaHei</vt:lpstr>
      <vt:lpstr>Arial Unicode MS</vt:lpstr>
      <vt:lpstr>Calibri</vt:lpstr>
      <vt:lpstr>Default Design</vt:lpstr>
      <vt:lpstr>Dividend siyosati va ichki moliyalashtirish</vt:lpstr>
      <vt:lpstr>РЕЖА:</vt:lpstr>
      <vt:lpstr>PowerPoint 演示文稿</vt:lpstr>
      <vt:lpstr>Дивиденд сиёсати ва ички молиялаштиришнинг назарий-ҳуқуқий асослари.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Doimiy dividend siyosati</vt:lpstr>
      <vt:lpstr>Barqaror dividend siyosati</vt:lpstr>
      <vt:lpstr>Noto'g'ri dividend siyosati</vt:lpstr>
      <vt:lpstr>Dividendsiz siyosat</vt:lpstr>
      <vt:lpstr>PowerPoint 演示文稿</vt:lpstr>
      <vt:lpstr>PowerPoint 演示文稿</vt:lpstr>
      <vt:lpstr>PowerPoint 演示文稿</vt:lpstr>
      <vt:lpstr>Aksiyadorlik jamiyati dividend siyosatini shakllantirishning asosiy bosqichlari</vt:lpstr>
      <vt:lpstr>PowerPoint 演示文稿</vt:lpstr>
      <vt:lpstr>PowerPoint 演示文稿</vt:lpstr>
      <vt:lpstr>PowerPoint 演示文稿</vt:lpstr>
      <vt:lpstr>PowerPoint 演示文稿</vt:lpstr>
      <vt:lpstr>Aksiyadorlik jamiyatining dividend siyosati va dividend to‘lovlarining quyidagi asosiy turlari mavjud</vt:lpstr>
      <vt:lpstr>O‘rtacha (mo‘tadil) siyosat</vt:lpstr>
      <vt:lpstr>Konservativ siyosat</vt:lpstr>
      <vt:lpstr>Dividendlarning turli tasniflari mavjud.</vt:lpstr>
      <vt:lpstr>Dividendlarning quyidagi turlari ham bor:</vt:lpstr>
      <vt:lpstr>Dividend siyosatini ishlab chiqish bo’yicha direktorlar kengashi faoliyati: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Dividendlarni to‘lash</vt:lpstr>
      <vt:lpstr>Dividendlarni to‘lash to‘g‘risida qaror qabul qilish muddatlari</vt:lpstr>
      <vt:lpstr>Dividendlarni to‘lash to‘g‘risidagi qaror</vt:lpstr>
      <vt:lpstr>Dividendlarni to‘lash tartibi</vt:lpstr>
      <vt:lpstr>Dividendlarni to‘lash tartibi</vt:lpstr>
      <vt:lpstr>Dividendlarni to‘lash tartibi</vt:lpstr>
      <vt:lpstr>Dividendlar to‘lash mumkin bo‘lgan aksiyalar</vt:lpstr>
      <vt:lpstr>To‘lanmagan (olinmagan) dividendlar</vt:lpstr>
      <vt:lpstr>Dividendlarni to‘lashga doir cheklovlar</vt:lpstr>
      <vt:lpstr>Dividendlar to‘lanishi haqida aksiyadorlarni xabardor qilish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Dividend siyosati va ichki moliyalashtirish</dc:title>
  <dc:creator>DELL</dc:creator>
  <cp:lastModifiedBy>Admin</cp:lastModifiedBy>
  <cp:revision>35</cp:revision>
  <dcterms:created xsi:type="dcterms:W3CDTF">2023-12-01T08:01:00Z</dcterms:created>
  <dcterms:modified xsi:type="dcterms:W3CDTF">2025-04-15T10:19:00Z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9835C610185D4CA48EB56D93A8AEA275_13</vt:lpwstr>
  </property>
  <property fmtid="{D5CDD505-2E9C-101B-9397-08002B2CF9AE}" pid="3" name="KSOProductBuildVer">
    <vt:lpwstr>1033-12.2.0.20795</vt:lpwstr>
  </property>
</Properties>
</file>