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85" r:id="rId4"/>
    <p:sldId id="259" r:id="rId5"/>
    <p:sldId id="260" r:id="rId6"/>
    <p:sldId id="294" r:id="rId7"/>
    <p:sldId id="298" r:id="rId8"/>
    <p:sldId id="272" r:id="rId9"/>
    <p:sldId id="289" r:id="rId10"/>
    <p:sldId id="290" r:id="rId11"/>
    <p:sldId id="291" r:id="rId12"/>
    <p:sldId id="273" r:id="rId13"/>
    <p:sldId id="296" r:id="rId14"/>
    <p:sldId id="264"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00"/>
    <a:srgbClr val="2929FF"/>
    <a:srgbClr val="66FF33"/>
    <a:srgbClr val="0000C0"/>
    <a:srgbClr val="33CC33"/>
    <a:srgbClr val="FF9900"/>
    <a:srgbClr val="9933FF"/>
    <a:srgbClr val="FF8181"/>
    <a:srgbClr val="FF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21" autoAdjust="0"/>
    <p:restoredTop sz="94660"/>
  </p:normalViewPr>
  <p:slideViewPr>
    <p:cSldViewPr>
      <p:cViewPr varScale="1">
        <p:scale>
          <a:sx n="72" d="100"/>
          <a:sy n="72" d="100"/>
        </p:scale>
        <p:origin x="1542"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FE8D4A-D8B6-4BA0-AFF6-8ABC56902CAF}"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ru-RU"/>
        </a:p>
      </dgm:t>
    </dgm:pt>
    <dgm:pt modelId="{6A1ABAE5-559B-4F57-BA20-04DBACA1063A}">
      <dgm:prSet phldrT="[Текст]" custT="1">
        <dgm:style>
          <a:lnRef idx="0">
            <a:schemeClr val="accent2"/>
          </a:lnRef>
          <a:fillRef idx="3">
            <a:schemeClr val="accent2"/>
          </a:fillRef>
          <a:effectRef idx="3">
            <a:schemeClr val="accent2"/>
          </a:effectRef>
          <a:fontRef idx="minor">
            <a:schemeClr val="lt1"/>
          </a:fontRef>
        </dgm:style>
      </dgm:prSet>
      <dgm:spPr>
        <a:scene3d>
          <a:camera prst="perspectiveHeroicExtremeRightFacing"/>
          <a:lightRig rig="threePt" dir="t">
            <a:rot lat="0" lon="0" rev="1200000"/>
          </a:lightRig>
        </a:scene3d>
        <a:sp3d>
          <a:bevelT w="63500" h="25400"/>
        </a:sp3d>
      </dgm:spPr>
      <dgm:t>
        <a:bodyPr/>
        <a:lstStyle/>
        <a:p>
          <a:r>
            <a:rPr lang="uz-Cyrl-UZ" sz="1800" b="1" dirty="0" smtClean="0"/>
            <a:t>Bitiruv malakav</a:t>
          </a:r>
          <a:r>
            <a:rPr lang="uz-Latn-UZ" sz="1800" b="1" dirty="0" smtClean="0"/>
            <a:t>i</a:t>
          </a:r>
          <a:r>
            <a:rPr lang="uz-Cyrl-UZ" sz="1800" b="1" dirty="0" smtClean="0"/>
            <a:t>y </a:t>
          </a:r>
          <a:r>
            <a:rPr lang="uz-Cyrl-UZ" sz="1800" b="1" smtClean="0"/>
            <a:t>ishining оb’</a:t>
          </a:r>
          <a:r>
            <a:rPr lang="en-US" sz="1800" b="1" smtClean="0"/>
            <a:t>y</a:t>
          </a:r>
          <a:r>
            <a:rPr lang="uz-Cyrl-UZ" sz="1800" b="1" smtClean="0"/>
            <a:t>еkti </a:t>
          </a:r>
          <a:endParaRPr lang="ru-RU" sz="1800" dirty="0"/>
        </a:p>
      </dgm:t>
    </dgm:pt>
    <dgm:pt modelId="{F4D3C8E4-D074-4D44-BC20-B399F23C5D17}" type="parTrans" cxnId="{A76EBF3B-D671-4994-BFED-3B0B8548BD62}">
      <dgm:prSet/>
      <dgm:spPr/>
      <dgm:t>
        <a:bodyPr/>
        <a:lstStyle/>
        <a:p>
          <a:endParaRPr lang="ru-RU"/>
        </a:p>
      </dgm:t>
    </dgm:pt>
    <dgm:pt modelId="{37562D06-E77A-4358-A65E-BA7B9CBBDB71}" type="sibTrans" cxnId="{A76EBF3B-D671-4994-BFED-3B0B8548BD62}">
      <dgm:prSet/>
      <dgm:spPr/>
      <dgm:t>
        <a:bodyPr/>
        <a:lstStyle/>
        <a:p>
          <a:endParaRPr lang="ru-RU"/>
        </a:p>
      </dgm:t>
    </dgm:pt>
    <dgm:pt modelId="{3B12A2E5-955F-4F7F-B0B6-283F6F2949A9}">
      <dgm:prSet phldrT="[Текст]" custT="1">
        <dgm:style>
          <a:lnRef idx="0">
            <a:schemeClr val="accent2"/>
          </a:lnRef>
          <a:fillRef idx="3">
            <a:schemeClr val="accent2"/>
          </a:fillRef>
          <a:effectRef idx="3">
            <a:schemeClr val="accent2"/>
          </a:effectRef>
          <a:fontRef idx="minor">
            <a:schemeClr val="lt1"/>
          </a:fontRef>
        </dgm:style>
      </dgm:prSet>
      <dgm:spPr>
        <a:solidFill>
          <a:srgbClr val="FF572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marL="0" indent="450850" algn="just"/>
          <a:r>
            <a:rPr lang="uz-Cyrl-UZ" sz="2000" dirty="0" smtClean="0"/>
            <a:t>Toshkent axborot texnologiyalari universiteti Urganch filiali qoshidagi “Elektron hukumat” </a:t>
          </a:r>
          <a:r>
            <a:rPr lang="en-US" sz="2000" dirty="0" smtClean="0"/>
            <a:t>o`</a:t>
          </a:r>
          <a:r>
            <a:rPr lang="uz-Cyrl-UZ" sz="2000" dirty="0" smtClean="0"/>
            <a:t>quv markazi va davlat organi xodimlar uchun tashkil etiladigan o‘quv kurslar.</a:t>
          </a:r>
          <a:endParaRPr lang="ru-RU" sz="2000" b="1" dirty="0">
            <a:latin typeface="Times New Roman" pitchFamily="18" charset="0"/>
            <a:cs typeface="Times New Roman" pitchFamily="18" charset="0"/>
          </a:endParaRPr>
        </a:p>
      </dgm:t>
    </dgm:pt>
    <dgm:pt modelId="{44536DF4-31AA-400C-9AB8-FBC70F16570C}" type="parTrans" cxnId="{7B9ECAF1-2364-4CBC-ABF0-8C909ED9AE92}">
      <dgm:prSet/>
      <dgm:spPr/>
      <dgm:t>
        <a:bodyPr/>
        <a:lstStyle/>
        <a:p>
          <a:endParaRPr lang="ru-RU"/>
        </a:p>
      </dgm:t>
    </dgm:pt>
    <dgm:pt modelId="{50EAAC96-4B08-40DA-9730-CB7A5F45BFF1}" type="sibTrans" cxnId="{7B9ECAF1-2364-4CBC-ABF0-8C909ED9AE92}">
      <dgm:prSet/>
      <dgm:spPr/>
      <dgm:t>
        <a:bodyPr/>
        <a:lstStyle/>
        <a:p>
          <a:endParaRPr lang="ru-RU"/>
        </a:p>
      </dgm:t>
    </dgm:pt>
    <dgm:pt modelId="{59338DDF-3A1C-4D9F-A7A8-F368F87697F3}">
      <dgm:prSet phldrT="[Текст]" custT="1">
        <dgm:style>
          <a:lnRef idx="0">
            <a:schemeClr val="accent3"/>
          </a:lnRef>
          <a:fillRef idx="3">
            <a:schemeClr val="accent3"/>
          </a:fillRef>
          <a:effectRef idx="3">
            <a:schemeClr val="accent3"/>
          </a:effectRef>
          <a:fontRef idx="minor">
            <a:schemeClr val="lt1"/>
          </a:fontRef>
        </dgm:style>
      </dgm:prSet>
      <dgm:spPr>
        <a:scene3d>
          <a:camera prst="perspectiveHeroicExtremeRightFacing"/>
          <a:lightRig rig="threePt" dir="t">
            <a:rot lat="0" lon="0" rev="1200000"/>
          </a:lightRig>
        </a:scene3d>
        <a:sp3d>
          <a:bevelT w="63500" h="25400"/>
        </a:sp3d>
      </dgm:spPr>
      <dgm:t>
        <a:bodyPr/>
        <a:lstStyle/>
        <a:p>
          <a:r>
            <a:rPr lang="uz-Cyrl-UZ" sz="1800" b="1" dirty="0" smtClean="0"/>
            <a:t>Bitiruv malakav</a:t>
          </a:r>
          <a:r>
            <a:rPr lang="en-US" sz="1800" b="1" dirty="0" err="1" smtClean="0"/>
            <a:t>i</a:t>
          </a:r>
          <a:r>
            <a:rPr lang="uz-Cyrl-UZ" sz="1800" b="1" dirty="0" smtClean="0"/>
            <a:t>y ishining</a:t>
          </a:r>
          <a:r>
            <a:rPr lang="en-US" sz="1800" b="1" dirty="0" smtClean="0"/>
            <a:t> </a:t>
          </a:r>
          <a:r>
            <a:rPr lang="en-US" sz="1800" b="1" dirty="0" err="1" smtClean="0"/>
            <a:t>pridmenti</a:t>
          </a:r>
          <a:endParaRPr lang="ru-RU" sz="1800" dirty="0"/>
        </a:p>
      </dgm:t>
    </dgm:pt>
    <dgm:pt modelId="{DCA66A27-082D-49C1-A4E9-2CB792A29167}" type="parTrans" cxnId="{5D71672E-8F7E-4BE8-8B71-A5C33FBB8CE2}">
      <dgm:prSet/>
      <dgm:spPr/>
      <dgm:t>
        <a:bodyPr/>
        <a:lstStyle/>
        <a:p>
          <a:endParaRPr lang="ru-RU"/>
        </a:p>
      </dgm:t>
    </dgm:pt>
    <dgm:pt modelId="{320E2F9D-BBF7-4E8B-AFC0-FE635590F995}" type="sibTrans" cxnId="{5D71672E-8F7E-4BE8-8B71-A5C33FBB8CE2}">
      <dgm:prSet/>
      <dgm:spPr/>
      <dgm:t>
        <a:bodyPr/>
        <a:lstStyle/>
        <a:p>
          <a:endParaRPr lang="ru-RU"/>
        </a:p>
      </dgm:t>
    </dgm:pt>
    <dgm:pt modelId="{3A2828DA-D818-4B53-BA0F-5806722BB9F0}">
      <dgm:prSet phldrT="[Текст]" custT="1">
        <dgm:style>
          <a:lnRef idx="0">
            <a:schemeClr val="accent3"/>
          </a:lnRef>
          <a:fillRef idx="3">
            <a:schemeClr val="accent3"/>
          </a:fillRef>
          <a:effectRef idx="3">
            <a:schemeClr val="accent3"/>
          </a:effectRef>
          <a:fontRef idx="minor">
            <a:schemeClr val="lt1"/>
          </a:fontRef>
        </dgm:style>
      </dgm:prSet>
      <dgm:spPr>
        <a:solidFill>
          <a:srgbClr val="99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marL="0" indent="541338" algn="just"/>
          <a:r>
            <a:rPr lang="uz-Cyrl-UZ" sz="2000" dirty="0" smtClean="0"/>
            <a:t>“Elektron  hukumat ”</a:t>
          </a:r>
          <a:r>
            <a:rPr lang="en-US" sz="2000" dirty="0" smtClean="0"/>
            <a:t>o</a:t>
          </a:r>
          <a:r>
            <a:rPr lang="uz-Cyrl-UZ" sz="2000" dirty="0" smtClean="0"/>
            <a:t>‘quv  markazida </a:t>
          </a:r>
          <a:r>
            <a:rPr lang="en-US" sz="2000" dirty="0" smtClean="0"/>
            <a:t>o</a:t>
          </a:r>
          <a:r>
            <a:rPr lang="uz-Cyrl-UZ" sz="2000" dirty="0" smtClean="0"/>
            <a:t>‘quv kurslarini tashkil etish usullari, xodimlar haqidagi ma’lumotlar bazasi, ma’lumotlarni qayta ishlash usullari, masofaviy ta’limni tashkil etish usullari va vositalari.</a:t>
          </a:r>
          <a:endParaRPr lang="ru-RU" sz="2000" b="1" dirty="0">
            <a:latin typeface="Times New Roman" pitchFamily="18" charset="0"/>
            <a:cs typeface="Times New Roman" pitchFamily="18" charset="0"/>
          </a:endParaRPr>
        </a:p>
      </dgm:t>
    </dgm:pt>
    <dgm:pt modelId="{FE4902CA-3DE6-4E95-B334-5759BBFE29A5}" type="parTrans" cxnId="{8FFF470A-B4E4-4617-899E-C8A11A8852DA}">
      <dgm:prSet/>
      <dgm:spPr/>
      <dgm:t>
        <a:bodyPr/>
        <a:lstStyle/>
        <a:p>
          <a:endParaRPr lang="ru-RU"/>
        </a:p>
      </dgm:t>
    </dgm:pt>
    <dgm:pt modelId="{C5472EF5-6A60-4DE7-A1FD-BE8F39304528}" type="sibTrans" cxnId="{8FFF470A-B4E4-4617-899E-C8A11A8852DA}">
      <dgm:prSet/>
      <dgm:spPr/>
      <dgm:t>
        <a:bodyPr/>
        <a:lstStyle/>
        <a:p>
          <a:endParaRPr lang="ru-RU"/>
        </a:p>
      </dgm:t>
    </dgm:pt>
    <dgm:pt modelId="{A017D502-E4E9-4694-8562-DAF14FA14F2B}">
      <dgm:prSet phldrT="[Текст]" custT="1">
        <dgm:style>
          <a:lnRef idx="0">
            <a:schemeClr val="accent4"/>
          </a:lnRef>
          <a:fillRef idx="3">
            <a:schemeClr val="accent4"/>
          </a:fillRef>
          <a:effectRef idx="3">
            <a:schemeClr val="accent4"/>
          </a:effectRef>
          <a:fontRef idx="minor">
            <a:schemeClr val="lt1"/>
          </a:fontRef>
        </dgm:style>
      </dgm:prSet>
      <dgm:spPr>
        <a:scene3d>
          <a:camera prst="perspectiveHeroicExtremeRightFacing"/>
          <a:lightRig rig="threePt" dir="t">
            <a:rot lat="0" lon="0" rev="1200000"/>
          </a:lightRig>
        </a:scene3d>
        <a:sp3d>
          <a:bevelT w="63500" h="25400"/>
        </a:sp3d>
      </dgm:spPr>
      <dgm:t>
        <a:bodyPr/>
        <a:lstStyle/>
        <a:p>
          <a:r>
            <a:rPr lang="uz-Cyrl-UZ" sz="1800" b="1" dirty="0" smtClean="0"/>
            <a:t>Bitiruv malakaviy ishining  maqsadi</a:t>
          </a:r>
          <a:r>
            <a:rPr lang="en-US" sz="1800" b="1" dirty="0" smtClean="0"/>
            <a:t> </a:t>
          </a:r>
          <a:r>
            <a:rPr lang="en-US" sz="1800" b="1" dirty="0" err="1" smtClean="0"/>
            <a:t>va</a:t>
          </a:r>
          <a:r>
            <a:rPr lang="en-US" sz="1800" b="1" dirty="0" smtClean="0"/>
            <a:t> </a:t>
          </a:r>
          <a:r>
            <a:rPr lang="en-US" sz="1800" b="1" dirty="0" err="1" smtClean="0"/>
            <a:t>vazifasi</a:t>
          </a:r>
          <a:r>
            <a:rPr lang="en-US" sz="1800" b="1" dirty="0" smtClean="0"/>
            <a:t>.</a:t>
          </a:r>
          <a:r>
            <a:rPr lang="uz-Cyrl-UZ" sz="1800" dirty="0" smtClean="0"/>
            <a:t> </a:t>
          </a:r>
          <a:endParaRPr lang="ru-RU" sz="1800" dirty="0"/>
        </a:p>
      </dgm:t>
    </dgm:pt>
    <dgm:pt modelId="{D760C71B-7780-4BCE-A70B-B64064582FDA}" type="parTrans" cxnId="{6BBD872D-23ED-48F6-B556-85CA51904789}">
      <dgm:prSet/>
      <dgm:spPr/>
      <dgm:t>
        <a:bodyPr/>
        <a:lstStyle/>
        <a:p>
          <a:endParaRPr lang="ru-RU"/>
        </a:p>
      </dgm:t>
    </dgm:pt>
    <dgm:pt modelId="{4DE3FA72-6847-4D76-AC93-E8B2C7D4C48C}" type="sibTrans" cxnId="{6BBD872D-23ED-48F6-B556-85CA51904789}">
      <dgm:prSet/>
      <dgm:spPr/>
      <dgm:t>
        <a:bodyPr/>
        <a:lstStyle/>
        <a:p>
          <a:endParaRPr lang="ru-RU"/>
        </a:p>
      </dgm:t>
    </dgm:pt>
    <dgm:pt modelId="{77543A6D-0323-4A9A-BD00-0EBFA26DCC3B}">
      <dgm:prSet phldrT="[Текст]" custT="1">
        <dgm:style>
          <a:lnRef idx="0">
            <a:schemeClr val="accent4"/>
          </a:lnRef>
          <a:fillRef idx="3">
            <a:schemeClr val="accent4"/>
          </a:fillRef>
          <a:effectRef idx="3">
            <a:schemeClr val="accent4"/>
          </a:effectRef>
          <a:fontRef idx="minor">
            <a:schemeClr val="lt1"/>
          </a:fontRef>
        </dgm:style>
      </dgm:prSet>
      <dgm:spPr>
        <a:solidFill>
          <a:srgbClr val="CC99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marL="0" indent="541338" algn="just"/>
          <a:r>
            <a:rPr lang="en-US" sz="2000" dirty="0" smtClean="0"/>
            <a:t>“</a:t>
          </a:r>
          <a:r>
            <a:rPr lang="en-US" sz="2000" dirty="0" err="1" smtClean="0"/>
            <a:t>Elektron</a:t>
          </a:r>
          <a:r>
            <a:rPr lang="en-US" sz="2000" dirty="0" smtClean="0"/>
            <a:t> </a:t>
          </a:r>
          <a:r>
            <a:rPr lang="en-US" sz="2000" dirty="0" err="1" smtClean="0"/>
            <a:t>hukumat</a:t>
          </a:r>
          <a:r>
            <a:rPr lang="en-US" sz="2000" dirty="0" smtClean="0"/>
            <a:t>” o</a:t>
          </a:r>
          <a:r>
            <a:rPr lang="uz-Cyrl-UZ" sz="2000" dirty="0" smtClean="0"/>
            <a:t>‘</a:t>
          </a:r>
          <a:r>
            <a:rPr lang="en-US" sz="2000" dirty="0" err="1" smtClean="0"/>
            <a:t>quv</a:t>
          </a:r>
          <a:r>
            <a:rPr lang="en-US" sz="2000" dirty="0" smtClean="0"/>
            <a:t> </a:t>
          </a:r>
          <a:r>
            <a:rPr lang="en-US" sz="2000" dirty="0" err="1" smtClean="0"/>
            <a:t>markazini</a:t>
          </a:r>
          <a:r>
            <a:rPr lang="en-US" sz="2000" dirty="0" smtClean="0"/>
            <a:t> </a:t>
          </a:r>
          <a:r>
            <a:rPr lang="en-US" sz="2000" dirty="0" err="1" smtClean="0"/>
            <a:t>masofaviy</a:t>
          </a:r>
          <a:r>
            <a:rPr lang="en-US" sz="2000" dirty="0" smtClean="0"/>
            <a:t> </a:t>
          </a:r>
          <a:r>
            <a:rPr lang="en-US" sz="2000" dirty="0" err="1" smtClean="0"/>
            <a:t>ta`lim</a:t>
          </a:r>
          <a:r>
            <a:rPr lang="en-US" sz="2000" dirty="0" smtClean="0"/>
            <a:t> </a:t>
          </a:r>
          <a:r>
            <a:rPr lang="en-US" sz="2000" dirty="0" err="1" smtClean="0"/>
            <a:t>tizimini</a:t>
          </a:r>
          <a:r>
            <a:rPr lang="en-US" sz="2000" dirty="0" smtClean="0"/>
            <a:t> </a:t>
          </a:r>
          <a:r>
            <a:rPr lang="en-US" sz="2000" dirty="0" err="1" smtClean="0"/>
            <a:t>yaratish</a:t>
          </a:r>
          <a:r>
            <a:rPr lang="en-US" sz="2000" dirty="0" smtClean="0"/>
            <a:t> </a:t>
          </a:r>
          <a:r>
            <a:rPr lang="uz-Cyrl-UZ" sz="2000" dirty="0" smtClean="0"/>
            <a:t>bit</a:t>
          </a:r>
          <a:r>
            <a:rPr lang="en-US" sz="2000" dirty="0" err="1" smtClean="0"/>
            <a:t>i</a:t>
          </a:r>
          <a:r>
            <a:rPr lang="uz-Cyrl-UZ" sz="2000" dirty="0" smtClean="0"/>
            <a:t>ruv malakaviy ishining </a:t>
          </a:r>
          <a:r>
            <a:rPr lang="en-US" sz="2000" dirty="0" err="1" smtClean="0"/>
            <a:t>asosiy</a:t>
          </a:r>
          <a:r>
            <a:rPr lang="en-US" sz="2000" dirty="0" smtClean="0"/>
            <a:t> </a:t>
          </a:r>
          <a:r>
            <a:rPr lang="uz-Cyrl-UZ" sz="2000" dirty="0" smtClean="0"/>
            <a:t>maqsadi</a:t>
          </a:r>
          <a:r>
            <a:rPr lang="en-US" sz="2000" dirty="0" smtClean="0"/>
            <a:t> </a:t>
          </a:r>
          <a:r>
            <a:rPr lang="en-US" sz="2000" dirty="0" err="1" smtClean="0"/>
            <a:t>xisoblanadi</a:t>
          </a:r>
          <a:r>
            <a:rPr lang="en-US" sz="2000" dirty="0" smtClean="0"/>
            <a:t>.</a:t>
          </a:r>
          <a:endParaRPr lang="ru-RU" sz="2000" b="1" dirty="0">
            <a:latin typeface="Times New Roman" pitchFamily="18" charset="0"/>
            <a:cs typeface="Times New Roman" pitchFamily="18" charset="0"/>
          </a:endParaRPr>
        </a:p>
      </dgm:t>
    </dgm:pt>
    <dgm:pt modelId="{520A4AC7-920E-416A-B4A2-8467B23F8797}" type="parTrans" cxnId="{755C5826-7FEF-4BBF-84E4-D9E2905C7B64}">
      <dgm:prSet/>
      <dgm:spPr/>
      <dgm:t>
        <a:bodyPr/>
        <a:lstStyle/>
        <a:p>
          <a:endParaRPr lang="ru-RU"/>
        </a:p>
      </dgm:t>
    </dgm:pt>
    <dgm:pt modelId="{21B7B079-1ED5-44C1-9024-50EEC2913766}" type="sibTrans" cxnId="{755C5826-7FEF-4BBF-84E4-D9E2905C7B64}">
      <dgm:prSet/>
      <dgm:spPr/>
      <dgm:t>
        <a:bodyPr/>
        <a:lstStyle/>
        <a:p>
          <a:endParaRPr lang="ru-RU"/>
        </a:p>
      </dgm:t>
    </dgm:pt>
    <dgm:pt modelId="{4B43917D-F287-496F-ADF5-4A2DEED9611C}">
      <dgm:prSet phldrT="[Текст]" custT="1">
        <dgm:style>
          <a:lnRef idx="0">
            <a:schemeClr val="accent4"/>
          </a:lnRef>
          <a:fillRef idx="3">
            <a:schemeClr val="accent4"/>
          </a:fillRef>
          <a:effectRef idx="3">
            <a:schemeClr val="accent4"/>
          </a:effectRef>
          <a:fontRef idx="minor">
            <a:schemeClr val="lt1"/>
          </a:fontRef>
        </dgm:style>
      </dgm:prSet>
      <dgm:spPr>
        <a:solidFill>
          <a:srgbClr val="CC99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marL="0" indent="541338" algn="just"/>
          <a:r>
            <a:rPr lang="uz-Cyrl-UZ" sz="2000" dirty="0" smtClean="0"/>
            <a:t>Davlat va xo`jalik boshqaruvi, mahalliy davlat hokimiyati organlari xodimlarining AKT</a:t>
          </a:r>
          <a:r>
            <a:rPr lang="en-US" sz="2000" dirty="0" smtClean="0"/>
            <a:t> </a:t>
          </a:r>
          <a:r>
            <a:rPr lang="en-US" sz="2000" dirty="0" err="1" smtClean="0"/>
            <a:t>boyicha</a:t>
          </a:r>
          <a:r>
            <a:rPr lang="en-US" sz="2000" dirty="0" smtClean="0"/>
            <a:t> online </a:t>
          </a:r>
          <a:r>
            <a:rPr lang="en-US" sz="2000" dirty="0" err="1" smtClean="0"/>
            <a:t>tarzda</a:t>
          </a:r>
          <a:r>
            <a:rPr lang="en-US" sz="2000" dirty="0" smtClean="0"/>
            <a:t> </a:t>
          </a:r>
          <a:r>
            <a:rPr lang="en-US" sz="2000" dirty="0" err="1" smtClean="0"/>
            <a:t>bilimlarini</a:t>
          </a:r>
          <a:r>
            <a:rPr lang="en-US" sz="2000" dirty="0" smtClean="0"/>
            <a:t> o</a:t>
          </a:r>
          <a:r>
            <a:rPr lang="uz-Cyrl-UZ" sz="2000" dirty="0" smtClean="0"/>
            <a:t>‘</a:t>
          </a:r>
          <a:r>
            <a:rPr lang="en-US" sz="2000" dirty="0" err="1" smtClean="0"/>
            <a:t>zlashtirishda</a:t>
          </a:r>
          <a:r>
            <a:rPr lang="en-US" sz="2000" dirty="0" smtClean="0"/>
            <a:t> </a:t>
          </a:r>
          <a:r>
            <a:rPr lang="en-US" sz="2000" dirty="0" err="1" smtClean="0"/>
            <a:t>uslubiy</a:t>
          </a:r>
          <a:r>
            <a:rPr lang="en-US" sz="2000" dirty="0" smtClean="0"/>
            <a:t> </a:t>
          </a:r>
          <a:r>
            <a:rPr lang="en-US" sz="2000" dirty="0" err="1" smtClean="0"/>
            <a:t>yordam</a:t>
          </a:r>
          <a:r>
            <a:rPr lang="en-US" sz="2000" dirty="0" smtClean="0"/>
            <a:t> </a:t>
          </a:r>
          <a:r>
            <a:rPr lang="en-US" sz="2000" dirty="0" err="1" smtClean="0"/>
            <a:t>ko’rsatish</a:t>
          </a:r>
          <a:r>
            <a:rPr lang="en-US" sz="2000" dirty="0" smtClean="0"/>
            <a:t>, </a:t>
          </a:r>
          <a:r>
            <a:rPr lang="en-US" sz="2000" dirty="0" err="1" smtClean="0"/>
            <a:t>yaratiladigan</a:t>
          </a:r>
          <a:r>
            <a:rPr lang="en-US" sz="2000" dirty="0" smtClean="0"/>
            <a:t> </a:t>
          </a:r>
          <a:r>
            <a:rPr lang="en-US" sz="2000" dirty="0" err="1" smtClean="0"/>
            <a:t>tizim</a:t>
          </a:r>
          <a:r>
            <a:rPr lang="en-US" sz="2000" dirty="0" smtClean="0"/>
            <a:t> </a:t>
          </a:r>
          <a:r>
            <a:rPr lang="en-US" sz="2000" dirty="0" err="1" smtClean="0"/>
            <a:t>samaradorligini</a:t>
          </a:r>
          <a:r>
            <a:rPr lang="en-US" sz="2000" dirty="0" smtClean="0"/>
            <a:t> </a:t>
          </a:r>
          <a:r>
            <a:rPr lang="en-US" sz="2000" dirty="0" err="1" smtClean="0"/>
            <a:t>baholash</a:t>
          </a:r>
          <a:r>
            <a:rPr lang="en-US" sz="2000" dirty="0" smtClean="0"/>
            <a:t>, </a:t>
          </a:r>
          <a:r>
            <a:rPr lang="en-US" sz="2000" dirty="0" err="1" smtClean="0"/>
            <a:t>bilimlarni</a:t>
          </a:r>
          <a:r>
            <a:rPr lang="en-US" sz="2000" dirty="0" smtClean="0"/>
            <a:t> </a:t>
          </a:r>
          <a:r>
            <a:rPr lang="en-US" sz="2000" dirty="0" err="1" smtClean="0"/>
            <a:t>o’zlashtirishini</a:t>
          </a:r>
          <a:r>
            <a:rPr lang="en-US" sz="2000" dirty="0" smtClean="0"/>
            <a:t> </a:t>
          </a:r>
          <a:r>
            <a:rPr lang="en-US" sz="2000" dirty="0" err="1" smtClean="0"/>
            <a:t>nazorat</a:t>
          </a:r>
          <a:r>
            <a:rPr lang="en-US" sz="2000" dirty="0" smtClean="0"/>
            <a:t> </a:t>
          </a:r>
          <a:r>
            <a:rPr lang="en-US" sz="2000" dirty="0" err="1" smtClean="0"/>
            <a:t>etish</a:t>
          </a:r>
          <a:r>
            <a:rPr lang="en-US" sz="2000" dirty="0" smtClean="0"/>
            <a:t>, </a:t>
          </a:r>
          <a:r>
            <a:rPr lang="en-US" sz="2000" dirty="0" err="1" smtClean="0"/>
            <a:t>ma’lumotlar</a:t>
          </a:r>
          <a:r>
            <a:rPr lang="en-US" sz="2000" dirty="0" smtClean="0"/>
            <a:t> </a:t>
          </a:r>
          <a:r>
            <a:rPr lang="en-US" sz="2000" dirty="0" err="1" smtClean="0"/>
            <a:t>bazasini</a:t>
          </a:r>
          <a:r>
            <a:rPr lang="en-US" sz="2000" dirty="0" smtClean="0"/>
            <a:t> </a:t>
          </a:r>
          <a:r>
            <a:rPr lang="en-US" sz="2000" dirty="0" err="1" smtClean="0"/>
            <a:t>yuritish</a:t>
          </a:r>
          <a:r>
            <a:rPr lang="en-US" sz="2000" dirty="0" smtClean="0"/>
            <a:t> </a:t>
          </a:r>
          <a:r>
            <a:rPr lang="en-US" sz="2000" dirty="0" err="1" smtClean="0"/>
            <a:t>tizimni</a:t>
          </a:r>
          <a:r>
            <a:rPr lang="en-US" sz="2000" dirty="0" smtClean="0"/>
            <a:t> </a:t>
          </a:r>
          <a:r>
            <a:rPr lang="en-US" sz="2000" dirty="0" err="1" smtClean="0"/>
            <a:t>yaratishdagi</a:t>
          </a:r>
          <a:r>
            <a:rPr lang="en-US" sz="2000" dirty="0" smtClean="0"/>
            <a:t> </a:t>
          </a:r>
          <a:r>
            <a:rPr lang="en-US" sz="2000" dirty="0" err="1" smtClean="0"/>
            <a:t>asosiy</a:t>
          </a:r>
          <a:r>
            <a:rPr lang="en-US" sz="2000" dirty="0" smtClean="0"/>
            <a:t> </a:t>
          </a:r>
          <a:r>
            <a:rPr lang="en-US" sz="2000" dirty="0" err="1" smtClean="0"/>
            <a:t>vazifalar</a:t>
          </a:r>
          <a:r>
            <a:rPr lang="en-US" sz="2000" dirty="0" smtClean="0"/>
            <a:t> </a:t>
          </a:r>
          <a:r>
            <a:rPr lang="en-US" sz="2000" dirty="0" err="1" smtClean="0"/>
            <a:t>hisoblanadi</a:t>
          </a:r>
          <a:r>
            <a:rPr lang="uz-Cyrl-UZ" sz="2000" dirty="0" smtClean="0"/>
            <a:t>.</a:t>
          </a:r>
          <a:endParaRPr lang="ru-RU" sz="2000" b="1" dirty="0">
            <a:latin typeface="Times New Roman" pitchFamily="18" charset="0"/>
            <a:cs typeface="Times New Roman" pitchFamily="18" charset="0"/>
          </a:endParaRPr>
        </a:p>
      </dgm:t>
    </dgm:pt>
    <dgm:pt modelId="{B6128D5B-5923-4934-B3F4-3227CEBF7989}" type="parTrans" cxnId="{6E2FFA04-4675-4DA6-9864-EA2C3CBC52BA}">
      <dgm:prSet/>
      <dgm:spPr/>
      <dgm:t>
        <a:bodyPr/>
        <a:lstStyle/>
        <a:p>
          <a:endParaRPr lang="ru-RU"/>
        </a:p>
      </dgm:t>
    </dgm:pt>
    <dgm:pt modelId="{F4F0EBE6-DCEB-49E9-9E26-B2AB9A0493A6}" type="sibTrans" cxnId="{6E2FFA04-4675-4DA6-9864-EA2C3CBC52BA}">
      <dgm:prSet/>
      <dgm:spPr/>
      <dgm:t>
        <a:bodyPr/>
        <a:lstStyle/>
        <a:p>
          <a:endParaRPr lang="ru-RU"/>
        </a:p>
      </dgm:t>
    </dgm:pt>
    <dgm:pt modelId="{DB6DF116-1615-4FD6-B01D-AAAD64FA811D}" type="pres">
      <dgm:prSet presAssocID="{E2FE8D4A-D8B6-4BA0-AFF6-8ABC56902CAF}" presName="Name0" presStyleCnt="0">
        <dgm:presLayoutVars>
          <dgm:dir/>
          <dgm:animLvl val="lvl"/>
          <dgm:resizeHandles val="exact"/>
        </dgm:presLayoutVars>
      </dgm:prSet>
      <dgm:spPr/>
      <dgm:t>
        <a:bodyPr/>
        <a:lstStyle/>
        <a:p>
          <a:endParaRPr lang="ru-RU"/>
        </a:p>
      </dgm:t>
    </dgm:pt>
    <dgm:pt modelId="{D9B4302D-E2BC-40A5-84B2-1BEF5BC52775}" type="pres">
      <dgm:prSet presAssocID="{6A1ABAE5-559B-4F57-BA20-04DBACA1063A}" presName="linNode" presStyleCnt="0"/>
      <dgm:spPr/>
      <dgm:t>
        <a:bodyPr/>
        <a:lstStyle/>
        <a:p>
          <a:endParaRPr lang="ru-RU"/>
        </a:p>
      </dgm:t>
    </dgm:pt>
    <dgm:pt modelId="{1E75E2D8-D9D0-4DC4-8DB2-089C415C0760}" type="pres">
      <dgm:prSet presAssocID="{6A1ABAE5-559B-4F57-BA20-04DBACA1063A}" presName="parentText" presStyleLbl="node1" presStyleIdx="0" presStyleCnt="3" custScaleX="82901" custScaleY="27278" custLinFactNeighborX="1889" custLinFactNeighborY="1194">
        <dgm:presLayoutVars>
          <dgm:chMax val="1"/>
          <dgm:bulletEnabled val="1"/>
        </dgm:presLayoutVars>
      </dgm:prSet>
      <dgm:spPr/>
      <dgm:t>
        <a:bodyPr/>
        <a:lstStyle/>
        <a:p>
          <a:endParaRPr lang="ru-RU"/>
        </a:p>
      </dgm:t>
    </dgm:pt>
    <dgm:pt modelId="{4F06AB5A-84E8-4121-8F1C-282653AC9C18}" type="pres">
      <dgm:prSet presAssocID="{6A1ABAE5-559B-4F57-BA20-04DBACA1063A}" presName="descendantText" presStyleLbl="alignAccFollowNode1" presStyleIdx="0" presStyleCnt="3" custScaleX="113814" custScaleY="42475" custLinFactNeighborX="-78" custLinFactNeighborY="4507">
        <dgm:presLayoutVars>
          <dgm:bulletEnabled val="1"/>
        </dgm:presLayoutVars>
      </dgm:prSet>
      <dgm:spPr/>
      <dgm:t>
        <a:bodyPr/>
        <a:lstStyle/>
        <a:p>
          <a:endParaRPr lang="ru-RU"/>
        </a:p>
      </dgm:t>
    </dgm:pt>
    <dgm:pt modelId="{160DB596-89D0-4FD7-8C55-5FA940BE73A3}" type="pres">
      <dgm:prSet presAssocID="{37562D06-E77A-4358-A65E-BA7B9CBBDB71}" presName="sp" presStyleCnt="0"/>
      <dgm:spPr/>
      <dgm:t>
        <a:bodyPr/>
        <a:lstStyle/>
        <a:p>
          <a:endParaRPr lang="ru-RU"/>
        </a:p>
      </dgm:t>
    </dgm:pt>
    <dgm:pt modelId="{F93A6820-158B-45C0-ACA0-7AFC30C8CB6D}" type="pres">
      <dgm:prSet presAssocID="{59338DDF-3A1C-4D9F-A7A8-F368F87697F3}" presName="linNode" presStyleCnt="0"/>
      <dgm:spPr/>
      <dgm:t>
        <a:bodyPr/>
        <a:lstStyle/>
        <a:p>
          <a:endParaRPr lang="ru-RU"/>
        </a:p>
      </dgm:t>
    </dgm:pt>
    <dgm:pt modelId="{759F3EDD-04DD-4A50-9D0B-A8D783197F44}" type="pres">
      <dgm:prSet presAssocID="{59338DDF-3A1C-4D9F-A7A8-F368F87697F3}" presName="parentText" presStyleLbl="node1" presStyleIdx="1" presStyleCnt="3" custAng="0" custScaleX="86215" custScaleY="28085" custLinFactNeighborX="1900" custLinFactNeighborY="-2794">
        <dgm:presLayoutVars>
          <dgm:chMax val="1"/>
          <dgm:bulletEnabled val="1"/>
        </dgm:presLayoutVars>
      </dgm:prSet>
      <dgm:spPr/>
      <dgm:t>
        <a:bodyPr/>
        <a:lstStyle/>
        <a:p>
          <a:endParaRPr lang="ru-RU"/>
        </a:p>
      </dgm:t>
    </dgm:pt>
    <dgm:pt modelId="{0B65E4F7-34EB-4BF4-A391-342989464219}" type="pres">
      <dgm:prSet presAssocID="{59338DDF-3A1C-4D9F-A7A8-F368F87697F3}" presName="descendantText" presStyleLbl="alignAccFollowNode1" presStyleIdx="1" presStyleCnt="3" custScaleX="112914" custScaleY="34738" custLinFactNeighborX="-2891" custLinFactNeighborY="-1232">
        <dgm:presLayoutVars>
          <dgm:bulletEnabled val="1"/>
        </dgm:presLayoutVars>
      </dgm:prSet>
      <dgm:spPr/>
      <dgm:t>
        <a:bodyPr/>
        <a:lstStyle/>
        <a:p>
          <a:endParaRPr lang="ru-RU"/>
        </a:p>
      </dgm:t>
    </dgm:pt>
    <dgm:pt modelId="{212C0F5B-5243-4B0D-B9DD-2E332DB71781}" type="pres">
      <dgm:prSet presAssocID="{320E2F9D-BBF7-4E8B-AFC0-FE635590F995}" presName="sp" presStyleCnt="0"/>
      <dgm:spPr/>
      <dgm:t>
        <a:bodyPr/>
        <a:lstStyle/>
        <a:p>
          <a:endParaRPr lang="ru-RU"/>
        </a:p>
      </dgm:t>
    </dgm:pt>
    <dgm:pt modelId="{14E36A47-2DF5-4345-8EAA-96D84329715E}" type="pres">
      <dgm:prSet presAssocID="{A017D502-E4E9-4694-8562-DAF14FA14F2B}" presName="linNode" presStyleCnt="0"/>
      <dgm:spPr/>
      <dgm:t>
        <a:bodyPr/>
        <a:lstStyle/>
        <a:p>
          <a:endParaRPr lang="ru-RU"/>
        </a:p>
      </dgm:t>
    </dgm:pt>
    <dgm:pt modelId="{3ED5F6B2-51B2-433B-99F8-7E788872D3CA}" type="pres">
      <dgm:prSet presAssocID="{A017D502-E4E9-4694-8562-DAF14FA14F2B}" presName="parentText" presStyleLbl="node1" presStyleIdx="2" presStyleCnt="3" custAng="21203479" custScaleX="77712" custScaleY="34353" custLinFactNeighborX="3636" custLinFactNeighborY="-9416">
        <dgm:presLayoutVars>
          <dgm:chMax val="1"/>
          <dgm:bulletEnabled val="1"/>
        </dgm:presLayoutVars>
      </dgm:prSet>
      <dgm:spPr/>
      <dgm:t>
        <a:bodyPr/>
        <a:lstStyle/>
        <a:p>
          <a:endParaRPr lang="ru-RU"/>
        </a:p>
      </dgm:t>
    </dgm:pt>
    <dgm:pt modelId="{17B656E6-5647-4433-B9F3-5C2E8F2E968E}" type="pres">
      <dgm:prSet presAssocID="{A017D502-E4E9-4694-8562-DAF14FA14F2B}" presName="descendantText" presStyleLbl="alignAccFollowNode1" presStyleIdx="2" presStyleCnt="3" custScaleX="111350" custScaleY="72529" custLinFactNeighborX="4446" custLinFactNeighborY="-6142">
        <dgm:presLayoutVars>
          <dgm:bulletEnabled val="1"/>
        </dgm:presLayoutVars>
      </dgm:prSet>
      <dgm:spPr/>
      <dgm:t>
        <a:bodyPr/>
        <a:lstStyle/>
        <a:p>
          <a:endParaRPr lang="ru-RU"/>
        </a:p>
      </dgm:t>
    </dgm:pt>
  </dgm:ptLst>
  <dgm:cxnLst>
    <dgm:cxn modelId="{0217672D-12D6-4248-806E-F0DFFC9AD7A4}" type="presOf" srcId="{E2FE8D4A-D8B6-4BA0-AFF6-8ABC56902CAF}" destId="{DB6DF116-1615-4FD6-B01D-AAAD64FA811D}" srcOrd="0" destOrd="0" presId="urn:microsoft.com/office/officeart/2005/8/layout/vList5"/>
    <dgm:cxn modelId="{7B9ECAF1-2364-4CBC-ABF0-8C909ED9AE92}" srcId="{6A1ABAE5-559B-4F57-BA20-04DBACA1063A}" destId="{3B12A2E5-955F-4F7F-B0B6-283F6F2949A9}" srcOrd="0" destOrd="0" parTransId="{44536DF4-31AA-400C-9AB8-FBC70F16570C}" sibTransId="{50EAAC96-4B08-40DA-9730-CB7A5F45BFF1}"/>
    <dgm:cxn modelId="{8FFF470A-B4E4-4617-899E-C8A11A8852DA}" srcId="{59338DDF-3A1C-4D9F-A7A8-F368F87697F3}" destId="{3A2828DA-D818-4B53-BA0F-5806722BB9F0}" srcOrd="0" destOrd="0" parTransId="{FE4902CA-3DE6-4E95-B334-5759BBFE29A5}" sibTransId="{C5472EF5-6A60-4DE7-A1FD-BE8F39304528}"/>
    <dgm:cxn modelId="{A6CBA29B-357F-4AE9-8526-387A8890B88A}" type="presOf" srcId="{4B43917D-F287-496F-ADF5-4A2DEED9611C}" destId="{17B656E6-5647-4433-B9F3-5C2E8F2E968E}" srcOrd="0" destOrd="1" presId="urn:microsoft.com/office/officeart/2005/8/layout/vList5"/>
    <dgm:cxn modelId="{98DA0DCA-B311-4419-982B-DA9BA0077A6C}" type="presOf" srcId="{A017D502-E4E9-4694-8562-DAF14FA14F2B}" destId="{3ED5F6B2-51B2-433B-99F8-7E788872D3CA}" srcOrd="0" destOrd="0" presId="urn:microsoft.com/office/officeart/2005/8/layout/vList5"/>
    <dgm:cxn modelId="{050FC14F-2171-4DD2-AE36-9A8436551720}" type="presOf" srcId="{77543A6D-0323-4A9A-BD00-0EBFA26DCC3B}" destId="{17B656E6-5647-4433-B9F3-5C2E8F2E968E}" srcOrd="0" destOrd="0" presId="urn:microsoft.com/office/officeart/2005/8/layout/vList5"/>
    <dgm:cxn modelId="{6E2FFA04-4675-4DA6-9864-EA2C3CBC52BA}" srcId="{A017D502-E4E9-4694-8562-DAF14FA14F2B}" destId="{4B43917D-F287-496F-ADF5-4A2DEED9611C}" srcOrd="1" destOrd="0" parTransId="{B6128D5B-5923-4934-B3F4-3227CEBF7989}" sibTransId="{F4F0EBE6-DCEB-49E9-9E26-B2AB9A0493A6}"/>
    <dgm:cxn modelId="{6BBD872D-23ED-48F6-B556-85CA51904789}" srcId="{E2FE8D4A-D8B6-4BA0-AFF6-8ABC56902CAF}" destId="{A017D502-E4E9-4694-8562-DAF14FA14F2B}" srcOrd="2" destOrd="0" parTransId="{D760C71B-7780-4BCE-A70B-B64064582FDA}" sibTransId="{4DE3FA72-6847-4D76-AC93-E8B2C7D4C48C}"/>
    <dgm:cxn modelId="{A984D6EF-9A7B-47A7-854D-737D72562A60}" type="presOf" srcId="{6A1ABAE5-559B-4F57-BA20-04DBACA1063A}" destId="{1E75E2D8-D9D0-4DC4-8DB2-089C415C0760}" srcOrd="0" destOrd="0" presId="urn:microsoft.com/office/officeart/2005/8/layout/vList5"/>
    <dgm:cxn modelId="{5D71672E-8F7E-4BE8-8B71-A5C33FBB8CE2}" srcId="{E2FE8D4A-D8B6-4BA0-AFF6-8ABC56902CAF}" destId="{59338DDF-3A1C-4D9F-A7A8-F368F87697F3}" srcOrd="1" destOrd="0" parTransId="{DCA66A27-082D-49C1-A4E9-2CB792A29167}" sibTransId="{320E2F9D-BBF7-4E8B-AFC0-FE635590F995}"/>
    <dgm:cxn modelId="{755C5826-7FEF-4BBF-84E4-D9E2905C7B64}" srcId="{A017D502-E4E9-4694-8562-DAF14FA14F2B}" destId="{77543A6D-0323-4A9A-BD00-0EBFA26DCC3B}" srcOrd="0" destOrd="0" parTransId="{520A4AC7-920E-416A-B4A2-8467B23F8797}" sibTransId="{21B7B079-1ED5-44C1-9024-50EEC2913766}"/>
    <dgm:cxn modelId="{9386049F-D59C-4E17-9CB4-0B5E89B2AEB7}" type="presOf" srcId="{59338DDF-3A1C-4D9F-A7A8-F368F87697F3}" destId="{759F3EDD-04DD-4A50-9D0B-A8D783197F44}" srcOrd="0" destOrd="0" presId="urn:microsoft.com/office/officeart/2005/8/layout/vList5"/>
    <dgm:cxn modelId="{A76EBF3B-D671-4994-BFED-3B0B8548BD62}" srcId="{E2FE8D4A-D8B6-4BA0-AFF6-8ABC56902CAF}" destId="{6A1ABAE5-559B-4F57-BA20-04DBACA1063A}" srcOrd="0" destOrd="0" parTransId="{F4D3C8E4-D074-4D44-BC20-B399F23C5D17}" sibTransId="{37562D06-E77A-4358-A65E-BA7B9CBBDB71}"/>
    <dgm:cxn modelId="{A24305FC-2177-4FB4-A6DA-5F6EC569E4A8}" type="presOf" srcId="{3A2828DA-D818-4B53-BA0F-5806722BB9F0}" destId="{0B65E4F7-34EB-4BF4-A391-342989464219}" srcOrd="0" destOrd="0" presId="urn:microsoft.com/office/officeart/2005/8/layout/vList5"/>
    <dgm:cxn modelId="{CEB2704B-4B78-498D-92EC-A5632A47CB1E}" type="presOf" srcId="{3B12A2E5-955F-4F7F-B0B6-283F6F2949A9}" destId="{4F06AB5A-84E8-4121-8F1C-282653AC9C18}" srcOrd="0" destOrd="0" presId="urn:microsoft.com/office/officeart/2005/8/layout/vList5"/>
    <dgm:cxn modelId="{EAF4C83B-3595-4C34-8D0F-BDCEDA1DC3A5}" type="presParOf" srcId="{DB6DF116-1615-4FD6-B01D-AAAD64FA811D}" destId="{D9B4302D-E2BC-40A5-84B2-1BEF5BC52775}" srcOrd="0" destOrd="0" presId="urn:microsoft.com/office/officeart/2005/8/layout/vList5"/>
    <dgm:cxn modelId="{74B4F08C-3ED6-4226-879F-73F7A832008B}" type="presParOf" srcId="{D9B4302D-E2BC-40A5-84B2-1BEF5BC52775}" destId="{1E75E2D8-D9D0-4DC4-8DB2-089C415C0760}" srcOrd="0" destOrd="0" presId="urn:microsoft.com/office/officeart/2005/8/layout/vList5"/>
    <dgm:cxn modelId="{3F9965E2-891D-4046-88F1-4EEB80D69F58}" type="presParOf" srcId="{D9B4302D-E2BC-40A5-84B2-1BEF5BC52775}" destId="{4F06AB5A-84E8-4121-8F1C-282653AC9C18}" srcOrd="1" destOrd="0" presId="urn:microsoft.com/office/officeart/2005/8/layout/vList5"/>
    <dgm:cxn modelId="{2DD20579-A4A7-4E75-AF46-AB17DF18A6F3}" type="presParOf" srcId="{DB6DF116-1615-4FD6-B01D-AAAD64FA811D}" destId="{160DB596-89D0-4FD7-8C55-5FA940BE73A3}" srcOrd="1" destOrd="0" presId="urn:microsoft.com/office/officeart/2005/8/layout/vList5"/>
    <dgm:cxn modelId="{4C5EFF00-2A07-4D5B-AFB6-011EE9F499C0}" type="presParOf" srcId="{DB6DF116-1615-4FD6-B01D-AAAD64FA811D}" destId="{F93A6820-158B-45C0-ACA0-7AFC30C8CB6D}" srcOrd="2" destOrd="0" presId="urn:microsoft.com/office/officeart/2005/8/layout/vList5"/>
    <dgm:cxn modelId="{C74DE38C-7B01-44DD-8A4E-6F3A80A7F4F2}" type="presParOf" srcId="{F93A6820-158B-45C0-ACA0-7AFC30C8CB6D}" destId="{759F3EDD-04DD-4A50-9D0B-A8D783197F44}" srcOrd="0" destOrd="0" presId="urn:microsoft.com/office/officeart/2005/8/layout/vList5"/>
    <dgm:cxn modelId="{AD348380-154A-404C-9EFF-C22B681E7836}" type="presParOf" srcId="{F93A6820-158B-45C0-ACA0-7AFC30C8CB6D}" destId="{0B65E4F7-34EB-4BF4-A391-342989464219}" srcOrd="1" destOrd="0" presId="urn:microsoft.com/office/officeart/2005/8/layout/vList5"/>
    <dgm:cxn modelId="{649DC6CF-0307-4AF9-93C8-9420275A5901}" type="presParOf" srcId="{DB6DF116-1615-4FD6-B01D-AAAD64FA811D}" destId="{212C0F5B-5243-4B0D-B9DD-2E332DB71781}" srcOrd="3" destOrd="0" presId="urn:microsoft.com/office/officeart/2005/8/layout/vList5"/>
    <dgm:cxn modelId="{51B5726D-53B9-4BD3-AB38-592D49DDB937}" type="presParOf" srcId="{DB6DF116-1615-4FD6-B01D-AAAD64FA811D}" destId="{14E36A47-2DF5-4345-8EAA-96D84329715E}" srcOrd="4" destOrd="0" presId="urn:microsoft.com/office/officeart/2005/8/layout/vList5"/>
    <dgm:cxn modelId="{6E34F501-4697-463D-87A3-0FCF17E877C3}" type="presParOf" srcId="{14E36A47-2DF5-4345-8EAA-96D84329715E}" destId="{3ED5F6B2-51B2-433B-99F8-7E788872D3CA}" srcOrd="0" destOrd="0" presId="urn:microsoft.com/office/officeart/2005/8/layout/vList5"/>
    <dgm:cxn modelId="{61525828-5810-44A1-9C7F-66A0AD51733A}" type="presParOf" srcId="{14E36A47-2DF5-4345-8EAA-96D84329715E}" destId="{17B656E6-5647-4433-B9F3-5C2E8F2E968E}"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06AB5A-84E8-4121-8F1C-282653AC9C18}">
      <dsp:nvSpPr>
        <dsp:cNvPr id="0" name=""/>
        <dsp:cNvSpPr/>
      </dsp:nvSpPr>
      <dsp:spPr>
        <a:xfrm rot="5400000">
          <a:off x="4950769" y="-2134358"/>
          <a:ext cx="1771233" cy="6417203"/>
        </a:xfrm>
        <a:prstGeom prst="round2SameRect">
          <a:avLst/>
        </a:prstGeom>
        <a:solidFill>
          <a:srgbClr val="FF572F"/>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hemeClr val="accent2"/>
        </a:lnRef>
        <a:fillRef idx="3">
          <a:schemeClr val="accent2"/>
        </a:fillRef>
        <a:effectRef idx="3">
          <a:schemeClr val="accent2"/>
        </a:effectRef>
        <a:fontRef idx="minor">
          <a:schemeClr val="lt1"/>
        </a:fontRef>
      </dsp:style>
      <dsp:txBody>
        <a:bodyPr spcFirstLastPara="0" vert="horz" wrap="square" lIns="247650" tIns="123825" rIns="247650" bIns="123825" numCol="1" spcCol="1270" anchor="ctr" anchorCtr="0">
          <a:noAutofit/>
        </a:bodyPr>
        <a:lstStyle/>
        <a:p>
          <a:pPr marL="0" lvl="1" indent="450850" algn="just" defTabSz="889000">
            <a:lnSpc>
              <a:spcPct val="90000"/>
            </a:lnSpc>
            <a:spcBef>
              <a:spcPct val="0"/>
            </a:spcBef>
            <a:spcAft>
              <a:spcPct val="15000"/>
            </a:spcAft>
            <a:buChar char="••"/>
          </a:pPr>
          <a:r>
            <a:rPr lang="uz-Cyrl-UZ" sz="2000" kern="1200" dirty="0" smtClean="0"/>
            <a:t>Toshkent axborot texnologiyalari universiteti Urganch filiali qoshidagi “Elektron hukumat” </a:t>
          </a:r>
          <a:r>
            <a:rPr lang="en-US" sz="2000" kern="1200" dirty="0" smtClean="0"/>
            <a:t>o`</a:t>
          </a:r>
          <a:r>
            <a:rPr lang="uz-Cyrl-UZ" sz="2000" kern="1200" dirty="0" smtClean="0"/>
            <a:t>quv markazi va davlat organi xodimlar uchun tashkil etiladigan o‘quv kurslar.</a:t>
          </a:r>
          <a:endParaRPr lang="ru-RU" sz="2000" b="1" kern="1200" dirty="0">
            <a:latin typeface="Times New Roman" pitchFamily="18" charset="0"/>
            <a:cs typeface="Times New Roman" pitchFamily="18" charset="0"/>
          </a:endParaRPr>
        </a:p>
      </dsp:txBody>
      <dsp:txXfrm rot="-5400000">
        <a:off x="2627784" y="275091"/>
        <a:ext cx="6330739" cy="1598305"/>
      </dsp:txXfrm>
    </dsp:sp>
    <dsp:sp modelId="{1E75E2D8-D9D0-4DC4-8DB2-089C415C0760}">
      <dsp:nvSpPr>
        <dsp:cNvPr id="0" name=""/>
        <dsp:cNvSpPr/>
      </dsp:nvSpPr>
      <dsp:spPr>
        <a:xfrm>
          <a:off x="107512" y="237593"/>
          <a:ext cx="2629253" cy="1421886"/>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perspectiveHeroicExtremeRightFacing"/>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uz-Cyrl-UZ" sz="1800" b="1" kern="1200" dirty="0" smtClean="0"/>
            <a:t>Bitiruv malakav</a:t>
          </a:r>
          <a:r>
            <a:rPr lang="uz-Latn-UZ" sz="1800" b="1" kern="1200" dirty="0" smtClean="0"/>
            <a:t>i</a:t>
          </a:r>
          <a:r>
            <a:rPr lang="uz-Cyrl-UZ" sz="1800" b="1" kern="1200" dirty="0" smtClean="0"/>
            <a:t>y </a:t>
          </a:r>
          <a:r>
            <a:rPr lang="uz-Cyrl-UZ" sz="1800" b="1" kern="1200" smtClean="0"/>
            <a:t>ishining оb’</a:t>
          </a:r>
          <a:r>
            <a:rPr lang="en-US" sz="1800" b="1" kern="1200" smtClean="0"/>
            <a:t>y</a:t>
          </a:r>
          <a:r>
            <a:rPr lang="uz-Cyrl-UZ" sz="1800" b="1" kern="1200" smtClean="0"/>
            <a:t>еkti </a:t>
          </a:r>
          <a:endParaRPr lang="ru-RU" sz="1800" kern="1200" dirty="0"/>
        </a:p>
      </dsp:txBody>
      <dsp:txXfrm>
        <a:off x="176923" y="307004"/>
        <a:ext cx="2490431" cy="1283064"/>
      </dsp:txXfrm>
    </dsp:sp>
    <dsp:sp modelId="{0B65E4F7-34EB-4BF4-A391-342989464219}">
      <dsp:nvSpPr>
        <dsp:cNvPr id="0" name=""/>
        <dsp:cNvSpPr/>
      </dsp:nvSpPr>
      <dsp:spPr>
        <a:xfrm rot="5400000">
          <a:off x="5067544" y="-450927"/>
          <a:ext cx="1448595" cy="6328145"/>
        </a:xfrm>
        <a:prstGeom prst="round2SameRect">
          <a:avLst/>
        </a:prstGeom>
        <a:solidFill>
          <a:srgbClr val="99FF99"/>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247650" tIns="123825" rIns="247650" bIns="123825" numCol="1" spcCol="1270" anchor="ctr" anchorCtr="0">
          <a:noAutofit/>
        </a:bodyPr>
        <a:lstStyle/>
        <a:p>
          <a:pPr marL="0" lvl="1" indent="541338" algn="just" defTabSz="889000">
            <a:lnSpc>
              <a:spcPct val="90000"/>
            </a:lnSpc>
            <a:spcBef>
              <a:spcPct val="0"/>
            </a:spcBef>
            <a:spcAft>
              <a:spcPct val="15000"/>
            </a:spcAft>
            <a:buChar char="••"/>
          </a:pPr>
          <a:r>
            <a:rPr lang="uz-Cyrl-UZ" sz="2000" kern="1200" dirty="0" smtClean="0"/>
            <a:t>“Elektron  hukumat ”</a:t>
          </a:r>
          <a:r>
            <a:rPr lang="en-US" sz="2000" kern="1200" dirty="0" smtClean="0"/>
            <a:t>o</a:t>
          </a:r>
          <a:r>
            <a:rPr lang="uz-Cyrl-UZ" sz="2000" kern="1200" dirty="0" smtClean="0"/>
            <a:t>‘quv  markazida </a:t>
          </a:r>
          <a:r>
            <a:rPr lang="en-US" sz="2000" kern="1200" dirty="0" smtClean="0"/>
            <a:t>o</a:t>
          </a:r>
          <a:r>
            <a:rPr lang="uz-Cyrl-UZ" sz="2000" kern="1200" dirty="0" smtClean="0"/>
            <a:t>‘quv kurslarini tashkil etish usullari, xodimlar haqidagi ma’lumotlar bazasi, ma’lumotlarni qayta ishlash usullari, masofaviy ta’limni tashkil etish usullari va vositalari.</a:t>
          </a:r>
          <a:endParaRPr lang="ru-RU" sz="2000" b="1" kern="1200" dirty="0">
            <a:latin typeface="Times New Roman" pitchFamily="18" charset="0"/>
            <a:cs typeface="Times New Roman" pitchFamily="18" charset="0"/>
          </a:endParaRPr>
        </a:p>
      </dsp:txBody>
      <dsp:txXfrm rot="-5400000">
        <a:off x="2627770" y="2059562"/>
        <a:ext cx="6257430" cy="1307165"/>
      </dsp:txXfrm>
    </dsp:sp>
    <dsp:sp modelId="{759F3EDD-04DD-4A50-9D0B-A8D783197F44}">
      <dsp:nvSpPr>
        <dsp:cNvPr id="0" name=""/>
        <dsp:cNvSpPr/>
      </dsp:nvSpPr>
      <dsp:spPr>
        <a:xfrm>
          <a:off x="107487" y="1886904"/>
          <a:ext cx="2717903" cy="1463952"/>
        </a:xfrm>
        <a:prstGeom prst="round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perspectiveHeroicExtremeRightFacing"/>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uz-Cyrl-UZ" sz="1800" b="1" kern="1200" dirty="0" smtClean="0"/>
            <a:t>Bitiruv malakav</a:t>
          </a:r>
          <a:r>
            <a:rPr lang="en-US" sz="1800" b="1" kern="1200" dirty="0" err="1" smtClean="0"/>
            <a:t>i</a:t>
          </a:r>
          <a:r>
            <a:rPr lang="uz-Cyrl-UZ" sz="1800" b="1" kern="1200" dirty="0" smtClean="0"/>
            <a:t>y ishining</a:t>
          </a:r>
          <a:r>
            <a:rPr lang="en-US" sz="1800" b="1" kern="1200" dirty="0" smtClean="0"/>
            <a:t> </a:t>
          </a:r>
          <a:r>
            <a:rPr lang="en-US" sz="1800" b="1" kern="1200" dirty="0" err="1" smtClean="0"/>
            <a:t>pridmenti</a:t>
          </a:r>
          <a:endParaRPr lang="ru-RU" sz="1800" kern="1200" dirty="0"/>
        </a:p>
      </dsp:txBody>
      <dsp:txXfrm>
        <a:off x="178951" y="1958368"/>
        <a:ext cx="2574975" cy="1321024"/>
      </dsp:txXfrm>
    </dsp:sp>
    <dsp:sp modelId="{17B656E6-5647-4433-B9F3-5C2E8F2E968E}">
      <dsp:nvSpPr>
        <dsp:cNvPr id="0" name=""/>
        <dsp:cNvSpPr/>
      </dsp:nvSpPr>
      <dsp:spPr>
        <a:xfrm rot="5400000">
          <a:off x="4312064" y="1789102"/>
          <a:ext cx="3024503" cy="6448298"/>
        </a:xfrm>
        <a:prstGeom prst="round2SameRect">
          <a:avLst/>
        </a:prstGeom>
        <a:solidFill>
          <a:srgbClr val="CC99FF"/>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hemeClr val="accent4"/>
        </a:lnRef>
        <a:fillRef idx="3">
          <a:schemeClr val="accent4"/>
        </a:fillRef>
        <a:effectRef idx="3">
          <a:schemeClr val="accent4"/>
        </a:effectRef>
        <a:fontRef idx="minor">
          <a:schemeClr val="lt1"/>
        </a:fontRef>
      </dsp:style>
      <dsp:txBody>
        <a:bodyPr spcFirstLastPara="0" vert="horz" wrap="square" lIns="247650" tIns="123825" rIns="247650" bIns="123825" numCol="1" spcCol="1270" anchor="ctr" anchorCtr="0">
          <a:noAutofit/>
        </a:bodyPr>
        <a:lstStyle/>
        <a:p>
          <a:pPr marL="0" lvl="1" indent="541338" algn="just" defTabSz="889000">
            <a:lnSpc>
              <a:spcPct val="90000"/>
            </a:lnSpc>
            <a:spcBef>
              <a:spcPct val="0"/>
            </a:spcBef>
            <a:spcAft>
              <a:spcPct val="15000"/>
            </a:spcAft>
            <a:buChar char="••"/>
          </a:pPr>
          <a:r>
            <a:rPr lang="en-US" sz="2000" kern="1200" dirty="0" smtClean="0"/>
            <a:t>“</a:t>
          </a:r>
          <a:r>
            <a:rPr lang="en-US" sz="2000" kern="1200" dirty="0" err="1" smtClean="0"/>
            <a:t>Elektron</a:t>
          </a:r>
          <a:r>
            <a:rPr lang="en-US" sz="2000" kern="1200" dirty="0" smtClean="0"/>
            <a:t> </a:t>
          </a:r>
          <a:r>
            <a:rPr lang="en-US" sz="2000" kern="1200" dirty="0" err="1" smtClean="0"/>
            <a:t>hukumat</a:t>
          </a:r>
          <a:r>
            <a:rPr lang="en-US" sz="2000" kern="1200" dirty="0" smtClean="0"/>
            <a:t>” o</a:t>
          </a:r>
          <a:r>
            <a:rPr lang="uz-Cyrl-UZ" sz="2000" kern="1200" dirty="0" smtClean="0"/>
            <a:t>‘</a:t>
          </a:r>
          <a:r>
            <a:rPr lang="en-US" sz="2000" kern="1200" dirty="0" err="1" smtClean="0"/>
            <a:t>quv</a:t>
          </a:r>
          <a:r>
            <a:rPr lang="en-US" sz="2000" kern="1200" dirty="0" smtClean="0"/>
            <a:t> </a:t>
          </a:r>
          <a:r>
            <a:rPr lang="en-US" sz="2000" kern="1200" dirty="0" err="1" smtClean="0"/>
            <a:t>markazini</a:t>
          </a:r>
          <a:r>
            <a:rPr lang="en-US" sz="2000" kern="1200" dirty="0" smtClean="0"/>
            <a:t> </a:t>
          </a:r>
          <a:r>
            <a:rPr lang="en-US" sz="2000" kern="1200" dirty="0" err="1" smtClean="0"/>
            <a:t>masofaviy</a:t>
          </a:r>
          <a:r>
            <a:rPr lang="en-US" sz="2000" kern="1200" dirty="0" smtClean="0"/>
            <a:t> </a:t>
          </a:r>
          <a:r>
            <a:rPr lang="en-US" sz="2000" kern="1200" dirty="0" err="1" smtClean="0"/>
            <a:t>ta`lim</a:t>
          </a:r>
          <a:r>
            <a:rPr lang="en-US" sz="2000" kern="1200" dirty="0" smtClean="0"/>
            <a:t> </a:t>
          </a:r>
          <a:r>
            <a:rPr lang="en-US" sz="2000" kern="1200" dirty="0" err="1" smtClean="0"/>
            <a:t>tizimini</a:t>
          </a:r>
          <a:r>
            <a:rPr lang="en-US" sz="2000" kern="1200" dirty="0" smtClean="0"/>
            <a:t> </a:t>
          </a:r>
          <a:r>
            <a:rPr lang="en-US" sz="2000" kern="1200" dirty="0" err="1" smtClean="0"/>
            <a:t>yaratish</a:t>
          </a:r>
          <a:r>
            <a:rPr lang="en-US" sz="2000" kern="1200" dirty="0" smtClean="0"/>
            <a:t> </a:t>
          </a:r>
          <a:r>
            <a:rPr lang="uz-Cyrl-UZ" sz="2000" kern="1200" dirty="0" smtClean="0"/>
            <a:t>bit</a:t>
          </a:r>
          <a:r>
            <a:rPr lang="en-US" sz="2000" kern="1200" dirty="0" err="1" smtClean="0"/>
            <a:t>i</a:t>
          </a:r>
          <a:r>
            <a:rPr lang="uz-Cyrl-UZ" sz="2000" kern="1200" dirty="0" smtClean="0"/>
            <a:t>ruv malakaviy ishining </a:t>
          </a:r>
          <a:r>
            <a:rPr lang="en-US" sz="2000" kern="1200" dirty="0" err="1" smtClean="0"/>
            <a:t>asosiy</a:t>
          </a:r>
          <a:r>
            <a:rPr lang="en-US" sz="2000" kern="1200" dirty="0" smtClean="0"/>
            <a:t> </a:t>
          </a:r>
          <a:r>
            <a:rPr lang="uz-Cyrl-UZ" sz="2000" kern="1200" dirty="0" smtClean="0"/>
            <a:t>maqsadi</a:t>
          </a:r>
          <a:r>
            <a:rPr lang="en-US" sz="2000" kern="1200" dirty="0" smtClean="0"/>
            <a:t> </a:t>
          </a:r>
          <a:r>
            <a:rPr lang="en-US" sz="2000" kern="1200" dirty="0" err="1" smtClean="0"/>
            <a:t>xisoblanadi</a:t>
          </a:r>
          <a:r>
            <a:rPr lang="en-US" sz="2000" kern="1200" dirty="0" smtClean="0"/>
            <a:t>.</a:t>
          </a:r>
          <a:endParaRPr lang="ru-RU" sz="2000" b="1" kern="1200" dirty="0">
            <a:latin typeface="Times New Roman" pitchFamily="18" charset="0"/>
            <a:cs typeface="Times New Roman" pitchFamily="18" charset="0"/>
          </a:endParaRPr>
        </a:p>
        <a:p>
          <a:pPr marL="0" lvl="1" indent="541338" algn="just" defTabSz="889000">
            <a:lnSpc>
              <a:spcPct val="90000"/>
            </a:lnSpc>
            <a:spcBef>
              <a:spcPct val="0"/>
            </a:spcBef>
            <a:spcAft>
              <a:spcPct val="15000"/>
            </a:spcAft>
            <a:buChar char="••"/>
          </a:pPr>
          <a:r>
            <a:rPr lang="uz-Cyrl-UZ" sz="2000" kern="1200" dirty="0" smtClean="0"/>
            <a:t>Davlat va xo`jalik boshqaruvi, mahalliy davlat hokimiyati organlari xodimlarining AKT</a:t>
          </a:r>
          <a:r>
            <a:rPr lang="en-US" sz="2000" kern="1200" dirty="0" smtClean="0"/>
            <a:t> </a:t>
          </a:r>
          <a:r>
            <a:rPr lang="en-US" sz="2000" kern="1200" dirty="0" err="1" smtClean="0"/>
            <a:t>boyicha</a:t>
          </a:r>
          <a:r>
            <a:rPr lang="en-US" sz="2000" kern="1200" dirty="0" smtClean="0"/>
            <a:t> online </a:t>
          </a:r>
          <a:r>
            <a:rPr lang="en-US" sz="2000" kern="1200" dirty="0" err="1" smtClean="0"/>
            <a:t>tarzda</a:t>
          </a:r>
          <a:r>
            <a:rPr lang="en-US" sz="2000" kern="1200" dirty="0" smtClean="0"/>
            <a:t> </a:t>
          </a:r>
          <a:r>
            <a:rPr lang="en-US" sz="2000" kern="1200" dirty="0" err="1" smtClean="0"/>
            <a:t>bilimlarini</a:t>
          </a:r>
          <a:r>
            <a:rPr lang="en-US" sz="2000" kern="1200" dirty="0" smtClean="0"/>
            <a:t> o</a:t>
          </a:r>
          <a:r>
            <a:rPr lang="uz-Cyrl-UZ" sz="2000" kern="1200" dirty="0" smtClean="0"/>
            <a:t>‘</a:t>
          </a:r>
          <a:r>
            <a:rPr lang="en-US" sz="2000" kern="1200" dirty="0" err="1" smtClean="0"/>
            <a:t>zlashtirishda</a:t>
          </a:r>
          <a:r>
            <a:rPr lang="en-US" sz="2000" kern="1200" dirty="0" smtClean="0"/>
            <a:t> </a:t>
          </a:r>
          <a:r>
            <a:rPr lang="en-US" sz="2000" kern="1200" dirty="0" err="1" smtClean="0"/>
            <a:t>uslubiy</a:t>
          </a:r>
          <a:r>
            <a:rPr lang="en-US" sz="2000" kern="1200" dirty="0" smtClean="0"/>
            <a:t> </a:t>
          </a:r>
          <a:r>
            <a:rPr lang="en-US" sz="2000" kern="1200" dirty="0" err="1" smtClean="0"/>
            <a:t>yordam</a:t>
          </a:r>
          <a:r>
            <a:rPr lang="en-US" sz="2000" kern="1200" dirty="0" smtClean="0"/>
            <a:t> </a:t>
          </a:r>
          <a:r>
            <a:rPr lang="en-US" sz="2000" kern="1200" dirty="0" err="1" smtClean="0"/>
            <a:t>ko’rsatish</a:t>
          </a:r>
          <a:r>
            <a:rPr lang="en-US" sz="2000" kern="1200" dirty="0" smtClean="0"/>
            <a:t>, </a:t>
          </a:r>
          <a:r>
            <a:rPr lang="en-US" sz="2000" kern="1200" dirty="0" err="1" smtClean="0"/>
            <a:t>yaratiladigan</a:t>
          </a:r>
          <a:r>
            <a:rPr lang="en-US" sz="2000" kern="1200" dirty="0" smtClean="0"/>
            <a:t> </a:t>
          </a:r>
          <a:r>
            <a:rPr lang="en-US" sz="2000" kern="1200" dirty="0" err="1" smtClean="0"/>
            <a:t>tizim</a:t>
          </a:r>
          <a:r>
            <a:rPr lang="en-US" sz="2000" kern="1200" dirty="0" smtClean="0"/>
            <a:t> </a:t>
          </a:r>
          <a:r>
            <a:rPr lang="en-US" sz="2000" kern="1200" dirty="0" err="1" smtClean="0"/>
            <a:t>samaradorligini</a:t>
          </a:r>
          <a:r>
            <a:rPr lang="en-US" sz="2000" kern="1200" dirty="0" smtClean="0"/>
            <a:t> </a:t>
          </a:r>
          <a:r>
            <a:rPr lang="en-US" sz="2000" kern="1200" dirty="0" err="1" smtClean="0"/>
            <a:t>baholash</a:t>
          </a:r>
          <a:r>
            <a:rPr lang="en-US" sz="2000" kern="1200" dirty="0" smtClean="0"/>
            <a:t>, </a:t>
          </a:r>
          <a:r>
            <a:rPr lang="en-US" sz="2000" kern="1200" dirty="0" err="1" smtClean="0"/>
            <a:t>bilimlarni</a:t>
          </a:r>
          <a:r>
            <a:rPr lang="en-US" sz="2000" kern="1200" dirty="0" smtClean="0"/>
            <a:t> </a:t>
          </a:r>
          <a:r>
            <a:rPr lang="en-US" sz="2000" kern="1200" dirty="0" err="1" smtClean="0"/>
            <a:t>o’zlashtirishini</a:t>
          </a:r>
          <a:r>
            <a:rPr lang="en-US" sz="2000" kern="1200" dirty="0" smtClean="0"/>
            <a:t> </a:t>
          </a:r>
          <a:r>
            <a:rPr lang="en-US" sz="2000" kern="1200" dirty="0" err="1" smtClean="0"/>
            <a:t>nazorat</a:t>
          </a:r>
          <a:r>
            <a:rPr lang="en-US" sz="2000" kern="1200" dirty="0" smtClean="0"/>
            <a:t> </a:t>
          </a:r>
          <a:r>
            <a:rPr lang="en-US" sz="2000" kern="1200" dirty="0" err="1" smtClean="0"/>
            <a:t>etish</a:t>
          </a:r>
          <a:r>
            <a:rPr lang="en-US" sz="2000" kern="1200" dirty="0" smtClean="0"/>
            <a:t>, </a:t>
          </a:r>
          <a:r>
            <a:rPr lang="en-US" sz="2000" kern="1200" dirty="0" err="1" smtClean="0"/>
            <a:t>ma’lumotlar</a:t>
          </a:r>
          <a:r>
            <a:rPr lang="en-US" sz="2000" kern="1200" dirty="0" smtClean="0"/>
            <a:t> </a:t>
          </a:r>
          <a:r>
            <a:rPr lang="en-US" sz="2000" kern="1200" dirty="0" err="1" smtClean="0"/>
            <a:t>bazasini</a:t>
          </a:r>
          <a:r>
            <a:rPr lang="en-US" sz="2000" kern="1200" dirty="0" smtClean="0"/>
            <a:t> </a:t>
          </a:r>
          <a:r>
            <a:rPr lang="en-US" sz="2000" kern="1200" dirty="0" err="1" smtClean="0"/>
            <a:t>yuritish</a:t>
          </a:r>
          <a:r>
            <a:rPr lang="en-US" sz="2000" kern="1200" dirty="0" smtClean="0"/>
            <a:t> </a:t>
          </a:r>
          <a:r>
            <a:rPr lang="en-US" sz="2000" kern="1200" dirty="0" err="1" smtClean="0"/>
            <a:t>tizimni</a:t>
          </a:r>
          <a:r>
            <a:rPr lang="en-US" sz="2000" kern="1200" dirty="0" smtClean="0"/>
            <a:t> </a:t>
          </a:r>
          <a:r>
            <a:rPr lang="en-US" sz="2000" kern="1200" dirty="0" err="1" smtClean="0"/>
            <a:t>yaratishdagi</a:t>
          </a:r>
          <a:r>
            <a:rPr lang="en-US" sz="2000" kern="1200" dirty="0" smtClean="0"/>
            <a:t> </a:t>
          </a:r>
          <a:r>
            <a:rPr lang="en-US" sz="2000" kern="1200" dirty="0" err="1" smtClean="0"/>
            <a:t>asosiy</a:t>
          </a:r>
          <a:r>
            <a:rPr lang="en-US" sz="2000" kern="1200" dirty="0" smtClean="0"/>
            <a:t> </a:t>
          </a:r>
          <a:r>
            <a:rPr lang="en-US" sz="2000" kern="1200" dirty="0" err="1" smtClean="0"/>
            <a:t>vazifalar</a:t>
          </a:r>
          <a:r>
            <a:rPr lang="en-US" sz="2000" kern="1200" dirty="0" smtClean="0"/>
            <a:t> </a:t>
          </a:r>
          <a:r>
            <a:rPr lang="en-US" sz="2000" kern="1200" dirty="0" err="1" smtClean="0"/>
            <a:t>hisoblanadi</a:t>
          </a:r>
          <a:r>
            <a:rPr lang="uz-Cyrl-UZ" sz="2000" kern="1200" dirty="0" smtClean="0"/>
            <a:t>.</a:t>
          </a:r>
          <a:endParaRPr lang="ru-RU" sz="2000" b="1" kern="1200" dirty="0">
            <a:latin typeface="Times New Roman" pitchFamily="18" charset="0"/>
            <a:cs typeface="Times New Roman" pitchFamily="18" charset="0"/>
          </a:endParaRPr>
        </a:p>
      </dsp:txBody>
      <dsp:txXfrm rot="-5400000">
        <a:off x="2600167" y="3648643"/>
        <a:ext cx="6300654" cy="2729215"/>
      </dsp:txXfrm>
    </dsp:sp>
    <dsp:sp modelId="{3ED5F6B2-51B2-433B-99F8-7E788872D3CA}">
      <dsp:nvSpPr>
        <dsp:cNvPr id="0" name=""/>
        <dsp:cNvSpPr/>
      </dsp:nvSpPr>
      <dsp:spPr>
        <a:xfrm rot="21203479">
          <a:off x="211565" y="3883222"/>
          <a:ext cx="2531427" cy="1790676"/>
        </a:xfrm>
        <a:prstGeom prst="roundRect">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perspectiveHeroicExtremeRightFacing"/>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uz-Cyrl-UZ" sz="1800" b="1" kern="1200" dirty="0" smtClean="0"/>
            <a:t>Bitiruv malakaviy ishining  maqsadi</a:t>
          </a:r>
          <a:r>
            <a:rPr lang="en-US" sz="1800" b="1" kern="1200" dirty="0" smtClean="0"/>
            <a:t> </a:t>
          </a:r>
          <a:r>
            <a:rPr lang="en-US" sz="1800" b="1" kern="1200" dirty="0" err="1" smtClean="0"/>
            <a:t>va</a:t>
          </a:r>
          <a:r>
            <a:rPr lang="en-US" sz="1800" b="1" kern="1200" dirty="0" smtClean="0"/>
            <a:t> </a:t>
          </a:r>
          <a:r>
            <a:rPr lang="en-US" sz="1800" b="1" kern="1200" dirty="0" err="1" smtClean="0"/>
            <a:t>vazifasi</a:t>
          </a:r>
          <a:r>
            <a:rPr lang="en-US" sz="1800" b="1" kern="1200" dirty="0" smtClean="0"/>
            <a:t>.</a:t>
          </a:r>
          <a:r>
            <a:rPr lang="uz-Cyrl-UZ" sz="1800" kern="1200" dirty="0" smtClean="0"/>
            <a:t> </a:t>
          </a:r>
          <a:endParaRPr lang="ru-RU" sz="1800" kern="1200" dirty="0"/>
        </a:p>
      </dsp:txBody>
      <dsp:txXfrm>
        <a:off x="298979" y="3970636"/>
        <a:ext cx="2356599" cy="161584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9425F6-73DC-48F8-8CA8-550A9ABC304A}" type="datetimeFigureOut">
              <a:rPr lang="ru-RU" smtClean="0"/>
              <a:pPr/>
              <a:t>06.06.2016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2B1796-5F59-42DB-8B50-3DDBCB2AAE4B}" type="slidenum">
              <a:rPr lang="ru-RU" smtClean="0"/>
              <a:pPr/>
              <a:t>‹#›</a:t>
            </a:fld>
            <a:endParaRPr lang="ru-RU"/>
          </a:p>
        </p:txBody>
      </p:sp>
    </p:spTree>
    <p:extLst>
      <p:ext uri="{BB962C8B-B14F-4D97-AF65-F5344CB8AC3E}">
        <p14:creationId xmlns:p14="http://schemas.microsoft.com/office/powerpoint/2010/main" val="3308353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A2B1796-5F59-42DB-8B50-3DDBCB2AAE4B}" type="slidenum">
              <a:rPr lang="ru-RU" smtClean="0"/>
              <a:pPr/>
              <a:t>3</a:t>
            </a:fld>
            <a:endParaRPr lang="ru-RU"/>
          </a:p>
        </p:txBody>
      </p:sp>
    </p:spTree>
    <p:extLst>
      <p:ext uri="{BB962C8B-B14F-4D97-AF65-F5344CB8AC3E}">
        <p14:creationId xmlns:p14="http://schemas.microsoft.com/office/powerpoint/2010/main" val="1587765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A2B1796-5F59-42DB-8B50-3DDBCB2AAE4B}" type="slidenum">
              <a:rPr lang="ru-RU" smtClean="0"/>
              <a:pPr/>
              <a:t>4</a:t>
            </a:fld>
            <a:endParaRPr lang="ru-RU"/>
          </a:p>
        </p:txBody>
      </p:sp>
    </p:spTree>
    <p:extLst>
      <p:ext uri="{BB962C8B-B14F-4D97-AF65-F5344CB8AC3E}">
        <p14:creationId xmlns:p14="http://schemas.microsoft.com/office/powerpoint/2010/main" val="2616651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A2B1796-5F59-42DB-8B50-3DDBCB2AAE4B}" type="slidenum">
              <a:rPr lang="ru-RU" smtClean="0"/>
              <a:pPr/>
              <a:t>5</a:t>
            </a:fld>
            <a:endParaRPr lang="ru-RU"/>
          </a:p>
        </p:txBody>
      </p:sp>
    </p:spTree>
    <p:extLst>
      <p:ext uri="{BB962C8B-B14F-4D97-AF65-F5344CB8AC3E}">
        <p14:creationId xmlns:p14="http://schemas.microsoft.com/office/powerpoint/2010/main" val="2894113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A2B1796-5F59-42DB-8B50-3DDBCB2AAE4B}" type="slidenum">
              <a:rPr lang="ru-RU" smtClean="0"/>
              <a:pPr/>
              <a:t>6</a:t>
            </a:fld>
            <a:endParaRPr lang="ru-RU"/>
          </a:p>
        </p:txBody>
      </p:sp>
    </p:spTree>
    <p:extLst>
      <p:ext uri="{BB962C8B-B14F-4D97-AF65-F5344CB8AC3E}">
        <p14:creationId xmlns:p14="http://schemas.microsoft.com/office/powerpoint/2010/main" val="230019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A2B1796-5F59-42DB-8B50-3DDBCB2AAE4B}" type="slidenum">
              <a:rPr lang="ru-RU" smtClean="0"/>
              <a:pPr/>
              <a:t>7</a:t>
            </a:fld>
            <a:endParaRPr lang="ru-RU"/>
          </a:p>
        </p:txBody>
      </p:sp>
    </p:spTree>
    <p:extLst>
      <p:ext uri="{BB962C8B-B14F-4D97-AF65-F5344CB8AC3E}">
        <p14:creationId xmlns:p14="http://schemas.microsoft.com/office/powerpoint/2010/main" val="28665437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14CD00-65CB-4326-9B18-B342D84312DB}" type="datetimeFigureOut">
              <a:rPr lang="ru-RU" smtClean="0"/>
              <a:pPr/>
              <a:t>06.06.2016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949911-87CC-47CC-ADED-93F4FE13CBD4}" type="slidenum">
              <a:rPr lang="ru-RU" smtClean="0"/>
              <a:pPr/>
              <a:t>‹#›</a:t>
            </a:fld>
            <a:endParaRPr lang="ru-RU"/>
          </a:p>
        </p:txBody>
      </p:sp>
    </p:spTree>
  </p:cSld>
  <p:clrMapOvr>
    <a:masterClrMapping/>
  </p:clrMapOvr>
  <p:transition spd="slow">
    <p:pull dir="rd"/>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14CD00-65CB-4326-9B18-B342D84312DB}" type="datetimeFigureOut">
              <a:rPr lang="ru-RU" smtClean="0"/>
              <a:pPr/>
              <a:t>06.06.2016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49911-87CC-47CC-ADED-93F4FE13CBD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ll dir="rd"/>
    <p:sndAc>
      <p:stSnd>
        <p:snd r:embed="rId13" name="chimes.wav"/>
      </p:stSnd>
    </p:sndAc>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hyperlink" Target="http://www.e-hukumat.uz/" TargetMode="Externa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gif"/><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audio" Target="../media/audio1.wav"/><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Админстратор\Рабочий стол\Dilshod\Fon rasm\for-business-backgrounds-wallpapers.jpg"/>
          <p:cNvPicPr>
            <a:picLocks noChangeAspect="1" noChangeArrowheads="1"/>
          </p:cNvPicPr>
          <p:nvPr/>
        </p:nvPicPr>
        <p:blipFill>
          <a:blip r:embed="rId3"/>
          <a:srcRect/>
          <a:stretch>
            <a:fillRect/>
          </a:stretch>
        </p:blipFill>
        <p:spPr bwMode="auto">
          <a:xfrm>
            <a:off x="-35719" y="20629"/>
            <a:ext cx="9144000" cy="6858000"/>
          </a:xfrm>
          <a:prstGeom prst="rect">
            <a:avLst/>
          </a:prstGeom>
        </p:spPr>
        <p:style>
          <a:lnRef idx="2">
            <a:schemeClr val="dk1"/>
          </a:lnRef>
          <a:fillRef idx="1">
            <a:schemeClr val="lt1"/>
          </a:fillRef>
          <a:effectRef idx="0">
            <a:schemeClr val="dk1"/>
          </a:effectRef>
          <a:fontRef idx="minor">
            <a:schemeClr val="dk1"/>
          </a:fontRef>
        </p:style>
      </p:pic>
      <p:sp>
        <p:nvSpPr>
          <p:cNvPr id="6" name="Прямоугольник 5"/>
          <p:cNvSpPr/>
          <p:nvPr/>
        </p:nvSpPr>
        <p:spPr>
          <a:xfrm>
            <a:off x="500066" y="428604"/>
            <a:ext cx="6858016" cy="2554545"/>
          </a:xfrm>
          <a:prstGeom prst="rect">
            <a:avLst/>
          </a:prstGeom>
        </p:spPr>
        <p:txBody>
          <a:bodyPr wrap="square">
            <a:spAutoFit/>
          </a:bodyPr>
          <a:lstStyle/>
          <a:p>
            <a:pPr indent="370800" algn="ctr"/>
            <a:r>
              <a:rPr lang="en-US" sz="2000" b="1" dirty="0" smtClean="0">
                <a:latin typeface="Times New Roman" pitchFamily="18" charset="0"/>
                <a:cs typeface="Times New Roman" pitchFamily="18" charset="0"/>
              </a:rPr>
              <a:t>O</a:t>
            </a:r>
            <a:r>
              <a:rPr lang="uz-Cyrl-UZ" sz="2000" dirty="0"/>
              <a:t>‘</a:t>
            </a:r>
            <a:r>
              <a:rPr lang="ru-RU" sz="2000" b="1" dirty="0" err="1" smtClean="0">
                <a:latin typeface="Times New Roman" pitchFamily="18" charset="0"/>
                <a:cs typeface="Times New Roman" pitchFamily="18" charset="0"/>
              </a:rPr>
              <a:t>ZBЕKISTОN</a:t>
            </a:r>
            <a:r>
              <a:rPr lang="ru-RU" sz="2000" b="1" dirty="0" smtClean="0">
                <a:latin typeface="Times New Roman" pitchFamily="18" charset="0"/>
                <a:cs typeface="Times New Roman" pitchFamily="18" charset="0"/>
              </a:rPr>
              <a:t> RЕSPUBLIKASI AХBОRОT</a:t>
            </a:r>
            <a:r>
              <a:rPr lang="en-US" sz="2000" b="1" dirty="0" smtClean="0">
                <a:latin typeface="Times New Roman" pitchFamily="18" charset="0"/>
                <a:cs typeface="Times New Roman" pitchFamily="18" charset="0"/>
              </a:rPr>
              <a:t> TEXNOLOGIYALARI </a:t>
            </a:r>
            <a:r>
              <a:rPr lang="ru-RU" sz="2000" b="1" dirty="0" smtClean="0">
                <a:latin typeface="Times New Roman" pitchFamily="18" charset="0"/>
                <a:cs typeface="Times New Roman" pitchFamily="18" charset="0"/>
              </a:rPr>
              <a:t>VA KОMMUNIKATSIYALARI</a:t>
            </a:r>
            <a:r>
              <a:rPr lang="en-US" sz="2000" b="1" dirty="0" smtClean="0">
                <a:latin typeface="Times New Roman" pitchFamily="18" charset="0"/>
                <a:cs typeface="Times New Roman" pitchFamily="18" charset="0"/>
              </a:rPr>
              <a:t>NI RIVOJLANTIRISH VAZIRLIGI </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TОSHKЕNT AХBОRОT TЕХNОLОGIYALARI UNIVЕRSITЕTI URGANCH FILIALI </a:t>
            </a:r>
          </a:p>
          <a:p>
            <a:pPr indent="370800" algn="ctr"/>
            <a:r>
              <a:rPr lang="ru-RU" sz="2000" b="1" dirty="0" smtClean="0">
                <a:latin typeface="Times New Roman" pitchFamily="18" charset="0"/>
                <a:cs typeface="Times New Roman" pitchFamily="18" charset="0"/>
              </a:rPr>
              <a:t>911-12 </a:t>
            </a:r>
            <a:r>
              <a:rPr lang="en-US" sz="2000" b="1" dirty="0" err="1" smtClean="0">
                <a:latin typeface="Times New Roman" pitchFamily="18" charset="0"/>
                <a:cs typeface="Times New Roman" pitchFamily="18" charset="0"/>
              </a:rPr>
              <a:t>gurux</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talabasi</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Alimov</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Sherzod</a:t>
            </a:r>
            <a:endParaRPr lang="en-US" sz="2000" b="1" dirty="0" smtClean="0">
              <a:latin typeface="Times New Roman" pitchFamily="18" charset="0"/>
              <a:cs typeface="Times New Roman" pitchFamily="18" charset="0"/>
            </a:endParaRPr>
          </a:p>
          <a:p>
            <a:pPr indent="370800" algn="ctr"/>
            <a:endParaRPr lang="en-US" sz="2000" b="1" dirty="0">
              <a:latin typeface="Times New Roman" pitchFamily="18" charset="0"/>
              <a:cs typeface="Times New Roman" pitchFamily="18" charset="0"/>
            </a:endParaRPr>
          </a:p>
          <a:p>
            <a:pPr indent="370800" algn="ctr"/>
            <a:r>
              <a:rPr lang="en-US" sz="2000" b="1" dirty="0">
                <a:solidFill>
                  <a:srgbClr val="0000FF"/>
                </a:solidFill>
                <a:latin typeface="Times New Roman" pitchFamily="18" charset="0"/>
                <a:cs typeface="Times New Roman" pitchFamily="18" charset="0"/>
              </a:rPr>
              <a:t>BITIRUV  MALAKAVIY  </a:t>
            </a:r>
            <a:r>
              <a:rPr lang="en-US" sz="2000" b="1" dirty="0" smtClean="0">
                <a:solidFill>
                  <a:srgbClr val="0000FF"/>
                </a:solidFill>
                <a:latin typeface="Times New Roman" pitchFamily="18" charset="0"/>
                <a:cs typeface="Times New Roman" pitchFamily="18" charset="0"/>
              </a:rPr>
              <a:t>ISHI</a:t>
            </a:r>
            <a:endParaRPr lang="ru-RU" sz="2000" dirty="0">
              <a:latin typeface="Times New Roman" pitchFamily="18" charset="0"/>
              <a:cs typeface="Times New Roman" pitchFamily="18" charset="0"/>
            </a:endParaRPr>
          </a:p>
        </p:txBody>
      </p:sp>
      <p:pic>
        <p:nvPicPr>
          <p:cNvPr id="7" name="Picture 17" descr="C:\Users\Bargida\Pictures\Рисунок1.gif"/>
          <p:cNvPicPr>
            <a:picLocks noChangeAspect="1" noChangeArrowheads="1"/>
          </p:cNvPicPr>
          <p:nvPr/>
        </p:nvPicPr>
        <p:blipFill>
          <a:blip r:embed="rId4"/>
          <a:srcRect/>
          <a:stretch>
            <a:fillRect/>
          </a:stretch>
        </p:blipFill>
        <p:spPr bwMode="auto">
          <a:xfrm>
            <a:off x="7236296" y="71414"/>
            <a:ext cx="1907736" cy="1849927"/>
          </a:xfrm>
          <a:prstGeom prst="rect">
            <a:avLst/>
          </a:prstGeom>
          <a:noFill/>
          <a:ln w="9525">
            <a:noFill/>
            <a:miter lim="800000"/>
            <a:headEnd/>
            <a:tailEnd/>
          </a:ln>
        </p:spPr>
      </p:pic>
      <p:sp>
        <p:nvSpPr>
          <p:cNvPr id="8" name="Прямоугольник 7"/>
          <p:cNvSpPr/>
          <p:nvPr/>
        </p:nvSpPr>
        <p:spPr>
          <a:xfrm>
            <a:off x="518272" y="1357298"/>
            <a:ext cx="184731" cy="430887"/>
          </a:xfrm>
          <a:prstGeom prst="rect">
            <a:avLst/>
          </a:prstGeom>
        </p:spPr>
        <p:txBody>
          <a:bodyPr wrap="none">
            <a:spAutoFit/>
          </a:bodyPr>
          <a:lstStyle/>
          <a:p>
            <a:pPr>
              <a:defRPr/>
            </a:pPr>
            <a:endParaRPr lang="ru-RU" sz="2200" b="1" spc="50" dirty="0">
              <a:ln w="11430"/>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0" name="Прямоугольник 9"/>
          <p:cNvSpPr/>
          <p:nvPr/>
        </p:nvSpPr>
        <p:spPr>
          <a:xfrm>
            <a:off x="3643306" y="6100724"/>
            <a:ext cx="2143140" cy="338554"/>
          </a:xfrm>
          <a:prstGeom prst="rect">
            <a:avLst/>
          </a:prstGeom>
        </p:spPr>
        <p:txBody>
          <a:bodyPr wrap="square">
            <a:spAutoFit/>
          </a:bodyPr>
          <a:lstStyle/>
          <a:p>
            <a:pPr>
              <a:lnSpc>
                <a:spcPct val="100000"/>
              </a:lnSpc>
            </a:pPr>
            <a:r>
              <a:rPr lang="en-US" sz="1600" b="1" dirty="0" smtClean="0">
                <a:solidFill>
                  <a:srgbClr val="FF0000"/>
                </a:solidFill>
                <a:latin typeface="Times New Roman" pitchFamily="18" charset="0"/>
              </a:rPr>
              <a:t>URGANCH-2016</a:t>
            </a:r>
            <a:endParaRPr lang="ru-RU" sz="1600" b="1" dirty="0">
              <a:solidFill>
                <a:srgbClr val="FF0000"/>
              </a:solidFill>
              <a:latin typeface="Times New Roman" pitchFamily="18" charset="0"/>
            </a:endParaRPr>
          </a:p>
        </p:txBody>
      </p:sp>
      <p:sp>
        <p:nvSpPr>
          <p:cNvPr id="12" name="Прямоугольник с двумя скругленными противолежащими углами 11"/>
          <p:cNvSpPr/>
          <p:nvPr/>
        </p:nvSpPr>
        <p:spPr>
          <a:xfrm>
            <a:off x="598805" y="3367822"/>
            <a:ext cx="7786742" cy="1717362"/>
          </a:xfrm>
          <a:prstGeom prst="round2DiagRect">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rtlCol="0" anchor="ctr"/>
          <a:lstStyle/>
          <a:p>
            <a:pPr lvl="0" algn="ctr"/>
            <a:r>
              <a:rPr lang="en-US" sz="3200" b="1" smtClean="0">
                <a:ln w="24500" cmpd="dbl">
                  <a:solidFill>
                    <a:schemeClr val="accent2">
                      <a:shade val="85000"/>
                      <a:satMod val="155000"/>
                    </a:schemeClr>
                  </a:solidFill>
                  <a:prstDash val="solid"/>
                  <a:miter lim="800000"/>
                </a:ln>
                <a:solidFill>
                  <a:srgbClr val="FFFF00"/>
                </a:solidFill>
                <a:effectLst>
                  <a:outerShdw blurRad="38100" dist="38100" dir="7020000" algn="tl">
                    <a:srgbClr val="000000">
                      <a:alpha val="35000"/>
                    </a:srgbClr>
                  </a:outerShdw>
                </a:effectLst>
              </a:rPr>
              <a:t>MAVZU: </a:t>
            </a:r>
            <a:r>
              <a:rPr lang="uz-Cyrl-UZ" sz="3200" b="1" smtClean="0">
                <a:ln w="24500" cmpd="dbl">
                  <a:solidFill>
                    <a:schemeClr val="accent2">
                      <a:shade val="85000"/>
                      <a:satMod val="155000"/>
                    </a:schemeClr>
                  </a:solidFill>
                  <a:prstDash val="solid"/>
                  <a:miter lim="800000"/>
                </a:ln>
                <a:solidFill>
                  <a:srgbClr val="FFFF00"/>
                </a:solidFill>
                <a:effectLst>
                  <a:outerShdw blurRad="38100" dist="38100" dir="7020000" algn="tl">
                    <a:srgbClr val="000000">
                      <a:alpha val="35000"/>
                    </a:srgbClr>
                  </a:outerShdw>
                </a:effectLst>
              </a:rPr>
              <a:t>“ELEKTRON HUKUMAT” </a:t>
            </a:r>
            <a:r>
              <a:rPr lang="en-US" sz="3200" b="1" smtClean="0">
                <a:ln w="24500" cmpd="dbl">
                  <a:solidFill>
                    <a:schemeClr val="accent2">
                      <a:shade val="85000"/>
                      <a:satMod val="155000"/>
                    </a:schemeClr>
                  </a:solidFill>
                  <a:prstDash val="solid"/>
                  <a:miter lim="800000"/>
                </a:ln>
                <a:solidFill>
                  <a:srgbClr val="FFFF00"/>
                </a:solidFill>
                <a:effectLst>
                  <a:outerShdw blurRad="38100" dist="38100" dir="7020000" algn="tl">
                    <a:srgbClr val="000000">
                      <a:alpha val="35000"/>
                    </a:srgbClr>
                  </a:outerShdw>
                </a:effectLst>
              </a:rPr>
              <a:t>O</a:t>
            </a:r>
            <a:r>
              <a:rPr lang="uz-Cyrl-UZ" sz="3200" b="1" smtClean="0">
                <a:ln w="24500" cmpd="dbl">
                  <a:solidFill>
                    <a:schemeClr val="accent2">
                      <a:shade val="85000"/>
                      <a:satMod val="155000"/>
                    </a:schemeClr>
                  </a:solidFill>
                  <a:prstDash val="solid"/>
                  <a:miter lim="800000"/>
                </a:ln>
                <a:solidFill>
                  <a:srgbClr val="FFFF00"/>
                </a:solidFill>
                <a:effectLst>
                  <a:outerShdw blurRad="38100" dist="38100" dir="7020000" algn="tl">
                    <a:srgbClr val="000000">
                      <a:alpha val="35000"/>
                    </a:srgbClr>
                  </a:outerShdw>
                </a:effectLst>
              </a:rPr>
              <a:t>‘QUV MARKAZI  </a:t>
            </a:r>
            <a:r>
              <a:rPr lang="en-US" sz="3200" b="1" smtClean="0">
                <a:ln w="24500" cmpd="dbl">
                  <a:solidFill>
                    <a:schemeClr val="accent2">
                      <a:shade val="85000"/>
                      <a:satMod val="155000"/>
                    </a:schemeClr>
                  </a:solidFill>
                  <a:prstDash val="solid"/>
                  <a:miter lim="800000"/>
                </a:ln>
                <a:solidFill>
                  <a:srgbClr val="FFFF00"/>
                </a:solidFill>
                <a:effectLst>
                  <a:outerShdw blurRad="38100" dist="38100" dir="7020000" algn="tl">
                    <a:srgbClr val="000000">
                      <a:alpha val="35000"/>
                    </a:srgbClr>
                  </a:outerShdw>
                </a:effectLst>
              </a:rPr>
              <a:t>UCHUN  MASOFAVIY TA’LIM   TIZIMINI  YARATISH</a:t>
            </a:r>
            <a:endParaRPr lang="ru-RU" dirty="0"/>
          </a:p>
        </p:txBody>
      </p:sp>
      <p:sp>
        <p:nvSpPr>
          <p:cNvPr id="20481" name="Rectangle 1"/>
          <p:cNvSpPr>
            <a:spLocks noChangeArrowheads="1"/>
          </p:cNvSpPr>
          <p:nvPr/>
        </p:nvSpPr>
        <p:spPr bwMode="auto">
          <a:xfrm>
            <a:off x="5508104" y="5628475"/>
            <a:ext cx="324036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err="1" smtClean="0">
                <a:ln>
                  <a:noFill/>
                </a:ln>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Ilmiy</a:t>
            </a:r>
            <a:r>
              <a:rPr kumimoji="0" lang="en-US" sz="2000" b="1" i="1" u="none" strike="noStrike" cap="none" normalizeH="0" baseline="0" dirty="0" smtClean="0">
                <a:ln>
                  <a:noFill/>
                </a:ln>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a:t>
            </a:r>
            <a:r>
              <a:rPr kumimoji="0" lang="en-US" sz="2000" b="1" i="1" u="none" strike="noStrike" cap="none" normalizeH="0" baseline="0" dirty="0" err="1" smtClean="0">
                <a:ln>
                  <a:noFill/>
                </a:ln>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rahbar</a:t>
            </a:r>
            <a:r>
              <a:rPr kumimoji="0" lang="en-US" sz="2000" b="1" i="1" u="none" strike="noStrike" cap="none" normalizeH="0" baseline="0" dirty="0" smtClean="0">
                <a:ln>
                  <a:noFill/>
                </a:ln>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a:t>
            </a:r>
            <a:r>
              <a:rPr lang="en-US" sz="2000" b="1" i="1" dirty="0" err="1"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Raimboyev</a:t>
            </a:r>
            <a:r>
              <a:rPr lang="en-US" sz="2000" b="1" i="1"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a:t>
            </a:r>
            <a:r>
              <a:rPr lang="en-US" sz="2000" b="1" i="1"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.X</a:t>
            </a:r>
            <a:endParaRPr kumimoji="0" lang="en-US" sz="2000" b="1" i="1" u="none" strike="noStrike" cap="none" normalizeH="0" baseline="0" dirty="0" smtClean="0">
              <a:ln>
                <a:noFill/>
              </a:ln>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spd="slow">
    <p:split orient="vert"/>
    <p:sndAc>
      <p:stSnd>
        <p:snd r:embed="rId2" name="chimes.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стратор\Рабочий стол\Dilshod\Fon rasm\for-business-backgrounds-wallpapers.jpg"/>
          <p:cNvPicPr>
            <a:picLocks noChangeAspect="1" noChangeArrowheads="1"/>
          </p:cNvPicPr>
          <p:nvPr/>
        </p:nvPicPr>
        <p:blipFill>
          <a:blip r:embed="rId3"/>
          <a:srcRect/>
          <a:stretch>
            <a:fillRect/>
          </a:stretch>
        </p:blipFill>
        <p:spPr bwMode="auto">
          <a:xfrm>
            <a:off x="0" y="24"/>
            <a:ext cx="9144000" cy="6858000"/>
          </a:xfrm>
          <a:prstGeom prst="rect">
            <a:avLst/>
          </a:prstGeom>
        </p:spPr>
        <p:style>
          <a:lnRef idx="2">
            <a:schemeClr val="dk1"/>
          </a:lnRef>
          <a:fillRef idx="1">
            <a:schemeClr val="lt1"/>
          </a:fillRef>
          <a:effectRef idx="0">
            <a:schemeClr val="dk1"/>
          </a:effectRef>
          <a:fontRef idx="minor">
            <a:schemeClr val="dk1"/>
          </a:fontRef>
        </p:style>
      </p:pic>
      <p:sp>
        <p:nvSpPr>
          <p:cNvPr id="7" name="Блок-схема: альтернативный процесс 6"/>
          <p:cNvSpPr/>
          <p:nvPr/>
        </p:nvSpPr>
        <p:spPr>
          <a:xfrm>
            <a:off x="285720" y="6314"/>
            <a:ext cx="7358114" cy="928694"/>
          </a:xfrm>
          <a:prstGeom prst="flowChartAlternateProcess">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200" b="1" dirty="0">
                <a:solidFill>
                  <a:schemeClr val="bg1"/>
                </a:solidFill>
                <a:latin typeface="Times New Roman" pitchFamily="18" charset="0"/>
                <a:cs typeface="Times New Roman" pitchFamily="18" charset="0"/>
              </a:rPr>
              <a:t>O</a:t>
            </a:r>
            <a:r>
              <a:rPr lang="uz-Cyrl-UZ" sz="3200" dirty="0">
                <a:solidFill>
                  <a:schemeClr val="bg1"/>
                </a:solidFill>
              </a:rPr>
              <a:t>‘</a:t>
            </a:r>
            <a:r>
              <a:rPr lang="en-US" sz="3200" b="1" dirty="0" err="1">
                <a:solidFill>
                  <a:schemeClr val="bg1"/>
                </a:solidFill>
                <a:latin typeface="Times New Roman" pitchFamily="18" charset="0"/>
                <a:cs typeface="Times New Roman" pitchFamily="18" charset="0"/>
              </a:rPr>
              <a:t>quv</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kurslar</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ro</a:t>
            </a:r>
            <a:r>
              <a:rPr lang="uz-Cyrl-UZ" sz="3600" dirty="0"/>
              <a:t>‘</a:t>
            </a:r>
            <a:r>
              <a:rPr lang="en-US" sz="3600" dirty="0" err="1"/>
              <a:t>yhati</a:t>
            </a:r>
            <a:endParaRPr lang="ru-RU" sz="3600" b="1" dirty="0">
              <a:solidFill>
                <a:schemeClr val="tx1"/>
              </a:solidFill>
              <a:latin typeface="Times New Roman" pitchFamily="18" charset="0"/>
              <a:cs typeface="Times New Roman" pitchFamily="18" charset="0"/>
            </a:endParaRPr>
          </a:p>
        </p:txBody>
      </p:sp>
      <p:sp>
        <p:nvSpPr>
          <p:cNvPr id="8" name="Загнутый угол 7"/>
          <p:cNvSpPr/>
          <p:nvPr/>
        </p:nvSpPr>
        <p:spPr>
          <a:xfrm>
            <a:off x="285720" y="1500174"/>
            <a:ext cx="8318728" cy="4945114"/>
          </a:xfrm>
          <a:prstGeom prst="foldedCorner">
            <a:avLst>
              <a:gd name="adj" fmla="val 22824"/>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spcBef>
                <a:spcPts val="600"/>
              </a:spcBef>
              <a:buFont typeface="Arial" pitchFamily="34" charset="0"/>
              <a:buChar char="•"/>
            </a:pPr>
            <a:endParaRPr lang="ru-RU" sz="2400" b="1" i="1" dirty="0" smtClean="0">
              <a:latin typeface="Times New Roman" pitchFamily="18" charset="0"/>
              <a:cs typeface="Times New Roman" pitchFamily="18" charset="0"/>
            </a:endParaRPr>
          </a:p>
          <a:p>
            <a:pPr algn="just"/>
            <a:endParaRPr lang="ru-RU" sz="2400" b="1" i="1" dirty="0">
              <a:latin typeface="Times New Roman" pitchFamily="18" charset="0"/>
              <a:cs typeface="Times New Roman" pitchFamily="18" charset="0"/>
            </a:endParaRPr>
          </a:p>
        </p:txBody>
      </p:sp>
      <p:pic>
        <p:nvPicPr>
          <p:cNvPr id="9" name="Picture 17" descr="C:\Users\Bargida\Pictures\Рисунок1.gif"/>
          <p:cNvPicPr>
            <a:picLocks noChangeAspect="1" noChangeArrowheads="1"/>
          </p:cNvPicPr>
          <p:nvPr/>
        </p:nvPicPr>
        <p:blipFill>
          <a:blip r:embed="rId4"/>
          <a:srcRect/>
          <a:stretch>
            <a:fillRect/>
          </a:stretch>
        </p:blipFill>
        <p:spPr bwMode="auto">
          <a:xfrm>
            <a:off x="7643834" y="55570"/>
            <a:ext cx="1500198" cy="1444604"/>
          </a:xfrm>
          <a:prstGeom prst="rect">
            <a:avLst/>
          </a:prstGeom>
          <a:noFill/>
          <a:ln w="9525">
            <a:noFill/>
            <a:miter lim="800000"/>
            <a:headEnd/>
            <a:tailEnd/>
          </a:ln>
        </p:spPr>
      </p:pic>
      <p:pic>
        <p:nvPicPr>
          <p:cNvPr id="10" name="Рисунок 9"/>
          <p:cNvPicPr/>
          <p:nvPr/>
        </p:nvPicPr>
        <p:blipFill>
          <a:blip r:embed="rId5"/>
          <a:stretch>
            <a:fillRect/>
          </a:stretch>
        </p:blipFill>
        <p:spPr>
          <a:xfrm>
            <a:off x="107504" y="1500174"/>
            <a:ext cx="8784976" cy="5357826"/>
          </a:xfrm>
          <a:prstGeom prst="rect">
            <a:avLst/>
          </a:prstGeom>
        </p:spPr>
      </p:pic>
    </p:spTree>
    <p:extLst>
      <p:ext uri="{BB962C8B-B14F-4D97-AF65-F5344CB8AC3E}">
        <p14:creationId xmlns:p14="http://schemas.microsoft.com/office/powerpoint/2010/main" val="2192090205"/>
      </p:ext>
    </p:extLst>
  </p:cSld>
  <p:clrMapOvr>
    <a:masterClrMapping/>
  </p:clrMapOvr>
  <p:transition spd="slow">
    <p:pull dir="rd"/>
    <p:sndAc>
      <p:stSnd>
        <p:snd r:embed="rId2" name="chimes.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стратор\Рабочий стол\Dilshod\Fon rasm\for-business-backgrounds-wallpapers.jpg"/>
          <p:cNvPicPr>
            <a:picLocks noChangeAspect="1" noChangeArrowheads="1"/>
          </p:cNvPicPr>
          <p:nvPr/>
        </p:nvPicPr>
        <p:blipFill>
          <a:blip r:embed="rId3"/>
          <a:srcRect/>
          <a:stretch>
            <a:fillRect/>
          </a:stretch>
        </p:blipFill>
        <p:spPr bwMode="auto">
          <a:xfrm>
            <a:off x="0" y="24"/>
            <a:ext cx="9144000" cy="6858000"/>
          </a:xfrm>
          <a:prstGeom prst="rect">
            <a:avLst/>
          </a:prstGeom>
        </p:spPr>
        <p:style>
          <a:lnRef idx="2">
            <a:schemeClr val="dk1"/>
          </a:lnRef>
          <a:fillRef idx="1">
            <a:schemeClr val="lt1"/>
          </a:fillRef>
          <a:effectRef idx="0">
            <a:schemeClr val="dk1"/>
          </a:effectRef>
          <a:fontRef idx="minor">
            <a:schemeClr val="dk1"/>
          </a:fontRef>
        </p:style>
      </p:pic>
      <p:sp>
        <p:nvSpPr>
          <p:cNvPr id="7" name="Блок-схема: альтернативный процесс 6"/>
          <p:cNvSpPr/>
          <p:nvPr/>
        </p:nvSpPr>
        <p:spPr>
          <a:xfrm>
            <a:off x="285720" y="6314"/>
            <a:ext cx="7464322" cy="928694"/>
          </a:xfrm>
          <a:prstGeom prst="flowChartAlternateProcess">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rtlCol="0" anchor="ctr"/>
          <a:lstStyle/>
          <a:p>
            <a:pPr algn="ctr"/>
            <a:r>
              <a:rPr lang="uz-Cyrl-UZ" sz="3200" dirty="0" smtClean="0"/>
              <a:t>O‘</a:t>
            </a:r>
            <a:r>
              <a:rPr lang="en-US" sz="3200" dirty="0" err="1" smtClean="0"/>
              <a:t>quv</a:t>
            </a:r>
            <a:r>
              <a:rPr lang="en-US" sz="3200" dirty="0" smtClean="0"/>
              <a:t> </a:t>
            </a:r>
            <a:r>
              <a:rPr lang="en-US" sz="3200" dirty="0" err="1" smtClean="0"/>
              <a:t>kurslar</a:t>
            </a:r>
            <a:r>
              <a:rPr lang="en-US" sz="3200" dirty="0" smtClean="0"/>
              <a:t> </a:t>
            </a:r>
            <a:r>
              <a:rPr lang="en-US" sz="3200" dirty="0" err="1" smtClean="0"/>
              <a:t>a’zo</a:t>
            </a:r>
            <a:r>
              <a:rPr lang="en-US" sz="3200" dirty="0" smtClean="0"/>
              <a:t> </a:t>
            </a:r>
            <a:r>
              <a:rPr lang="en-US" sz="3200" dirty="0" err="1" smtClean="0"/>
              <a:t>bo</a:t>
            </a:r>
            <a:r>
              <a:rPr lang="uz-Cyrl-UZ" sz="3200" dirty="0" smtClean="0"/>
              <a:t>‘</a:t>
            </a:r>
            <a:r>
              <a:rPr lang="en-US" sz="3200" dirty="0" err="1" smtClean="0"/>
              <a:t>lish</a:t>
            </a:r>
            <a:r>
              <a:rPr lang="en-US" sz="3200" dirty="0" smtClean="0"/>
              <a:t> </a:t>
            </a:r>
            <a:endParaRPr lang="ru-RU" sz="3000" b="1" dirty="0">
              <a:solidFill>
                <a:schemeClr val="tx1"/>
              </a:solidFill>
              <a:latin typeface="Times New Roman" pitchFamily="18" charset="0"/>
              <a:cs typeface="Times New Roman" pitchFamily="18" charset="0"/>
            </a:endParaRPr>
          </a:p>
        </p:txBody>
      </p:sp>
      <p:sp>
        <p:nvSpPr>
          <p:cNvPr id="8" name="Загнутый угол 7"/>
          <p:cNvSpPr/>
          <p:nvPr/>
        </p:nvSpPr>
        <p:spPr>
          <a:xfrm>
            <a:off x="107504" y="1196752"/>
            <a:ext cx="8640960" cy="5400600"/>
          </a:xfrm>
          <a:prstGeom prst="foldedCorner">
            <a:avLst>
              <a:gd name="adj" fmla="val 22824"/>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spcBef>
                <a:spcPts val="600"/>
              </a:spcBef>
              <a:buFont typeface="Arial" pitchFamily="34" charset="0"/>
              <a:buChar char="•"/>
            </a:pPr>
            <a:endParaRPr lang="ru-RU" sz="2400" b="1" i="1" dirty="0" smtClean="0">
              <a:latin typeface="Times New Roman" pitchFamily="18" charset="0"/>
              <a:cs typeface="Times New Roman" pitchFamily="18" charset="0"/>
            </a:endParaRPr>
          </a:p>
          <a:p>
            <a:pPr algn="just"/>
            <a:endParaRPr lang="ru-RU" sz="2400" b="1" i="1" dirty="0">
              <a:latin typeface="Times New Roman" pitchFamily="18" charset="0"/>
              <a:cs typeface="Times New Roman" pitchFamily="18" charset="0"/>
            </a:endParaRPr>
          </a:p>
        </p:txBody>
      </p:sp>
      <p:pic>
        <p:nvPicPr>
          <p:cNvPr id="9" name="Picture 17" descr="C:\Users\Bargida\Pictures\Рисунок1.gif"/>
          <p:cNvPicPr>
            <a:picLocks noChangeAspect="1" noChangeArrowheads="1"/>
          </p:cNvPicPr>
          <p:nvPr/>
        </p:nvPicPr>
        <p:blipFill>
          <a:blip r:embed="rId4"/>
          <a:srcRect/>
          <a:stretch>
            <a:fillRect/>
          </a:stretch>
        </p:blipFill>
        <p:spPr bwMode="auto">
          <a:xfrm>
            <a:off x="7643834" y="55570"/>
            <a:ext cx="1500198" cy="1444604"/>
          </a:xfrm>
          <a:prstGeom prst="rect">
            <a:avLst/>
          </a:prstGeom>
          <a:noFill/>
          <a:ln w="9525">
            <a:noFill/>
            <a:miter lim="800000"/>
            <a:headEnd/>
            <a:tailEnd/>
          </a:ln>
        </p:spPr>
      </p:pic>
      <p:pic>
        <p:nvPicPr>
          <p:cNvPr id="1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20" y="1500174"/>
            <a:ext cx="8570248" cy="509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1161383"/>
      </p:ext>
    </p:extLst>
  </p:cSld>
  <p:clrMapOvr>
    <a:masterClrMapping/>
  </p:clrMapOvr>
  <p:transition spd="slow">
    <p:pull dir="rd"/>
    <p:sndAc>
      <p:stSnd>
        <p:snd r:embed="rId2" name="chimes.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стратор\Рабочий стол\Dilshod\Fon rasm\for-business-backgrounds-wallpapers.jpg"/>
          <p:cNvPicPr>
            <a:picLocks noChangeAspect="1" noChangeArrowheads="1"/>
          </p:cNvPicPr>
          <p:nvPr/>
        </p:nvPicPr>
        <p:blipFill>
          <a:blip r:embed="rId3"/>
          <a:srcRect/>
          <a:stretch>
            <a:fillRect/>
          </a:stretch>
        </p:blipFill>
        <p:spPr bwMode="auto">
          <a:xfrm>
            <a:off x="-18829" y="-278869"/>
            <a:ext cx="9144000" cy="7112449"/>
          </a:xfrm>
          <a:prstGeom prst="rect">
            <a:avLst/>
          </a:prstGeom>
        </p:spPr>
        <p:style>
          <a:lnRef idx="2">
            <a:schemeClr val="dk1"/>
          </a:lnRef>
          <a:fillRef idx="1">
            <a:schemeClr val="lt1"/>
          </a:fillRef>
          <a:effectRef idx="0">
            <a:schemeClr val="dk1"/>
          </a:effectRef>
          <a:fontRef idx="minor">
            <a:schemeClr val="dk1"/>
          </a:fontRef>
        </p:style>
      </p:pic>
      <p:sp>
        <p:nvSpPr>
          <p:cNvPr id="6" name="Прямоугольник с двумя скругленными противолежащими углами 5"/>
          <p:cNvSpPr/>
          <p:nvPr/>
        </p:nvSpPr>
        <p:spPr>
          <a:xfrm>
            <a:off x="-32" y="-24"/>
            <a:ext cx="7786710" cy="1000108"/>
          </a:xfrm>
          <a:prstGeom prst="round2DiagRect">
            <a:avLst>
              <a:gd name="adj1" fmla="val 0"/>
              <a:gd name="adj2" fmla="val 50000"/>
            </a:avLst>
          </a:prstGeom>
          <a:ln/>
        </p:spPr>
        <p:style>
          <a:lnRef idx="0">
            <a:schemeClr val="accent5"/>
          </a:lnRef>
          <a:fillRef idx="3">
            <a:schemeClr val="accent5"/>
          </a:fillRef>
          <a:effectRef idx="3">
            <a:schemeClr val="accent5"/>
          </a:effectRef>
          <a:fontRef idx="minor">
            <a:schemeClr val="lt1"/>
          </a:fontRef>
        </p:style>
        <p:txBody>
          <a:bodyPr rtlCol="0" anchor="ctr"/>
          <a:lstStyle/>
          <a:p>
            <a:r>
              <a:rPr lang="en-US" sz="3000" b="1" dirty="0" smtClean="0">
                <a:solidFill>
                  <a:schemeClr val="tx1"/>
                </a:solidFill>
                <a:latin typeface="Times New Roman" pitchFamily="18" charset="0"/>
                <a:cs typeface="Times New Roman" pitchFamily="18" charset="0"/>
              </a:rPr>
              <a:t>                                 </a:t>
            </a:r>
            <a:r>
              <a:rPr lang="en-US" sz="3000" b="1" dirty="0" err="1" smtClean="0">
                <a:solidFill>
                  <a:schemeClr val="tx1"/>
                </a:solidFill>
                <a:latin typeface="Times New Roman" pitchFamily="18" charset="0"/>
                <a:cs typeface="Times New Roman" pitchFamily="18" charset="0"/>
              </a:rPr>
              <a:t>Xulosa</a:t>
            </a:r>
            <a:endParaRPr lang="ru-RU" sz="3000" b="1" dirty="0">
              <a:solidFill>
                <a:schemeClr val="tx1"/>
              </a:solidFill>
              <a:latin typeface="Times New Roman" pitchFamily="18" charset="0"/>
              <a:cs typeface="Times New Roman" pitchFamily="18" charset="0"/>
            </a:endParaRPr>
          </a:p>
        </p:txBody>
      </p:sp>
      <p:pic>
        <p:nvPicPr>
          <p:cNvPr id="9" name="Picture 17" descr="C:\Users\Bargida\Pictures\Рисунок1.gif"/>
          <p:cNvPicPr>
            <a:picLocks noChangeAspect="1" noChangeArrowheads="1"/>
          </p:cNvPicPr>
          <p:nvPr/>
        </p:nvPicPr>
        <p:blipFill>
          <a:blip r:embed="rId4"/>
          <a:srcRect/>
          <a:stretch>
            <a:fillRect/>
          </a:stretch>
        </p:blipFill>
        <p:spPr bwMode="auto">
          <a:xfrm>
            <a:off x="7786710" y="0"/>
            <a:ext cx="1357290" cy="1214422"/>
          </a:xfrm>
          <a:prstGeom prst="rect">
            <a:avLst/>
          </a:prstGeom>
          <a:noFill/>
          <a:ln w="9525">
            <a:noFill/>
            <a:miter lim="800000"/>
            <a:headEnd/>
            <a:tailEnd/>
          </a:ln>
        </p:spPr>
      </p:pic>
      <p:sp>
        <p:nvSpPr>
          <p:cNvPr id="2" name="Прямоугольник 1"/>
          <p:cNvSpPr/>
          <p:nvPr/>
        </p:nvSpPr>
        <p:spPr>
          <a:xfrm>
            <a:off x="-32" y="1443841"/>
            <a:ext cx="8532472" cy="5078313"/>
          </a:xfrm>
          <a:prstGeom prst="rect">
            <a:avLst/>
          </a:prstGeom>
        </p:spPr>
        <p:txBody>
          <a:bodyPr wrap="square">
            <a:spAutoFit/>
          </a:bodyPr>
          <a:lstStyle/>
          <a:p>
            <a:pPr indent="450215" algn="just">
              <a:lnSpc>
                <a:spcPct val="150000"/>
              </a:lnSpc>
              <a:spcAft>
                <a:spcPts val="0"/>
              </a:spcAft>
            </a:pPr>
            <a:r>
              <a:rPr lang="uz-Cyrl-UZ" sz="2400" dirty="0">
                <a:latin typeface="Times New Roman" panose="02020603050405020304" pitchFamily="18" charset="0"/>
                <a:ea typeface="Times New Roman" panose="02020603050405020304" pitchFamily="18" charset="0"/>
                <a:cs typeface="Sylfaen" panose="010A0502050306030303" pitchFamily="18" charset="0"/>
              </a:rPr>
              <a:t>Bitiruv malakaviy ishini amalga oshirish natijasida o‘quv markaziga qo‘yilgan bosh vaziga - Davlat va xo‘jalik boshqaruvi, mahalliy davlat hokimiyati organlari xodimlarining malakasini oshirishda ko‘makchi bo‘lgan yangi masofaviy ta’lim tizimi yaratildi. </a:t>
            </a:r>
            <a:endParaRPr lang="ru-RU" sz="2400" dirty="0">
              <a:latin typeface="Sylfaen" panose="010A0502050306030303" pitchFamily="18" charset="0"/>
              <a:ea typeface="Times New Roman" panose="02020603050405020304" pitchFamily="18" charset="0"/>
              <a:cs typeface="Sylfaen" panose="010A0502050306030303" pitchFamily="18" charset="0"/>
            </a:endParaRPr>
          </a:p>
          <a:p>
            <a:pPr indent="450850" algn="just">
              <a:lnSpc>
                <a:spcPct val="150000"/>
              </a:lnSpc>
            </a:pPr>
            <a:r>
              <a:rPr lang="uz-Cyrl-UZ" sz="2400" dirty="0">
                <a:latin typeface="Times New Roman" panose="02020603050405020304" pitchFamily="18" charset="0"/>
                <a:ea typeface="Times New Roman" panose="02020603050405020304" pitchFamily="18" charset="0"/>
              </a:rPr>
              <a:t>Tizimga yangi kurslarni qo‘shish imkoniyatlarining mavjudligi tizimni kelajakda ham mufavvaqiyatli qo‘llash uchun zamin yaratadi. Bu yataratilgan tizimning o‘ziga xos xususiyatlaridan biri hisoblanadi. </a:t>
            </a:r>
            <a:endParaRPr lang="ru-RU" sz="2400" dirty="0"/>
          </a:p>
        </p:txBody>
      </p:sp>
    </p:spTree>
  </p:cSld>
  <p:clrMapOvr>
    <a:masterClrMapping/>
  </p:clrMapOvr>
  <p:transition spd="slow">
    <p:pull dir="rd"/>
    <p:sndAc>
      <p:stSnd>
        <p:snd r:embed="rId2" name="chimes.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стратор\Рабочий стол\Dilshod\Fon rasm\for-business-backgrounds-wallpapers.jpg"/>
          <p:cNvPicPr>
            <a:picLocks noChangeAspect="1" noChangeArrowheads="1"/>
          </p:cNvPicPr>
          <p:nvPr/>
        </p:nvPicPr>
        <p:blipFill>
          <a:blip r:embed="rId3"/>
          <a:srcRect/>
          <a:stretch>
            <a:fillRect/>
          </a:stretch>
        </p:blipFill>
        <p:spPr bwMode="auto">
          <a:xfrm>
            <a:off x="-258918" y="-356758"/>
            <a:ext cx="9144000" cy="7112449"/>
          </a:xfrm>
          <a:prstGeom prst="rect">
            <a:avLst/>
          </a:prstGeom>
        </p:spPr>
        <p:style>
          <a:lnRef idx="2">
            <a:schemeClr val="dk1"/>
          </a:lnRef>
          <a:fillRef idx="1">
            <a:schemeClr val="lt1"/>
          </a:fillRef>
          <a:effectRef idx="0">
            <a:schemeClr val="dk1"/>
          </a:effectRef>
          <a:fontRef idx="minor">
            <a:schemeClr val="dk1"/>
          </a:fontRef>
        </p:style>
      </p:pic>
      <p:sp>
        <p:nvSpPr>
          <p:cNvPr id="6" name="Прямоугольник с двумя скругленными противолежащими углами 5"/>
          <p:cNvSpPr/>
          <p:nvPr/>
        </p:nvSpPr>
        <p:spPr>
          <a:xfrm>
            <a:off x="-32" y="-24"/>
            <a:ext cx="7786710" cy="1000108"/>
          </a:xfrm>
          <a:prstGeom prst="round2DiagRect">
            <a:avLst>
              <a:gd name="adj1" fmla="val 0"/>
              <a:gd name="adj2" fmla="val 50000"/>
            </a:avLst>
          </a:prstGeom>
          <a:ln/>
        </p:spPr>
        <p:style>
          <a:lnRef idx="0">
            <a:schemeClr val="accent5"/>
          </a:lnRef>
          <a:fillRef idx="3">
            <a:schemeClr val="accent5"/>
          </a:fillRef>
          <a:effectRef idx="3">
            <a:schemeClr val="accent5"/>
          </a:effectRef>
          <a:fontRef idx="minor">
            <a:schemeClr val="lt1"/>
          </a:fontRef>
        </p:style>
        <p:txBody>
          <a:bodyPr rtlCol="0" anchor="ctr"/>
          <a:lstStyle/>
          <a:p>
            <a:r>
              <a:rPr lang="en-US" sz="3000" b="1" dirty="0" smtClean="0">
                <a:solidFill>
                  <a:schemeClr val="tx1"/>
                </a:solidFill>
                <a:latin typeface="Times New Roman" pitchFamily="18" charset="0"/>
                <a:cs typeface="Times New Roman" pitchFamily="18" charset="0"/>
              </a:rPr>
              <a:t>                                 </a:t>
            </a:r>
            <a:r>
              <a:rPr lang="en-US" sz="3000" b="1" dirty="0" err="1" smtClean="0">
                <a:solidFill>
                  <a:schemeClr val="tx1"/>
                </a:solidFill>
                <a:latin typeface="Times New Roman" pitchFamily="18" charset="0"/>
                <a:cs typeface="Times New Roman" pitchFamily="18" charset="0"/>
              </a:rPr>
              <a:t>Xulosa</a:t>
            </a:r>
            <a:endParaRPr lang="ru-RU" sz="3000" b="1" dirty="0">
              <a:solidFill>
                <a:schemeClr val="tx1"/>
              </a:solidFill>
              <a:latin typeface="Times New Roman" pitchFamily="18" charset="0"/>
              <a:cs typeface="Times New Roman" pitchFamily="18" charset="0"/>
            </a:endParaRPr>
          </a:p>
        </p:txBody>
      </p:sp>
      <p:pic>
        <p:nvPicPr>
          <p:cNvPr id="9" name="Picture 17" descr="C:\Users\Bargida\Pictures\Рисунок1.gif"/>
          <p:cNvPicPr>
            <a:picLocks noChangeAspect="1" noChangeArrowheads="1"/>
          </p:cNvPicPr>
          <p:nvPr/>
        </p:nvPicPr>
        <p:blipFill>
          <a:blip r:embed="rId4"/>
          <a:srcRect/>
          <a:stretch>
            <a:fillRect/>
          </a:stretch>
        </p:blipFill>
        <p:spPr bwMode="auto">
          <a:xfrm>
            <a:off x="7786710" y="0"/>
            <a:ext cx="1357290" cy="1214422"/>
          </a:xfrm>
          <a:prstGeom prst="rect">
            <a:avLst/>
          </a:prstGeom>
          <a:noFill/>
          <a:ln w="9525">
            <a:noFill/>
            <a:miter lim="800000"/>
            <a:headEnd/>
            <a:tailEnd/>
          </a:ln>
        </p:spPr>
      </p:pic>
      <p:sp>
        <p:nvSpPr>
          <p:cNvPr id="2" name="Прямоугольник 1"/>
          <p:cNvSpPr/>
          <p:nvPr/>
        </p:nvSpPr>
        <p:spPr>
          <a:xfrm>
            <a:off x="-32" y="1443841"/>
            <a:ext cx="8532472" cy="5447645"/>
          </a:xfrm>
          <a:prstGeom prst="rect">
            <a:avLst/>
          </a:prstGeom>
        </p:spPr>
        <p:txBody>
          <a:bodyPr wrap="square">
            <a:spAutoFit/>
          </a:bodyPr>
          <a:lstStyle/>
          <a:p>
            <a:r>
              <a:rPr lang="en-US" sz="2400" dirty="0" smtClean="0"/>
              <a:t>                                                       </a:t>
            </a:r>
            <a:r>
              <a:rPr lang="uz-Cyrl-UZ" sz="2400" dirty="0" smtClean="0"/>
              <a:t>Xususan</a:t>
            </a:r>
            <a:r>
              <a:rPr lang="uz-Cyrl-UZ" sz="2400" dirty="0"/>
              <a:t>:</a:t>
            </a:r>
            <a:endParaRPr lang="ru-RU" sz="2400" dirty="0"/>
          </a:p>
          <a:p>
            <a:r>
              <a:rPr lang="uz-Cyrl-UZ" sz="2400" dirty="0"/>
              <a:t>1. O‘quv markazi faoliyati taxlil qilindi va o‘rganildi. Ya’ni o‘quv markazida qo‘llaniladigan me’yoriy – huquqiy xujjatlar tarkibi, o‘quv kurslarini tashkil etish usullari, o‘quv materiallar tarkibi o‘rganildi.</a:t>
            </a:r>
            <a:endParaRPr lang="ru-RU" sz="2400" dirty="0"/>
          </a:p>
          <a:p>
            <a:r>
              <a:rPr lang="uz-Cyrl-UZ" sz="2400" dirty="0"/>
              <a:t>2. Qo‘yilgan masalani yechishda instrumental vosita va texnologiyalar tanlandi. </a:t>
            </a:r>
            <a:endParaRPr lang="ru-RU" sz="2400" dirty="0"/>
          </a:p>
          <a:p>
            <a:r>
              <a:rPr lang="en-US" sz="2400" dirty="0"/>
              <a:t>3. </a:t>
            </a:r>
            <a:r>
              <a:rPr lang="en-US" sz="2400" dirty="0" err="1"/>
              <a:t>Tizimni</a:t>
            </a:r>
            <a:r>
              <a:rPr lang="en-US" sz="2400" dirty="0"/>
              <a:t> </a:t>
            </a:r>
            <a:r>
              <a:rPr lang="uz-Cyrl-UZ" sz="2400" dirty="0"/>
              <a:t>funksional</a:t>
            </a:r>
            <a:r>
              <a:rPr lang="en-US" sz="2400" dirty="0"/>
              <a:t> </a:t>
            </a:r>
            <a:r>
              <a:rPr lang="en-US" sz="2400" dirty="0" err="1"/>
              <a:t>strukturasini</a:t>
            </a:r>
            <a:r>
              <a:rPr lang="en-US" sz="2400" dirty="0"/>
              <a:t> </a:t>
            </a:r>
            <a:r>
              <a:rPr lang="en-US" sz="2400" dirty="0" err="1"/>
              <a:t>loyihalandi</a:t>
            </a:r>
            <a:r>
              <a:rPr lang="en-US" sz="2400" dirty="0"/>
              <a:t> </a:t>
            </a:r>
            <a:r>
              <a:rPr lang="en-US" sz="2400" dirty="0" err="1"/>
              <a:t>va</a:t>
            </a:r>
            <a:r>
              <a:rPr lang="en-US" sz="2400" dirty="0"/>
              <a:t> </a:t>
            </a:r>
            <a:r>
              <a:rPr lang="en-US" sz="2400" dirty="0" err="1"/>
              <a:t>yaratish</a:t>
            </a:r>
            <a:r>
              <a:rPr lang="en-US" sz="2400" dirty="0"/>
              <a:t> </a:t>
            </a:r>
            <a:r>
              <a:rPr lang="en-US" sz="2400" dirty="0" err="1"/>
              <a:t>usullarini</a:t>
            </a:r>
            <a:r>
              <a:rPr lang="en-US" sz="2400" dirty="0"/>
              <a:t> </a:t>
            </a:r>
            <a:r>
              <a:rPr lang="en-US" sz="2400" dirty="0" err="1"/>
              <a:t>tanlandi</a:t>
            </a:r>
            <a:r>
              <a:rPr lang="en-US" sz="2400" dirty="0"/>
              <a:t> </a:t>
            </a:r>
            <a:r>
              <a:rPr lang="en-US" sz="2400" dirty="0" err="1"/>
              <a:t>va</a:t>
            </a:r>
            <a:r>
              <a:rPr lang="en-US" sz="2400" dirty="0"/>
              <a:t>  t</a:t>
            </a:r>
            <a:r>
              <a:rPr lang="uz-Cyrl-UZ" sz="2400" dirty="0"/>
              <a:t>еst,  administr</a:t>
            </a:r>
            <a:r>
              <a:rPr lang="en-US" sz="2400" dirty="0" err="1"/>
              <a:t>ator</a:t>
            </a:r>
            <a:r>
              <a:rPr lang="uz-Cyrl-UZ" sz="2400" dirty="0"/>
              <a:t>, m</a:t>
            </a:r>
            <a:r>
              <a:rPr lang="en-US" sz="2400" dirty="0"/>
              <a:t>o</a:t>
            </a:r>
            <a:r>
              <a:rPr lang="uz-Cyrl-UZ" sz="2400" dirty="0"/>
              <a:t>dullari tuzildi</a:t>
            </a:r>
            <a:r>
              <a:rPr lang="en-US" sz="2400" dirty="0"/>
              <a:t>.</a:t>
            </a:r>
            <a:endParaRPr lang="ru-RU" sz="2400" dirty="0"/>
          </a:p>
          <a:p>
            <a:r>
              <a:rPr lang="uz-Cyrl-UZ" sz="2400" dirty="0"/>
              <a:t>4. Ma’lumotlar bazasi loyihalandi va yaratildi. </a:t>
            </a:r>
            <a:endParaRPr lang="ru-RU" sz="2400" dirty="0"/>
          </a:p>
          <a:p>
            <a:r>
              <a:rPr lang="uz-Cyrl-UZ" sz="2400" dirty="0"/>
              <a:t>5. O‘quv materillarini bayon qilish m</a:t>
            </a:r>
            <a:r>
              <a:rPr lang="en-US" sz="2400" dirty="0" err="1"/>
              <a:t>asofaviy</a:t>
            </a:r>
            <a:r>
              <a:rPr lang="en-US" sz="2400" dirty="0"/>
              <a:t> o</a:t>
            </a:r>
            <a:r>
              <a:rPr lang="uz-Cyrl-UZ" sz="2400" dirty="0"/>
              <a:t>‘</a:t>
            </a:r>
            <a:r>
              <a:rPr lang="en-US" sz="2400" dirty="0" err="1"/>
              <a:t>qitish</a:t>
            </a:r>
            <a:r>
              <a:rPr lang="en-US" sz="2400" dirty="0"/>
              <a:t> </a:t>
            </a:r>
            <a:r>
              <a:rPr lang="en-US" sz="2400" dirty="0" err="1"/>
              <a:t>usul</a:t>
            </a:r>
            <a:r>
              <a:rPr lang="en-US" sz="2400" dirty="0"/>
              <a:t> </a:t>
            </a:r>
            <a:r>
              <a:rPr lang="en-US" sz="2400" dirty="0" err="1"/>
              <a:t>va</a:t>
            </a:r>
            <a:r>
              <a:rPr lang="en-US" sz="2400" dirty="0"/>
              <a:t> </a:t>
            </a:r>
            <a:r>
              <a:rPr lang="en-US" sz="2400" dirty="0" err="1"/>
              <a:t>uslubiyati</a:t>
            </a:r>
            <a:r>
              <a:rPr lang="en-US" sz="2400" dirty="0"/>
              <a:t>  </a:t>
            </a:r>
            <a:r>
              <a:rPr lang="en-US" sz="2400" dirty="0" err="1"/>
              <a:t>yaratildi</a:t>
            </a:r>
            <a:r>
              <a:rPr lang="en-US" sz="2400" dirty="0"/>
              <a:t>.</a:t>
            </a:r>
            <a:endParaRPr lang="ru-RU" sz="2400" dirty="0"/>
          </a:p>
          <a:p>
            <a:r>
              <a:rPr lang="uz-Cyrl-UZ" sz="2400" dirty="0"/>
              <a:t>6</a:t>
            </a:r>
            <a:r>
              <a:rPr lang="en-US" sz="2400" dirty="0"/>
              <a:t>. </a:t>
            </a:r>
            <a:r>
              <a:rPr lang="en-US" sz="2400" dirty="0" err="1"/>
              <a:t>Tizim</a:t>
            </a:r>
            <a:r>
              <a:rPr lang="en-US" sz="2400" dirty="0"/>
              <a:t> </a:t>
            </a:r>
            <a:r>
              <a:rPr lang="en-US" sz="2400" dirty="0" err="1"/>
              <a:t>TATU</a:t>
            </a:r>
            <a:r>
              <a:rPr lang="en-US" sz="2400" dirty="0"/>
              <a:t> </a:t>
            </a:r>
            <a:r>
              <a:rPr lang="uz-Cyrl-UZ" sz="2400" dirty="0"/>
              <a:t>Urganch</a:t>
            </a:r>
            <a:r>
              <a:rPr lang="en-US" sz="2400" dirty="0"/>
              <a:t>  </a:t>
            </a:r>
            <a:r>
              <a:rPr lang="uz-Cyrl-UZ" sz="2400" dirty="0"/>
              <a:t>qoshidagi “Elektron hukumat” o’quv markazi saytiga (</a:t>
            </a:r>
            <a:r>
              <a:rPr lang="en-US" sz="2400" u="sng" dirty="0" err="1">
                <a:hlinkClick r:id="rId5"/>
              </a:rPr>
              <a:t>www.e-hukumat.uz</a:t>
            </a:r>
            <a:r>
              <a:rPr lang="en-US" sz="2400" dirty="0"/>
              <a:t> </a:t>
            </a:r>
            <a:r>
              <a:rPr lang="uz-Cyrl-UZ" sz="2400" dirty="0"/>
              <a:t>) joyl</a:t>
            </a:r>
            <a:r>
              <a:rPr lang="en-US" sz="2400" dirty="0"/>
              <a:t>a</a:t>
            </a:r>
            <a:r>
              <a:rPr lang="uz-Cyrl-UZ" sz="2400" dirty="0"/>
              <a:t>shtirildi</a:t>
            </a:r>
            <a:r>
              <a:rPr lang="en-US" sz="2400" dirty="0"/>
              <a:t>.</a:t>
            </a:r>
            <a:endParaRPr lang="ru-RU" sz="2400" dirty="0"/>
          </a:p>
          <a:p>
            <a:pPr indent="450215" algn="just">
              <a:lnSpc>
                <a:spcPct val="150000"/>
              </a:lnSpc>
              <a:spcAft>
                <a:spcPts val="0"/>
              </a:spcAft>
            </a:pPr>
            <a:endParaRPr lang="ru-RU" sz="2400" dirty="0"/>
          </a:p>
        </p:txBody>
      </p:sp>
    </p:spTree>
    <p:extLst>
      <p:ext uri="{BB962C8B-B14F-4D97-AF65-F5344CB8AC3E}">
        <p14:creationId xmlns:p14="http://schemas.microsoft.com/office/powerpoint/2010/main" val="1936893605"/>
      </p:ext>
    </p:extLst>
  </p:cSld>
  <p:clrMapOvr>
    <a:masterClrMapping/>
  </p:clrMapOvr>
  <p:transition spd="slow">
    <p:pull dir="rd"/>
    <p:sndAc>
      <p:stSnd>
        <p:snd r:embed="rId2" name="chimes.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стратор\Рабочий стол\Dilshod\Fon rasm\for-business-backgrounds-wallpapers.jpg"/>
          <p:cNvPicPr>
            <a:picLocks noChangeAspect="1" noChangeArrowheads="1"/>
          </p:cNvPicPr>
          <p:nvPr/>
        </p:nvPicPr>
        <p:blipFill>
          <a:blip r:embed="rId3"/>
          <a:srcRect/>
          <a:stretch>
            <a:fillRect/>
          </a:stretch>
        </p:blipFill>
        <p:spPr bwMode="auto">
          <a:xfrm>
            <a:off x="0" y="24"/>
            <a:ext cx="9144000" cy="6858000"/>
          </a:xfrm>
          <a:prstGeom prst="rect">
            <a:avLst/>
          </a:prstGeom>
        </p:spPr>
        <p:style>
          <a:lnRef idx="2">
            <a:schemeClr val="dk1"/>
          </a:lnRef>
          <a:fillRef idx="1">
            <a:schemeClr val="lt1"/>
          </a:fillRef>
          <a:effectRef idx="0">
            <a:schemeClr val="dk1"/>
          </a:effectRef>
          <a:fontRef idx="minor">
            <a:schemeClr val="dk1"/>
          </a:fontRef>
        </p:style>
      </p:pic>
      <p:grpSp>
        <p:nvGrpSpPr>
          <p:cNvPr id="5" name="Diagram group"/>
          <p:cNvGrpSpPr/>
          <p:nvPr/>
        </p:nvGrpSpPr>
        <p:grpSpPr>
          <a:xfrm>
            <a:off x="1071538" y="2214555"/>
            <a:ext cx="6715172" cy="2357453"/>
            <a:chOff x="0" y="625082"/>
            <a:chExt cx="5715039" cy="1250165"/>
          </a:xfrm>
          <a:scene3d>
            <a:camera prst="perspectiveRelaxed">
              <a:rot lat="19149996" lon="20104178" rev="1577324"/>
            </a:camera>
            <a:lightRig rig="soft" dir="t"/>
            <a:backdrop>
              <a:anchor x="0" y="0" z="-210000"/>
              <a:norm dx="0" dy="0" dz="914400"/>
              <a:up dx="0" dy="914400" dz="0"/>
            </a:backdrop>
          </a:scene3d>
        </p:grpSpPr>
        <p:grpSp>
          <p:nvGrpSpPr>
            <p:cNvPr id="6" name="Группа 5"/>
            <p:cNvGrpSpPr/>
            <p:nvPr/>
          </p:nvGrpSpPr>
          <p:grpSpPr>
            <a:xfrm>
              <a:off x="0" y="625082"/>
              <a:ext cx="5715039" cy="1250165"/>
              <a:chOff x="0" y="625082"/>
              <a:chExt cx="5715039" cy="1250165"/>
            </a:xfrm>
          </p:grpSpPr>
          <p:sp>
            <p:nvSpPr>
              <p:cNvPr id="7" name="Скругленный прямоугольник 6"/>
              <p:cNvSpPr/>
              <p:nvPr/>
            </p:nvSpPr>
            <p:spPr>
              <a:xfrm>
                <a:off x="0" y="625082"/>
                <a:ext cx="5715039" cy="1250165"/>
              </a:xfrm>
              <a:prstGeom prst="roundRect">
                <a:avLst>
                  <a:gd name="adj" fmla="val 10000"/>
                </a:avLst>
              </a:prstGeom>
              <a:solidFill>
                <a:srgbClr val="0000FF"/>
              </a:solidFill>
              <a:ln>
                <a:solidFill>
                  <a:srgbClr val="FF572F"/>
                </a:solidFill>
              </a:ln>
              <a:sp3d extrusionH="152250" prstMaterial="matte">
                <a:bevelT w="165100" prst="coolSlant"/>
              </a:sp3d>
            </p:spPr>
            <p:style>
              <a:lnRef idx="0">
                <a:schemeClr val="lt1">
                  <a:hueOff val="0"/>
                  <a:satOff val="0"/>
                  <a:lumOff val="0"/>
                  <a:alphaOff val="0"/>
                </a:schemeClr>
              </a:lnRef>
              <a:fillRef idx="1">
                <a:schemeClr val="accent4">
                  <a:shade val="80000"/>
                  <a:hueOff val="0"/>
                  <a:satOff val="0"/>
                  <a:lumOff val="0"/>
                  <a:alphaOff val="0"/>
                </a:schemeClr>
              </a:fillRef>
              <a:effectRef idx="2">
                <a:schemeClr val="accent4">
                  <a:shade val="80000"/>
                  <a:hueOff val="0"/>
                  <a:satOff val="0"/>
                  <a:lumOff val="0"/>
                  <a:alphaOff val="0"/>
                </a:schemeClr>
              </a:effectRef>
              <a:fontRef idx="minor">
                <a:schemeClr val="lt1"/>
              </a:fontRef>
            </p:style>
          </p:sp>
          <p:sp>
            <p:nvSpPr>
              <p:cNvPr id="8" name="Скругленный прямоугольник 4"/>
              <p:cNvSpPr/>
              <p:nvPr/>
            </p:nvSpPr>
            <p:spPr>
              <a:xfrm>
                <a:off x="36616" y="661698"/>
                <a:ext cx="5641807" cy="1176933"/>
              </a:xfrm>
              <a:prstGeom prst="rect">
                <a:avLst/>
              </a:prstGeom>
              <a:ln>
                <a:solidFill>
                  <a:srgbClr val="FF572F"/>
                </a:solidFill>
              </a:ln>
              <a:sp3d/>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sp3d extrusionH="28000" prstMaterial="matte"/>
              </a:bodyPr>
              <a:lstStyle/>
              <a:p>
                <a:pPr lvl="0" algn="ctr" defTabSz="1600200" rtl="0">
                  <a:lnSpc>
                    <a:spcPct val="90000"/>
                  </a:lnSpc>
                  <a:spcBef>
                    <a:spcPct val="0"/>
                  </a:spcBef>
                  <a:spcAft>
                    <a:spcPct val="35000"/>
                  </a:spcAft>
                </a:pPr>
                <a:r>
                  <a:rPr lang="en-US" sz="4000" b="1" i="1" kern="1200" dirty="0" err="1" smtClean="0">
                    <a:latin typeface="Times New Roman" pitchFamily="18" charset="0"/>
                    <a:cs typeface="Times New Roman" pitchFamily="18" charset="0"/>
                  </a:rPr>
                  <a:t>E’tiboringiz</a:t>
                </a:r>
                <a:r>
                  <a:rPr lang="en-US" sz="4000" b="1" i="1" kern="1200" dirty="0" smtClean="0">
                    <a:latin typeface="Times New Roman" pitchFamily="18" charset="0"/>
                    <a:cs typeface="Times New Roman" pitchFamily="18" charset="0"/>
                  </a:rPr>
                  <a:t> </a:t>
                </a:r>
                <a:r>
                  <a:rPr lang="en-US" sz="4000" b="1" i="1" kern="1200" dirty="0" err="1" smtClean="0">
                    <a:latin typeface="Times New Roman" pitchFamily="18" charset="0"/>
                    <a:cs typeface="Times New Roman" pitchFamily="18" charset="0"/>
                  </a:rPr>
                  <a:t>uchun</a:t>
                </a:r>
                <a:r>
                  <a:rPr lang="en-US" sz="4000" b="1" i="1" kern="1200" dirty="0" smtClean="0">
                    <a:latin typeface="Times New Roman" pitchFamily="18" charset="0"/>
                    <a:cs typeface="Times New Roman" pitchFamily="18" charset="0"/>
                  </a:rPr>
                  <a:t> </a:t>
                </a:r>
                <a:r>
                  <a:rPr lang="en-US" sz="4000" b="1" i="1" kern="1200" dirty="0" err="1" smtClean="0">
                    <a:latin typeface="Times New Roman" pitchFamily="18" charset="0"/>
                    <a:cs typeface="Times New Roman" pitchFamily="18" charset="0"/>
                  </a:rPr>
                  <a:t>raxmat</a:t>
                </a:r>
                <a:r>
                  <a:rPr lang="en-US" sz="4000" b="1" i="1" kern="1200" dirty="0" smtClean="0">
                    <a:latin typeface="Times New Roman" pitchFamily="18" charset="0"/>
                    <a:cs typeface="Times New Roman" pitchFamily="18" charset="0"/>
                  </a:rPr>
                  <a:t>!</a:t>
                </a:r>
                <a:endParaRPr lang="ru-RU" sz="4000" b="1" i="1" kern="1200" dirty="0">
                  <a:latin typeface="Times New Roman" pitchFamily="18" charset="0"/>
                  <a:cs typeface="Times New Roman" pitchFamily="18" charset="0"/>
                </a:endParaRPr>
              </a:p>
            </p:txBody>
          </p:sp>
        </p:grpSp>
      </p:grpSp>
    </p:spTree>
  </p:cSld>
  <p:clrMapOvr>
    <a:masterClrMapping/>
  </p:clrMapOvr>
  <p:transition spd="slow">
    <p:pull dir="rd"/>
    <p:sndAc>
      <p:stSnd>
        <p:snd r:embed="rId2" name="chimes.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Documents and Settings\Админстратор\Рабочий стол\Dilshod\Fon rasm\for-business-backgrounds-wallpapers.jpg"/>
          <p:cNvPicPr>
            <a:picLocks noChangeAspect="1" noChangeArrowheads="1"/>
          </p:cNvPicPr>
          <p:nvPr/>
        </p:nvPicPr>
        <p:blipFill>
          <a:blip r:embed="rId3"/>
          <a:srcRect/>
          <a:stretch>
            <a:fillRect/>
          </a:stretch>
        </p:blipFill>
        <p:spPr bwMode="auto">
          <a:xfrm>
            <a:off x="0" y="-31815"/>
            <a:ext cx="9144000" cy="6858000"/>
          </a:xfrm>
          <a:prstGeom prst="rect">
            <a:avLst/>
          </a:prstGeom>
        </p:spPr>
        <p:style>
          <a:lnRef idx="2">
            <a:schemeClr val="dk1"/>
          </a:lnRef>
          <a:fillRef idx="1">
            <a:schemeClr val="lt1"/>
          </a:fillRef>
          <a:effectRef idx="0">
            <a:schemeClr val="dk1"/>
          </a:effectRef>
          <a:fontRef idx="minor">
            <a:schemeClr val="dk1"/>
          </a:fontRef>
        </p:style>
      </p:pic>
      <p:pic>
        <p:nvPicPr>
          <p:cNvPr id="5" name="Picture 17" descr="C:\Users\Bargida\Pictures\Рисунок1.gif"/>
          <p:cNvPicPr>
            <a:picLocks noChangeAspect="1" noChangeArrowheads="1"/>
          </p:cNvPicPr>
          <p:nvPr/>
        </p:nvPicPr>
        <p:blipFill>
          <a:blip r:embed="rId4"/>
          <a:srcRect/>
          <a:stretch>
            <a:fillRect/>
          </a:stretch>
        </p:blipFill>
        <p:spPr bwMode="auto">
          <a:xfrm>
            <a:off x="7786710" y="-71462"/>
            <a:ext cx="1428760" cy="1339463"/>
          </a:xfrm>
          <a:prstGeom prst="ellipse">
            <a:avLst/>
          </a:prstGeom>
          <a:ln>
            <a:noFill/>
          </a:ln>
          <a:effectLst>
            <a:softEdge rad="112500"/>
          </a:effectLst>
        </p:spPr>
      </p:pic>
      <p:pic>
        <p:nvPicPr>
          <p:cNvPr id="6" name="Picture 8" descr="President"/>
          <p:cNvPicPr>
            <a:picLocks noChangeAspect="1" noChangeArrowheads="1"/>
          </p:cNvPicPr>
          <p:nvPr/>
        </p:nvPicPr>
        <p:blipFill>
          <a:blip r:embed="rId5"/>
          <a:srcRect/>
          <a:stretch>
            <a:fillRect/>
          </a:stretch>
        </p:blipFill>
        <p:spPr bwMode="auto">
          <a:xfrm>
            <a:off x="142844" y="2428868"/>
            <a:ext cx="2500330" cy="2857520"/>
          </a:xfrm>
          <a:prstGeom prst="rect">
            <a:avLst/>
          </a:prstGeom>
          <a:ln>
            <a:headEnd/>
            <a:tailEnd/>
          </a:ln>
        </p:spPr>
        <p:style>
          <a:lnRef idx="2">
            <a:schemeClr val="accent2"/>
          </a:lnRef>
          <a:fillRef idx="1">
            <a:schemeClr val="lt1"/>
          </a:fillRef>
          <a:effectRef idx="0">
            <a:schemeClr val="accent2"/>
          </a:effectRef>
          <a:fontRef idx="minor">
            <a:schemeClr val="dk1"/>
          </a:fontRef>
        </p:style>
      </p:pic>
      <p:sp>
        <p:nvSpPr>
          <p:cNvPr id="7" name="Прямоугольник 6"/>
          <p:cNvSpPr/>
          <p:nvPr/>
        </p:nvSpPr>
        <p:spPr>
          <a:xfrm>
            <a:off x="2714612" y="2071678"/>
            <a:ext cx="6286544" cy="3970318"/>
          </a:xfrm>
          <a:prstGeom prst="rect">
            <a:avLst/>
          </a:prstGeom>
        </p:spPr>
        <p:txBody>
          <a:bodyPr wrap="square">
            <a:spAutoFit/>
          </a:bodyPr>
          <a:lstStyle/>
          <a:p>
            <a:pPr algn="just">
              <a:lnSpc>
                <a:spcPct val="150000"/>
              </a:lnSpc>
            </a:pPr>
            <a:r>
              <a:rPr lang="en-US" sz="2400" b="1" i="1" dirty="0" err="1" smtClean="0">
                <a:latin typeface="Times New Roman" pitchFamily="18" charset="0"/>
                <a:cs typeface="Times New Roman" pitchFamily="18" charset="0"/>
              </a:rPr>
              <a:t>Bugungi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kunning</a:t>
            </a:r>
            <a:r>
              <a:rPr lang="en-US" sz="2400" b="1" i="1" dirty="0" smtClean="0">
                <a:latin typeface="Times New Roman" pitchFamily="18" charset="0"/>
                <a:cs typeface="Times New Roman" pitchFamily="18" charset="0"/>
              </a:rPr>
              <a:t> eng </a:t>
            </a:r>
            <a:r>
              <a:rPr lang="en-US" sz="2400" b="1" i="1" dirty="0" err="1" smtClean="0">
                <a:latin typeface="Times New Roman" pitchFamily="18" charset="0"/>
                <a:cs typeface="Times New Roman" pitchFamily="18" charset="0"/>
              </a:rPr>
              <a:t>dolzarb</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masalalaridan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biri</a:t>
            </a:r>
            <a:r>
              <a:rPr lang="en-US" sz="2400" b="1" i="1" dirty="0" smtClean="0">
                <a:latin typeface="Times New Roman" pitchFamily="18" charset="0"/>
                <a:cs typeface="Times New Roman" pitchFamily="18" charset="0"/>
              </a:rPr>
              <a:t> “</a:t>
            </a:r>
            <a:r>
              <a:rPr lang="uz-Cyrl-UZ" sz="2400" b="1" i="1" dirty="0" smtClean="0">
                <a:latin typeface="Times New Roman" pitchFamily="18" charset="0"/>
                <a:cs typeface="Times New Roman" pitchFamily="18" charset="0"/>
              </a:rPr>
              <a:t>Kishilarning ta’lim </a:t>
            </a:r>
            <a:r>
              <a:rPr lang="en-US" sz="2400" b="1" i="1" dirty="0" err="1" smtClean="0">
                <a:latin typeface="Times New Roman" pitchFamily="18" charset="0"/>
                <a:cs typeface="Times New Roman" pitchFamily="18" charset="0"/>
              </a:rPr>
              <a:t>jarayonini</a:t>
            </a:r>
            <a:r>
              <a:rPr lang="en-US" sz="2400" b="1" i="1" dirty="0" smtClean="0">
                <a:latin typeface="Times New Roman" pitchFamily="18" charset="0"/>
                <a:cs typeface="Times New Roman" pitchFamily="18" charset="0"/>
              </a:rPr>
              <a:t> </a:t>
            </a:r>
            <a:r>
              <a:rPr lang="uz-Cyrl-UZ" sz="2400" b="1" i="1" dirty="0" smtClean="0">
                <a:latin typeface="Times New Roman" pitchFamily="18" charset="0"/>
                <a:cs typeface="Times New Roman" pitchFamily="18" charset="0"/>
              </a:rPr>
              <a:t>prоfеssiоnal darajasini оshirish, yangi talablar</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zamonaviy</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pedagogik</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va</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axborot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texnologiyalari</a:t>
            </a:r>
            <a:r>
              <a:rPr lang="uz-Cyrl-UZ" sz="2400" b="1" i="1" dirty="0" smtClean="0">
                <a:latin typeface="Times New Roman" pitchFamily="18" charset="0"/>
                <a:cs typeface="Times New Roman" pitchFamily="18" charset="0"/>
              </a:rPr>
              <a:t> asоsida kishilarni savоdхоnligini </a:t>
            </a:r>
            <a:r>
              <a:rPr lang="en-US" sz="2400" b="1" i="1" dirty="0" smtClean="0">
                <a:latin typeface="Times New Roman" pitchFamily="18" charset="0"/>
                <a:cs typeface="Times New Roman" pitchFamily="18" charset="0"/>
              </a:rPr>
              <a:t>o</a:t>
            </a:r>
            <a:r>
              <a:rPr lang="uz-Cyrl-UZ" sz="2400" dirty="0"/>
              <a:t>‘</a:t>
            </a:r>
            <a:r>
              <a:rPr lang="uz-Cyrl-UZ" sz="2400" b="1" i="1" dirty="0" smtClean="0">
                <a:latin typeface="Times New Roman" pitchFamily="18" charset="0"/>
                <a:cs typeface="Times New Roman" pitchFamily="18" charset="0"/>
              </a:rPr>
              <a:t>stirish, uzluksiz ta’lim sistеmasini jоriy etish</a:t>
            </a:r>
            <a:r>
              <a:rPr lang="en-US" sz="2400" b="1" i="1" dirty="0" smtClean="0">
                <a:latin typeface="Times New Roman" pitchFamily="18" charset="0"/>
                <a:cs typeface="Times New Roman" pitchFamily="18" charset="0"/>
              </a:rPr>
              <a:t>”</a:t>
            </a:r>
            <a:r>
              <a:rPr lang="uz-Cyrl-UZ" sz="2400" b="1" i="1" dirty="0" smtClean="0">
                <a:latin typeface="Times New Roman" pitchFamily="18" charset="0"/>
                <a:cs typeface="Times New Roman" pitchFamily="18" charset="0"/>
              </a:rPr>
              <a:t> – eng muhim masala</a:t>
            </a:r>
            <a:r>
              <a:rPr lang="en-US" sz="2400" b="1" i="1" dirty="0" smtClean="0">
                <a:latin typeface="Times New Roman" pitchFamily="18" charset="0"/>
                <a:cs typeface="Times New Roman" pitchFamily="18" charset="0"/>
              </a:rPr>
              <a:t>dir.</a:t>
            </a:r>
            <a:endParaRPr lang="ru-RU" sz="2400" dirty="0" smtClean="0">
              <a:latin typeface="Times New Roman" pitchFamily="18" charset="0"/>
              <a:cs typeface="Times New Roman" pitchFamily="18" charset="0"/>
            </a:endParaRPr>
          </a:p>
        </p:txBody>
      </p:sp>
      <p:sp>
        <p:nvSpPr>
          <p:cNvPr id="8" name="Прямоугольник 7"/>
          <p:cNvSpPr/>
          <p:nvPr/>
        </p:nvSpPr>
        <p:spPr>
          <a:xfrm>
            <a:off x="7072330" y="6110607"/>
            <a:ext cx="1785950" cy="461665"/>
          </a:xfrm>
          <a:prstGeom prst="rect">
            <a:avLst/>
          </a:prstGeom>
        </p:spPr>
        <p:txBody>
          <a:bodyPr wrap="square">
            <a:spAutoFit/>
          </a:bodyPr>
          <a:lstStyle/>
          <a:p>
            <a:pPr>
              <a:defRPr/>
            </a:pPr>
            <a:r>
              <a:rPr lang="en-US" sz="2400" b="1" dirty="0"/>
              <a:t>I.</a:t>
            </a:r>
            <a:r>
              <a:rPr lang="uz-Cyrl-UZ" sz="2400" b="1" dirty="0"/>
              <a:t>А.К</a:t>
            </a:r>
            <a:r>
              <a:rPr lang="en-US" sz="2400" b="1" dirty="0" err="1"/>
              <a:t>arimov</a:t>
            </a:r>
            <a:endParaRPr lang="ru-RU" sz="2400" b="1" dirty="0"/>
          </a:p>
        </p:txBody>
      </p:sp>
      <p:cxnSp>
        <p:nvCxnSpPr>
          <p:cNvPr id="12" name="Прямая соединительная линия 11"/>
          <p:cNvCxnSpPr/>
          <p:nvPr/>
        </p:nvCxnSpPr>
        <p:spPr>
          <a:xfrm>
            <a:off x="2714612" y="6143644"/>
            <a:ext cx="6286512" cy="1588"/>
          </a:xfrm>
          <a:prstGeom prst="line">
            <a:avLst/>
          </a:prstGeom>
          <a:ln>
            <a:solidFill>
              <a:srgbClr val="2929FF"/>
            </a:solidFill>
          </a:ln>
        </p:spPr>
        <p:style>
          <a:lnRef idx="2">
            <a:schemeClr val="dk1"/>
          </a:lnRef>
          <a:fillRef idx="0">
            <a:schemeClr val="dk1"/>
          </a:fillRef>
          <a:effectRef idx="1">
            <a:schemeClr val="dk1"/>
          </a:effectRef>
          <a:fontRef idx="minor">
            <a:schemeClr val="tx1"/>
          </a:fontRef>
        </p:style>
      </p:cxnSp>
      <p:pic>
        <p:nvPicPr>
          <p:cNvPr id="1026" name="Picture 2" descr="E:\Фото\GERB\gerb.gif"/>
          <p:cNvPicPr>
            <a:picLocks noChangeAspect="1" noChangeArrowheads="1"/>
          </p:cNvPicPr>
          <p:nvPr/>
        </p:nvPicPr>
        <p:blipFill>
          <a:blip r:embed="rId6"/>
          <a:srcRect/>
          <a:stretch>
            <a:fillRect/>
          </a:stretch>
        </p:blipFill>
        <p:spPr bwMode="auto">
          <a:xfrm>
            <a:off x="0" y="428604"/>
            <a:ext cx="9215470" cy="1857388"/>
          </a:xfrm>
          <a:prstGeom prst="rect">
            <a:avLst/>
          </a:prstGeom>
          <a:noFill/>
        </p:spPr>
      </p:pic>
    </p:spTree>
  </p:cSld>
  <p:clrMapOvr>
    <a:masterClrMapping/>
  </p:clrMapOvr>
  <p:transition spd="slow">
    <p:pull dir="rd"/>
    <p:sndAc>
      <p:stSnd>
        <p:snd r:embed="rId2" name="chimes.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стратор\Рабочий стол\Dilshod\Fon rasm\for-business-backgrounds-wallpapers.jpg"/>
          <p:cNvPicPr>
            <a:picLocks noChangeAspect="1" noChangeArrowheads="1"/>
          </p:cNvPicPr>
          <p:nvPr/>
        </p:nvPicPr>
        <p:blipFill>
          <a:blip r:embed="rId4"/>
          <a:srcRect/>
          <a:stretch>
            <a:fillRect/>
          </a:stretch>
        </p:blipFill>
        <p:spPr bwMode="auto">
          <a:xfrm>
            <a:off x="13162" y="0"/>
            <a:ext cx="9144000" cy="6858000"/>
          </a:xfrm>
          <a:prstGeom prst="rect">
            <a:avLst/>
          </a:prstGeom>
        </p:spPr>
        <p:style>
          <a:lnRef idx="2">
            <a:schemeClr val="dk1"/>
          </a:lnRef>
          <a:fillRef idx="1">
            <a:schemeClr val="lt1"/>
          </a:fillRef>
          <a:effectRef idx="0">
            <a:schemeClr val="dk1"/>
          </a:effectRef>
          <a:fontRef idx="minor">
            <a:schemeClr val="dk1"/>
          </a:fontRef>
        </p:style>
      </p:pic>
      <p:sp>
        <p:nvSpPr>
          <p:cNvPr id="7" name="Прямоугольник 6"/>
          <p:cNvSpPr/>
          <p:nvPr/>
        </p:nvSpPr>
        <p:spPr>
          <a:xfrm>
            <a:off x="683568" y="1358813"/>
            <a:ext cx="7920880" cy="4939814"/>
          </a:xfrm>
          <a:prstGeom prst="rect">
            <a:avLst/>
          </a:prstGeom>
        </p:spPr>
        <p:txBody>
          <a:bodyPr wrap="square">
            <a:spAutoFit/>
          </a:bodyPr>
          <a:lstStyle/>
          <a:p>
            <a:pPr indent="541338" algn="just"/>
            <a:r>
              <a:rPr lang="uz-Cyrl-UZ" sz="2100" dirty="0">
                <a:latin typeface="Times New Roman" pitchFamily="18" charset="0"/>
                <a:cs typeface="Times New Roman" pitchFamily="18" charset="0"/>
              </a:rPr>
              <a:t>Prezidentimiz Islom Karimov rahnamoligida axborot-kommunikatsiya sohasini jadal ravnaq toptirish, “Elektron hukumat”ni joriy etish va bu orqali fuqarolarni zamonaviy telekommunikatsiya xizmatlari bilan to‘liq ta’minlash borasida keng ko‘lamli ishlar amalga oshirilmoqda. </a:t>
            </a:r>
            <a:r>
              <a:rPr lang="en-US" sz="2100" dirty="0" err="1">
                <a:latin typeface="Times New Roman" pitchFamily="18" charset="0"/>
                <a:cs typeface="Times New Roman" pitchFamily="18" charset="0"/>
              </a:rPr>
              <a:t>Bunda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axborot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texnologiyalaridan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to‘g‘ri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unumli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va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oqilona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foydalana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oladigan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mutaxassislarni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tayyorlash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muhim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o‘rin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tutadi</a:t>
            </a:r>
            <a:r>
              <a:rPr lang="en-US" sz="2100" dirty="0">
                <a:latin typeface="Times New Roman" pitchFamily="18" charset="0"/>
                <a:cs typeface="Times New Roman" pitchFamily="18" charset="0"/>
              </a:rPr>
              <a:t>.</a:t>
            </a:r>
            <a:endParaRPr lang="ru-RU" sz="2100" dirty="0">
              <a:latin typeface="Times New Roman" pitchFamily="18" charset="0"/>
              <a:cs typeface="Times New Roman" pitchFamily="18" charset="0"/>
            </a:endParaRPr>
          </a:p>
          <a:p>
            <a:pPr indent="541338" algn="just"/>
            <a:r>
              <a:rPr lang="uz-Cyrl-UZ" sz="2100" smtClean="0">
                <a:latin typeface="Times New Roman" pitchFamily="18" charset="0"/>
                <a:cs typeface="Times New Roman" pitchFamily="18" charset="0"/>
              </a:rPr>
              <a:t>Bu jarayonda </a:t>
            </a:r>
            <a:r>
              <a:rPr lang="uz-Cyrl-UZ" sz="2100" dirty="0">
                <a:latin typeface="Times New Roman" pitchFamily="18" charset="0"/>
                <a:cs typeface="Times New Roman" pitchFamily="18" charset="0"/>
              </a:rPr>
              <a:t>davlat va xo‘jalik boshqaruvi, mahalliy davlat hokimiyati organlari xodimlarining axborot-kommunikatsiya texnologiyalari sohasida </a:t>
            </a:r>
            <a:r>
              <a:rPr lang="en-US" sz="2100" dirty="0">
                <a:latin typeface="Times New Roman" pitchFamily="18" charset="0"/>
                <a:cs typeface="Times New Roman" pitchFamily="18" charset="0"/>
              </a:rPr>
              <a:t>y</a:t>
            </a:r>
            <a:r>
              <a:rPr lang="uz-Cyrl-UZ" sz="2100" dirty="0">
                <a:latin typeface="Times New Roman" pitchFamily="18" charset="0"/>
                <a:cs typeface="Times New Roman" pitchFamily="18" charset="0"/>
              </a:rPr>
              <a:t>etarlicha bilim va ko‘nikmalarga ega bo‘lishi muxim ahamiyat kasb etadi. Shu sababli axborot-kommunikatsiya texnologiyalari sohasida xodimlar malakasini oshirish va bilimlarini chuqurlashtirish maqsadida “Elektron hukumat” o‘quv markazini masofaviy ta’lim tizimini yaratish mavzusi dolzarbligidan dalolat beradi.</a:t>
            </a:r>
            <a:endParaRPr lang="ru-RU" sz="2100" dirty="0">
              <a:latin typeface="Times New Roman" pitchFamily="18" charset="0"/>
              <a:cs typeface="Times New Roman" pitchFamily="18" charset="0"/>
            </a:endParaRPr>
          </a:p>
        </p:txBody>
      </p:sp>
      <p:cxnSp>
        <p:nvCxnSpPr>
          <p:cNvPr id="8" name="Прямая соединительная линия 7"/>
          <p:cNvCxnSpPr/>
          <p:nvPr/>
        </p:nvCxnSpPr>
        <p:spPr>
          <a:xfrm>
            <a:off x="357158" y="6215082"/>
            <a:ext cx="8572560" cy="1588"/>
          </a:xfrm>
          <a:prstGeom prst="line">
            <a:avLst/>
          </a:prstGeom>
          <a:ln>
            <a:solidFill>
              <a:srgbClr val="0000FF"/>
            </a:solidFill>
          </a:ln>
        </p:spPr>
        <p:style>
          <a:lnRef idx="2">
            <a:schemeClr val="dk1"/>
          </a:lnRef>
          <a:fillRef idx="0">
            <a:schemeClr val="dk1"/>
          </a:fillRef>
          <a:effectRef idx="1">
            <a:schemeClr val="dk1"/>
          </a:effectRef>
          <a:fontRef idx="minor">
            <a:schemeClr val="tx1"/>
          </a:fontRef>
        </p:style>
      </p:cxnSp>
      <p:sp>
        <p:nvSpPr>
          <p:cNvPr id="13" name="Прямоугольник с двумя вырезанными противолежащими углами 12"/>
          <p:cNvSpPr/>
          <p:nvPr/>
        </p:nvSpPr>
        <p:spPr>
          <a:xfrm>
            <a:off x="1357290" y="71413"/>
            <a:ext cx="6815110" cy="1255387"/>
          </a:xfrm>
          <a:prstGeom prst="snip2DiagRect">
            <a:avLst>
              <a:gd name="adj1" fmla="val 899"/>
              <a:gd name="adj2" fmla="val 30968"/>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rtlCol="0" anchor="ctr"/>
          <a:lstStyle/>
          <a:p>
            <a:pPr lvl="0" algn="ctr"/>
            <a:r>
              <a:rPr lang="ru-RU" sz="3200" b="1" smtClean="0">
                <a:solidFill>
                  <a:schemeClr val="tx1"/>
                </a:solidFill>
                <a:latin typeface="Times New Roman" pitchFamily="18" charset="0"/>
                <a:cs typeface="Times New Roman" pitchFamily="18" charset="0"/>
              </a:rPr>
              <a:t>B</a:t>
            </a:r>
            <a:r>
              <a:rPr lang="en-US" sz="3200" b="1" dirty="0" err="1" smtClean="0">
                <a:solidFill>
                  <a:schemeClr val="tx1"/>
                </a:solidFill>
                <a:latin typeface="Times New Roman" pitchFamily="18" charset="0"/>
                <a:cs typeface="Times New Roman" pitchFamily="18" charset="0"/>
              </a:rPr>
              <a:t>itiruv</a:t>
            </a:r>
            <a:r>
              <a:rPr lang="en-US" sz="3200" b="1" dirty="0">
                <a:solidFill>
                  <a:schemeClr val="tx1"/>
                </a:solidFill>
                <a:latin typeface="Times New Roman" pitchFamily="18" charset="0"/>
                <a:cs typeface="Times New Roman" pitchFamily="18" charset="0"/>
              </a:rPr>
              <a:t> </a:t>
            </a:r>
            <a:r>
              <a:rPr lang="en-US" sz="3200" b="1" dirty="0" err="1" smtClean="0">
                <a:solidFill>
                  <a:schemeClr val="tx1"/>
                </a:solidFill>
                <a:latin typeface="Times New Roman" pitchFamily="18" charset="0"/>
                <a:cs typeface="Times New Roman" pitchFamily="18" charset="0"/>
              </a:rPr>
              <a:t>malakaviy</a:t>
            </a:r>
            <a:r>
              <a:rPr lang="en-US" sz="3200" b="1" dirty="0" smtClean="0">
                <a:solidFill>
                  <a:schemeClr val="tx1"/>
                </a:solidFill>
                <a:latin typeface="Times New Roman" pitchFamily="18" charset="0"/>
                <a:cs typeface="Times New Roman" pitchFamily="18" charset="0"/>
              </a:rPr>
              <a:t> </a:t>
            </a:r>
            <a:r>
              <a:rPr lang="en-US" sz="3200" b="1" err="1" smtClean="0">
                <a:solidFill>
                  <a:schemeClr val="tx1"/>
                </a:solidFill>
                <a:latin typeface="Times New Roman" pitchFamily="18" charset="0"/>
                <a:cs typeface="Times New Roman" pitchFamily="18" charset="0"/>
              </a:rPr>
              <a:t>ishining</a:t>
            </a:r>
            <a:r>
              <a:rPr lang="en-US" sz="3200" b="1" smtClean="0">
                <a:solidFill>
                  <a:schemeClr val="tx1"/>
                </a:solidFill>
                <a:latin typeface="Times New Roman" pitchFamily="18" charset="0"/>
                <a:cs typeface="Times New Roman" pitchFamily="18" charset="0"/>
              </a:rPr>
              <a:t>  </a:t>
            </a:r>
            <a:r>
              <a:rPr lang="ru-RU" sz="3200" b="1" smtClean="0">
                <a:solidFill>
                  <a:schemeClr val="tx1"/>
                </a:solidFill>
                <a:latin typeface="Times New Roman" pitchFamily="18" charset="0"/>
                <a:cs typeface="Times New Roman" pitchFamily="18" charset="0"/>
              </a:rPr>
              <a:t>dоlzarbligi</a:t>
            </a:r>
            <a:endParaRPr lang="ru-RU" dirty="0"/>
          </a:p>
        </p:txBody>
      </p:sp>
      <p:pic>
        <p:nvPicPr>
          <p:cNvPr id="14" name="Рисунок 4" descr="emb[1].jpg"/>
          <p:cNvPicPr>
            <a:picLocks noGrp="1" noChangeAspect="1"/>
          </p:cNvPicPr>
          <p:nvPr>
            <p:ph sz="quarter" idx="1"/>
          </p:nvPr>
        </p:nvPicPr>
        <p:blipFill>
          <a:blip r:embed="rId5" cstate="print"/>
          <a:srcRect/>
          <a:stretch>
            <a:fillRect/>
          </a:stretch>
        </p:blipFill>
        <p:spPr>
          <a:xfrm>
            <a:off x="13162" y="103426"/>
            <a:ext cx="1357322" cy="11430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7" descr="C:\Users\Bargida\Pictures\Рисунок1.gif"/>
          <p:cNvPicPr>
            <a:picLocks noChangeAspect="1" noChangeArrowheads="1"/>
          </p:cNvPicPr>
          <p:nvPr/>
        </p:nvPicPr>
        <p:blipFill>
          <a:blip r:embed="rId6"/>
          <a:srcRect/>
          <a:stretch>
            <a:fillRect/>
          </a:stretch>
        </p:blipFill>
        <p:spPr bwMode="auto">
          <a:xfrm>
            <a:off x="7929586" y="-71462"/>
            <a:ext cx="1285884" cy="1205517"/>
          </a:xfrm>
          <a:prstGeom prst="ellipse">
            <a:avLst/>
          </a:prstGeom>
          <a:ln>
            <a:noFill/>
          </a:ln>
          <a:effectLst>
            <a:softEdge rad="112500"/>
          </a:effectLst>
        </p:spPr>
      </p:pic>
    </p:spTree>
    <p:extLst>
      <p:ext uri="{BB962C8B-B14F-4D97-AF65-F5344CB8AC3E}">
        <p14:creationId xmlns:p14="http://schemas.microsoft.com/office/powerpoint/2010/main" val="1025248058"/>
      </p:ext>
    </p:extLst>
  </p:cSld>
  <p:clrMapOvr>
    <a:masterClrMapping/>
  </p:clrMapOvr>
  <p:transition spd="slow">
    <p:pull dir="rd"/>
    <p:sndAc>
      <p:stSnd>
        <p:snd r:embed="rId3" name="chimes.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стратор\Рабочий стол\Dilshod\Fon rasm\for-business-backgrounds-wallpapers.jpg"/>
          <p:cNvPicPr>
            <a:picLocks noChangeAspect="1" noChangeArrowheads="1"/>
          </p:cNvPicPr>
          <p:nvPr/>
        </p:nvPicPr>
        <p:blipFill>
          <a:blip r:embed="rId4"/>
          <a:srcRect/>
          <a:stretch>
            <a:fillRect/>
          </a:stretch>
        </p:blipFill>
        <p:spPr bwMode="auto">
          <a:xfrm>
            <a:off x="0" y="0"/>
            <a:ext cx="9144000" cy="6858000"/>
          </a:xfrm>
          <a:prstGeom prst="rect">
            <a:avLst/>
          </a:prstGeom>
        </p:spPr>
        <p:style>
          <a:lnRef idx="2">
            <a:schemeClr val="dk1"/>
          </a:lnRef>
          <a:fillRef idx="1">
            <a:schemeClr val="lt1"/>
          </a:fillRef>
          <a:effectRef idx="0">
            <a:schemeClr val="dk1"/>
          </a:effectRef>
          <a:fontRef idx="minor">
            <a:schemeClr val="dk1"/>
          </a:fontRef>
        </p:style>
      </p:pic>
      <p:graphicFrame>
        <p:nvGraphicFramePr>
          <p:cNvPr id="5" name="Схема 4"/>
          <p:cNvGraphicFramePr/>
          <p:nvPr>
            <p:extLst>
              <p:ext uri="{D42A27DB-BD31-4B8C-83A1-F6EECF244321}">
                <p14:modId xmlns:p14="http://schemas.microsoft.com/office/powerpoint/2010/main" val="2622244737"/>
              </p:ext>
            </p:extLst>
          </p:nvPr>
        </p:nvGraphicFramePr>
        <p:xfrm>
          <a:off x="0" y="0"/>
          <a:ext cx="9048466" cy="678231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slow">
    <p:pull dir="rd"/>
    <p:sndAc>
      <p:stSnd>
        <p:snd r:embed="rId3" name="chimes.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Админстратор\Рабочий стол\Dilshod\Fon rasm\for-business-backgrounds-wallpapers.jpg"/>
          <p:cNvPicPr>
            <a:picLocks noChangeAspect="1" noChangeArrowheads="1"/>
          </p:cNvPicPr>
          <p:nvPr/>
        </p:nvPicPr>
        <p:blipFill>
          <a:blip r:embed="rId4"/>
          <a:srcRect/>
          <a:stretch>
            <a:fillRect/>
          </a:stretch>
        </p:blipFill>
        <p:spPr bwMode="auto">
          <a:xfrm>
            <a:off x="32" y="-24"/>
            <a:ext cx="9144000" cy="6858000"/>
          </a:xfrm>
          <a:prstGeom prst="rect">
            <a:avLst/>
          </a:prstGeom>
        </p:spPr>
        <p:style>
          <a:lnRef idx="2">
            <a:schemeClr val="dk1"/>
          </a:lnRef>
          <a:fillRef idx="1">
            <a:schemeClr val="lt1"/>
          </a:fillRef>
          <a:effectRef idx="0">
            <a:schemeClr val="dk1"/>
          </a:effectRef>
          <a:fontRef idx="minor">
            <a:schemeClr val="dk1"/>
          </a:fontRef>
        </p:style>
      </p:pic>
      <p:sp>
        <p:nvSpPr>
          <p:cNvPr id="11" name="Скругленная прямоугольная выноска 10"/>
          <p:cNvSpPr/>
          <p:nvPr/>
        </p:nvSpPr>
        <p:spPr>
          <a:xfrm>
            <a:off x="32" y="-24"/>
            <a:ext cx="8072430" cy="571504"/>
          </a:xfrm>
          <a:prstGeom prst="wedgeRoundRectCallout">
            <a:avLst>
              <a:gd name="adj1" fmla="val -22569"/>
              <a:gd name="adj2" fmla="val 94286"/>
              <a:gd name="adj3" fmla="val 16667"/>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200" b="1" dirty="0" smtClean="0">
                <a:solidFill>
                  <a:schemeClr val="tx1"/>
                </a:solidFill>
                <a:latin typeface="Times New Roman" pitchFamily="18" charset="0"/>
                <a:cs typeface="Times New Roman" pitchFamily="18" charset="0"/>
              </a:rPr>
              <a:t>      </a:t>
            </a:r>
            <a:r>
              <a:rPr lang="en-US" sz="3200" b="1" dirty="0" err="1" smtClean="0">
                <a:solidFill>
                  <a:schemeClr val="tx1"/>
                </a:solidFill>
                <a:latin typeface="Times New Roman" pitchFamily="18" charset="0"/>
                <a:cs typeface="Times New Roman" pitchFamily="18" charset="0"/>
              </a:rPr>
              <a:t>MASALANING</a:t>
            </a:r>
            <a:r>
              <a:rPr lang="en-US" sz="3200" b="1" dirty="0" smtClean="0">
                <a:solidFill>
                  <a:schemeClr val="tx1"/>
                </a:solidFill>
                <a:latin typeface="Times New Roman" pitchFamily="18" charset="0"/>
                <a:cs typeface="Times New Roman" pitchFamily="18" charset="0"/>
              </a:rPr>
              <a:t>  QO`YILISHI</a:t>
            </a:r>
            <a:endParaRPr lang="ru-RU" sz="3200" dirty="0">
              <a:solidFill>
                <a:schemeClr val="tx1"/>
              </a:solidFill>
              <a:latin typeface="Times New Roman" pitchFamily="18" charset="0"/>
              <a:cs typeface="Times New Roman" pitchFamily="18" charset="0"/>
            </a:endParaRPr>
          </a:p>
        </p:txBody>
      </p:sp>
      <p:pic>
        <p:nvPicPr>
          <p:cNvPr id="12" name="Рисунок 4" descr="emb[1].jpg"/>
          <p:cNvPicPr>
            <a:picLocks noChangeAspect="1"/>
          </p:cNvPicPr>
          <p:nvPr/>
        </p:nvPicPr>
        <p:blipFill>
          <a:blip r:embed="rId5" cstate="print"/>
          <a:srcRect/>
          <a:stretch>
            <a:fillRect/>
          </a:stretch>
        </p:blipFill>
        <p:spPr>
          <a:xfrm>
            <a:off x="8001024" y="-71462"/>
            <a:ext cx="1214446" cy="1071546"/>
          </a:xfrm>
          <a:prstGeom prst="ellipse">
            <a:avLst/>
          </a:prstGeom>
          <a:ln>
            <a:noFill/>
          </a:ln>
          <a:effectLst>
            <a:softEdge rad="112500"/>
          </a:effectLst>
        </p:spPr>
      </p:pic>
      <p:sp>
        <p:nvSpPr>
          <p:cNvPr id="2" name="Объект 1"/>
          <p:cNvSpPr>
            <a:spLocks noGrp="1"/>
          </p:cNvSpPr>
          <p:nvPr>
            <p:ph idx="1"/>
          </p:nvPr>
        </p:nvSpPr>
        <p:spPr>
          <a:xfrm>
            <a:off x="251520" y="1000084"/>
            <a:ext cx="8352928" cy="5669276"/>
          </a:xfrm>
        </p:spPr>
        <p:txBody>
          <a:bodyPr>
            <a:noAutofit/>
          </a:bodyPr>
          <a:lstStyle/>
          <a:p>
            <a:pPr marL="0" indent="0" algn="just">
              <a:buNone/>
            </a:pPr>
            <a:r>
              <a:rPr lang="en-US" sz="2400" dirty="0" smtClean="0">
                <a:latin typeface="Times New Roman" pitchFamily="18" charset="0"/>
                <a:cs typeface="Times New Roman" pitchFamily="18" charset="0"/>
              </a:rPr>
              <a:t>	</a:t>
            </a:r>
            <a:r>
              <a:rPr lang="uz-Cyrl-UZ" sz="2400" dirty="0" smtClean="0">
                <a:latin typeface="Times New Roman" pitchFamily="18" charset="0"/>
                <a:cs typeface="Times New Roman" pitchFamily="18" charset="0"/>
              </a:rPr>
              <a:t>Hozirgi </a:t>
            </a:r>
            <a:r>
              <a:rPr lang="uz-Cyrl-UZ" sz="2400" dirty="0">
                <a:latin typeface="Times New Roman" pitchFamily="18" charset="0"/>
                <a:cs typeface="Times New Roman" pitchFamily="18" charset="0"/>
              </a:rPr>
              <a:t>kunda fan va texnika hamda axborot texnologiyalari rivojlanib borayotgan bir vaqtda, rivojlanishning yuksak omillari har bir sohaga kirib bormoqda. Masofaviy ta’lim tizimini yaratish o‘quv jarayonini yaxshilash, amalyotga tadbiq qilish, masofaviy ta’lim o‘quv  jarayonidagi samaradorligini oshirish  uchun zamonaviy usullar vujudga kelmoqda va  bu  soxada ilmiy  </a:t>
            </a:r>
            <a:r>
              <a:rPr lang="uz-Cyrl-UZ" sz="2400">
                <a:latin typeface="Times New Roman" pitchFamily="18" charset="0"/>
                <a:cs typeface="Times New Roman" pitchFamily="18" charset="0"/>
              </a:rPr>
              <a:t>tajribalar </a:t>
            </a:r>
            <a:r>
              <a:rPr lang="uz-Cyrl-UZ" sz="2400" smtClean="0">
                <a:latin typeface="Times New Roman" pitchFamily="18" charset="0"/>
                <a:cs typeface="Times New Roman" pitchFamily="18" charset="0"/>
              </a:rPr>
              <a:t>payd</a:t>
            </a:r>
            <a:r>
              <a:rPr lang="en-US" sz="2400" smtClean="0">
                <a:latin typeface="Times New Roman" pitchFamily="18" charset="0"/>
                <a:cs typeface="Times New Roman" pitchFamily="18" charset="0"/>
              </a:rPr>
              <a:t>o</a:t>
            </a:r>
            <a:r>
              <a:rPr lang="uz-Cyrl-UZ" sz="2400" smtClean="0">
                <a:latin typeface="Times New Roman" pitchFamily="18" charset="0"/>
                <a:cs typeface="Times New Roman" pitchFamily="18" charset="0"/>
              </a:rPr>
              <a:t> </a:t>
            </a:r>
            <a:r>
              <a:rPr lang="uz-Cyrl-UZ" sz="2400" dirty="0">
                <a:latin typeface="Times New Roman" pitchFamily="18" charset="0"/>
                <a:cs typeface="Times New Roman" pitchFamily="18" charset="0"/>
              </a:rPr>
              <a:t>bo‘lmoqda.</a:t>
            </a:r>
            <a:endParaRPr lang="ru-RU" sz="2400" dirty="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	</a:t>
            </a:r>
            <a:r>
              <a:rPr lang="uz-Cyrl-UZ" sz="2400" dirty="0" smtClean="0">
                <a:latin typeface="Times New Roman" pitchFamily="18" charset="0"/>
                <a:cs typeface="Times New Roman" pitchFamily="18" charset="0"/>
              </a:rPr>
              <a:t>Masofaviy </a:t>
            </a:r>
            <a:r>
              <a:rPr lang="uz-Cyrl-UZ" sz="2400" dirty="0">
                <a:latin typeface="Times New Roman" pitchFamily="18" charset="0"/>
                <a:cs typeface="Times New Roman" pitchFamily="18" charset="0"/>
              </a:rPr>
              <a:t>ta’lim tizimini tashkil qilishda, birinchi navbatda uning maqsadi va asosiy vazifalarini aniq belgilab olishi kerak. Bitiruv malakaviy ishiga qo‘yilgan masala “Elektron hukumat” o‘quv markazining masofaviy  ta’lim tizimini yaratishdan iborat. Ushbu bitiruv malakaviy ishiga qo‘yilgan masalani yechish uchun  quyidagi natijalarga erishish ko‘zda tutilgan:</a:t>
            </a:r>
            <a:endParaRPr lang="ru-RU" sz="2400" dirty="0">
              <a:latin typeface="Times New Roman" pitchFamily="18" charset="0"/>
              <a:cs typeface="Times New Roman" pitchFamily="18" charset="0"/>
            </a:endParaRPr>
          </a:p>
        </p:txBody>
      </p:sp>
    </p:spTree>
  </p:cSld>
  <p:clrMapOvr>
    <a:masterClrMapping/>
  </p:clrMapOvr>
  <p:transition spd="slow">
    <p:pull dir="rd"/>
    <p:sndAc>
      <p:stSnd>
        <p:snd r:embed="rId3" name="chimes.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Админстратор\Рабочий стол\Dilshod\Fon rasm\for-business-backgrounds-wallpapers.jpg"/>
          <p:cNvPicPr>
            <a:picLocks noChangeAspect="1" noChangeArrowheads="1"/>
          </p:cNvPicPr>
          <p:nvPr/>
        </p:nvPicPr>
        <p:blipFill>
          <a:blip r:embed="rId4"/>
          <a:srcRect/>
          <a:stretch>
            <a:fillRect/>
          </a:stretch>
        </p:blipFill>
        <p:spPr bwMode="auto">
          <a:xfrm>
            <a:off x="32" y="-24"/>
            <a:ext cx="9144000" cy="6858000"/>
          </a:xfrm>
          <a:prstGeom prst="rect">
            <a:avLst/>
          </a:prstGeom>
        </p:spPr>
        <p:style>
          <a:lnRef idx="2">
            <a:schemeClr val="dk1"/>
          </a:lnRef>
          <a:fillRef idx="1">
            <a:schemeClr val="lt1"/>
          </a:fillRef>
          <a:effectRef idx="0">
            <a:schemeClr val="dk1"/>
          </a:effectRef>
          <a:fontRef idx="minor">
            <a:schemeClr val="dk1"/>
          </a:fontRef>
        </p:style>
      </p:pic>
      <p:sp>
        <p:nvSpPr>
          <p:cNvPr id="11" name="Скругленная прямоугольная выноска 10"/>
          <p:cNvSpPr/>
          <p:nvPr/>
        </p:nvSpPr>
        <p:spPr>
          <a:xfrm>
            <a:off x="32" y="-24"/>
            <a:ext cx="8072430" cy="571504"/>
          </a:xfrm>
          <a:prstGeom prst="wedgeRoundRectCallout">
            <a:avLst>
              <a:gd name="adj1" fmla="val -22569"/>
              <a:gd name="adj2" fmla="val 94286"/>
              <a:gd name="adj3" fmla="val 16667"/>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200" b="1" dirty="0" smtClean="0">
                <a:solidFill>
                  <a:schemeClr val="tx1"/>
                </a:solidFill>
                <a:latin typeface="Times New Roman" pitchFamily="18" charset="0"/>
                <a:cs typeface="Times New Roman" pitchFamily="18" charset="0"/>
              </a:rPr>
              <a:t>MASALANING  QO`YILISHI</a:t>
            </a:r>
            <a:endParaRPr lang="ru-RU" sz="3200" dirty="0">
              <a:solidFill>
                <a:schemeClr val="tx1"/>
              </a:solidFill>
              <a:latin typeface="Times New Roman" pitchFamily="18" charset="0"/>
              <a:cs typeface="Times New Roman" pitchFamily="18" charset="0"/>
            </a:endParaRPr>
          </a:p>
        </p:txBody>
      </p:sp>
      <p:pic>
        <p:nvPicPr>
          <p:cNvPr id="12" name="Рисунок 4" descr="emb[1].jpg"/>
          <p:cNvPicPr>
            <a:picLocks noChangeAspect="1"/>
          </p:cNvPicPr>
          <p:nvPr/>
        </p:nvPicPr>
        <p:blipFill>
          <a:blip r:embed="rId5" cstate="print"/>
          <a:srcRect/>
          <a:stretch>
            <a:fillRect/>
          </a:stretch>
        </p:blipFill>
        <p:spPr>
          <a:xfrm>
            <a:off x="8001024" y="-71462"/>
            <a:ext cx="1214446" cy="1071546"/>
          </a:xfrm>
          <a:prstGeom prst="ellipse">
            <a:avLst/>
          </a:prstGeom>
          <a:ln>
            <a:noFill/>
          </a:ln>
          <a:effectLst>
            <a:softEdge rad="112500"/>
          </a:effectLst>
        </p:spPr>
      </p:pic>
      <p:sp>
        <p:nvSpPr>
          <p:cNvPr id="2" name="Объект 1"/>
          <p:cNvSpPr>
            <a:spLocks noGrp="1"/>
          </p:cNvSpPr>
          <p:nvPr>
            <p:ph idx="1"/>
          </p:nvPr>
        </p:nvSpPr>
        <p:spPr>
          <a:xfrm>
            <a:off x="179512" y="1000084"/>
            <a:ext cx="8712968" cy="5381244"/>
          </a:xfrm>
        </p:spPr>
        <p:txBody>
          <a:bodyPr>
            <a:normAutofit/>
          </a:bodyPr>
          <a:lstStyle/>
          <a:p>
            <a:r>
              <a:rPr lang="en-US" sz="2400" dirty="0"/>
              <a:t>1. </a:t>
            </a:r>
            <a:r>
              <a:rPr lang="uz-Cyrl-UZ" sz="2400" dirty="0"/>
              <a:t>O‘quv </a:t>
            </a:r>
            <a:r>
              <a:rPr lang="en-US" sz="2400" dirty="0" err="1"/>
              <a:t>markazi</a:t>
            </a:r>
            <a:r>
              <a:rPr lang="en-US" sz="2400" dirty="0"/>
              <a:t> </a:t>
            </a:r>
            <a:r>
              <a:rPr lang="en-US" sz="2400" dirty="0" err="1"/>
              <a:t>faoliyatini</a:t>
            </a:r>
            <a:r>
              <a:rPr lang="en-US" sz="2400" dirty="0"/>
              <a:t> </a:t>
            </a:r>
            <a:r>
              <a:rPr lang="en-US" sz="2400" dirty="0" err="1"/>
              <a:t>taxlil</a:t>
            </a:r>
            <a:r>
              <a:rPr lang="en-US" sz="2400" dirty="0"/>
              <a:t> </a:t>
            </a:r>
            <a:r>
              <a:rPr lang="en-US" sz="2400" dirty="0" err="1"/>
              <a:t>qilish</a:t>
            </a:r>
            <a:r>
              <a:rPr lang="en-US" sz="2400" dirty="0"/>
              <a:t> </a:t>
            </a:r>
            <a:r>
              <a:rPr lang="en-US" sz="2400" dirty="0" err="1"/>
              <a:t>va</a:t>
            </a:r>
            <a:r>
              <a:rPr lang="en-US" sz="2400" dirty="0"/>
              <a:t> </a:t>
            </a:r>
            <a:r>
              <a:rPr lang="en-US" sz="2400" dirty="0" err="1"/>
              <a:t>o‘rganish</a:t>
            </a:r>
            <a:r>
              <a:rPr lang="en-US" sz="2400" dirty="0"/>
              <a:t>.</a:t>
            </a:r>
            <a:endParaRPr lang="ru-RU" sz="2400" dirty="0"/>
          </a:p>
          <a:p>
            <a:r>
              <a:rPr lang="en-US" sz="2400" dirty="0"/>
              <a:t>2. </a:t>
            </a:r>
            <a:r>
              <a:rPr lang="en-US" sz="2400" dirty="0" err="1"/>
              <a:t>Qo‘yilgan</a:t>
            </a:r>
            <a:r>
              <a:rPr lang="en-US" sz="2400" dirty="0"/>
              <a:t> </a:t>
            </a:r>
            <a:r>
              <a:rPr lang="en-US" sz="2400" dirty="0" err="1"/>
              <a:t>masalani</a:t>
            </a:r>
            <a:r>
              <a:rPr lang="en-US" sz="2400" dirty="0"/>
              <a:t> </a:t>
            </a:r>
            <a:r>
              <a:rPr lang="en-US" sz="2400" dirty="0" err="1"/>
              <a:t>yechishda</a:t>
            </a:r>
            <a:r>
              <a:rPr lang="en-US" sz="2400" dirty="0"/>
              <a:t> instrumental </a:t>
            </a:r>
            <a:r>
              <a:rPr lang="en-US" sz="2400" dirty="0" err="1"/>
              <a:t>vosita</a:t>
            </a:r>
            <a:r>
              <a:rPr lang="en-US" sz="2400" dirty="0"/>
              <a:t> </a:t>
            </a:r>
            <a:r>
              <a:rPr lang="en-US" sz="2400" dirty="0" err="1"/>
              <a:t>va</a:t>
            </a:r>
            <a:r>
              <a:rPr lang="en-US" sz="2400" dirty="0"/>
              <a:t> </a:t>
            </a:r>
            <a:r>
              <a:rPr lang="en-US" sz="2400" dirty="0" err="1"/>
              <a:t>texnologiyalarini</a:t>
            </a:r>
            <a:r>
              <a:rPr lang="en-US" sz="2400" dirty="0"/>
              <a:t> </a:t>
            </a:r>
            <a:r>
              <a:rPr lang="en-US" sz="2400" dirty="0" err="1"/>
              <a:t>tanlash</a:t>
            </a:r>
            <a:r>
              <a:rPr lang="en-US" sz="2400" dirty="0"/>
              <a:t>.</a:t>
            </a:r>
            <a:endParaRPr lang="ru-RU" sz="2400" dirty="0"/>
          </a:p>
          <a:p>
            <a:r>
              <a:rPr lang="en-US" sz="2400" dirty="0"/>
              <a:t>3. </a:t>
            </a:r>
            <a:r>
              <a:rPr lang="en-US" sz="2400" dirty="0" err="1"/>
              <a:t>Tizimni</a:t>
            </a:r>
            <a:r>
              <a:rPr lang="en-US" sz="2400" dirty="0"/>
              <a:t> </a:t>
            </a:r>
            <a:r>
              <a:rPr lang="uz-Cyrl-UZ" sz="2400" dirty="0"/>
              <a:t>funksional</a:t>
            </a:r>
            <a:r>
              <a:rPr lang="en-US" sz="2400" dirty="0"/>
              <a:t>  </a:t>
            </a:r>
            <a:r>
              <a:rPr lang="en-US" sz="2400" dirty="0" err="1"/>
              <a:t>strukturasini</a:t>
            </a:r>
            <a:r>
              <a:rPr lang="en-US" sz="2400" dirty="0"/>
              <a:t>  </a:t>
            </a:r>
            <a:r>
              <a:rPr lang="en-US" sz="2400" dirty="0" err="1"/>
              <a:t>loyihalash</a:t>
            </a:r>
            <a:r>
              <a:rPr lang="en-US" sz="2400" dirty="0"/>
              <a:t>  </a:t>
            </a:r>
            <a:r>
              <a:rPr lang="en-US" sz="2400" dirty="0" err="1"/>
              <a:t>va</a:t>
            </a:r>
            <a:r>
              <a:rPr lang="en-US" sz="2400" dirty="0"/>
              <a:t>  </a:t>
            </a:r>
            <a:r>
              <a:rPr lang="en-US" sz="2400" dirty="0" err="1"/>
              <a:t>yaratish</a:t>
            </a:r>
            <a:r>
              <a:rPr lang="en-US" sz="2400" dirty="0"/>
              <a:t> </a:t>
            </a:r>
            <a:r>
              <a:rPr lang="en-US" sz="2400" dirty="0" err="1"/>
              <a:t>usullarini</a:t>
            </a:r>
            <a:r>
              <a:rPr lang="en-US" sz="2400" dirty="0"/>
              <a:t>  </a:t>
            </a:r>
            <a:r>
              <a:rPr lang="en-US" sz="2400" dirty="0" err="1"/>
              <a:t>tanlash</a:t>
            </a:r>
            <a:r>
              <a:rPr lang="en-US" sz="2400" dirty="0"/>
              <a:t>.</a:t>
            </a:r>
            <a:endParaRPr lang="ru-RU" sz="2400" dirty="0"/>
          </a:p>
          <a:p>
            <a:r>
              <a:rPr lang="en-US" sz="2400" dirty="0"/>
              <a:t>4. </a:t>
            </a:r>
            <a:r>
              <a:rPr lang="uz-Cyrl-UZ" sz="2400" dirty="0"/>
              <a:t>Ma’lumotlar</a:t>
            </a:r>
            <a:r>
              <a:rPr lang="en-US" sz="2400" dirty="0"/>
              <a:t> </a:t>
            </a:r>
            <a:r>
              <a:rPr lang="en-US" sz="2400" dirty="0" err="1"/>
              <a:t>bazasini</a:t>
            </a:r>
            <a:r>
              <a:rPr lang="en-US" sz="2400" dirty="0"/>
              <a:t> </a:t>
            </a:r>
            <a:r>
              <a:rPr lang="en-US" sz="2400" dirty="0" err="1"/>
              <a:t>loyihalash</a:t>
            </a:r>
            <a:r>
              <a:rPr lang="en-US" sz="2400" dirty="0"/>
              <a:t> </a:t>
            </a:r>
            <a:r>
              <a:rPr lang="en-US" sz="2400" dirty="0" err="1"/>
              <a:t>va</a:t>
            </a:r>
            <a:r>
              <a:rPr lang="en-US" sz="2400" dirty="0"/>
              <a:t> </a:t>
            </a:r>
            <a:r>
              <a:rPr lang="en-US" sz="2400" dirty="0" err="1"/>
              <a:t>uni</a:t>
            </a:r>
            <a:r>
              <a:rPr lang="en-US" sz="2400" dirty="0"/>
              <a:t> </a:t>
            </a:r>
            <a:r>
              <a:rPr lang="en-US" sz="2400" dirty="0" err="1"/>
              <a:t>yaratish</a:t>
            </a:r>
            <a:r>
              <a:rPr lang="en-US" sz="2400" dirty="0"/>
              <a:t>.</a:t>
            </a:r>
            <a:endParaRPr lang="ru-RU" sz="2400" dirty="0"/>
          </a:p>
          <a:p>
            <a:r>
              <a:rPr lang="en-US" sz="2400" dirty="0"/>
              <a:t>5. </a:t>
            </a:r>
            <a:r>
              <a:rPr lang="en-US" sz="2400" dirty="0" err="1"/>
              <a:t>Tizimni</a:t>
            </a:r>
            <a:r>
              <a:rPr lang="en-US" sz="2400" dirty="0"/>
              <a:t>  </a:t>
            </a:r>
            <a:r>
              <a:rPr lang="en-US" sz="2400" dirty="0" err="1"/>
              <a:t>modullarini</a:t>
            </a:r>
            <a:r>
              <a:rPr lang="en-US" sz="2400" dirty="0"/>
              <a:t>  </a:t>
            </a:r>
            <a:r>
              <a:rPr lang="en-US" sz="2400" dirty="0" err="1"/>
              <a:t>veb</a:t>
            </a:r>
            <a:r>
              <a:rPr lang="en-US" sz="2400" dirty="0"/>
              <a:t> </a:t>
            </a:r>
            <a:r>
              <a:rPr lang="en-US" sz="2400" dirty="0" err="1"/>
              <a:t>dasturlash</a:t>
            </a:r>
            <a:r>
              <a:rPr lang="en-US" sz="2400" dirty="0"/>
              <a:t> </a:t>
            </a:r>
            <a:r>
              <a:rPr lang="en-US" sz="2400" dirty="0" err="1"/>
              <a:t>tillari</a:t>
            </a:r>
            <a:r>
              <a:rPr lang="en-US" sz="2400" dirty="0"/>
              <a:t> </a:t>
            </a:r>
            <a:r>
              <a:rPr lang="en-US" sz="2400" dirty="0" err="1"/>
              <a:t>va</a:t>
            </a:r>
            <a:r>
              <a:rPr lang="en-US" sz="2400" dirty="0"/>
              <a:t> </a:t>
            </a:r>
            <a:r>
              <a:rPr lang="en-US" sz="2400" dirty="0" err="1"/>
              <a:t>veb</a:t>
            </a:r>
            <a:r>
              <a:rPr lang="en-US" sz="2400" dirty="0"/>
              <a:t> </a:t>
            </a:r>
            <a:r>
              <a:rPr lang="en-US" sz="2400" dirty="0" err="1"/>
              <a:t>texnologiyalar</a:t>
            </a:r>
            <a:r>
              <a:rPr lang="en-US" sz="2400" dirty="0"/>
              <a:t> </a:t>
            </a:r>
            <a:r>
              <a:rPr lang="en-US" sz="2400" dirty="0" err="1"/>
              <a:t>asosida</a:t>
            </a:r>
            <a:r>
              <a:rPr lang="en-US" sz="2400" dirty="0"/>
              <a:t> </a:t>
            </a:r>
            <a:r>
              <a:rPr lang="en-US" sz="2400" dirty="0" err="1"/>
              <a:t>yaratish</a:t>
            </a:r>
            <a:r>
              <a:rPr lang="en-US" sz="2400" dirty="0"/>
              <a:t>.</a:t>
            </a:r>
            <a:endParaRPr lang="ru-RU" sz="2400" dirty="0"/>
          </a:p>
          <a:p>
            <a:r>
              <a:rPr lang="en-US" sz="2400" dirty="0"/>
              <a:t>6. </a:t>
            </a:r>
            <a:r>
              <a:rPr lang="en-US" sz="2400" dirty="0" err="1"/>
              <a:t>O‘quv</a:t>
            </a:r>
            <a:r>
              <a:rPr lang="en-US" sz="2400" dirty="0"/>
              <a:t> </a:t>
            </a:r>
            <a:r>
              <a:rPr lang="uz-Cyrl-UZ" sz="2400" dirty="0"/>
              <a:t>materillarini</a:t>
            </a:r>
            <a:r>
              <a:rPr lang="en-US" sz="2400" dirty="0"/>
              <a:t> </a:t>
            </a:r>
            <a:r>
              <a:rPr lang="en-US" sz="2400" dirty="0" err="1"/>
              <a:t>bayon</a:t>
            </a:r>
            <a:r>
              <a:rPr lang="en-US" sz="2400" dirty="0"/>
              <a:t> </a:t>
            </a:r>
            <a:r>
              <a:rPr lang="en-US" sz="2400" dirty="0" err="1"/>
              <a:t>qilish</a:t>
            </a:r>
            <a:r>
              <a:rPr lang="en-US" sz="2400" dirty="0"/>
              <a:t> </a:t>
            </a:r>
            <a:r>
              <a:rPr lang="en-US" sz="2400" dirty="0" err="1"/>
              <a:t>masofaviy</a:t>
            </a:r>
            <a:r>
              <a:rPr lang="en-US" sz="2400" dirty="0"/>
              <a:t> </a:t>
            </a:r>
            <a:r>
              <a:rPr lang="en-US" sz="2400" dirty="0" err="1"/>
              <a:t>ta’lim</a:t>
            </a:r>
            <a:r>
              <a:rPr lang="en-US" sz="2400" dirty="0"/>
              <a:t> </a:t>
            </a:r>
            <a:r>
              <a:rPr lang="en-US" sz="2400" dirty="0" err="1"/>
              <a:t>usulini</a:t>
            </a:r>
            <a:r>
              <a:rPr lang="en-US" sz="2400" dirty="0"/>
              <a:t> </a:t>
            </a:r>
            <a:r>
              <a:rPr lang="en-US" sz="2400" dirty="0" err="1"/>
              <a:t>uslubiyatini</a:t>
            </a:r>
            <a:r>
              <a:rPr lang="en-US" sz="2400" dirty="0"/>
              <a:t> </a:t>
            </a:r>
            <a:r>
              <a:rPr lang="en-US" sz="2400" dirty="0" err="1"/>
              <a:t>tanlash</a:t>
            </a:r>
            <a:r>
              <a:rPr lang="en-US" sz="2400" dirty="0"/>
              <a:t>.</a:t>
            </a:r>
            <a:endParaRPr lang="ru-RU" sz="2400" dirty="0"/>
          </a:p>
          <a:p>
            <a:r>
              <a:rPr lang="en-US" sz="2400" dirty="0"/>
              <a:t>7. </a:t>
            </a:r>
            <a:r>
              <a:rPr lang="en-US" sz="2400" dirty="0" err="1"/>
              <a:t>Tizimni</a:t>
            </a:r>
            <a:r>
              <a:rPr lang="en-US" sz="2400" dirty="0"/>
              <a:t> </a:t>
            </a:r>
            <a:r>
              <a:rPr lang="uz-Cyrl-UZ" sz="2400" dirty="0"/>
              <a:t>adminstrator saxifasini yaratish.</a:t>
            </a:r>
            <a:endParaRPr lang="ru-RU" sz="2400" dirty="0"/>
          </a:p>
          <a:p>
            <a:r>
              <a:rPr lang="en-US" sz="2400" dirty="0"/>
              <a:t>8. </a:t>
            </a:r>
            <a:r>
              <a:rPr lang="en-US" sz="2400" dirty="0" err="1"/>
              <a:t>Tizimni</a:t>
            </a:r>
            <a:r>
              <a:rPr lang="en-US" sz="2400" dirty="0"/>
              <a:t> </a:t>
            </a:r>
            <a:r>
              <a:rPr lang="en-US" sz="2400" dirty="0" err="1"/>
              <a:t>TATU</a:t>
            </a:r>
            <a:r>
              <a:rPr lang="en-US" sz="2400" dirty="0"/>
              <a:t> </a:t>
            </a:r>
            <a:r>
              <a:rPr lang="uz-Cyrl-UZ" sz="2400" dirty="0"/>
              <a:t>Urganch </a:t>
            </a:r>
            <a:r>
              <a:rPr lang="en-US" sz="2400" dirty="0" err="1"/>
              <a:t>filiali</a:t>
            </a:r>
            <a:r>
              <a:rPr lang="en-US" sz="2400" dirty="0"/>
              <a:t> </a:t>
            </a:r>
            <a:r>
              <a:rPr lang="en-US" sz="2400" dirty="0" err="1"/>
              <a:t>serveriga</a:t>
            </a:r>
            <a:r>
              <a:rPr lang="en-US" sz="2400" dirty="0"/>
              <a:t> </a:t>
            </a:r>
            <a:r>
              <a:rPr lang="en-US" sz="2400" dirty="0" err="1"/>
              <a:t>joylashtirish</a:t>
            </a:r>
            <a:r>
              <a:rPr lang="en-US" sz="2400" dirty="0"/>
              <a:t>.</a:t>
            </a:r>
            <a:endParaRPr lang="ru-RU" sz="2400" dirty="0"/>
          </a:p>
          <a:p>
            <a:endParaRPr lang="ru-RU" sz="2400" i="1" dirty="0"/>
          </a:p>
        </p:txBody>
      </p:sp>
    </p:spTree>
    <p:extLst>
      <p:ext uri="{BB962C8B-B14F-4D97-AF65-F5344CB8AC3E}">
        <p14:creationId xmlns:p14="http://schemas.microsoft.com/office/powerpoint/2010/main" val="2416832202"/>
      </p:ext>
    </p:extLst>
  </p:cSld>
  <p:clrMapOvr>
    <a:masterClrMapping/>
  </p:clrMapOvr>
  <p:transition spd="slow">
    <p:pull dir="rd"/>
    <p:sndAc>
      <p:stSnd>
        <p:snd r:embed="rId3" name="chimes.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Админстратор\Рабочий стол\Dilshod\Fon rasm\for-business-backgrounds-wallpapers.jpg"/>
          <p:cNvPicPr>
            <a:picLocks noChangeAspect="1" noChangeArrowheads="1"/>
          </p:cNvPicPr>
          <p:nvPr/>
        </p:nvPicPr>
        <p:blipFill>
          <a:blip r:embed="rId4"/>
          <a:srcRect/>
          <a:stretch>
            <a:fillRect/>
          </a:stretch>
        </p:blipFill>
        <p:spPr bwMode="auto">
          <a:xfrm>
            <a:off x="32" y="-24"/>
            <a:ext cx="9144000" cy="6858000"/>
          </a:xfrm>
          <a:prstGeom prst="rect">
            <a:avLst/>
          </a:prstGeom>
        </p:spPr>
        <p:style>
          <a:lnRef idx="2">
            <a:schemeClr val="dk1"/>
          </a:lnRef>
          <a:fillRef idx="1">
            <a:schemeClr val="lt1"/>
          </a:fillRef>
          <a:effectRef idx="0">
            <a:schemeClr val="dk1"/>
          </a:effectRef>
          <a:fontRef idx="minor">
            <a:schemeClr val="dk1"/>
          </a:fontRef>
        </p:style>
      </p:pic>
      <p:sp>
        <p:nvSpPr>
          <p:cNvPr id="11" name="Скругленная прямоугольная выноска 10"/>
          <p:cNvSpPr/>
          <p:nvPr/>
        </p:nvSpPr>
        <p:spPr>
          <a:xfrm>
            <a:off x="32" y="-24"/>
            <a:ext cx="8072430" cy="571504"/>
          </a:xfrm>
          <a:prstGeom prst="wedgeRoundRectCallout">
            <a:avLst>
              <a:gd name="adj1" fmla="val -22569"/>
              <a:gd name="adj2" fmla="val 94286"/>
              <a:gd name="adj3" fmla="val 16667"/>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rPr>
              <a:t>Instrumental </a:t>
            </a:r>
            <a:r>
              <a:rPr lang="en-US" sz="4000" b="1" dirty="0" err="1">
                <a:ln w="0"/>
                <a:solidFill>
                  <a:schemeClr val="tx1"/>
                </a:solidFill>
                <a:effectLst>
                  <a:outerShdw blurRad="38100" dist="19050" dir="2700000" algn="tl" rotWithShape="0">
                    <a:schemeClr val="dk1">
                      <a:alpha val="40000"/>
                    </a:schemeClr>
                  </a:outerShdw>
                </a:effectLst>
              </a:rPr>
              <a:t>vositalar</a:t>
            </a:r>
            <a:endParaRPr lang="ru-RU" sz="4000" b="1" dirty="0">
              <a:ln w="0"/>
              <a:solidFill>
                <a:schemeClr val="tx1"/>
              </a:solidFill>
              <a:effectLst>
                <a:outerShdw blurRad="38100" dist="19050" dir="2700000" algn="tl" rotWithShape="0">
                  <a:schemeClr val="dk1">
                    <a:alpha val="40000"/>
                  </a:schemeClr>
                </a:outerShdw>
              </a:effectLst>
              <a:latin typeface="Times New Roman" pitchFamily="18" charset="0"/>
              <a:cs typeface="Times New Roman" pitchFamily="18" charset="0"/>
            </a:endParaRPr>
          </a:p>
        </p:txBody>
      </p:sp>
      <p:pic>
        <p:nvPicPr>
          <p:cNvPr id="12" name="Рисунок 4" descr="emb[1].jpg"/>
          <p:cNvPicPr>
            <a:picLocks noChangeAspect="1"/>
          </p:cNvPicPr>
          <p:nvPr/>
        </p:nvPicPr>
        <p:blipFill>
          <a:blip r:embed="rId5" cstate="print"/>
          <a:srcRect/>
          <a:stretch>
            <a:fillRect/>
          </a:stretch>
        </p:blipFill>
        <p:spPr>
          <a:xfrm>
            <a:off x="8001024" y="-71462"/>
            <a:ext cx="1214446" cy="1071546"/>
          </a:xfrm>
          <a:prstGeom prst="ellipse">
            <a:avLst/>
          </a:prstGeom>
          <a:ln>
            <a:noFill/>
          </a:ln>
          <a:effectLst>
            <a:softEdge rad="112500"/>
          </a:effectLst>
        </p:spPr>
      </p:pic>
      <p:sp>
        <p:nvSpPr>
          <p:cNvPr id="2" name="Объект 1"/>
          <p:cNvSpPr>
            <a:spLocks noGrp="1"/>
          </p:cNvSpPr>
          <p:nvPr>
            <p:ph idx="1"/>
          </p:nvPr>
        </p:nvSpPr>
        <p:spPr>
          <a:xfrm>
            <a:off x="289962" y="1664780"/>
            <a:ext cx="8746533" cy="3528392"/>
          </a:xfrm>
        </p:spPr>
        <p:txBody>
          <a:bodyPr>
            <a:noAutofit/>
          </a:bodyPr>
          <a:lstStyle/>
          <a:p>
            <a:r>
              <a:rPr lang="en-US" sz="3600" b="1" dirty="0" err="1"/>
              <a:t>Veb</a:t>
            </a:r>
            <a:r>
              <a:rPr lang="en-US" sz="3600" b="1" dirty="0"/>
              <a:t> server</a:t>
            </a:r>
            <a:r>
              <a:rPr lang="en-US" sz="3600" dirty="0"/>
              <a:t>: Apache</a:t>
            </a:r>
          </a:p>
          <a:p>
            <a:r>
              <a:rPr lang="en-US" sz="3600" b="1" dirty="0" err="1"/>
              <a:t>Ma’lumotlar</a:t>
            </a:r>
            <a:r>
              <a:rPr lang="en-US" sz="3600" b="1" dirty="0"/>
              <a:t> </a:t>
            </a:r>
            <a:r>
              <a:rPr lang="en-US" sz="3600" b="1" dirty="0" err="1"/>
              <a:t>bazasi</a:t>
            </a:r>
            <a:r>
              <a:rPr lang="en-US" sz="3600" dirty="0" err="1"/>
              <a:t>:MySQL</a:t>
            </a:r>
            <a:endParaRPr lang="en-US" sz="3600" dirty="0"/>
          </a:p>
          <a:p>
            <a:r>
              <a:rPr lang="en-US" sz="3600" b="1" dirty="0" err="1"/>
              <a:t>Veb</a:t>
            </a:r>
            <a:r>
              <a:rPr lang="en-US" sz="3600" b="1" dirty="0"/>
              <a:t> </a:t>
            </a:r>
            <a:r>
              <a:rPr lang="en-US" sz="3600" b="1" dirty="0" err="1"/>
              <a:t>dasturlash</a:t>
            </a:r>
            <a:r>
              <a:rPr lang="en-US" sz="3600" b="1" dirty="0"/>
              <a:t> </a:t>
            </a:r>
            <a:r>
              <a:rPr lang="en-US" sz="3600" b="1" dirty="0" err="1"/>
              <a:t>tillari</a:t>
            </a:r>
            <a:r>
              <a:rPr lang="en-US" sz="3600" b="1" dirty="0"/>
              <a:t>:</a:t>
            </a:r>
            <a:r>
              <a:rPr lang="en-US" sz="3600" dirty="0"/>
              <a:t> PHP, </a:t>
            </a:r>
            <a:r>
              <a:rPr lang="en-US" sz="3600" dirty="0" err="1"/>
              <a:t>Jquery</a:t>
            </a:r>
            <a:r>
              <a:rPr lang="en-US" sz="3600" dirty="0"/>
              <a:t>, JavaScript</a:t>
            </a:r>
            <a:endParaRPr lang="ru-RU" sz="3600" dirty="0"/>
          </a:p>
        </p:txBody>
      </p:sp>
    </p:spTree>
    <p:extLst>
      <p:ext uri="{BB962C8B-B14F-4D97-AF65-F5344CB8AC3E}">
        <p14:creationId xmlns:p14="http://schemas.microsoft.com/office/powerpoint/2010/main" val="2793408747"/>
      </p:ext>
    </p:extLst>
  </p:cSld>
  <p:clrMapOvr>
    <a:masterClrMapping/>
  </p:clrMapOvr>
  <p:transition spd="slow">
    <p:pull dir="rd"/>
    <p:sndAc>
      <p:stSnd>
        <p:snd r:embed="rId3" name="chimes.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стратор\Рабочий стол\Dilshod\Fon rasm\for-business-backgrounds-wallpapers.jpg"/>
          <p:cNvPicPr>
            <a:picLocks noChangeAspect="1" noChangeArrowheads="1"/>
          </p:cNvPicPr>
          <p:nvPr/>
        </p:nvPicPr>
        <p:blipFill>
          <a:blip r:embed="rId3"/>
          <a:srcRect/>
          <a:stretch>
            <a:fillRect/>
          </a:stretch>
        </p:blipFill>
        <p:spPr bwMode="auto">
          <a:xfrm>
            <a:off x="0" y="24"/>
            <a:ext cx="9144000" cy="6858000"/>
          </a:xfrm>
          <a:prstGeom prst="rect">
            <a:avLst/>
          </a:prstGeom>
        </p:spPr>
        <p:style>
          <a:lnRef idx="2">
            <a:schemeClr val="dk1"/>
          </a:lnRef>
          <a:fillRef idx="1">
            <a:schemeClr val="lt1"/>
          </a:fillRef>
          <a:effectRef idx="0">
            <a:schemeClr val="dk1"/>
          </a:effectRef>
          <a:fontRef idx="minor">
            <a:schemeClr val="dk1"/>
          </a:fontRef>
        </p:style>
      </p:pic>
      <p:sp>
        <p:nvSpPr>
          <p:cNvPr id="7" name="Блок-схема: альтернативный процесс 6"/>
          <p:cNvSpPr/>
          <p:nvPr/>
        </p:nvSpPr>
        <p:spPr>
          <a:xfrm>
            <a:off x="-32" y="214290"/>
            <a:ext cx="7643866" cy="928694"/>
          </a:xfrm>
          <a:prstGeom prst="flowChartAlternateProcess">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200" dirty="0" smtClean="0"/>
              <a:t>       </a:t>
            </a:r>
            <a:r>
              <a:rPr lang="en-US" sz="3200" dirty="0" err="1" smtClean="0"/>
              <a:t>Saytning</a:t>
            </a:r>
            <a:r>
              <a:rPr lang="en-US" sz="3200" dirty="0" smtClean="0"/>
              <a:t> </a:t>
            </a:r>
            <a:r>
              <a:rPr lang="en-US" sz="3200" dirty="0" err="1"/>
              <a:t>asosiy</a:t>
            </a:r>
            <a:r>
              <a:rPr lang="en-US" sz="3200" dirty="0"/>
              <a:t> </a:t>
            </a:r>
            <a:r>
              <a:rPr lang="en-US" sz="3200" dirty="0" err="1"/>
              <a:t>ko`rinishi</a:t>
            </a:r>
            <a:endParaRPr lang="ru-RU" sz="3000" b="1" dirty="0">
              <a:solidFill>
                <a:schemeClr val="tx1"/>
              </a:solidFill>
              <a:latin typeface="Times New Roman" pitchFamily="18" charset="0"/>
              <a:cs typeface="Times New Roman" pitchFamily="18" charset="0"/>
            </a:endParaRPr>
          </a:p>
        </p:txBody>
      </p:sp>
      <p:sp>
        <p:nvSpPr>
          <p:cNvPr id="8" name="Загнутый угол 7"/>
          <p:cNvSpPr/>
          <p:nvPr/>
        </p:nvSpPr>
        <p:spPr>
          <a:xfrm>
            <a:off x="285720" y="1555720"/>
            <a:ext cx="8318728" cy="4945114"/>
          </a:xfrm>
          <a:prstGeom prst="foldedCorner">
            <a:avLst>
              <a:gd name="adj" fmla="val 22824"/>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spcBef>
                <a:spcPts val="600"/>
              </a:spcBef>
              <a:buFont typeface="Arial" pitchFamily="34" charset="0"/>
              <a:buChar char="•"/>
            </a:pPr>
            <a:endParaRPr lang="ru-RU" sz="2400" b="1" i="1" dirty="0" smtClean="0">
              <a:latin typeface="Times New Roman" pitchFamily="18" charset="0"/>
              <a:cs typeface="Times New Roman" pitchFamily="18" charset="0"/>
            </a:endParaRPr>
          </a:p>
          <a:p>
            <a:pPr algn="just"/>
            <a:endParaRPr lang="ru-RU" sz="2400" b="1" i="1" dirty="0">
              <a:latin typeface="Times New Roman" pitchFamily="18" charset="0"/>
              <a:cs typeface="Times New Roman" pitchFamily="18" charset="0"/>
            </a:endParaRPr>
          </a:p>
        </p:txBody>
      </p:sp>
      <p:pic>
        <p:nvPicPr>
          <p:cNvPr id="9" name="Picture 17" descr="C:\Users\Bargida\Pictures\Рисунок1.gif"/>
          <p:cNvPicPr>
            <a:picLocks noChangeAspect="1" noChangeArrowheads="1"/>
          </p:cNvPicPr>
          <p:nvPr/>
        </p:nvPicPr>
        <p:blipFill>
          <a:blip r:embed="rId4"/>
          <a:srcRect/>
          <a:stretch>
            <a:fillRect/>
          </a:stretch>
        </p:blipFill>
        <p:spPr bwMode="auto">
          <a:xfrm>
            <a:off x="7643834" y="55570"/>
            <a:ext cx="1500198" cy="1444604"/>
          </a:xfrm>
          <a:prstGeom prst="rect">
            <a:avLst/>
          </a:prstGeom>
          <a:noFill/>
          <a:ln w="9525">
            <a:noFill/>
            <a:miter lim="800000"/>
            <a:headEnd/>
            <a:tailEnd/>
          </a:ln>
        </p:spPr>
      </p:pic>
      <p:pic>
        <p:nvPicPr>
          <p:cNvPr id="10" name="Рисунок 9"/>
          <p:cNvPicPr/>
          <p:nvPr/>
        </p:nvPicPr>
        <p:blipFill>
          <a:blip r:embed="rId5"/>
          <a:stretch>
            <a:fillRect/>
          </a:stretch>
        </p:blipFill>
        <p:spPr>
          <a:xfrm>
            <a:off x="107504" y="1500174"/>
            <a:ext cx="8784976" cy="5357826"/>
          </a:xfrm>
          <a:prstGeom prst="rect">
            <a:avLst/>
          </a:prstGeom>
        </p:spPr>
      </p:pic>
    </p:spTree>
  </p:cSld>
  <p:clrMapOvr>
    <a:masterClrMapping/>
  </p:clrMapOvr>
  <p:transition spd="slow">
    <p:pull dir="rd"/>
    <p:sndAc>
      <p:stSnd>
        <p:snd r:embed="rId2" name="chimes.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Админстратор\Рабочий стол\Dilshod\Fon rasm\for-business-backgrounds-wallpapers.jpg"/>
          <p:cNvPicPr>
            <a:picLocks noChangeAspect="1" noChangeArrowheads="1"/>
          </p:cNvPicPr>
          <p:nvPr/>
        </p:nvPicPr>
        <p:blipFill>
          <a:blip r:embed="rId3"/>
          <a:srcRect/>
          <a:stretch>
            <a:fillRect/>
          </a:stretch>
        </p:blipFill>
        <p:spPr bwMode="auto">
          <a:xfrm>
            <a:off x="0" y="-6467"/>
            <a:ext cx="9144000" cy="6858000"/>
          </a:xfrm>
          <a:prstGeom prst="rect">
            <a:avLst/>
          </a:prstGeom>
        </p:spPr>
        <p:style>
          <a:lnRef idx="2">
            <a:schemeClr val="dk1"/>
          </a:lnRef>
          <a:fillRef idx="1">
            <a:schemeClr val="lt1"/>
          </a:fillRef>
          <a:effectRef idx="0">
            <a:schemeClr val="dk1"/>
          </a:effectRef>
          <a:fontRef idx="minor">
            <a:schemeClr val="dk1"/>
          </a:fontRef>
        </p:style>
      </p:pic>
      <p:sp>
        <p:nvSpPr>
          <p:cNvPr id="7" name="Блок-схема: альтернативный процесс 6"/>
          <p:cNvSpPr/>
          <p:nvPr/>
        </p:nvSpPr>
        <p:spPr>
          <a:xfrm>
            <a:off x="180030" y="-17345"/>
            <a:ext cx="7464322" cy="928694"/>
          </a:xfrm>
          <a:prstGeom prst="flowChartAlternateProcess">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dirty="0" smtClean="0">
                <a:solidFill>
                  <a:schemeClr val="bg1"/>
                </a:solidFill>
                <a:latin typeface="Times New Roman" pitchFamily="18" charset="0"/>
                <a:cs typeface="Times New Roman" pitchFamily="18" charset="0"/>
              </a:rPr>
              <a:t>O</a:t>
            </a:r>
            <a:r>
              <a:rPr lang="uz-Cyrl-UZ" sz="2800" dirty="0">
                <a:solidFill>
                  <a:schemeClr val="bg1"/>
                </a:solidFill>
              </a:rPr>
              <a:t>‘</a:t>
            </a:r>
            <a:r>
              <a:rPr lang="en-US" sz="2800" b="1" dirty="0" err="1" smtClean="0">
                <a:solidFill>
                  <a:schemeClr val="bg1"/>
                </a:solidFill>
                <a:latin typeface="Times New Roman" pitchFamily="18" charset="0"/>
                <a:cs typeface="Times New Roman" pitchFamily="18" charset="0"/>
              </a:rPr>
              <a:t>quv</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kurslar</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ro</a:t>
            </a:r>
            <a:r>
              <a:rPr lang="uz-Cyrl-UZ" sz="3200" dirty="0" smtClean="0"/>
              <a:t>‘</a:t>
            </a:r>
            <a:r>
              <a:rPr lang="en-US" sz="3200" dirty="0" err="1" smtClean="0"/>
              <a:t>yhati</a:t>
            </a:r>
            <a:endParaRPr lang="ru-RU" sz="3000" b="1" dirty="0">
              <a:solidFill>
                <a:schemeClr val="tx1"/>
              </a:solidFill>
              <a:latin typeface="Times New Roman" pitchFamily="18" charset="0"/>
              <a:cs typeface="Times New Roman" pitchFamily="18" charset="0"/>
            </a:endParaRPr>
          </a:p>
        </p:txBody>
      </p:sp>
      <p:sp>
        <p:nvSpPr>
          <p:cNvPr id="8" name="Загнутый угол 7"/>
          <p:cNvSpPr/>
          <p:nvPr/>
        </p:nvSpPr>
        <p:spPr>
          <a:xfrm>
            <a:off x="285720" y="1555720"/>
            <a:ext cx="8318728" cy="4945114"/>
          </a:xfrm>
          <a:prstGeom prst="foldedCorner">
            <a:avLst>
              <a:gd name="adj" fmla="val 22824"/>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endParaRPr lang="en-US" sz="2400" b="1" i="1" dirty="0" smtClean="0">
              <a:latin typeface="Times New Roman" pitchFamily="18" charset="0"/>
              <a:cs typeface="Times New Roman" pitchFamily="18" charset="0"/>
            </a:endParaRPr>
          </a:p>
          <a:p>
            <a:pPr algn="just">
              <a:spcBef>
                <a:spcPts val="600"/>
              </a:spcBef>
              <a:buFont typeface="Arial" pitchFamily="34" charset="0"/>
              <a:buChar char="•"/>
            </a:pPr>
            <a:endParaRPr lang="ru-RU" sz="2400" b="1" i="1" dirty="0" smtClean="0">
              <a:latin typeface="Times New Roman" pitchFamily="18" charset="0"/>
              <a:cs typeface="Times New Roman" pitchFamily="18" charset="0"/>
            </a:endParaRPr>
          </a:p>
          <a:p>
            <a:pPr algn="just"/>
            <a:endParaRPr lang="ru-RU" sz="2400" b="1" i="1" dirty="0">
              <a:latin typeface="Times New Roman" pitchFamily="18" charset="0"/>
              <a:cs typeface="Times New Roman" pitchFamily="18" charset="0"/>
            </a:endParaRPr>
          </a:p>
        </p:txBody>
      </p:sp>
      <p:pic>
        <p:nvPicPr>
          <p:cNvPr id="9" name="Picture 17" descr="C:\Users\Bargida\Pictures\Рисунок1.gif"/>
          <p:cNvPicPr>
            <a:picLocks noChangeAspect="1" noChangeArrowheads="1"/>
          </p:cNvPicPr>
          <p:nvPr/>
        </p:nvPicPr>
        <p:blipFill>
          <a:blip r:embed="rId4"/>
          <a:srcRect/>
          <a:stretch>
            <a:fillRect/>
          </a:stretch>
        </p:blipFill>
        <p:spPr bwMode="auto">
          <a:xfrm>
            <a:off x="7643834" y="55570"/>
            <a:ext cx="1500198" cy="1444604"/>
          </a:xfrm>
          <a:prstGeom prst="rect">
            <a:avLst/>
          </a:prstGeom>
          <a:noFill/>
          <a:ln w="9525">
            <a:noFill/>
            <a:miter lim="800000"/>
            <a:headEnd/>
            <a:tailEnd/>
          </a:ln>
        </p:spPr>
      </p:pic>
      <p:pic>
        <p:nvPicPr>
          <p:cNvPr id="10" name="Рисунок 9"/>
          <p:cNvPicPr/>
          <p:nvPr/>
        </p:nvPicPr>
        <p:blipFill>
          <a:blip r:embed="rId5"/>
          <a:stretch>
            <a:fillRect/>
          </a:stretch>
        </p:blipFill>
        <p:spPr>
          <a:xfrm>
            <a:off x="0" y="1500173"/>
            <a:ext cx="9036496" cy="5351359"/>
          </a:xfrm>
          <a:prstGeom prst="rect">
            <a:avLst/>
          </a:prstGeom>
        </p:spPr>
      </p:pic>
    </p:spTree>
    <p:extLst>
      <p:ext uri="{BB962C8B-B14F-4D97-AF65-F5344CB8AC3E}">
        <p14:creationId xmlns:p14="http://schemas.microsoft.com/office/powerpoint/2010/main" val="4275852804"/>
      </p:ext>
    </p:extLst>
  </p:cSld>
  <p:clrMapOvr>
    <a:masterClrMapping/>
  </p:clrMapOvr>
  <p:transition spd="slow">
    <p:pull dir="rd"/>
    <p:sndAc>
      <p:stSnd>
        <p:snd r:embed="rId2" name="chimes.wav"/>
      </p:stSnd>
    </p:sndAc>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1105</TotalTime>
  <Words>630</Words>
  <Application>Microsoft Office PowerPoint</Application>
  <PresentationFormat>Экран (4:3)</PresentationFormat>
  <Paragraphs>72</Paragraphs>
  <Slides>14</Slides>
  <Notes>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Sylfaen</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micrasoft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Intel</dc:creator>
  <cp:lastModifiedBy>Khorezmsoft</cp:lastModifiedBy>
  <cp:revision>129</cp:revision>
  <dcterms:created xsi:type="dcterms:W3CDTF">2012-06-16T12:33:23Z</dcterms:created>
  <dcterms:modified xsi:type="dcterms:W3CDTF">2016-06-06T04:43:30Z</dcterms:modified>
</cp:coreProperties>
</file>