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78" y="20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9531-88BD-49C5-A4E9-54751E4A9B91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7B761833-E421-47E0-9884-72CE0FB4CCA4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8959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9531-88BD-49C5-A4E9-54751E4A9B91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1833-E421-47E0-9884-72CE0FB4CCA4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4253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9531-88BD-49C5-A4E9-54751E4A9B91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1833-E421-47E0-9884-72CE0FB4CCA4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3733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9531-88BD-49C5-A4E9-54751E4A9B91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1833-E421-47E0-9884-72CE0FB4CCA4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4682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9531-88BD-49C5-A4E9-54751E4A9B91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1833-E421-47E0-9884-72CE0FB4CCA4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9350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9531-88BD-49C5-A4E9-54751E4A9B91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1833-E421-47E0-9884-72CE0FB4CCA4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3865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9531-88BD-49C5-A4E9-54751E4A9B91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1833-E421-47E0-9884-72CE0FB4CCA4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7295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9531-88BD-49C5-A4E9-54751E4A9B91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1833-E421-47E0-9884-72CE0FB4CCA4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009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9531-88BD-49C5-A4E9-54751E4A9B91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1833-E421-47E0-9884-72CE0FB4C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464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9531-88BD-49C5-A4E9-54751E4A9B91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1833-E421-47E0-9884-72CE0FB4CCA4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2113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09F59531-88BD-49C5-A4E9-54751E4A9B91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61833-E421-47E0-9884-72CE0FB4CCA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7173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59531-88BD-49C5-A4E9-54751E4A9B91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B761833-E421-47E0-9884-72CE0FB4CCA4}" type="slidenum">
              <a:rPr lang="ru-RU" smtClean="0"/>
              <a:t>‹#›</a:t>
            </a:fld>
            <a:endParaRPr lang="ru-RU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614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z.wikipedia.org/wiki/Moliya" TargetMode="External"/><Relationship Id="rId2" Type="http://schemas.openxmlformats.org/officeDocument/2006/relationships/hyperlink" Target="https://uz.wikipedia.org/wiki/Iqtisodiyot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9DFE01-788E-E2CB-2FF3-98BF0CF35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6777" y="518458"/>
            <a:ext cx="8562580" cy="1887950"/>
          </a:xfrm>
        </p:spPr>
        <p:txBody>
          <a:bodyPr/>
          <a:lstStyle/>
          <a:p>
            <a:r>
              <a:rPr lang="en-US" dirty="0"/>
              <a:t>MAVZU: MOLIYAVIY TIZIM VA MOLIYAVIY SIYOSAT</a:t>
            </a:r>
            <a:br>
              <a:rPr lang="en-US" dirty="0"/>
            </a:b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97B0A02-30C9-D35D-5A82-C2F9C6DB2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24222" y="3429000"/>
            <a:ext cx="8412869" cy="2910542"/>
          </a:xfrm>
        </p:spPr>
        <p:txBody>
          <a:bodyPr>
            <a:normAutofit/>
          </a:bodyPr>
          <a:lstStyle/>
          <a:p>
            <a:pPr marL="1102950" marR="0" lvl="0" indent="-74295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5FA534"/>
              </a:buClr>
              <a:buSzPct val="100000"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/>
                <a:ea typeface="+mn-ea"/>
                <a:cs typeface="+mn-cs"/>
              </a:rPr>
              <a:t>MOLIYAVIY TIZIM NIMA ?    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 panose="02040502050505030304"/>
              <a:ea typeface="+mn-ea"/>
              <a:cs typeface="+mn-cs"/>
            </a:endParaRPr>
          </a:p>
          <a:p>
            <a:pPr marL="1102950" marR="0" lvl="0" indent="-74295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5FA534"/>
              </a:buClr>
              <a:buSzPct val="100000"/>
              <a:buFont typeface="+mj-lt"/>
              <a:buAutoNum type="arabicPeriod"/>
              <a:tabLst/>
              <a:defRPr/>
            </a:pPr>
            <a:r>
              <a:rPr lang="en-US" sz="2000" dirty="0"/>
              <a:t>MOLIYAVIY SIYOSAT NIMA?</a:t>
            </a:r>
            <a:r>
              <a:rPr lang="en-US" sz="3000" dirty="0"/>
              <a:t>   </a:t>
            </a:r>
            <a:endParaRPr lang="ru-RU" sz="3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AFFA33-24AE-F4BE-5FE2-4AA7D5B8CDB9}"/>
              </a:ext>
            </a:extLst>
          </p:cNvPr>
          <p:cNvSpPr txBox="1"/>
          <p:nvPr/>
        </p:nvSpPr>
        <p:spPr>
          <a:xfrm>
            <a:off x="3558309" y="2014954"/>
            <a:ext cx="6100618" cy="7829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00" marR="0" lvl="0" algn="l" defTabSz="914400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5FA534"/>
              </a:buClr>
              <a:buSzPct val="100000"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/>
                <a:ea typeface="+mn-ea"/>
                <a:cs typeface="+mn-cs"/>
              </a:rPr>
              <a:t>REJA: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 panose="020405020505050303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035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6442FB7-7C75-ABB1-6D00-B7F454FDF89F}"/>
              </a:ext>
            </a:extLst>
          </p:cNvPr>
          <p:cNvSpPr txBox="1"/>
          <p:nvPr/>
        </p:nvSpPr>
        <p:spPr>
          <a:xfrm>
            <a:off x="344055" y="586570"/>
            <a:ext cx="610061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0" i="0" dirty="0" err="1">
                <a:solidFill>
                  <a:srgbClr val="00B05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Iqtisodiyot</a:t>
            </a:r>
            <a:r>
              <a:rPr lang="en-US" sz="4800" b="0" i="0" dirty="0">
                <a:solidFill>
                  <a:srgbClr val="00B05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sz="4800" b="0" i="0" dirty="0" err="1">
                <a:solidFill>
                  <a:srgbClr val="00B05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pul</a:t>
            </a:r>
            <a:r>
              <a:rPr lang="en-US" sz="4800" b="0" i="0" dirty="0">
                <a:solidFill>
                  <a:srgbClr val="00B05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sz="4800" b="0" i="0" dirty="0" err="1">
                <a:solidFill>
                  <a:srgbClr val="00B05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sektorining</a:t>
            </a:r>
            <a:r>
              <a:rPr lang="en-US" sz="4800" b="0" i="0" dirty="0">
                <a:solidFill>
                  <a:srgbClr val="00B05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sz="4800" b="0" i="0" dirty="0" err="1">
                <a:solidFill>
                  <a:srgbClr val="00B05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bir</a:t>
            </a:r>
            <a:r>
              <a:rPr lang="en-US" sz="4800" b="0" i="0" dirty="0">
                <a:solidFill>
                  <a:srgbClr val="00B05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sz="4800" b="0" i="0" dirty="0" err="1">
                <a:solidFill>
                  <a:srgbClr val="00B05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qismi</a:t>
            </a:r>
            <a:r>
              <a:rPr lang="en-US" sz="4800" b="0" i="0" dirty="0">
                <a:solidFill>
                  <a:srgbClr val="00B05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sz="4800" b="0" i="0" dirty="0" err="1">
                <a:solidFill>
                  <a:srgbClr val="00B05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</a:t>
            </a:r>
            <a:r>
              <a:rPr lang="en-US" sz="4800" b="0" i="0" dirty="0">
                <a:solidFill>
                  <a:srgbClr val="00B05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sz="4800" b="0" i="0" dirty="0" err="1">
                <a:solidFill>
                  <a:srgbClr val="00B05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amaliyoti</a:t>
            </a:r>
            <a:endParaRPr lang="ru-RU" sz="4800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D4D6E9-6866-2325-EE07-5662222B6623}"/>
              </a:ext>
            </a:extLst>
          </p:cNvPr>
          <p:cNvSpPr txBox="1"/>
          <p:nvPr/>
        </p:nvSpPr>
        <p:spPr>
          <a:xfrm>
            <a:off x="5645726" y="2894894"/>
            <a:ext cx="610061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</a:t>
            </a:r>
            <a:r>
              <a:rPr lang="en-US" sz="3600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tizimi</a:t>
            </a:r>
            <a:r>
              <a:rPr lang="en-US" sz="3600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faqat</a:t>
            </a:r>
            <a:r>
              <a:rPr lang="en-US" sz="3600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</a:t>
            </a:r>
            <a:r>
              <a:rPr lang="en-US" sz="3600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munosabatlarini</a:t>
            </a:r>
            <a:r>
              <a:rPr lang="en-US" sz="3600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emas</a:t>
            </a:r>
            <a:r>
              <a:rPr lang="en-US" sz="3600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sz="3600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balki</a:t>
            </a:r>
            <a:r>
              <a:rPr lang="en-US" sz="3600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moliyaga</a:t>
            </a:r>
            <a:r>
              <a:rPr lang="en-US" sz="3600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taalluqli</a:t>
            </a:r>
            <a:r>
              <a:rPr lang="en-US" sz="3600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siyosiy</a:t>
            </a:r>
            <a:r>
              <a:rPr lang="en-US" sz="3600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sz="3600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tashkiliy</a:t>
            </a:r>
            <a:r>
              <a:rPr lang="en-US" sz="3600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munosabatlarni</a:t>
            </a:r>
            <a:r>
              <a:rPr lang="en-US" sz="3600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ham </a:t>
            </a:r>
            <a:r>
              <a:rPr lang="en-US" sz="3600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qamrab</a:t>
            </a:r>
            <a:r>
              <a:rPr lang="en-US" sz="3600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oladi</a:t>
            </a:r>
            <a:r>
              <a:rPr lang="en-US" sz="3600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.</a:t>
            </a:r>
            <a:endParaRPr lang="ru-RU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296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A11DE6A-F942-E632-8181-4CF70A89C719}"/>
              </a:ext>
            </a:extLst>
          </p:cNvPr>
          <p:cNvSpPr txBox="1"/>
          <p:nvPr/>
        </p:nvSpPr>
        <p:spPr>
          <a:xfrm>
            <a:off x="0" y="282690"/>
            <a:ext cx="6100618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</a:t>
            </a:r>
            <a:r>
              <a:rPr lang="en-US" b="1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tizimi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 — </a:t>
            </a:r>
            <a:r>
              <a:rPr lang="en-US" b="0" i="0" u="none" strike="noStrike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hlinkClick r:id="rId2" tooltip="Iqtisodiyo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iqtisodiyot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 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pul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sektorining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bir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qismi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 </a:t>
            </a:r>
            <a:r>
              <a:rPr lang="en-US" b="0" i="0" u="none" strike="noStrike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hlinkClick r:id="rId3" tooltip="Moliy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moliya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 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amaliyoti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.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tizimi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faqat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munosabatlarini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emas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balki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moliyaga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taalluqli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siyosiy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tashkiliy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munosabatlarni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ham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qamrab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oladi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. Bu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tizim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tarkibiga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quyidagilar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kiradi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: a)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obyektini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hosil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etuvchi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pul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fondlari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yoki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resurslari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; b)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korxonalar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xonadonlar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davlat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idoralari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va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nodavlat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tashkilotlaridan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iborat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munosabatlarining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subyektlari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—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ishtirokchilari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; v)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mexanizmi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yaʼni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munosabatlarida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qoʻllaniladigan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va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pul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bilan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bogʻliq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vositalar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(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foyda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zarar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rentabellik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likvidlik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byudjet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byudjetdan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tashkari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fondlar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subsidiya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subvensiya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dotatsiya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sanatsiya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normativlari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moliyaviy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sanksiya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va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boshqalar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); g)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institutlari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va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davlatning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idoralari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(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kompaniyalari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jamgʻarmalari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vazirligi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uning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mahalliy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boʻlinmalari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soliq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idoralari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gʻaznachilik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xizmati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soliq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politsiyasi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va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boshqalar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); d)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bozori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— fond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bozori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sugʻurta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xizmati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bozori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valyuta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bozori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; e)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siyosati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—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iqtisodiyot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subyektlarining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moliyaga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oid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yoʻl-yoʻriqlari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va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xatti-harakati</a:t>
            </a:r>
            <a:r>
              <a:rPr lang="en-US" b="0" i="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026" name="Picture 2" descr="Результаты поиска изображений по запросу &quot;MOLIYAVIY TIZIM NIMA&quot;">
            <a:extLst>
              <a:ext uri="{FF2B5EF4-FFF2-40B4-BE49-F238E27FC236}">
                <a16:creationId xmlns:a16="http://schemas.microsoft.com/office/drawing/2014/main" id="{701CE26F-BDA8-A75F-726D-939EAB666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383" y="0"/>
            <a:ext cx="6100618" cy="599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0555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oliyaviy savodxonlik nima degani va u nima uchun kerak">
            <a:extLst>
              <a:ext uri="{FF2B5EF4-FFF2-40B4-BE49-F238E27FC236}">
                <a16:creationId xmlns:a16="http://schemas.microsoft.com/office/drawing/2014/main" id="{4A1EF02A-C99B-D563-1F04-700158FAA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4384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O Que é Financiamento? Quais os tipos, diferença entre empréstimo e ...">
            <a:extLst>
              <a:ext uri="{FF2B5EF4-FFF2-40B4-BE49-F238E27FC236}">
                <a16:creationId xmlns:a16="http://schemas.microsoft.com/office/drawing/2014/main" id="{A7DC42FA-F131-4D2F-C0C3-72FDEC71A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6615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OLIYAVIY HIMOYANGIZ BO'LMASA, SIZNI NIMA KUTADI? | МОЛИЯВИЙ ҲИМОЯ ...">
            <a:extLst>
              <a:ext uri="{FF2B5EF4-FFF2-40B4-BE49-F238E27FC236}">
                <a16:creationId xmlns:a16="http://schemas.microsoft.com/office/drawing/2014/main" id="{F960B82A-3666-512F-9815-7DCDEAD6B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933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9EC4AC3-2F69-F6A7-90FD-6FA9AB147338}"/>
              </a:ext>
            </a:extLst>
          </p:cNvPr>
          <p:cNvSpPr txBox="1"/>
          <p:nvPr/>
        </p:nvSpPr>
        <p:spPr>
          <a:xfrm>
            <a:off x="1773383" y="286327"/>
            <a:ext cx="707505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</a:t>
            </a:r>
            <a:r>
              <a:rPr lang="en-US" b="1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siyosati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 </a:t>
            </a:r>
            <a:r>
              <a:rPr lang="en-US" b="1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byudjet</a:t>
            </a:r>
            <a:r>
              <a:rPr lang="en-US" b="1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siyosati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 —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davlat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umumiy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iqtisodiy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siyosatining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muhim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tarkibiy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qismi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;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davlat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faoliyatini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taʼminlash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mamlakat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farovonligini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oshirish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maqsadlarida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tizimini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tashkil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etish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moliyaviy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resurslarni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safarbar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etish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va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ulardan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foydalanish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davlat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oldida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turgan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ichki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va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tashqi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siyosat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vazifalarini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bajarish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buyicha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amalga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oshiriladigan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barcha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davlat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tadbirlarini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uz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ichiga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oladi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.</a:t>
            </a:r>
          </a:p>
          <a:p>
            <a:pPr algn="l"/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siyosati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taʼsir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koʻrsatadigan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asosiy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obʼyektlar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—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aholining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turli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katlamlari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davlat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institutlari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(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tashkilotlari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),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sanoat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va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xoʻjalikning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b.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sohalari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mintakalar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va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mamlakatlarning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umumiy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hududi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.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siyosatining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asosiy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quroli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va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tarkibiy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qismi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—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davlat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byudjeti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daromadlari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va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harajatlari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zayomlari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soliq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imtiyozlaridir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.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Davlat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tomonidan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tanlagan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iktisodiy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siyosatga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va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maqsadlarga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qarab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ayrim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bandlar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buyicha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harajatlarni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kupaytirish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yoki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kamaytirish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orqali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mamlakat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hayotining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u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yoki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bu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tomonlariga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davlat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institutlari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ga,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iktisodiyot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tarmoqlariga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mas,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harbiy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harajatlarni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yoki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ilmiy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texnik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taraqqiyot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uchun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harajatlarni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kupaytirib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yoki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kamaytirib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faol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taʼsir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etish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mumkin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.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Davlat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daromadlar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ularning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miqdori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soliklar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tizimi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orqali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iktisodiy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usish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surʼatiga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aholi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farovonligiga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taʼsir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koʻrsatishi</a:t>
            </a:r>
            <a:r>
              <a:rPr lang="en-US" b="0" i="0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inflya</a:t>
            </a:r>
            <a:endParaRPr lang="en-US" b="0" i="0" dirty="0">
              <a:solidFill>
                <a:srgbClr val="002060"/>
              </a:solidFill>
              <a:effectLst/>
              <a:highlight>
                <a:srgbClr val="FFFFFF"/>
              </a:highligh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832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C41894-FDCC-E313-8F79-8EE0CDC4F5A7}"/>
              </a:ext>
            </a:extLst>
          </p:cNvPr>
          <p:cNvSpPr txBox="1"/>
          <p:nvPr/>
        </p:nvSpPr>
        <p:spPr>
          <a:xfrm>
            <a:off x="0" y="236877"/>
            <a:ext cx="1202574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Doimiy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daromadlardan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olinadigan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moliyaviy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resurslar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yetishmagan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hollarda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qarzlar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qoʻllaniladi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ularning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hajmi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va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ularga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xizmat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koʻrsatish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tartibi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ham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iqtisodiyot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holatiga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taʼsir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koʻrsatadi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.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Soliq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imtiyozlari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siyosatining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muhim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usullaridan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biri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hisoblanadi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ularning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yordami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bilan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davlat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iqtisodiyotning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muhim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tarmoqlari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taraqqiyotini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tezlashtirishi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aholining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ayrim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qatlamlari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yoki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toifalarining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daromadiga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bilvosita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taʼsir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etishi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mumkin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.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Imtiyozlar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va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soliqsolish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boʻyicha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preferensiyalar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keyingi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oʻn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yilliklarda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taraqqiy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etgan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mamlakatlar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iqtisodiyotida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ayniqsa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keng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rivojlanmoqda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.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Masalan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AQShda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imtiyozlarning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umumiy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miqdori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(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yaʼni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davlatning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soliqlar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toʻgʻrisidagi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qonunga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binoan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olinadigan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soliqlardan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maqsadli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voz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kechishi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) federal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byudjetning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yarmiga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yaqinini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tashkil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etadi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.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siyosati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pul-kredit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siyosati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bilan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qoʻshilib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ketadi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va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oʻz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tadbirlarini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oʻtkazishda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uning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usullaridan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foydalanadi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.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siyosatining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muhim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tomoni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shundaki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bu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siyosat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odatda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hukumat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va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uning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qarorlarini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tasdiqlaydigan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davlat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organlarining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bevosita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tasarrufida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va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boshqaruvida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boʻladi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pulkredit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tadbirlari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bilan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pul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hukmdorlari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—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Markaziy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bank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tipidagi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korxonlar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shugʻullanadi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.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Makrodarajada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siyosati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davlat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siyosati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mikrodarajada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korxona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tashkilotlar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va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xonadonlar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siyosatidan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iborat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.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Moliya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siyosatining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tarkibiy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qismi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—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byudjet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siyosatining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maqsadi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davlat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harajatlarini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muqim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ravishda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pul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bilan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taʼminlashdir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.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Buning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uchun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byudjetning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daromad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qismi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taʼminlanadi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byudjet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daromadi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va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harajatlari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balanslashtiriladi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byudjet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taqchilligini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meʼyorida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(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YAIMga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nisbatan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3%)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boʻlishiga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erishiladi</a:t>
            </a:r>
            <a:r>
              <a:rPr lang="en-US" b="0" i="0" dirty="0">
                <a:solidFill>
                  <a:srgbClr val="3366FF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.</a:t>
            </a:r>
            <a:endParaRPr lang="ru-RU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54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What is ERP - Enterprise Resource Planning?">
            <a:extLst>
              <a:ext uri="{FF2B5EF4-FFF2-40B4-BE49-F238E27FC236}">
                <a16:creationId xmlns:a16="http://schemas.microsoft.com/office/drawing/2014/main" id="{99003D33-A6A9-792F-3FDA-848AF3798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695647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Галерея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33</TotalTime>
  <Words>586</Words>
  <Application>Microsoft Office PowerPoint</Application>
  <PresentationFormat>Широкоэкранный</PresentationFormat>
  <Paragraphs>10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Palatino Linotype</vt:lpstr>
      <vt:lpstr>Галерея</vt:lpstr>
      <vt:lpstr>MAVZU: MOLIYAVIY TIZIM VA MOLIYAVIY SIYOSAT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Alisher Muradullayev</dc:creator>
  <cp:lastModifiedBy>Flex 5</cp:lastModifiedBy>
  <cp:revision>2</cp:revision>
  <dcterms:created xsi:type="dcterms:W3CDTF">2024-05-29T22:07:21Z</dcterms:created>
  <dcterms:modified xsi:type="dcterms:W3CDTF">2025-03-17T14:41:28Z</dcterms:modified>
</cp:coreProperties>
</file>