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8" d="100"/>
          <a:sy n="68" d="100"/>
        </p:scale>
        <p:origin x="643" y="72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BB7CF8-31BA-4AA1-8887-F0AF5BCE0862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822325" y="6950075"/>
            <a:ext cx="6584950" cy="6583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24DBFE-EFC7-4619-9C20-497863FACA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153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 w="13811">
            <a:solidFill>
              <a:srgbClr val="FFFFFF">
                <a:alpha val="64000"/>
              </a:srgbClr>
            </a:solidFill>
            <a:prstDash val="solid"/>
          </a:ln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319599" y="2503884"/>
            <a:ext cx="7477601" cy="24995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6561"/>
              </a:lnSpc>
              <a:buNone/>
            </a:pPr>
            <a:r>
              <a:rPr lang="en-US" sz="5249" b="1" kern="0" spc="-105" dirty="0">
                <a:latin typeface="adonis-web" pitchFamily="34" charset="0"/>
                <a:ea typeface="adonis-web" pitchFamily="34" charset="-122"/>
                <a:cs typeface="adonis-web" pitchFamily="34" charset="-120"/>
              </a:rPr>
              <a:t>Effective Communication: Mastering the Art of Connection</a:t>
            </a:r>
            <a:endParaRPr lang="en-US" sz="5249" dirty="0"/>
          </a:p>
        </p:txBody>
      </p:sp>
      <p:sp>
        <p:nvSpPr>
          <p:cNvPr id="6" name="Shape 2"/>
          <p:cNvSpPr/>
          <p:nvPr/>
        </p:nvSpPr>
        <p:spPr>
          <a:xfrm>
            <a:off x="6319599" y="5353407"/>
            <a:ext cx="355402" cy="355402"/>
          </a:xfrm>
          <a:prstGeom prst="roundRect">
            <a:avLst>
              <a:gd name="adj" fmla="val 25726039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8" name="Text 3"/>
          <p:cNvSpPr/>
          <p:nvPr/>
        </p:nvSpPr>
        <p:spPr>
          <a:xfrm>
            <a:off x="6786086" y="6096316"/>
            <a:ext cx="2293025" cy="77582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3062"/>
              </a:lnSpc>
              <a:buNone/>
            </a:pPr>
            <a:endParaRPr lang="en-US" sz="2187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 w="13216">
            <a:solidFill>
              <a:srgbClr val="FFFFFF">
                <a:alpha val="64000"/>
              </a:srgbClr>
            </a:solidFill>
            <a:prstDash val="solid"/>
          </a:ln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265926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559725" y="3245168"/>
            <a:ext cx="6249233" cy="66472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235"/>
              </a:lnSpc>
              <a:buNone/>
            </a:pPr>
            <a:r>
              <a:rPr lang="en-US" sz="4188" b="1" kern="0" spc="-84" dirty="0">
                <a:solidFill>
                  <a:srgbClr val="FF75D3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Overview of Communication</a:t>
            </a:r>
            <a:endParaRPr lang="en-US" sz="4188" dirty="0"/>
          </a:p>
        </p:txBody>
      </p:sp>
      <p:sp>
        <p:nvSpPr>
          <p:cNvPr id="6" name="Shape 2"/>
          <p:cNvSpPr/>
          <p:nvPr/>
        </p:nvSpPr>
        <p:spPr>
          <a:xfrm>
            <a:off x="2559725" y="4395192"/>
            <a:ext cx="478631" cy="478631"/>
          </a:xfrm>
          <a:prstGeom prst="roundRect">
            <a:avLst>
              <a:gd name="adj" fmla="val 20002"/>
            </a:avLst>
          </a:prstGeom>
          <a:solidFill>
            <a:srgbClr val="EBD0FB"/>
          </a:solidFill>
          <a:ln w="13216">
            <a:solidFill>
              <a:srgbClr val="D7A1F7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2710696" y="4435078"/>
            <a:ext cx="176570" cy="39885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141"/>
              </a:lnSpc>
              <a:buNone/>
            </a:pPr>
            <a:r>
              <a:rPr lang="en-US" sz="2513" b="1" kern="0" spc="-50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1</a:t>
            </a:r>
            <a:endParaRPr lang="en-US" sz="2513" dirty="0"/>
          </a:p>
        </p:txBody>
      </p:sp>
      <p:sp>
        <p:nvSpPr>
          <p:cNvPr id="8" name="Text 4"/>
          <p:cNvSpPr/>
          <p:nvPr/>
        </p:nvSpPr>
        <p:spPr>
          <a:xfrm>
            <a:off x="3251002" y="4468297"/>
            <a:ext cx="2337197" cy="6648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17"/>
              </a:lnSpc>
              <a:buNone/>
            </a:pPr>
            <a:r>
              <a:rPr lang="en-US" sz="2094" b="1" kern="0" spc="-42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What is Communication?</a:t>
            </a:r>
            <a:endParaRPr lang="en-US" sz="2094" dirty="0"/>
          </a:p>
        </p:txBody>
      </p:sp>
      <p:sp>
        <p:nvSpPr>
          <p:cNvPr id="9" name="Text 5"/>
          <p:cNvSpPr/>
          <p:nvPr/>
        </p:nvSpPr>
        <p:spPr>
          <a:xfrm>
            <a:off x="3251002" y="5260777"/>
            <a:ext cx="2337197" cy="20423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80"/>
              </a:lnSpc>
              <a:buNone/>
            </a:pPr>
            <a:r>
              <a:rPr lang="en-US" sz="1675" kern="0" spc="-34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Communication is the process of exchanging information and ideas through various channels, such as verbal, non-verbal, and written means.</a:t>
            </a:r>
            <a:endParaRPr lang="en-US" sz="1675" dirty="0"/>
          </a:p>
        </p:txBody>
      </p:sp>
      <p:sp>
        <p:nvSpPr>
          <p:cNvPr id="10" name="Shape 6"/>
          <p:cNvSpPr/>
          <p:nvPr/>
        </p:nvSpPr>
        <p:spPr>
          <a:xfrm>
            <a:off x="5800844" y="4395192"/>
            <a:ext cx="478631" cy="478631"/>
          </a:xfrm>
          <a:prstGeom prst="roundRect">
            <a:avLst>
              <a:gd name="adj" fmla="val 20002"/>
            </a:avLst>
          </a:prstGeom>
          <a:solidFill>
            <a:srgbClr val="EBD0FB"/>
          </a:solidFill>
          <a:ln w="13216">
            <a:solidFill>
              <a:srgbClr val="D7A1F7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5951815" y="4435078"/>
            <a:ext cx="176570" cy="39885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141"/>
              </a:lnSpc>
              <a:buNone/>
            </a:pPr>
            <a:r>
              <a:rPr lang="en-US" sz="2513" b="1" kern="0" spc="-50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2</a:t>
            </a:r>
            <a:endParaRPr lang="en-US" sz="2513" dirty="0"/>
          </a:p>
        </p:txBody>
      </p:sp>
      <p:sp>
        <p:nvSpPr>
          <p:cNvPr id="12" name="Text 8"/>
          <p:cNvSpPr/>
          <p:nvPr/>
        </p:nvSpPr>
        <p:spPr>
          <a:xfrm>
            <a:off x="6492121" y="4468297"/>
            <a:ext cx="2337197" cy="6648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17"/>
              </a:lnSpc>
              <a:buNone/>
            </a:pPr>
            <a:r>
              <a:rPr lang="en-US" sz="2094" b="1" kern="0" spc="-42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Importance of Communication</a:t>
            </a:r>
            <a:endParaRPr lang="en-US" sz="2094" dirty="0"/>
          </a:p>
        </p:txBody>
      </p:sp>
      <p:sp>
        <p:nvSpPr>
          <p:cNvPr id="13" name="Text 9"/>
          <p:cNvSpPr/>
          <p:nvPr/>
        </p:nvSpPr>
        <p:spPr>
          <a:xfrm>
            <a:off x="6492121" y="5260777"/>
            <a:ext cx="2337197" cy="23827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80"/>
              </a:lnSpc>
              <a:buNone/>
            </a:pPr>
            <a:r>
              <a:rPr lang="en-US" sz="1675" kern="0" spc="-34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Effective communication is vital for building strong relationships, promoting understanding, and achieving goals both personally and professionally.</a:t>
            </a:r>
            <a:endParaRPr lang="en-US" sz="1675" dirty="0"/>
          </a:p>
        </p:txBody>
      </p:sp>
      <p:sp>
        <p:nvSpPr>
          <p:cNvPr id="14" name="Shape 10"/>
          <p:cNvSpPr/>
          <p:nvPr/>
        </p:nvSpPr>
        <p:spPr>
          <a:xfrm>
            <a:off x="9041963" y="4395192"/>
            <a:ext cx="478631" cy="478631"/>
          </a:xfrm>
          <a:prstGeom prst="roundRect">
            <a:avLst>
              <a:gd name="adj" fmla="val 20002"/>
            </a:avLst>
          </a:prstGeom>
          <a:solidFill>
            <a:srgbClr val="EBD0FB"/>
          </a:solidFill>
          <a:ln w="13216">
            <a:solidFill>
              <a:srgbClr val="D7A1F7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9192935" y="4435078"/>
            <a:ext cx="176570" cy="39885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141"/>
              </a:lnSpc>
              <a:buNone/>
            </a:pPr>
            <a:r>
              <a:rPr lang="en-US" sz="2513" b="1" kern="0" spc="-50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3</a:t>
            </a:r>
            <a:endParaRPr lang="en-US" sz="2513" dirty="0"/>
          </a:p>
        </p:txBody>
      </p:sp>
      <p:sp>
        <p:nvSpPr>
          <p:cNvPr id="16" name="Text 12"/>
          <p:cNvSpPr/>
          <p:nvPr/>
        </p:nvSpPr>
        <p:spPr>
          <a:xfrm>
            <a:off x="9733240" y="4468297"/>
            <a:ext cx="2337197" cy="6648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17"/>
              </a:lnSpc>
              <a:buNone/>
            </a:pPr>
            <a:r>
              <a:rPr lang="en-US" sz="2094" b="1" kern="0" spc="-42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Types of Communication</a:t>
            </a:r>
            <a:endParaRPr lang="en-US" sz="2094" dirty="0"/>
          </a:p>
        </p:txBody>
      </p:sp>
      <p:sp>
        <p:nvSpPr>
          <p:cNvPr id="17" name="Text 13"/>
          <p:cNvSpPr/>
          <p:nvPr/>
        </p:nvSpPr>
        <p:spPr>
          <a:xfrm>
            <a:off x="9733240" y="5260777"/>
            <a:ext cx="2337197" cy="17019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80"/>
              </a:lnSpc>
              <a:buNone/>
            </a:pPr>
            <a:r>
              <a:rPr lang="en-US" sz="1675" kern="0" spc="-34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Verbal, non-verbal, and written communication are the three main forms, each with its own unique characteristics and impact.</a:t>
            </a:r>
            <a:endParaRPr lang="en-US" sz="167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 w="13811">
            <a:solidFill>
              <a:srgbClr val="FFFFFF">
                <a:alpha val="64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2348389" y="2359819"/>
            <a:ext cx="5233749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kern="0" spc="-87" dirty="0">
                <a:solidFill>
                  <a:srgbClr val="FF75D3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Verbal Communication</a:t>
            </a:r>
            <a:endParaRPr lang="en-US" sz="4374" dirty="0"/>
          </a:p>
        </p:txBody>
      </p:sp>
      <p:sp>
        <p:nvSpPr>
          <p:cNvPr id="5" name="Text 2"/>
          <p:cNvSpPr/>
          <p:nvPr/>
        </p:nvSpPr>
        <p:spPr>
          <a:xfrm>
            <a:off x="2348389" y="3609618"/>
            <a:ext cx="2666286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281"/>
              </a:lnSpc>
              <a:buNone/>
            </a:pPr>
            <a:r>
              <a:rPr lang="en-US" sz="2624" b="1" kern="0" spc="-52" dirty="0">
                <a:solidFill>
                  <a:srgbClr val="FF75D3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Clear and Concise</a:t>
            </a:r>
            <a:endParaRPr lang="en-US" sz="2624" dirty="0"/>
          </a:p>
        </p:txBody>
      </p:sp>
      <p:sp>
        <p:nvSpPr>
          <p:cNvPr id="6" name="Text 3"/>
          <p:cNvSpPr/>
          <p:nvPr/>
        </p:nvSpPr>
        <p:spPr>
          <a:xfrm>
            <a:off x="2348389" y="4248269"/>
            <a:ext cx="2949416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Learn to articulate your thoughts clearly and concisely to ensure that your message is understood by others.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5847398" y="3609618"/>
            <a:ext cx="2666286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281"/>
              </a:lnSpc>
              <a:buNone/>
            </a:pPr>
            <a:r>
              <a:rPr lang="en-US" sz="2624" b="1" kern="0" spc="-52" dirty="0">
                <a:solidFill>
                  <a:srgbClr val="FF75D3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Tone and Delivery</a:t>
            </a:r>
            <a:endParaRPr lang="en-US" sz="2624" dirty="0"/>
          </a:p>
        </p:txBody>
      </p:sp>
      <p:sp>
        <p:nvSpPr>
          <p:cNvPr id="8" name="Text 5"/>
          <p:cNvSpPr/>
          <p:nvPr/>
        </p:nvSpPr>
        <p:spPr>
          <a:xfrm>
            <a:off x="5847398" y="4248269"/>
            <a:ext cx="2949416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Your tone of voice and delivery can significantly impact how your message is received.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9346406" y="3609618"/>
            <a:ext cx="2666286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281"/>
              </a:lnSpc>
              <a:buNone/>
            </a:pPr>
            <a:r>
              <a:rPr lang="en-US" sz="2624" b="1" kern="0" spc="-52" dirty="0">
                <a:solidFill>
                  <a:srgbClr val="FF75D3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Active Listening</a:t>
            </a:r>
            <a:endParaRPr lang="en-US" sz="2624" dirty="0"/>
          </a:p>
        </p:txBody>
      </p:sp>
      <p:sp>
        <p:nvSpPr>
          <p:cNvPr id="10" name="Text 7"/>
          <p:cNvSpPr/>
          <p:nvPr/>
        </p:nvSpPr>
        <p:spPr>
          <a:xfrm>
            <a:off x="9346406" y="4248269"/>
            <a:ext cx="2949416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Listen attentively and respond thoughtfully to promote understanding and effective dialogue.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 w="13811">
            <a:solidFill>
              <a:srgbClr val="FFFFFF">
                <a:alpha val="64000"/>
              </a:srgbClr>
            </a:solidFill>
            <a:prstDash val="solid"/>
          </a:ln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33199" y="712589"/>
            <a:ext cx="6439019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kern="0" spc="-87" dirty="0">
                <a:solidFill>
                  <a:srgbClr val="FF75D3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Non-Verbal Communication</a:t>
            </a:r>
            <a:endParaRPr lang="en-US" sz="4374" dirty="0"/>
          </a:p>
        </p:txBody>
      </p:sp>
      <p:sp>
        <p:nvSpPr>
          <p:cNvPr id="6" name="Shape 2"/>
          <p:cNvSpPr/>
          <p:nvPr/>
        </p:nvSpPr>
        <p:spPr>
          <a:xfrm>
            <a:off x="1144310" y="1740218"/>
            <a:ext cx="44410" cy="5776793"/>
          </a:xfrm>
          <a:prstGeom prst="roundRect">
            <a:avLst>
              <a:gd name="adj" fmla="val 225151"/>
            </a:avLst>
          </a:prstGeom>
          <a:solidFill>
            <a:srgbClr val="D7A1F7"/>
          </a:solidFill>
          <a:ln/>
        </p:spPr>
      </p:sp>
      <p:sp>
        <p:nvSpPr>
          <p:cNvPr id="7" name="Shape 3"/>
          <p:cNvSpPr/>
          <p:nvPr/>
        </p:nvSpPr>
        <p:spPr>
          <a:xfrm>
            <a:off x="1416427" y="2141518"/>
            <a:ext cx="777597" cy="44410"/>
          </a:xfrm>
          <a:prstGeom prst="roundRect">
            <a:avLst>
              <a:gd name="adj" fmla="val 225151"/>
            </a:avLst>
          </a:prstGeom>
          <a:solidFill>
            <a:srgbClr val="D7A1F7"/>
          </a:solidFill>
          <a:ln/>
        </p:spPr>
      </p:sp>
      <p:sp>
        <p:nvSpPr>
          <p:cNvPr id="8" name="Shape 4"/>
          <p:cNvSpPr/>
          <p:nvPr/>
        </p:nvSpPr>
        <p:spPr>
          <a:xfrm>
            <a:off x="916484" y="1913811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EBD0FB"/>
          </a:solidFill>
          <a:ln w="13811">
            <a:solidFill>
              <a:srgbClr val="D7A1F7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1074480" y="1955483"/>
            <a:ext cx="183952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kern="0" spc="-52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1</a:t>
            </a:r>
            <a:endParaRPr lang="en-US" sz="2624" dirty="0"/>
          </a:p>
        </p:txBody>
      </p:sp>
      <p:sp>
        <p:nvSpPr>
          <p:cNvPr id="10" name="Text 6"/>
          <p:cNvSpPr/>
          <p:nvPr/>
        </p:nvSpPr>
        <p:spPr>
          <a:xfrm>
            <a:off x="2388513" y="1962388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kern="0" spc="-44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Body Language</a:t>
            </a:r>
            <a:endParaRPr lang="en-US" sz="2187" dirty="0"/>
          </a:p>
        </p:txBody>
      </p:sp>
      <p:sp>
        <p:nvSpPr>
          <p:cNvPr id="11" name="Text 7"/>
          <p:cNvSpPr/>
          <p:nvPr/>
        </p:nvSpPr>
        <p:spPr>
          <a:xfrm>
            <a:off x="2388513" y="2442805"/>
            <a:ext cx="7751088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Use non-verbal cues like facial expressions, gestures, and posture to enhance your communication and convey your message.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1416427" y="4141172"/>
            <a:ext cx="777597" cy="44410"/>
          </a:xfrm>
          <a:prstGeom prst="roundRect">
            <a:avLst>
              <a:gd name="adj" fmla="val 225151"/>
            </a:avLst>
          </a:prstGeom>
          <a:solidFill>
            <a:srgbClr val="D7A1F7"/>
          </a:solidFill>
          <a:ln/>
        </p:spPr>
      </p:sp>
      <p:sp>
        <p:nvSpPr>
          <p:cNvPr id="13" name="Shape 9"/>
          <p:cNvSpPr/>
          <p:nvPr/>
        </p:nvSpPr>
        <p:spPr>
          <a:xfrm>
            <a:off x="916484" y="3913465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EBD0FB"/>
          </a:solidFill>
          <a:ln w="13811">
            <a:solidFill>
              <a:srgbClr val="D7A1F7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1074480" y="3955137"/>
            <a:ext cx="183952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kern="0" spc="-52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2</a:t>
            </a:r>
            <a:endParaRPr lang="en-US" sz="2624" dirty="0"/>
          </a:p>
        </p:txBody>
      </p:sp>
      <p:sp>
        <p:nvSpPr>
          <p:cNvPr id="15" name="Text 11"/>
          <p:cNvSpPr/>
          <p:nvPr/>
        </p:nvSpPr>
        <p:spPr>
          <a:xfrm>
            <a:off x="2388513" y="3962043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kern="0" spc="-44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Eye Contact</a:t>
            </a:r>
            <a:endParaRPr lang="en-US" sz="2187" dirty="0"/>
          </a:p>
        </p:txBody>
      </p:sp>
      <p:sp>
        <p:nvSpPr>
          <p:cNvPr id="16" name="Text 12"/>
          <p:cNvSpPr/>
          <p:nvPr/>
        </p:nvSpPr>
        <p:spPr>
          <a:xfrm>
            <a:off x="2388513" y="4442460"/>
            <a:ext cx="7751088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Maintain appropriate eye contact to establish trust, show interest, and promote engagement.</a:t>
            </a:r>
            <a:endParaRPr lang="en-US" sz="1750" dirty="0"/>
          </a:p>
        </p:txBody>
      </p:sp>
      <p:sp>
        <p:nvSpPr>
          <p:cNvPr id="17" name="Shape 13"/>
          <p:cNvSpPr/>
          <p:nvPr/>
        </p:nvSpPr>
        <p:spPr>
          <a:xfrm>
            <a:off x="1416427" y="6140827"/>
            <a:ext cx="777597" cy="44410"/>
          </a:xfrm>
          <a:prstGeom prst="roundRect">
            <a:avLst>
              <a:gd name="adj" fmla="val 225151"/>
            </a:avLst>
          </a:prstGeom>
          <a:solidFill>
            <a:srgbClr val="D7A1F7"/>
          </a:solidFill>
          <a:ln/>
        </p:spPr>
      </p:sp>
      <p:sp>
        <p:nvSpPr>
          <p:cNvPr id="18" name="Shape 14"/>
          <p:cNvSpPr/>
          <p:nvPr/>
        </p:nvSpPr>
        <p:spPr>
          <a:xfrm>
            <a:off x="916484" y="5913120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EBD0FB"/>
          </a:solidFill>
          <a:ln w="13811">
            <a:solidFill>
              <a:srgbClr val="D7A1F7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1074480" y="5954792"/>
            <a:ext cx="183952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kern="0" spc="-52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3</a:t>
            </a:r>
            <a:endParaRPr lang="en-US" sz="2624" dirty="0"/>
          </a:p>
        </p:txBody>
      </p:sp>
      <p:sp>
        <p:nvSpPr>
          <p:cNvPr id="20" name="Text 16"/>
          <p:cNvSpPr/>
          <p:nvPr/>
        </p:nvSpPr>
        <p:spPr>
          <a:xfrm>
            <a:off x="2388513" y="5961698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kern="0" spc="-44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Personal Space</a:t>
            </a:r>
            <a:endParaRPr lang="en-US" sz="2187" dirty="0"/>
          </a:p>
        </p:txBody>
      </p:sp>
      <p:sp>
        <p:nvSpPr>
          <p:cNvPr id="21" name="Text 17"/>
          <p:cNvSpPr/>
          <p:nvPr/>
        </p:nvSpPr>
        <p:spPr>
          <a:xfrm>
            <a:off x="2388513" y="6442115"/>
            <a:ext cx="7751088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Respect personal boundaries and be aware of cultural differences in personal space to avoid miscommunication.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 w="13811">
            <a:solidFill>
              <a:srgbClr val="FFFFFF">
                <a:alpha val="64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2348389" y="1501021"/>
            <a:ext cx="5519857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kern="0" spc="-87" dirty="0">
                <a:solidFill>
                  <a:srgbClr val="FF75D3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Written Communication</a:t>
            </a:r>
            <a:endParaRPr lang="en-US" sz="4374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8389" y="2639735"/>
            <a:ext cx="3088958" cy="190904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348389" y="4826437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kern="0" spc="-44" dirty="0">
                <a:solidFill>
                  <a:srgbClr val="FF75D3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Email Etiquette</a:t>
            </a:r>
            <a:endParaRPr lang="en-US" sz="2187" dirty="0"/>
          </a:p>
        </p:txBody>
      </p:sp>
      <p:sp>
        <p:nvSpPr>
          <p:cNvPr id="7" name="Text 3"/>
          <p:cNvSpPr/>
          <p:nvPr/>
        </p:nvSpPr>
        <p:spPr>
          <a:xfrm>
            <a:off x="2348389" y="5306854"/>
            <a:ext cx="3088958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Master the art of writing professional emails that are clear, concise, and effective in conveying your message.</a:t>
            </a:r>
            <a:endParaRPr lang="en-US" sz="17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0602" y="2639735"/>
            <a:ext cx="3088958" cy="1909048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770602" y="4826437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kern="0" spc="-44" dirty="0">
                <a:solidFill>
                  <a:srgbClr val="FF75D3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Business Reports</a:t>
            </a:r>
            <a:endParaRPr lang="en-US" sz="2187" dirty="0"/>
          </a:p>
        </p:txBody>
      </p:sp>
      <p:sp>
        <p:nvSpPr>
          <p:cNvPr id="10" name="Text 5"/>
          <p:cNvSpPr/>
          <p:nvPr/>
        </p:nvSpPr>
        <p:spPr>
          <a:xfrm>
            <a:off x="5770602" y="5306854"/>
            <a:ext cx="3088958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Learn how to structure and present information effectively in written reports for maximum impact.</a:t>
            </a:r>
            <a:endParaRPr lang="en-US" sz="17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92816" y="2639735"/>
            <a:ext cx="3089077" cy="1909167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192816" y="4826556"/>
            <a:ext cx="2546866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kern="0" spc="-44" dirty="0">
                <a:solidFill>
                  <a:srgbClr val="FF75D3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Creative Writing Skills</a:t>
            </a:r>
            <a:endParaRPr lang="en-US" sz="2187" dirty="0"/>
          </a:p>
        </p:txBody>
      </p:sp>
      <p:sp>
        <p:nvSpPr>
          <p:cNvPr id="13" name="Text 7"/>
          <p:cNvSpPr/>
          <p:nvPr/>
        </p:nvSpPr>
        <p:spPr>
          <a:xfrm>
            <a:off x="9192816" y="5306973"/>
            <a:ext cx="3089077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Develop your creativity and storytelling abilities to captivate readers through compelling written content.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 w="13811">
            <a:solidFill>
              <a:srgbClr val="FFFFFF">
                <a:alpha val="64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2348389" y="1940481"/>
            <a:ext cx="8095774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kern="0" spc="-87" dirty="0">
                <a:solidFill>
                  <a:srgbClr val="FF75D3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The Importance of Active Listening</a:t>
            </a:r>
            <a:endParaRPr lang="en-US" sz="4374" dirty="0"/>
          </a:p>
        </p:txBody>
      </p:sp>
      <p:sp>
        <p:nvSpPr>
          <p:cNvPr id="5" name="Shape 2"/>
          <p:cNvSpPr/>
          <p:nvPr/>
        </p:nvSpPr>
        <p:spPr>
          <a:xfrm>
            <a:off x="2348389" y="3252787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EBD0FB"/>
          </a:solidFill>
          <a:ln w="13811">
            <a:solidFill>
              <a:srgbClr val="D7A1F7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506385" y="3294459"/>
            <a:ext cx="183952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kern="0" spc="-52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1</a:t>
            </a:r>
            <a:endParaRPr lang="en-US" sz="2624" dirty="0"/>
          </a:p>
        </p:txBody>
      </p:sp>
      <p:sp>
        <p:nvSpPr>
          <p:cNvPr id="7" name="Text 4"/>
          <p:cNvSpPr/>
          <p:nvPr/>
        </p:nvSpPr>
        <p:spPr>
          <a:xfrm>
            <a:off x="3070503" y="3329107"/>
            <a:ext cx="2440900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kern="0" spc="-44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Engagement and Understanding</a:t>
            </a:r>
            <a:endParaRPr lang="en-US" sz="2187" dirty="0"/>
          </a:p>
        </p:txBody>
      </p:sp>
      <p:sp>
        <p:nvSpPr>
          <p:cNvPr id="8" name="Text 5"/>
          <p:cNvSpPr/>
          <p:nvPr/>
        </p:nvSpPr>
        <p:spPr>
          <a:xfrm>
            <a:off x="3070503" y="4156710"/>
            <a:ext cx="2440900" cy="21324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Active listening involves fully focusing on the speaker, understanding their perspective, and providing appropriate responses.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5733574" y="3252787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EBD0FB"/>
          </a:solidFill>
          <a:ln w="13811">
            <a:solidFill>
              <a:srgbClr val="D7A1F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891570" y="3294459"/>
            <a:ext cx="183952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kern="0" spc="-52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2</a:t>
            </a:r>
            <a:endParaRPr lang="en-US" sz="2624" dirty="0"/>
          </a:p>
        </p:txBody>
      </p:sp>
      <p:sp>
        <p:nvSpPr>
          <p:cNvPr id="11" name="Text 8"/>
          <p:cNvSpPr/>
          <p:nvPr/>
        </p:nvSpPr>
        <p:spPr>
          <a:xfrm>
            <a:off x="6455688" y="3329107"/>
            <a:ext cx="2440900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kern="0" spc="-44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Building Relationships</a:t>
            </a:r>
            <a:endParaRPr lang="en-US" sz="2187" dirty="0"/>
          </a:p>
        </p:txBody>
      </p:sp>
      <p:sp>
        <p:nvSpPr>
          <p:cNvPr id="12" name="Text 9"/>
          <p:cNvSpPr/>
          <p:nvPr/>
        </p:nvSpPr>
        <p:spPr>
          <a:xfrm>
            <a:off x="6455688" y="4156710"/>
            <a:ext cx="2440900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By actively listening, you show respect and empathy, fostering trust and stronger connections with others.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9118759" y="3252787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EBD0FB"/>
          </a:solidFill>
          <a:ln w="13811">
            <a:solidFill>
              <a:srgbClr val="D7A1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276755" y="3294459"/>
            <a:ext cx="183952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kern="0" spc="-52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3</a:t>
            </a:r>
            <a:endParaRPr lang="en-US" sz="2624" dirty="0"/>
          </a:p>
        </p:txBody>
      </p:sp>
      <p:sp>
        <p:nvSpPr>
          <p:cNvPr id="15" name="Text 12"/>
          <p:cNvSpPr/>
          <p:nvPr/>
        </p:nvSpPr>
        <p:spPr>
          <a:xfrm>
            <a:off x="9840873" y="3329107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kern="0" spc="-44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Conflict Resolution</a:t>
            </a:r>
            <a:endParaRPr lang="en-US" sz="2187" dirty="0"/>
          </a:p>
        </p:txBody>
      </p:sp>
      <p:sp>
        <p:nvSpPr>
          <p:cNvPr id="16" name="Text 13"/>
          <p:cNvSpPr/>
          <p:nvPr/>
        </p:nvSpPr>
        <p:spPr>
          <a:xfrm>
            <a:off x="9840873" y="3809524"/>
            <a:ext cx="2440900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Effective listening is key to resolving conflicts, as it allows for better comprehension and mutual understanding.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 w="13097">
            <a:solidFill>
              <a:srgbClr val="FFFFFF">
                <a:alpha val="64000"/>
              </a:srgbClr>
            </a:solidFill>
            <a:prstDash val="solid"/>
          </a:ln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97481" y="902970"/>
            <a:ext cx="9257943" cy="65555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162"/>
              </a:lnSpc>
              <a:buNone/>
            </a:pPr>
            <a:r>
              <a:rPr lang="en-US" sz="4129" b="1" kern="0" spc="-83" dirty="0">
                <a:solidFill>
                  <a:srgbClr val="FF75D3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Effective Communication in the Workplace</a:t>
            </a:r>
            <a:endParaRPr lang="en-US" sz="4129" dirty="0"/>
          </a:p>
        </p:txBody>
      </p:sp>
      <p:sp>
        <p:nvSpPr>
          <p:cNvPr id="6" name="Shape 2"/>
          <p:cNvSpPr/>
          <p:nvPr/>
        </p:nvSpPr>
        <p:spPr>
          <a:xfrm>
            <a:off x="1091089" y="1873091"/>
            <a:ext cx="41910" cy="5453539"/>
          </a:xfrm>
          <a:prstGeom prst="roundRect">
            <a:avLst>
              <a:gd name="adj" fmla="val 225236"/>
            </a:avLst>
          </a:prstGeom>
          <a:solidFill>
            <a:srgbClr val="D7A1F7"/>
          </a:solidFill>
          <a:ln/>
        </p:spPr>
      </p:sp>
      <p:sp>
        <p:nvSpPr>
          <p:cNvPr id="7" name="Shape 3"/>
          <p:cNvSpPr/>
          <p:nvPr/>
        </p:nvSpPr>
        <p:spPr>
          <a:xfrm>
            <a:off x="1348026" y="2251948"/>
            <a:ext cx="734139" cy="41910"/>
          </a:xfrm>
          <a:prstGeom prst="roundRect">
            <a:avLst>
              <a:gd name="adj" fmla="val 225236"/>
            </a:avLst>
          </a:prstGeom>
          <a:solidFill>
            <a:srgbClr val="D7A1F7"/>
          </a:solidFill>
          <a:ln/>
        </p:spPr>
      </p:sp>
      <p:sp>
        <p:nvSpPr>
          <p:cNvPr id="8" name="Shape 4"/>
          <p:cNvSpPr/>
          <p:nvPr/>
        </p:nvSpPr>
        <p:spPr>
          <a:xfrm>
            <a:off x="876062" y="2036921"/>
            <a:ext cx="471964" cy="471964"/>
          </a:xfrm>
          <a:prstGeom prst="roundRect">
            <a:avLst>
              <a:gd name="adj" fmla="val 20001"/>
            </a:avLst>
          </a:prstGeom>
          <a:solidFill>
            <a:srgbClr val="EBD0FB"/>
          </a:solidFill>
          <a:ln w="13097">
            <a:solidFill>
              <a:srgbClr val="D7A1F7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1027509" y="2076212"/>
            <a:ext cx="169069" cy="39326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097"/>
              </a:lnSpc>
              <a:buNone/>
            </a:pPr>
            <a:r>
              <a:rPr lang="en-US" sz="2478" b="1" kern="0" spc="-50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1</a:t>
            </a:r>
            <a:endParaRPr lang="en-US" sz="2478" dirty="0"/>
          </a:p>
        </p:txBody>
      </p:sp>
      <p:sp>
        <p:nvSpPr>
          <p:cNvPr id="10" name="Text 6"/>
          <p:cNvSpPr/>
          <p:nvPr/>
        </p:nvSpPr>
        <p:spPr>
          <a:xfrm>
            <a:off x="2265759" y="2082760"/>
            <a:ext cx="2097643" cy="32766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581"/>
              </a:lnSpc>
              <a:buNone/>
            </a:pPr>
            <a:r>
              <a:rPr lang="en-US" sz="2065" b="1" kern="0" spc="-41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Clear Instructions</a:t>
            </a:r>
            <a:endParaRPr lang="en-US" sz="2065" dirty="0"/>
          </a:p>
        </p:txBody>
      </p:sp>
      <p:sp>
        <p:nvSpPr>
          <p:cNvPr id="11" name="Text 7"/>
          <p:cNvSpPr/>
          <p:nvPr/>
        </p:nvSpPr>
        <p:spPr>
          <a:xfrm>
            <a:off x="2265759" y="2536269"/>
            <a:ext cx="7909560" cy="67127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643"/>
              </a:lnSpc>
              <a:buNone/>
            </a:pPr>
            <a:r>
              <a:rPr lang="en-US" sz="1652" kern="0" spc="-33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Articulate instructions and expectations clearly to ensure tasks are completed accurately and efficiently.</a:t>
            </a:r>
            <a:endParaRPr lang="en-US" sz="1652" dirty="0"/>
          </a:p>
        </p:txBody>
      </p:sp>
      <p:sp>
        <p:nvSpPr>
          <p:cNvPr id="12" name="Shape 8"/>
          <p:cNvSpPr/>
          <p:nvPr/>
        </p:nvSpPr>
        <p:spPr>
          <a:xfrm>
            <a:off x="1348026" y="4139684"/>
            <a:ext cx="734139" cy="41910"/>
          </a:xfrm>
          <a:prstGeom prst="roundRect">
            <a:avLst>
              <a:gd name="adj" fmla="val 225236"/>
            </a:avLst>
          </a:prstGeom>
          <a:solidFill>
            <a:srgbClr val="D7A1F7"/>
          </a:solidFill>
          <a:ln/>
        </p:spPr>
      </p:sp>
      <p:sp>
        <p:nvSpPr>
          <p:cNvPr id="13" name="Shape 9"/>
          <p:cNvSpPr/>
          <p:nvPr/>
        </p:nvSpPr>
        <p:spPr>
          <a:xfrm>
            <a:off x="876062" y="3924657"/>
            <a:ext cx="471964" cy="471964"/>
          </a:xfrm>
          <a:prstGeom prst="roundRect">
            <a:avLst>
              <a:gd name="adj" fmla="val 20001"/>
            </a:avLst>
          </a:prstGeom>
          <a:solidFill>
            <a:srgbClr val="EBD0FB"/>
          </a:solidFill>
          <a:ln w="13097">
            <a:solidFill>
              <a:srgbClr val="D7A1F7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1027509" y="3963948"/>
            <a:ext cx="169069" cy="39326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097"/>
              </a:lnSpc>
              <a:buNone/>
            </a:pPr>
            <a:r>
              <a:rPr lang="en-US" sz="2478" b="1" kern="0" spc="-50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2</a:t>
            </a:r>
            <a:endParaRPr lang="en-US" sz="2478" dirty="0"/>
          </a:p>
        </p:txBody>
      </p:sp>
      <p:sp>
        <p:nvSpPr>
          <p:cNvPr id="15" name="Text 11"/>
          <p:cNvSpPr/>
          <p:nvPr/>
        </p:nvSpPr>
        <p:spPr>
          <a:xfrm>
            <a:off x="2265759" y="3970496"/>
            <a:ext cx="2965013" cy="32766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581"/>
              </a:lnSpc>
              <a:buNone/>
            </a:pPr>
            <a:r>
              <a:rPr lang="en-US" sz="2065" b="1" kern="0" spc="-41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Feedback and Collaboration</a:t>
            </a:r>
            <a:endParaRPr lang="en-US" sz="2065" dirty="0"/>
          </a:p>
        </p:txBody>
      </p:sp>
      <p:sp>
        <p:nvSpPr>
          <p:cNvPr id="16" name="Text 12"/>
          <p:cNvSpPr/>
          <p:nvPr/>
        </p:nvSpPr>
        <p:spPr>
          <a:xfrm>
            <a:off x="2265759" y="4424005"/>
            <a:ext cx="7909560" cy="67127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643"/>
              </a:lnSpc>
              <a:buNone/>
            </a:pPr>
            <a:r>
              <a:rPr lang="en-US" sz="1652" kern="0" spc="-33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Provide constructive feedback and encourage open collaboration to enhance teamwork and boost productivity.</a:t>
            </a:r>
            <a:endParaRPr lang="en-US" sz="1652" dirty="0"/>
          </a:p>
        </p:txBody>
      </p:sp>
      <p:sp>
        <p:nvSpPr>
          <p:cNvPr id="17" name="Shape 13"/>
          <p:cNvSpPr/>
          <p:nvPr/>
        </p:nvSpPr>
        <p:spPr>
          <a:xfrm>
            <a:off x="1348026" y="6027420"/>
            <a:ext cx="734139" cy="41910"/>
          </a:xfrm>
          <a:prstGeom prst="roundRect">
            <a:avLst>
              <a:gd name="adj" fmla="val 225236"/>
            </a:avLst>
          </a:prstGeom>
          <a:solidFill>
            <a:srgbClr val="D7A1F7"/>
          </a:solidFill>
          <a:ln/>
        </p:spPr>
      </p:sp>
      <p:sp>
        <p:nvSpPr>
          <p:cNvPr id="18" name="Shape 14"/>
          <p:cNvSpPr/>
          <p:nvPr/>
        </p:nvSpPr>
        <p:spPr>
          <a:xfrm>
            <a:off x="876062" y="5812393"/>
            <a:ext cx="471964" cy="471964"/>
          </a:xfrm>
          <a:prstGeom prst="roundRect">
            <a:avLst>
              <a:gd name="adj" fmla="val 20001"/>
            </a:avLst>
          </a:prstGeom>
          <a:solidFill>
            <a:srgbClr val="EBD0FB"/>
          </a:solidFill>
          <a:ln w="13097">
            <a:solidFill>
              <a:srgbClr val="D7A1F7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1027509" y="5851684"/>
            <a:ext cx="169069" cy="39326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097"/>
              </a:lnSpc>
              <a:buNone/>
            </a:pPr>
            <a:r>
              <a:rPr lang="en-US" sz="2478" b="1" kern="0" spc="-50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3</a:t>
            </a:r>
            <a:endParaRPr lang="en-US" sz="2478" dirty="0"/>
          </a:p>
        </p:txBody>
      </p:sp>
      <p:sp>
        <p:nvSpPr>
          <p:cNvPr id="20" name="Text 16"/>
          <p:cNvSpPr/>
          <p:nvPr/>
        </p:nvSpPr>
        <p:spPr>
          <a:xfrm>
            <a:off x="2265759" y="5858232"/>
            <a:ext cx="3619381" cy="32766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581"/>
              </a:lnSpc>
              <a:buNone/>
            </a:pPr>
            <a:r>
              <a:rPr lang="en-US" sz="2065" b="1" kern="0" spc="-41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Managing Difficult Conversations</a:t>
            </a:r>
            <a:endParaRPr lang="en-US" sz="2065" dirty="0"/>
          </a:p>
        </p:txBody>
      </p:sp>
      <p:sp>
        <p:nvSpPr>
          <p:cNvPr id="21" name="Text 17"/>
          <p:cNvSpPr/>
          <p:nvPr/>
        </p:nvSpPr>
        <p:spPr>
          <a:xfrm>
            <a:off x="2265759" y="6311741"/>
            <a:ext cx="7909560" cy="67127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643"/>
              </a:lnSpc>
              <a:buNone/>
            </a:pPr>
            <a:r>
              <a:rPr lang="en-US" sz="1652" kern="0" spc="-33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Develop skills to address challenging discussions professionally and respectfully, promoting effective resolution.</a:t>
            </a:r>
            <a:endParaRPr lang="en-US" sz="1652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 w="13811">
            <a:solidFill>
              <a:srgbClr val="FFFFFF">
                <a:alpha val="64000"/>
              </a:srgbClr>
            </a:solidFill>
            <a:prstDash val="solid"/>
          </a:ln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85000"/>
            </a:srgbClr>
          </a:solidFill>
          <a:ln/>
        </p:spPr>
      </p:sp>
      <p:sp>
        <p:nvSpPr>
          <p:cNvPr id="6" name="Text 2"/>
          <p:cNvSpPr/>
          <p:nvPr/>
        </p:nvSpPr>
        <p:spPr>
          <a:xfrm>
            <a:off x="2348389" y="1715453"/>
            <a:ext cx="9933503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kern="0" spc="-87" dirty="0">
                <a:solidFill>
                  <a:srgbClr val="FF75D3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Challenges in Communication and How to Overcome Them</a:t>
            </a:r>
            <a:endParaRPr lang="en-US" sz="4374" dirty="0"/>
          </a:p>
        </p:txBody>
      </p:sp>
      <p:sp>
        <p:nvSpPr>
          <p:cNvPr id="7" name="Shape 3"/>
          <p:cNvSpPr/>
          <p:nvPr/>
        </p:nvSpPr>
        <p:spPr>
          <a:xfrm>
            <a:off x="2348389" y="3437453"/>
            <a:ext cx="3163014" cy="3076575"/>
          </a:xfrm>
          <a:prstGeom prst="roundRect">
            <a:avLst>
              <a:gd name="adj" fmla="val 3250"/>
            </a:avLst>
          </a:prstGeom>
          <a:solidFill>
            <a:srgbClr val="EBD0FB"/>
          </a:solidFill>
          <a:ln w="13811">
            <a:solidFill>
              <a:srgbClr val="D7A1F7"/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2584371" y="3673435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kern="0" spc="-44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Language Barriers</a:t>
            </a:r>
            <a:endParaRPr lang="en-US" sz="2187" dirty="0"/>
          </a:p>
        </p:txBody>
      </p:sp>
      <p:sp>
        <p:nvSpPr>
          <p:cNvPr id="9" name="Text 5"/>
          <p:cNvSpPr/>
          <p:nvPr/>
        </p:nvSpPr>
        <p:spPr>
          <a:xfrm>
            <a:off x="2584371" y="4153853"/>
            <a:ext cx="2691051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Minimize language barriers by using simple language, providing visuals, and seeking clarification when needed.</a:t>
            </a:r>
            <a:endParaRPr lang="en-US" sz="1750" dirty="0"/>
          </a:p>
        </p:txBody>
      </p:sp>
      <p:sp>
        <p:nvSpPr>
          <p:cNvPr id="10" name="Shape 6"/>
          <p:cNvSpPr/>
          <p:nvPr/>
        </p:nvSpPr>
        <p:spPr>
          <a:xfrm>
            <a:off x="5733574" y="3437453"/>
            <a:ext cx="3163014" cy="3076575"/>
          </a:xfrm>
          <a:prstGeom prst="roundRect">
            <a:avLst>
              <a:gd name="adj" fmla="val 3250"/>
            </a:avLst>
          </a:prstGeom>
          <a:solidFill>
            <a:srgbClr val="EBD0FB"/>
          </a:solidFill>
          <a:ln w="13811">
            <a:solidFill>
              <a:srgbClr val="D7A1F7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5969556" y="3673435"/>
            <a:ext cx="2327315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kern="0" spc="-44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Cultural Differences</a:t>
            </a:r>
            <a:endParaRPr lang="en-US" sz="2187" dirty="0"/>
          </a:p>
        </p:txBody>
      </p:sp>
      <p:sp>
        <p:nvSpPr>
          <p:cNvPr id="12" name="Text 8"/>
          <p:cNvSpPr/>
          <p:nvPr/>
        </p:nvSpPr>
        <p:spPr>
          <a:xfrm>
            <a:off x="5969556" y="4153853"/>
            <a:ext cx="2691051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Be culturally sensitive, embrace diversity, and foster inclusive communication to bridge cultural gaps.</a:t>
            </a:r>
            <a:endParaRPr lang="en-US" sz="1750" dirty="0"/>
          </a:p>
        </p:txBody>
      </p:sp>
      <p:sp>
        <p:nvSpPr>
          <p:cNvPr id="13" name="Shape 9"/>
          <p:cNvSpPr/>
          <p:nvPr/>
        </p:nvSpPr>
        <p:spPr>
          <a:xfrm>
            <a:off x="9118759" y="3437453"/>
            <a:ext cx="3163014" cy="3076575"/>
          </a:xfrm>
          <a:prstGeom prst="roundRect">
            <a:avLst>
              <a:gd name="adj" fmla="val 3250"/>
            </a:avLst>
          </a:prstGeom>
          <a:solidFill>
            <a:srgbClr val="EBD0FB"/>
          </a:solidFill>
          <a:ln w="13811">
            <a:solidFill>
              <a:srgbClr val="D7A1F7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9354741" y="3673435"/>
            <a:ext cx="2691051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kern="0" spc="-44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Technological Distractions</a:t>
            </a:r>
            <a:endParaRPr lang="en-US" sz="2187" dirty="0"/>
          </a:p>
        </p:txBody>
      </p:sp>
      <p:sp>
        <p:nvSpPr>
          <p:cNvPr id="15" name="Text 11"/>
          <p:cNvSpPr/>
          <p:nvPr/>
        </p:nvSpPr>
        <p:spPr>
          <a:xfrm>
            <a:off x="9354741" y="4501039"/>
            <a:ext cx="2691051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Manage digital distractions and ensure that technology is used purposefully to enhance rather than hinder communication.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463</Words>
  <Application>Microsoft Office PowerPoint</Application>
  <PresentationFormat>Произвольный</PresentationFormat>
  <Paragraphs>70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adonis-web</vt:lpstr>
      <vt:lpstr>Arial</vt:lpstr>
      <vt:lpstr>Calibri</vt:lpstr>
      <vt:lpstr>Source Sans Pro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Odilbek Abduraxmonov</cp:lastModifiedBy>
  <cp:revision>3</cp:revision>
  <dcterms:created xsi:type="dcterms:W3CDTF">2023-12-19T00:12:41Z</dcterms:created>
  <dcterms:modified xsi:type="dcterms:W3CDTF">2024-10-14T12:16:54Z</dcterms:modified>
</cp:coreProperties>
</file>