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8" autoAdjust="0"/>
  </p:normalViewPr>
  <p:slideViewPr>
    <p:cSldViewPr>
      <p:cViewPr varScale="1">
        <p:scale>
          <a:sx n="54" d="100"/>
          <a:sy n="54" d="100"/>
        </p:scale>
        <p:origin x="1258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06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0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8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4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59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30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848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172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64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47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78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3C4B6-A5B2-4C26-8C79-2D4BE7F11F84}" type="datetimeFigureOut">
              <a:rPr lang="ru-RU" smtClean="0"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4FA16-6687-45D3-B15C-AEF68B826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70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9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920880" cy="5256584"/>
          </a:xfrm>
          <a:noFill/>
        </p:spPr>
        <p:txBody>
          <a:bodyPr>
            <a:noAutofit/>
          </a:bodyPr>
          <a:lstStyle/>
          <a:p>
            <a:pPr fontAlgn="base"/>
            <a:r>
              <a:rPr lang="en-US" sz="2000" b="1" dirty="0" err="1">
                <a:solidFill>
                  <a:schemeClr val="tx1"/>
                </a:solidFill>
              </a:rPr>
              <a:t>Hayvonlar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evolyutsiyasi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ekalogiyasi</a:t>
            </a:r>
            <a:endParaRPr lang="ru-RU" sz="2000" b="1" dirty="0">
              <a:solidFill>
                <a:schemeClr val="tx1"/>
              </a:solidFill>
            </a:endParaRPr>
          </a:p>
          <a:p>
            <a:pPr fontAlgn="base"/>
            <a:r>
              <a:rPr lang="en-US" sz="2000" b="1" dirty="0" err="1">
                <a:solidFill>
                  <a:schemeClr val="tx1"/>
                </a:solidFill>
              </a:rPr>
              <a:t>Mundarija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endParaRPr lang="ru-RU" sz="2000" b="1" dirty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err="1" smtClean="0">
                <a:solidFill>
                  <a:schemeClr val="tx1"/>
                </a:solidFill>
              </a:rPr>
              <a:t>Kirish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err="1" smtClean="0">
                <a:solidFill>
                  <a:schemeClr val="tx1"/>
                </a:solidFill>
              </a:rPr>
              <a:t>Asosiy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qism</a:t>
            </a:r>
            <a:endParaRPr lang="ru-RU" sz="1600" b="1" dirty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>
                <a:solidFill>
                  <a:schemeClr val="tx1"/>
                </a:solidFill>
              </a:rPr>
              <a:t>I Bob  </a:t>
            </a:r>
            <a:r>
              <a:rPr lang="en-US" sz="1600" b="1" dirty="0" err="1">
                <a:solidFill>
                  <a:schemeClr val="tx1"/>
                </a:solidFill>
              </a:rPr>
              <a:t>Evolyutsiya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asosiy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yo'nalishlari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smtClean="0">
                <a:solidFill>
                  <a:schemeClr val="tx1"/>
                </a:solidFill>
              </a:rPr>
              <a:t>1.1   </a:t>
            </a:r>
            <a:r>
              <a:rPr lang="en-US" sz="1600" b="1" dirty="0" err="1">
                <a:solidFill>
                  <a:schemeClr val="tx1"/>
                </a:solidFill>
              </a:rPr>
              <a:t>Hayvonlar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evolyutsiyasi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smtClean="0">
                <a:solidFill>
                  <a:schemeClr val="tx1"/>
                </a:solidFill>
              </a:rPr>
              <a:t>1.2   </a:t>
            </a:r>
            <a:r>
              <a:rPr lang="en-US" sz="1600" b="1" dirty="0" err="1">
                <a:solidFill>
                  <a:schemeClr val="tx1"/>
                </a:solidFill>
              </a:rPr>
              <a:t>Hayvonlar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evolutsiyasining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asosiy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bosqichlari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smtClean="0">
                <a:solidFill>
                  <a:schemeClr val="tx1"/>
                </a:solidFill>
              </a:rPr>
              <a:t>II </a:t>
            </a:r>
            <a:r>
              <a:rPr lang="en-US" sz="1600" b="1" dirty="0">
                <a:solidFill>
                  <a:schemeClr val="tx1"/>
                </a:solidFill>
              </a:rPr>
              <a:t>Bob </a:t>
            </a:r>
            <a:r>
              <a:rPr lang="en-US" sz="1600" b="1" dirty="0" err="1">
                <a:solidFill>
                  <a:schemeClr val="tx1"/>
                </a:solidFill>
              </a:rPr>
              <a:t>Hayvon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ekologiya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  <a:r>
              <a:rPr lang="en-US" sz="1600" b="1" dirty="0" err="1">
                <a:solidFill>
                  <a:schemeClr val="tx1"/>
                </a:solidFill>
              </a:rPr>
              <a:t>asoslari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turlari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muammolar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smtClean="0">
                <a:solidFill>
                  <a:schemeClr val="tx1"/>
                </a:solidFill>
              </a:rPr>
              <a:t>2.1   </a:t>
            </a:r>
            <a:r>
              <a:rPr lang="en-US" sz="1600" b="1" dirty="0" err="1">
                <a:solidFill>
                  <a:schemeClr val="tx1"/>
                </a:solidFill>
              </a:rPr>
              <a:t>Hayvon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ekologiya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ekosistemalari</a:t>
            </a:r>
            <a:r>
              <a:rPr lang="en-US" sz="1600" b="1" dirty="0">
                <a:solidFill>
                  <a:schemeClr val="tx1"/>
                </a:solidFill>
              </a:rPr>
              <a:t>                  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smtClean="0">
                <a:solidFill>
                  <a:schemeClr val="tx1"/>
                </a:solidFill>
              </a:rPr>
              <a:t>2.2   </a:t>
            </a:r>
            <a:r>
              <a:rPr lang="en-US" sz="1600" b="1" dirty="0" err="1">
                <a:solidFill>
                  <a:schemeClr val="tx1"/>
                </a:solidFill>
              </a:rPr>
              <a:t>Umurtqali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va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umurqasiz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hayvonlarning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kelib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chiqishi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va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ru-RU" sz="1600" b="1" dirty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err="1">
                <a:solidFill>
                  <a:schemeClr val="tx1"/>
                </a:solidFill>
              </a:rPr>
              <a:t>zoologiyasi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err="1" smtClean="0">
                <a:solidFill>
                  <a:schemeClr val="tx1"/>
                </a:solidFill>
              </a:rPr>
              <a:t>Ch.Darvin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ta’limoti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err="1" smtClean="0">
                <a:solidFill>
                  <a:schemeClr val="tx1"/>
                </a:solidFill>
              </a:rPr>
              <a:t>Xulosa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 fontAlgn="base"/>
            <a:r>
              <a:rPr lang="en-US" sz="1600" b="1" dirty="0" err="1" smtClean="0">
                <a:solidFill>
                  <a:schemeClr val="tx1"/>
                </a:solidFill>
              </a:rPr>
              <a:t>Foydalanilgan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adabiyotlar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8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9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836712"/>
            <a:ext cx="7056784" cy="4797152"/>
          </a:xfrm>
          <a:noFill/>
        </p:spPr>
        <p:txBody>
          <a:bodyPr>
            <a:noAutofit/>
          </a:bodyPr>
          <a:lstStyle/>
          <a:p>
            <a:pPr fontAlgn="base"/>
            <a:r>
              <a:rPr lang="en-US" sz="1400" b="1" dirty="0" err="1">
                <a:solidFill>
                  <a:schemeClr val="tx1"/>
                </a:solidFill>
              </a:rPr>
              <a:t>Kirish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en-US" sz="1400" b="1" dirty="0" err="1">
                <a:solidFill>
                  <a:schemeClr val="tx1"/>
                </a:solidFill>
              </a:rPr>
              <a:t>Kurs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ishining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dolzarbligi</a:t>
            </a:r>
            <a:r>
              <a:rPr lang="en-US" sz="1400" dirty="0">
                <a:solidFill>
                  <a:schemeClr val="tx1"/>
                </a:solidFill>
              </a:rPr>
              <a:t>: </a:t>
            </a:r>
            <a:r>
              <a:rPr lang="en-US" sz="1400" dirty="0" err="1">
                <a:solidFill>
                  <a:schemeClr val="tx1"/>
                </a:solidFill>
              </a:rPr>
              <a:t>Bugungi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populatsiyalarda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kuzatiladigan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oʻzgarishlar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nafaqat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evolutsiya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mavjudligini</a:t>
            </a:r>
            <a:r>
              <a:rPr lang="en-US" sz="1400" dirty="0">
                <a:solidFill>
                  <a:schemeClr val="tx1"/>
                </a:solidFill>
              </a:rPr>
              <a:t>,  </a:t>
            </a:r>
            <a:r>
              <a:rPr lang="en-US" sz="1400" dirty="0" err="1">
                <a:solidFill>
                  <a:schemeClr val="tx1"/>
                </a:solidFill>
              </a:rPr>
              <a:t>balki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barcha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turlarning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umumiy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ajdoddan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kelib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chiqishi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uchun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zarur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boʻlgan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qator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mexanizmlar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borligini</a:t>
            </a:r>
            <a:r>
              <a:rPr lang="en-US" sz="1400" dirty="0">
                <a:solidFill>
                  <a:schemeClr val="tx1"/>
                </a:solidFill>
              </a:rPr>
              <a:t> ham </a:t>
            </a:r>
            <a:r>
              <a:rPr lang="en-US" sz="1400" dirty="0" err="1">
                <a:solidFill>
                  <a:schemeClr val="tx1"/>
                </a:solidFill>
              </a:rPr>
              <a:t>isbotlaydi</a:t>
            </a:r>
            <a:r>
              <a:rPr lang="en-US" sz="1400" dirty="0">
                <a:solidFill>
                  <a:schemeClr val="tx1"/>
                </a:solidFill>
              </a:rPr>
              <a:t>. 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Genomlar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sirasiga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intronlar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koʻchishi,genlar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duplikatsiyasi</a:t>
            </a:r>
            <a:r>
              <a:rPr lang="en-US" sz="1400" dirty="0">
                <a:solidFill>
                  <a:schemeClr val="tx1"/>
                </a:solidFill>
              </a:rPr>
              <a:t>, </a:t>
            </a:r>
            <a:r>
              <a:rPr lang="en-US" sz="1400" dirty="0" err="1">
                <a:solidFill>
                  <a:schemeClr val="tx1"/>
                </a:solidFill>
              </a:rPr>
              <a:t>rekombinatsiya</a:t>
            </a:r>
            <a:r>
              <a:rPr lang="en-US" sz="1400" dirty="0">
                <a:solidFill>
                  <a:schemeClr val="tx1"/>
                </a:solidFill>
              </a:rPr>
              <a:t>, </a:t>
            </a:r>
            <a:r>
              <a:rPr lang="en-US" sz="1400" dirty="0" err="1">
                <a:solidFill>
                  <a:schemeClr val="tx1"/>
                </a:solidFill>
              </a:rPr>
              <a:t>transpozitsiya</a:t>
            </a:r>
            <a:r>
              <a:rPr lang="en-US" sz="1400" dirty="0">
                <a:solidFill>
                  <a:schemeClr val="tx1"/>
                </a:solidFill>
              </a:rPr>
              <a:t>, retrovirus </a:t>
            </a:r>
            <a:r>
              <a:rPr lang="en-US" sz="1400" dirty="0" err="1">
                <a:solidFill>
                  <a:schemeClr val="tx1"/>
                </a:solidFill>
              </a:rPr>
              <a:t>kiritmalar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genlarning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gorizontal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koʻchishi</a:t>
            </a:r>
            <a:r>
              <a:rPr lang="en-US" sz="1400" dirty="0">
                <a:solidFill>
                  <a:schemeClr val="tx1"/>
                </a:solidFill>
              </a:rPr>
              <a:t>), </a:t>
            </a:r>
            <a:r>
              <a:rPr lang="en-US" sz="1400" dirty="0" err="1">
                <a:solidFill>
                  <a:schemeClr val="tx1"/>
                </a:solidFill>
              </a:rPr>
              <a:t>ayrim</a:t>
            </a:r>
            <a:r>
              <a:rPr lang="en-US" sz="1400" dirty="0">
                <a:solidFill>
                  <a:schemeClr val="tx1"/>
                </a:solidFill>
              </a:rPr>
              <a:t>  </a:t>
            </a:r>
            <a:r>
              <a:rPr lang="en-US" sz="1400" dirty="0" err="1">
                <a:solidFill>
                  <a:schemeClr val="tx1"/>
                </a:solidFill>
              </a:rPr>
              <a:t>nukleotidlar</a:t>
            </a:r>
            <a:r>
              <a:rPr lang="en-US" sz="1400" dirty="0">
                <a:solidFill>
                  <a:schemeClr val="tx1"/>
                </a:solidFill>
              </a:rPr>
              <a:t>  </a:t>
            </a:r>
            <a:r>
              <a:rPr lang="en-US" sz="1400" dirty="0" err="1">
                <a:solidFill>
                  <a:schemeClr val="tx1"/>
                </a:solidFill>
              </a:rPr>
              <a:t>almashinishi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yoʻqolishi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qoʻshilishi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shuningdek</a:t>
            </a:r>
            <a:r>
              <a:rPr lang="en-US" sz="1400" dirty="0">
                <a:solidFill>
                  <a:schemeClr val="tx1"/>
                </a:solidFill>
              </a:rPr>
              <a:t>  </a:t>
            </a:r>
            <a:r>
              <a:rPr lang="en-US" sz="1400" dirty="0" err="1">
                <a:solidFill>
                  <a:schemeClr val="tx1"/>
                </a:solidFill>
              </a:rPr>
              <a:t>xromosoma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qayta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qurilishlari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kiruvchi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turli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mutatsiyalarga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duchor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boʻlishi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kuzatilgan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Genom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duplikatsiyasi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poliploidiya</a:t>
            </a:r>
            <a:r>
              <a:rPr lang="en-US" sz="1400" dirty="0">
                <a:solidFill>
                  <a:schemeClr val="tx1"/>
                </a:solidFill>
              </a:rPr>
              <a:t>), </a:t>
            </a:r>
            <a:r>
              <a:rPr lang="en-US" sz="1400" dirty="0" err="1">
                <a:solidFill>
                  <a:schemeClr val="tx1"/>
                </a:solidFill>
              </a:rPr>
              <a:t>notekis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krossingover</a:t>
            </a:r>
            <a:r>
              <a:rPr lang="en-US" sz="1400" dirty="0">
                <a:solidFill>
                  <a:schemeClr val="tx1"/>
                </a:solidFill>
              </a:rPr>
              <a:t>, </a:t>
            </a:r>
            <a:r>
              <a:rPr lang="en-US" sz="1400" dirty="0" err="1">
                <a:solidFill>
                  <a:schemeClr val="tx1"/>
                </a:solidFill>
              </a:rPr>
              <a:t>xromosoma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inversiyasi,xromosomalar</a:t>
            </a:r>
            <a:r>
              <a:rPr lang="en-US" sz="1400" dirty="0">
                <a:solidFill>
                  <a:schemeClr val="tx1"/>
                </a:solidFill>
              </a:rPr>
              <a:t>  </a:t>
            </a:r>
            <a:r>
              <a:rPr lang="en-US" sz="1400" dirty="0" err="1">
                <a:solidFill>
                  <a:schemeClr val="tx1"/>
                </a:solidFill>
              </a:rPr>
              <a:t>translokatsiyasi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boʻlinishi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qovushishi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duplikatsiyasi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yoʻqolishi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kabi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xromosoma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qayta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qurilishlari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maʼlum</a:t>
            </a:r>
            <a:r>
              <a:rPr lang="en-US" sz="1400" dirty="0">
                <a:solidFill>
                  <a:schemeClr val="tx1"/>
                </a:solidFill>
              </a:rPr>
              <a:t>.  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Shuningdek</a:t>
            </a:r>
            <a:r>
              <a:rPr lang="en-US" sz="1400" dirty="0">
                <a:solidFill>
                  <a:schemeClr val="tx1"/>
                </a:solidFill>
              </a:rPr>
              <a:t>, </a:t>
            </a:r>
            <a:r>
              <a:rPr lang="en-US" sz="1400" dirty="0" err="1">
                <a:solidFill>
                  <a:schemeClr val="tx1"/>
                </a:solidFill>
              </a:rPr>
              <a:t>organizmlar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tuzilishida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oʻzgarishlar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funksional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oʻzgarishlar</a:t>
            </a:r>
            <a:r>
              <a:rPr lang="en-US" sz="1400" dirty="0">
                <a:solidFill>
                  <a:schemeClr val="tx1"/>
                </a:solidFill>
              </a:rPr>
              <a:t> — </a:t>
            </a:r>
            <a:r>
              <a:rPr lang="en-US" sz="1400" dirty="0" err="1">
                <a:solidFill>
                  <a:schemeClr val="tx1"/>
                </a:solidFill>
              </a:rPr>
              <a:t>turli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adaptatsiyalar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yangi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nav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ozuqa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hazm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qilish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qobiliyati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paydo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boʻlishi</a:t>
            </a:r>
            <a:r>
              <a:rPr lang="en-US" sz="1400" dirty="0">
                <a:solidFill>
                  <a:schemeClr val="tx1"/>
                </a:solidFill>
              </a:rPr>
              <a:t> (</a:t>
            </a:r>
            <a:r>
              <a:rPr lang="en-US" sz="1400" dirty="0" err="1">
                <a:solidFill>
                  <a:schemeClr val="tx1"/>
                </a:solidFill>
              </a:rPr>
              <a:t>jumladan</a:t>
            </a:r>
            <a:r>
              <a:rPr lang="en-US" sz="1400" dirty="0">
                <a:solidFill>
                  <a:schemeClr val="tx1"/>
                </a:solidFill>
              </a:rPr>
              <a:t> — </a:t>
            </a:r>
            <a:r>
              <a:rPr lang="en-US" sz="1400" dirty="0" err="1">
                <a:solidFill>
                  <a:schemeClr val="tx1"/>
                </a:solidFill>
              </a:rPr>
              <a:t>neylon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pentaxlorfenol</a:t>
            </a:r>
            <a:r>
              <a:rPr lang="en-US" sz="1400" dirty="0">
                <a:solidFill>
                  <a:schemeClr val="tx1"/>
                </a:solidFill>
              </a:rPr>
              <a:t>) 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hodisalar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kuzatiladi</a:t>
            </a:r>
            <a:r>
              <a:rPr lang="en-US" sz="1400" dirty="0">
                <a:solidFill>
                  <a:schemeClr val="tx1"/>
                </a:solidFill>
              </a:rPr>
              <a:t>. </a:t>
            </a:r>
            <a:r>
              <a:rPr lang="en-US" sz="1400" dirty="0" err="1">
                <a:solidFill>
                  <a:schemeClr val="tx1"/>
                </a:solidFill>
              </a:rPr>
              <a:t>Bundan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tashqari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yangi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turlar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shakllanishidagi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turli-tuman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oraliq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bosqichlar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aniqlanib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turlanish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asta-sekin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kechishi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isbotlandi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Evolutsiya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dalillari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Yerdagi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barcha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organizmlarning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umumiy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ajdoddan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kelib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chiqqanini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isbotlovchi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ilmiy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dalil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maʼlumot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konsepsiyalardir</a:t>
            </a:r>
            <a:r>
              <a:rPr lang="en-US" sz="1400" dirty="0">
                <a:solidFill>
                  <a:schemeClr val="tx1"/>
                </a:solidFill>
              </a:rPr>
              <a:t>. Bu </a:t>
            </a:r>
            <a:r>
              <a:rPr lang="en-US" sz="1400" dirty="0" err="1">
                <a:solidFill>
                  <a:schemeClr val="tx1"/>
                </a:solidFill>
              </a:rPr>
              <a:t>isbotlar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yordamida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evolutsiya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nazariyasi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ilmiy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hamjamiyatda</a:t>
            </a:r>
            <a:r>
              <a:rPr lang="en-US" sz="1400" dirty="0">
                <a:solidFill>
                  <a:schemeClr val="tx1"/>
                </a:solidFill>
              </a:rPr>
              <a:t> tan </a:t>
            </a:r>
            <a:r>
              <a:rPr lang="en-US" sz="1400" dirty="0" err="1">
                <a:solidFill>
                  <a:schemeClr val="tx1"/>
                </a:solidFill>
              </a:rPr>
              <a:t>olindi</a:t>
            </a:r>
            <a:r>
              <a:rPr lang="en-US" sz="1400" dirty="0">
                <a:solidFill>
                  <a:schemeClr val="tx1"/>
                </a:solidFill>
              </a:rPr>
              <a:t>, </a:t>
            </a:r>
            <a:r>
              <a:rPr lang="en-US" sz="1400" dirty="0" err="1">
                <a:solidFill>
                  <a:schemeClr val="tx1"/>
                </a:solidFill>
              </a:rPr>
              <a:t>evolutsiya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sintetik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nazariyasi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esa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turlanish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jarayonlari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haqidagi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ilgʻor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qarashlar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tizimiga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aylandi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en-US" sz="1400" dirty="0" err="1">
                <a:solidFill>
                  <a:schemeClr val="tx1"/>
                </a:solidFill>
              </a:rPr>
              <a:t>Evolutsiyaviy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jarayonlar</a:t>
            </a:r>
            <a:r>
              <a:rPr lang="en-US" sz="1400" dirty="0">
                <a:solidFill>
                  <a:schemeClr val="tx1"/>
                </a:solidFill>
              </a:rPr>
              <a:t> ham </a:t>
            </a:r>
            <a:r>
              <a:rPr lang="en-US" sz="1400" dirty="0" err="1">
                <a:solidFill>
                  <a:schemeClr val="tx1"/>
                </a:solidFill>
              </a:rPr>
              <a:t>tabiiy</a:t>
            </a:r>
            <a:r>
              <a:rPr lang="en-US" sz="1400" dirty="0">
                <a:solidFill>
                  <a:schemeClr val="tx1"/>
                </a:solidFill>
              </a:rPr>
              <a:t>, ham </a:t>
            </a:r>
            <a:r>
              <a:rPr lang="en-US" sz="1400" dirty="0" err="1">
                <a:solidFill>
                  <a:schemeClr val="tx1"/>
                </a:solidFill>
              </a:rPr>
              <a:t>laboratoriya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sharoitlarida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kuzatiladi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Yangi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turlar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paydo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boʻlgani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maʼlum</a:t>
            </a:r>
            <a:r>
              <a:rPr lang="en-US" sz="1400" dirty="0">
                <a:solidFill>
                  <a:schemeClr val="tx1"/>
                </a:solidFill>
              </a:rPr>
              <a:t>. </a:t>
            </a:r>
            <a:r>
              <a:rPr lang="en-US" sz="1400" dirty="0" err="1">
                <a:solidFill>
                  <a:schemeClr val="tx1"/>
                </a:solidFill>
              </a:rPr>
              <a:t>Shuningdek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mutatsiya</a:t>
            </a:r>
            <a:r>
              <a:rPr lang="en-US" sz="1400" dirty="0">
                <a:solidFill>
                  <a:schemeClr val="tx1"/>
                </a:solidFill>
              </a:rPr>
              <a:t> </a:t>
            </a:r>
            <a:r>
              <a:rPr lang="en-US" sz="1400" dirty="0" err="1">
                <a:solidFill>
                  <a:schemeClr val="tx1"/>
                </a:solidFill>
              </a:rPr>
              <a:t>tufayli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yangi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xususiyatlar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rivojlangani</a:t>
            </a:r>
            <a:r>
              <a:rPr lang="en-US" sz="1400" dirty="0">
                <a:solidFill>
                  <a:schemeClr val="tx1"/>
                </a:solidFill>
              </a:rPr>
              <a:t> ham </a:t>
            </a:r>
            <a:r>
              <a:rPr lang="en-US" sz="1400" dirty="0" err="1">
                <a:solidFill>
                  <a:schemeClr val="tx1"/>
                </a:solidFill>
              </a:rPr>
              <a:t>kuzatilgan</a:t>
            </a:r>
            <a:r>
              <a:rPr lang="en-US" sz="1400" dirty="0">
                <a:solidFill>
                  <a:schemeClr val="tx1"/>
                </a:solidFill>
              </a:rPr>
              <a:t>. </a:t>
            </a:r>
            <a:r>
              <a:rPr lang="en-US" sz="1400" dirty="0" err="1">
                <a:solidFill>
                  <a:schemeClr val="tx1"/>
                </a:solidFill>
              </a:rPr>
              <a:t>Turlar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ichida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evolutsiya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boʻlishi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tajribaviy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isbotlangan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turlanish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jarayonlari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tabiatda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bevosita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kuzatilgan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algn="just"/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0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0"/>
            <a:ext cx="9144000" cy="607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6165304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Yer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yuzida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hayvonlar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dunyosining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shajarasi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15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824" y="2060848"/>
            <a:ext cx="56931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6350" indent="83820" algn="ctr">
              <a:spcAft>
                <a:spcPts val="0"/>
              </a:spcAft>
            </a:pP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Darvin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1859-yili «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Turlarning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paydo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bo‘lishi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degan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mashhur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asarni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nashr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ettirdi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" marR="6350" indent="83820" algn="ctr">
              <a:spcAft>
                <a:spcPts val="0"/>
              </a:spcAft>
            </a:pP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 «</a:t>
            </a:r>
            <a:r>
              <a:rPr lang="en-US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Xonakilashtirilgan</a:t>
            </a:r>
            <a:r>
              <a:rPr lang="en-US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hayvon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madaniy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o‘simliklarning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o‘zgaruvchanligi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(1868), </a:t>
            </a:r>
          </a:p>
          <a:p>
            <a:pPr marL="9525" marR="6350" indent="83820" algn="ctr">
              <a:spcAft>
                <a:spcPts val="0"/>
              </a:spcAft>
            </a:pPr>
            <a:r>
              <a:rPr lang="en-US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Odamning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paydo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bo‘lishi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jinsiy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tanlanish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(1871), «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O‘simliklar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dunyosida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chetdan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o‘z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o‘zidan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changlanishning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ta’siri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(1876)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asarlar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yaratgan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ÐÐµÐ»Ð¸ÐºÐ¸Ðµ ÑÐ°Ð±Ð¾ÑÑ ÐÐ°ÑÐ²Ð¸Ð½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720" y="1844824"/>
            <a:ext cx="2543175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68443" y="616304"/>
            <a:ext cx="7056784" cy="868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Darvinning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yirik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asarlari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60720" y="5111899"/>
            <a:ext cx="2543175" cy="5493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Charlz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Darvin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70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biografii.net/wp-content/uploads/2019/01/Marshrut-plavaniya-CH.-Darvina-v-1831-1836-gg.-na-korable-Bigl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" y="0"/>
            <a:ext cx="916226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6273225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Darvinning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Bigl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kemasidagi</a:t>
            </a: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sayohati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1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0" y="-376238"/>
            <a:ext cx="9620250" cy="725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5328592"/>
          </a:xfrm>
        </p:spPr>
        <p:txBody>
          <a:bodyPr>
            <a:normAutofit/>
          </a:bodyPr>
          <a:lstStyle/>
          <a:p>
            <a:r>
              <a:rPr lang="en-US" sz="8800" dirty="0" smtClean="0"/>
              <a:t>E’TIBORINGIZ UCHUN RAXMAT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1883943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125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RAXMAT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Termiz Davlat Universiteti Tabiiy fanlar fakulteti Ekologiya ta’lim yo’nalishi I – kurs  122-guruh talabasi  Xudoyberdiyeva Sarvinozning Bioekologiya fanidan tayyorlagan KURS ISHI</dc:title>
  <dc:creator>Пользователь Windows</dc:creator>
  <cp:lastModifiedBy>PC</cp:lastModifiedBy>
  <cp:revision>9</cp:revision>
  <dcterms:created xsi:type="dcterms:W3CDTF">2023-05-27T13:26:53Z</dcterms:created>
  <dcterms:modified xsi:type="dcterms:W3CDTF">2025-02-05T17:18:59Z</dcterms:modified>
</cp:coreProperties>
</file>