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78" r:id="rId2"/>
    <p:sldId id="267" r:id="rId3"/>
    <p:sldId id="256" r:id="rId4"/>
    <p:sldId id="257" r:id="rId5"/>
    <p:sldId id="258" r:id="rId6"/>
    <p:sldId id="259" r:id="rId7"/>
    <p:sldId id="260" r:id="rId8"/>
    <p:sldId id="261" r:id="rId9"/>
    <p:sldId id="262" r:id="rId10"/>
    <p:sldId id="263" r:id="rId11"/>
    <p:sldId id="264" r:id="rId12"/>
    <p:sldId id="265" r:id="rId13"/>
  </p:sldIdLst>
  <p:sldSz cx="9144000" cy="6858000" type="screen4x3"/>
  <p:notesSz cx="6858000" cy="9144000"/>
  <p:defaultTextStyle>
    <a:defPPr>
      <a:defRPr lang="ru-RU"/>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FF99"/>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35"/>
    <p:restoredTop sz="94660"/>
  </p:normalViewPr>
  <p:slideViewPr>
    <p:cSldViewPr showGuides="1">
      <p:cViewPr varScale="1">
        <p:scale>
          <a:sx n="84" d="100"/>
          <a:sy n="84" d="100"/>
        </p:scale>
        <p:origin x="1157"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CEA850E0-A9A4-4FE6-9B86-4278E60E4777}" type="datetimeFigureOut">
              <a:rPr kumimoji="0" lang="ru-RU"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11.02.2025</a:t>
            </a:fld>
            <a:endParaRPr kumimoji="0" lang="ru-RU"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ru-RU"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1" fontAlgn="auto" latinLnBrk="0" hangingPunct="1">
              <a:lnSpc>
                <a:spcPct val="100000"/>
              </a:lnSpc>
              <a:spcBef>
                <a:spcPts val="0"/>
              </a:spcBef>
              <a:spcAft>
                <a:spcPts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Образец текста</a:t>
            </a:r>
          </a:p>
          <a:p>
            <a:pPr marL="457200" marR="0" lvl="1" indent="0" algn="l" defTabSz="914400" rtl="0" eaLnBrk="1" fontAlgn="auto" latinLnBrk="0" hangingPunct="1">
              <a:lnSpc>
                <a:spcPct val="100000"/>
              </a:lnSpc>
              <a:spcBef>
                <a:spcPts val="0"/>
              </a:spcBef>
              <a:spcAft>
                <a:spcPts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Второй уровень</a:t>
            </a:r>
          </a:p>
          <a:p>
            <a:pPr marL="914400" marR="0" lvl="2" indent="0" algn="l" defTabSz="914400" rtl="0" eaLnBrk="1" fontAlgn="auto" latinLnBrk="0" hangingPunct="1">
              <a:lnSpc>
                <a:spcPct val="100000"/>
              </a:lnSpc>
              <a:spcBef>
                <a:spcPts val="0"/>
              </a:spcBef>
              <a:spcAft>
                <a:spcPts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Третий уровень</a:t>
            </a:r>
          </a:p>
          <a:p>
            <a:pPr marL="1371600" marR="0" lvl="3" indent="0" algn="l" defTabSz="914400" rtl="0" eaLnBrk="1" fontAlgn="auto" latinLnBrk="0" hangingPunct="1">
              <a:lnSpc>
                <a:spcPct val="100000"/>
              </a:lnSpc>
              <a:spcBef>
                <a:spcPts val="0"/>
              </a:spcBef>
              <a:spcAft>
                <a:spcPts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Четвертый уровень</a:t>
            </a:r>
          </a:p>
          <a:p>
            <a:pPr marL="1828800" marR="0" lvl="4" indent="0" algn="l" defTabSz="914400" rtl="0" eaLnBrk="1" fontAlgn="auto" latinLnBrk="0" hangingPunct="1">
              <a:lnSpc>
                <a:spcPct val="100000"/>
              </a:lnSpc>
              <a:spcBef>
                <a:spcPts val="0"/>
              </a:spcBef>
              <a:spcAft>
                <a:spcPts val="0"/>
              </a:spcAft>
              <a:buClrTx/>
              <a:buSzTx/>
              <a:buFontTx/>
              <a:buNone/>
              <a:defRPr/>
            </a:pPr>
            <a:r>
              <a:rPr kumimoji="0" lang="ru-RU" sz="1200" b="0" i="0" u="none" strike="noStrike" kern="1200" cap="none" spc="0" normalizeH="0" baseline="0" noProof="0" smtClean="0">
                <a:ln>
                  <a:noFill/>
                </a:ln>
                <a:solidFill>
                  <a:schemeClr val="tx1"/>
                </a:solidFill>
                <a:effectLst/>
                <a:uLnTx/>
                <a:uFillTx/>
                <a:latin typeface="+mn-lt"/>
                <a:ea typeface="+mn-ea"/>
                <a:cs typeface="+mn-cs"/>
              </a:rPr>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ru-RU"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p>
            <a:pPr lvl="0" algn="r" eaLnBrk="1" hangingPunct="1"/>
            <a:fld id="{9A0DB2DC-4C9A-4742-B13C-FB6460FD3503}" type="slidenum">
              <a:rPr lang="ru-RU" sz="1200" dirty="0"/>
              <a:t>‹#›</a:t>
            </a:fld>
            <a:endParaRPr lang="ru-RU" sz="1200" dirty="0"/>
          </a:p>
        </p:txBody>
      </p:sp>
    </p:spTree>
    <p:extLst>
      <p:ext uri="{BB962C8B-B14F-4D97-AF65-F5344CB8AC3E}">
        <p14:creationId xmlns:p14="http://schemas.microsoft.com/office/powerpoint/2010/main" val="302795074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Титульный слайд">
    <p:bg>
      <p:bgPr>
        <a:solidFill>
          <a:schemeClr val="bg1"/>
        </a:solidFill>
        <a:effectLst/>
      </p:bgPr>
    </p:bg>
    <p:spTree>
      <p:nvGrpSpPr>
        <p:cNvPr id="1" name=""/>
        <p:cNvGrpSpPr/>
        <p:nvPr/>
      </p:nvGrpSpPr>
      <p:grpSpPr>
        <a:xfrm>
          <a:off x="0" y="0"/>
          <a:ext cx="0" cy="0"/>
          <a:chOff x="0" y="0"/>
          <a:chExt cx="0" cy="0"/>
        </a:xfrm>
      </p:grpSpPr>
      <p:grpSp>
        <p:nvGrpSpPr>
          <p:cNvPr id="2050" name="Group 2"/>
          <p:cNvGrpSpPr/>
          <p:nvPr/>
        </p:nvGrpSpPr>
        <p:grpSpPr>
          <a:xfrm>
            <a:off x="0" y="0"/>
            <a:ext cx="5867400" cy="6858000"/>
            <a:chOff x="0" y="0"/>
            <a:chExt cx="3696" cy="4320"/>
          </a:xfrm>
        </p:grpSpPr>
        <p:sp>
          <p:nvSpPr>
            <p:cNvPr id="2059" name="Rectangle 3"/>
            <p:cNvSpPr/>
            <p:nvPr/>
          </p:nvSpPr>
          <p:spPr>
            <a:xfrm>
              <a:off x="0" y="0"/>
              <a:ext cx="2880" cy="4320"/>
            </a:xfrm>
            <a:prstGeom prst="rect">
              <a:avLst/>
            </a:prstGeom>
            <a:solidFill>
              <a:schemeClr val="accent2"/>
            </a:solidFill>
            <a:ln w="9525">
              <a:noFill/>
            </a:ln>
          </p:spPr>
          <p:txBody>
            <a:bodyPr wrap="none" anchor="ctr" anchorCtr="0"/>
            <a:lstStyle/>
            <a:p>
              <a:pPr lvl="0" algn="ctr" eaLnBrk="1" hangingPunct="1"/>
              <a:endParaRPr sz="2400" dirty="0">
                <a:latin typeface="Times New Roman" panose="02020603050405020304" pitchFamily="18" charset="0"/>
              </a:endParaRPr>
            </a:p>
          </p:txBody>
        </p:sp>
        <p:sp>
          <p:nvSpPr>
            <p:cNvPr id="2060" name="AutoShape 4"/>
            <p:cNvSpPr/>
            <p:nvPr/>
          </p:nvSpPr>
          <p:spPr>
            <a:xfrm>
              <a:off x="432" y="624"/>
              <a:ext cx="3264" cy="1200"/>
            </a:xfrm>
            <a:prstGeom prst="roundRect">
              <a:avLst>
                <a:gd name="adj" fmla="val 50000"/>
              </a:avLst>
            </a:prstGeom>
            <a:solidFill>
              <a:schemeClr val="bg1"/>
            </a:solidFill>
            <a:ln w="9525">
              <a:noFill/>
            </a:ln>
          </p:spPr>
          <p:txBody>
            <a:bodyPr wrap="none" anchor="ctr" anchorCtr="0"/>
            <a:lstStyle/>
            <a:p>
              <a:pPr lvl="0" algn="ctr" eaLnBrk="1" hangingPunct="1"/>
              <a:endParaRPr sz="2400" dirty="0">
                <a:latin typeface="Times New Roman" panose="02020603050405020304" pitchFamily="18" charset="0"/>
              </a:endParaRPr>
            </a:p>
          </p:txBody>
        </p:sp>
      </p:grpSp>
      <p:grpSp>
        <p:nvGrpSpPr>
          <p:cNvPr id="2051" name="Group 5"/>
          <p:cNvGrpSpPr/>
          <p:nvPr/>
        </p:nvGrpSpPr>
        <p:grpSpPr>
          <a:xfrm>
            <a:off x="3632200" y="4889500"/>
            <a:ext cx="4876800" cy="319088"/>
            <a:chOff x="2288" y="3080"/>
            <a:chExt cx="3072" cy="201"/>
          </a:xfrm>
        </p:grpSpPr>
        <p:sp>
          <p:nvSpPr>
            <p:cNvPr id="2057" name="AutoShape 6"/>
            <p:cNvSpPr/>
            <p:nvPr/>
          </p:nvSpPr>
          <p:spPr>
            <a:xfrm flipH="1">
              <a:off x="2288" y="3080"/>
              <a:ext cx="2914" cy="200"/>
            </a:xfrm>
            <a:prstGeom prst="roundRect">
              <a:avLst>
                <a:gd name="adj" fmla="val 0"/>
              </a:avLst>
            </a:prstGeom>
            <a:solidFill>
              <a:schemeClr val="hlink"/>
            </a:solidFill>
            <a:ln w="9525">
              <a:noFill/>
            </a:ln>
          </p:spPr>
          <p:txBody>
            <a:bodyPr wrap="none" anchor="ctr" anchorCtr="0"/>
            <a:lstStyle/>
            <a:p>
              <a:pPr lvl="0" eaLnBrk="1" hangingPunct="1"/>
              <a:endParaRPr dirty="0">
                <a:latin typeface="Arial" panose="020B0604020202020204" pitchFamily="34" charset="0"/>
              </a:endParaRPr>
            </a:p>
          </p:txBody>
        </p:sp>
        <p:sp>
          <p:nvSpPr>
            <p:cNvPr id="2058" name="AutoShape 7"/>
            <p:cNvSpPr/>
            <p:nvPr/>
          </p:nvSpPr>
          <p:spPr>
            <a:xfrm>
              <a:off x="5196" y="3080"/>
              <a:ext cx="164" cy="201"/>
            </a:xfrm>
            <a:prstGeom prst="flowChartDelay">
              <a:avLst/>
            </a:prstGeom>
            <a:solidFill>
              <a:schemeClr val="hlink"/>
            </a:solidFill>
            <a:ln w="9525">
              <a:noFill/>
            </a:ln>
          </p:spPr>
          <p:txBody>
            <a:bodyPr wrap="none" anchor="ctr" anchorCtr="0"/>
            <a:lstStyle/>
            <a:p>
              <a:pPr lvl="0" eaLnBrk="1" hangingPunct="1"/>
              <a:endParaRPr dirty="0">
                <a:latin typeface="Arial" panose="020B0604020202020204" pitchFamily="34" charset="0"/>
              </a:endParaRPr>
            </a:p>
          </p:txBody>
        </p:sp>
      </p:grpSp>
      <p:sp>
        <p:nvSpPr>
          <p:cNvPr id="20488" name="Rectangle 8"/>
          <p:cNvSpPr>
            <a:spLocks noGrp="1" noChangeArrowheads="1"/>
          </p:cNvSpPr>
          <p:nvPr>
            <p:ph type="subTitle" idx="1"/>
          </p:nvPr>
        </p:nvSpPr>
        <p:spPr>
          <a:xfrm>
            <a:off x="4673600" y="2927350"/>
            <a:ext cx="4013200" cy="1822450"/>
          </a:xfrm>
        </p:spPr>
        <p:txBody>
          <a:bodyPr anchor="b"/>
          <a:lstStyle>
            <a:lvl1pPr marL="0" indent="0">
              <a:buFont typeface="Wingdings" panose="05000000000000000000" pitchFamily="2" charset="2"/>
              <a:buNone/>
              <a:defRPr>
                <a:solidFill>
                  <a:schemeClr val="tx2"/>
                </a:solidFill>
              </a:defRPr>
            </a:lvl1pPr>
          </a:lstStyle>
          <a:p>
            <a:pPr lvl="0"/>
            <a:r>
              <a:rPr lang="ru-RU" noProof="0" smtClean="0"/>
              <a:t>Образец подзаголовка</a:t>
            </a:r>
          </a:p>
        </p:txBody>
      </p:sp>
      <p:sp>
        <p:nvSpPr>
          <p:cNvPr id="2049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ru-RU" noProof="0" smtClean="0"/>
              <a:t>Образец заголовка</a:t>
            </a:r>
          </a:p>
        </p:txBody>
      </p:sp>
      <p:sp>
        <p:nvSpPr>
          <p:cNvPr id="20" name="Rectangle 9"/>
          <p:cNvSpPr>
            <a:spLocks noGrp="1" noChangeArrowheads="1"/>
          </p:cNvSpPr>
          <p:nvPr>
            <p:ph type="dt" sz="quarter" idx="2"/>
          </p:nvPr>
        </p:nvSpPr>
        <p:spPr bwMode="auto">
          <a:xfrm>
            <a:off x="2438400" y="6248400"/>
            <a:ext cx="2130425" cy="47466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defRPr smtClean="0">
                <a:solidFill>
                  <a:schemeClr val="bg1"/>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bg1"/>
              </a:solidFill>
              <a:effectLst/>
              <a:uLnTx/>
              <a:uFillTx/>
              <a:latin typeface="Arial" panose="020B0604020202020204" pitchFamily="34" charset="0"/>
              <a:ea typeface="+mn-ea"/>
              <a:cs typeface="+mn-cs"/>
            </a:endParaRPr>
          </a:p>
        </p:txBody>
      </p:sp>
      <p:sp>
        <p:nvSpPr>
          <p:cNvPr id="21" name="Rectangle 10"/>
          <p:cNvSpPr>
            <a:spLocks noGrp="1" noChangeArrowheads="1"/>
          </p:cNvSpPr>
          <p:nvPr>
            <p:ph type="ftr" sz="quarter" idx="3"/>
          </p:nvPr>
        </p:nvSpPr>
        <p:spPr bwMode="auto">
          <a:xfrm>
            <a:off x="5791200" y="6248400"/>
            <a:ext cx="2897188" cy="474663"/>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a:defRPr smtClean="0"/>
            </a:lvl1pPr>
          </a:lstStyle>
          <a:p>
            <a:pPr marL="0" marR="0" lvl="0" indent="0" algn="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22" name="Rectangle 11"/>
          <p:cNvSpPr>
            <a:spLocks noGrp="1" noChangeArrowheads="1"/>
          </p:cNvSpPr>
          <p:nvPr>
            <p:ph type="sldNum" sz="quarter" idx="4"/>
          </p:nvPr>
        </p:nvSpPr>
        <p:spPr bwMode="auto">
          <a:xfrm>
            <a:off x="76200" y="6248400"/>
            <a:ext cx="587375" cy="48895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p>
            <a:pPr>
              <a:buNone/>
            </a:pPr>
            <a:fld id="{9A0DB2DC-4C9A-4742-B13C-FB6460FD3503}" type="slidenum">
              <a:rPr lang="ru-RU" dirty="0"/>
              <a:t>‹#›</a:t>
            </a:fld>
            <a:endParaRPr lang="ru-RU" dirty="0"/>
          </a:p>
        </p:txBody>
      </p:sp>
    </p:spTree>
  </p:cSld>
  <p:clrMapOvr>
    <a:masterClrMapping/>
  </p:clrMapOvr>
  <p:transition>
    <p:cover di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Замещающая дата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05600" y="762000"/>
            <a:ext cx="1981200" cy="532447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762000" y="762000"/>
            <a:ext cx="5791200" cy="532447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Замещающая дата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Замещающая дата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Замещающая дата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Замещающий нижний колонтитул 4"/>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Замещающий номер слайда 5"/>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Замещающая дата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Замещающая дата 6"/>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8" name="Замещающий нижний колонтитул 7"/>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9" name="Замещающий номер слайда 8"/>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Замещающая дата 2"/>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Замещающий нижний колонтитул 3"/>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5" name="Замещающий номер слайда 4"/>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Замещающая дата 1"/>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3" name="Замещающий нижний колонтитул 2"/>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4" name="Замещающий номер слайда 3"/>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Замещающая дата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
                <a:schemeClr val="tx1"/>
              </a:buClr>
              <a:buSzPct val="75000"/>
              <a:buFont typeface="Wingdings" panose="05000000000000000000" pitchFamily="2" charset="2"/>
              <a:buNone/>
              <a:defRPr/>
            </a:pPr>
            <a:endParaRPr kumimoji="0" lang="ru-RU"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Замещающая дата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Замещающий нижний колонтитул 5"/>
          <p:cNvSpPr>
            <a:spLocks noGrp="1"/>
          </p:cNvSpPr>
          <p:nvPr>
            <p:ph type="ftr"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Замещающий номер слайда 6"/>
          <p:cNvSpPr>
            <a:spLocks noGrp="1"/>
          </p:cNvSpPr>
          <p:nvPr>
            <p:ph type="sldNum" sz="quarter" idx="12"/>
          </p:nvPr>
        </p:nvSpPr>
        <p:spPr/>
        <p:txBody>
          <a:body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Ovr>
    <a:masterClrMapping/>
  </p:clrMapOvr>
  <p:transition>
    <p:cover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p:nvPr/>
        </p:nvGrpSpPr>
        <p:grpSpPr>
          <a:xfrm>
            <a:off x="0" y="0"/>
            <a:ext cx="7620000" cy="6858000"/>
            <a:chOff x="0" y="0"/>
            <a:chExt cx="4800" cy="4320"/>
          </a:xfrm>
        </p:grpSpPr>
        <p:grpSp>
          <p:nvGrpSpPr>
            <p:cNvPr id="1032" name="Group 3"/>
            <p:cNvGrpSpPr/>
            <p:nvPr userDrawn="1"/>
          </p:nvGrpSpPr>
          <p:grpSpPr>
            <a:xfrm>
              <a:off x="0" y="0"/>
              <a:ext cx="2016" cy="4320"/>
              <a:chOff x="0" y="0"/>
              <a:chExt cx="2016" cy="4320"/>
            </a:xfrm>
          </p:grpSpPr>
          <p:sp>
            <p:nvSpPr>
              <p:cNvPr id="1036" name="Rectangle 4"/>
              <p:cNvSpPr/>
              <p:nvPr userDrawn="1"/>
            </p:nvSpPr>
            <p:spPr>
              <a:xfrm>
                <a:off x="0" y="0"/>
                <a:ext cx="480" cy="4320"/>
              </a:xfrm>
              <a:prstGeom prst="rect">
                <a:avLst/>
              </a:prstGeom>
              <a:solidFill>
                <a:schemeClr val="accent2"/>
              </a:solidFill>
              <a:ln w="9525">
                <a:noFill/>
              </a:ln>
            </p:spPr>
            <p:txBody>
              <a:bodyPr wrap="none" anchor="ctr" anchorCtr="0"/>
              <a:lstStyle/>
              <a:p>
                <a:pPr lvl="0" eaLnBrk="1" hangingPunct="1"/>
                <a:endParaRPr dirty="0">
                  <a:latin typeface="Arial" panose="020B0604020202020204" pitchFamily="34" charset="0"/>
                </a:endParaRPr>
              </a:p>
            </p:txBody>
          </p:sp>
          <p:sp>
            <p:nvSpPr>
              <p:cNvPr id="1037" name="Freeform 5"/>
              <p:cNvSpPr/>
              <p:nvPr userDrawn="1"/>
            </p:nvSpPr>
            <p:spPr>
              <a:xfrm>
                <a:off x="288" y="0"/>
                <a:ext cx="1728" cy="735"/>
              </a:xfrm>
              <a:custGeom>
                <a:avLst/>
                <a:gdLst/>
                <a:ahLst/>
                <a:cxnLst>
                  <a:cxn ang="0">
                    <a:pos x="1728" y="0"/>
                  </a:cxn>
                  <a:cxn ang="0">
                    <a:pos x="1728" y="480"/>
                  </a:cxn>
                  <a:cxn ang="0">
                    <a:pos x="380" y="482"/>
                  </a:cxn>
                  <a:cxn ang="0">
                    <a:pos x="354" y="480"/>
                  </a:cxn>
                  <a:cxn ang="0">
                    <a:pos x="308" y="489"/>
                  </a:cxn>
                  <a:cxn ang="0">
                    <a:pos x="246" y="531"/>
                  </a:cxn>
                  <a:cxn ang="0">
                    <a:pos x="206" y="597"/>
                  </a:cxn>
                  <a:cxn ang="0">
                    <a:pos x="192" y="666"/>
                  </a:cxn>
                  <a:cxn ang="0">
                    <a:pos x="192" y="735"/>
                  </a:cxn>
                  <a:cxn ang="0">
                    <a:pos x="0" y="735"/>
                  </a:cxn>
                  <a:cxn ang="0">
                    <a:pos x="0" y="480"/>
                  </a:cxn>
                  <a:cxn ang="0">
                    <a:pos x="0" y="0"/>
                  </a:cxn>
                  <a:cxn ang="0">
                    <a:pos x="1728" y="0"/>
                  </a:cxn>
                </a:cxnLst>
                <a:rect l="0" t="0" r="0" b="0"/>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alpha val="100000"/>
                </a:schemeClr>
              </a:solidFill>
              <a:ln w="9525">
                <a:noFill/>
              </a:ln>
            </p:spPr>
            <p:txBody>
              <a:bodyPr/>
              <a:lstStyle/>
              <a:p>
                <a:endParaRPr lang="ru-RU" altLang="en-US"/>
              </a:p>
            </p:txBody>
          </p:sp>
        </p:grpSp>
        <p:grpSp>
          <p:nvGrpSpPr>
            <p:cNvPr id="1033" name="Group 6"/>
            <p:cNvGrpSpPr/>
            <p:nvPr/>
          </p:nvGrpSpPr>
          <p:grpSpPr>
            <a:xfrm>
              <a:off x="144" y="1248"/>
              <a:ext cx="4656" cy="201"/>
              <a:chOff x="144" y="1248"/>
              <a:chExt cx="4656" cy="201"/>
            </a:xfrm>
          </p:grpSpPr>
          <p:sp>
            <p:nvSpPr>
              <p:cNvPr id="1034" name="AutoShape 7"/>
              <p:cNvSpPr/>
              <p:nvPr/>
            </p:nvSpPr>
            <p:spPr>
              <a:xfrm>
                <a:off x="384" y="1248"/>
                <a:ext cx="4416" cy="200"/>
              </a:xfrm>
              <a:prstGeom prst="roundRect">
                <a:avLst>
                  <a:gd name="adj" fmla="val 0"/>
                </a:avLst>
              </a:prstGeom>
              <a:solidFill>
                <a:schemeClr val="hlink"/>
              </a:solidFill>
              <a:ln w="9525">
                <a:noFill/>
              </a:ln>
            </p:spPr>
            <p:txBody>
              <a:bodyPr wrap="none" anchor="ctr" anchorCtr="0"/>
              <a:lstStyle/>
              <a:p>
                <a:pPr lvl="0" eaLnBrk="1" hangingPunct="1"/>
                <a:endParaRPr dirty="0">
                  <a:latin typeface="Arial" panose="020B0604020202020204" pitchFamily="34" charset="0"/>
                </a:endParaRPr>
              </a:p>
            </p:txBody>
          </p:sp>
          <p:sp>
            <p:nvSpPr>
              <p:cNvPr id="1035" name="AutoShape 8"/>
              <p:cNvSpPr/>
              <p:nvPr/>
            </p:nvSpPr>
            <p:spPr>
              <a:xfrm flipH="1">
                <a:off x="144" y="1248"/>
                <a:ext cx="248" cy="201"/>
              </a:xfrm>
              <a:prstGeom prst="flowChartDelay">
                <a:avLst/>
              </a:prstGeom>
              <a:solidFill>
                <a:schemeClr val="hlink"/>
              </a:solidFill>
              <a:ln w="9525">
                <a:noFill/>
              </a:ln>
            </p:spPr>
            <p:txBody>
              <a:bodyPr wrap="none" anchor="ctr" anchorCtr="0"/>
              <a:lstStyle/>
              <a:p>
                <a:pPr lvl="0" eaLnBrk="1" hangingPunct="1"/>
                <a:endParaRPr dirty="0">
                  <a:latin typeface="Arial" panose="020B0604020202020204" pitchFamily="34" charset="0"/>
                </a:endParaRPr>
              </a:p>
            </p:txBody>
          </p:sp>
        </p:grpSp>
      </p:grpSp>
      <p:sp>
        <p:nvSpPr>
          <p:cNvPr id="19465" name="AutoShape 9"/>
          <p:cNvSpPr>
            <a:spLocks noGrp="1"/>
          </p:cNvSpPr>
          <p:nvPr>
            <p:ph type="title"/>
          </p:nvPr>
        </p:nvSpPr>
        <p:spPr>
          <a:xfrm>
            <a:off x="762000" y="762000"/>
            <a:ext cx="7924800" cy="1143000"/>
          </a:xfrm>
          <a:prstGeom prst="roundRect">
            <a:avLst>
              <a:gd name="adj" fmla="val 21667"/>
            </a:avLst>
          </a:prstGeom>
          <a:noFill/>
          <a:ln w="9525">
            <a:noFill/>
          </a:ln>
        </p:spPr>
        <p:txBody>
          <a:bodyPr anchor="b" anchorCtr="0"/>
          <a:lstStyle/>
          <a:p>
            <a:pPr lvl="0"/>
            <a:r>
              <a:rPr dirty="0"/>
              <a:t>Образец заголовка</a:t>
            </a:r>
          </a:p>
        </p:txBody>
      </p:sp>
      <p:sp>
        <p:nvSpPr>
          <p:cNvPr id="19466" name="Rectangle 10"/>
          <p:cNvSpPr>
            <a:spLocks noGrp="1"/>
          </p:cNvSpPr>
          <p:nvPr>
            <p:ph type="body" idx="1"/>
          </p:nvPr>
        </p:nvSpPr>
        <p:spPr>
          <a:xfrm>
            <a:off x="838200" y="2362200"/>
            <a:ext cx="7693025" cy="3724275"/>
          </a:xfrm>
          <a:prstGeom prst="rect">
            <a:avLst/>
          </a:prstGeom>
          <a:noFill/>
          <a:ln w="9525">
            <a:noFill/>
          </a:ln>
        </p:spPr>
        <p:txBody>
          <a:bodyPr/>
          <a:lstStyle/>
          <a:p>
            <a:pPr lvl="0"/>
            <a:r>
              <a:rPr dirty="0"/>
              <a:t>Образец текста</a:t>
            </a:r>
          </a:p>
          <a:p>
            <a:pPr lvl="1"/>
            <a:r>
              <a:rPr dirty="0"/>
              <a:t>Второй уровень</a:t>
            </a:r>
          </a:p>
          <a:p>
            <a:pPr lvl="2"/>
            <a:r>
              <a:rPr dirty="0"/>
              <a:t>Третий уровень</a:t>
            </a:r>
          </a:p>
          <a:p>
            <a:pPr lvl="3"/>
            <a:r>
              <a:rPr dirty="0"/>
              <a:t>Четвертый уровень</a:t>
            </a:r>
          </a:p>
          <a:p>
            <a:pPr lvl="4"/>
            <a:r>
              <a:rPr dirty="0"/>
              <a:t>Пятый уровень</a:t>
            </a:r>
          </a:p>
        </p:txBody>
      </p:sp>
      <p:sp>
        <p:nvSpPr>
          <p:cNvPr id="1946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r">
              <a:defRPr sz="1400" smtClean="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946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lstStyle>
            <a:lvl1pPr algn="ctr">
              <a:defRPr sz="1400" smtClean="0"/>
            </a:lvl1pP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rPr>
              <a:t>www.arxiv.uz</a:t>
            </a:r>
            <a:endParaRPr kumimoji="0" lang="ru-RU"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1946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lstStyle>
            <a:lvl1pPr>
              <a:defRPr sz="2600" b="1">
                <a:solidFill>
                  <a:schemeClr val="bg1"/>
                </a:solidFill>
              </a:defRPr>
            </a:lvl1pPr>
          </a:lstStyle>
          <a:p>
            <a:pPr lvl="0" eaLnBrk="1" hangingPunct="1">
              <a:buNone/>
            </a:pPr>
            <a:fld id="{9A0DB2DC-4C9A-4742-B13C-FB6460FD3503}" type="slidenum">
              <a:rPr lang="ru-RU" dirty="0">
                <a:latin typeface="Arial" panose="020B0604020202020204" pitchFamily="34" charset="0"/>
              </a:rPr>
              <a:t>‹#›</a:t>
            </a:fld>
            <a:endParaRPr lang="ru-RU"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19465"/>
                                        </p:tgtEl>
                                        <p:attrNameLst>
                                          <p:attrName>style.visibility</p:attrName>
                                        </p:attrNameLst>
                                      </p:cBhvr>
                                      <p:to>
                                        <p:strVal val="visible"/>
                                      </p:to>
                                    </p:set>
                                    <p:anim calcmode="lin" valueType="num">
                                      <p:cBhvr>
                                        <p:cTn id="7" dur="2000" fill="hold"/>
                                        <p:tgtEl>
                                          <p:spTgt spid="19465"/>
                                        </p:tgtEl>
                                        <p:attrNameLst>
                                          <p:attrName>ppt_w</p:attrName>
                                        </p:attrNameLst>
                                      </p:cBhvr>
                                      <p:tavLst>
                                        <p:tav tm="0">
                                          <p:val>
                                            <p:strVal val="#ppt_w*2.5"/>
                                          </p:val>
                                        </p:tav>
                                        <p:tav tm="100000">
                                          <p:val>
                                            <p:strVal val="#ppt_w"/>
                                          </p:val>
                                        </p:tav>
                                      </p:tavLst>
                                    </p:anim>
                                    <p:anim calcmode="lin" valueType="num">
                                      <p:cBhvr>
                                        <p:cTn id="8" dur="2000" fill="hold"/>
                                        <p:tgtEl>
                                          <p:spTgt spid="19465"/>
                                        </p:tgtEl>
                                        <p:attrNameLst>
                                          <p:attrName>ppt_h</p:attrName>
                                        </p:attrNameLst>
                                      </p:cBhvr>
                                      <p:tavLst>
                                        <p:tav tm="0">
                                          <p:val>
                                            <p:strVal val="#ppt_h"/>
                                          </p:val>
                                        </p:tav>
                                        <p:tav tm="100000">
                                          <p:val>
                                            <p:strVal val="#ppt_h"/>
                                          </p:val>
                                        </p:tav>
                                      </p:tavLst>
                                    </p:anim>
                                    <p:anim calcmode="lin" valueType="num">
                                      <p:cBhvr>
                                        <p:cTn id="9" dur="2000" fill="hold"/>
                                        <p:tgtEl>
                                          <p:spTgt spid="19465"/>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19465"/>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1946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9466">
                                            <p:txEl>
                                              <p:pRg st="0" end="0"/>
                                            </p:txEl>
                                          </p:spTgt>
                                        </p:tgtEl>
                                        <p:attrNameLst>
                                          <p:attrName>style.visibility</p:attrName>
                                        </p:attrNameLst>
                                      </p:cBhvr>
                                      <p:to>
                                        <p:strVal val="visible"/>
                                      </p:to>
                                    </p:set>
                                    <p:animEffect transition="in" filter="wipe(left)">
                                      <p:cBhvr>
                                        <p:cTn id="16" dur="500"/>
                                        <p:tgtEl>
                                          <p:spTgt spid="19466">
                                            <p:txEl>
                                              <p:pRg st="0" end="0"/>
                                            </p:txEl>
                                          </p:spTgt>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9466">
                                            <p:txEl>
                                              <p:pRg st="1" end="1"/>
                                            </p:txEl>
                                          </p:spTgt>
                                        </p:tgtEl>
                                        <p:attrNameLst>
                                          <p:attrName>style.visibility</p:attrName>
                                        </p:attrNameLst>
                                      </p:cBhvr>
                                      <p:to>
                                        <p:strVal val="visible"/>
                                      </p:to>
                                    </p:set>
                                    <p:animEffect transition="in" filter="wipe(left)">
                                      <p:cBhvr>
                                        <p:cTn id="19" dur="500"/>
                                        <p:tgtEl>
                                          <p:spTgt spid="19466">
                                            <p:txEl>
                                              <p:pRg st="1" end="1"/>
                                            </p:txEl>
                                          </p:spTgt>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19466">
                                            <p:txEl>
                                              <p:pRg st="2" end="2"/>
                                            </p:txEl>
                                          </p:spTgt>
                                        </p:tgtEl>
                                        <p:attrNameLst>
                                          <p:attrName>style.visibility</p:attrName>
                                        </p:attrNameLst>
                                      </p:cBhvr>
                                      <p:to>
                                        <p:strVal val="visible"/>
                                      </p:to>
                                    </p:set>
                                    <p:animEffect transition="in" filter="wipe(left)">
                                      <p:cBhvr>
                                        <p:cTn id="22" dur="500"/>
                                        <p:tgtEl>
                                          <p:spTgt spid="19466">
                                            <p:txEl>
                                              <p:pRg st="2" end="2"/>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19466">
                                            <p:txEl>
                                              <p:pRg st="3" end="3"/>
                                            </p:txEl>
                                          </p:spTgt>
                                        </p:tgtEl>
                                        <p:attrNameLst>
                                          <p:attrName>style.visibility</p:attrName>
                                        </p:attrNameLst>
                                      </p:cBhvr>
                                      <p:to>
                                        <p:strVal val="visible"/>
                                      </p:to>
                                    </p:set>
                                    <p:animEffect transition="in" filter="wipe(left)">
                                      <p:cBhvr>
                                        <p:cTn id="25" dur="500"/>
                                        <p:tgtEl>
                                          <p:spTgt spid="19466">
                                            <p:txEl>
                                              <p:pRg st="3" end="3"/>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19466">
                                            <p:txEl>
                                              <p:pRg st="4" end="4"/>
                                            </p:txEl>
                                          </p:spTgt>
                                        </p:tgtEl>
                                        <p:attrNameLst>
                                          <p:attrName>style.visibility</p:attrName>
                                        </p:attrNameLst>
                                      </p:cBhvr>
                                      <p:to>
                                        <p:strVal val="visible"/>
                                      </p:to>
                                    </p:set>
                                    <p:animEffect transition="in" filter="wipe(left)">
                                      <p:cBhvr>
                                        <p:cTn id="28" dur="500"/>
                                        <p:tgtEl>
                                          <p:spTgt spid="1946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5" grpId="0"/>
      <p:bldP spid="19466" grpId="0" build="p">
        <p:tmplLst>
          <p:tmpl lvl="1">
            <p:tnLst>
              <p:par>
                <p:cTn presetID="22" presetClass="entr" presetSubtype="8" fill="hold" nodeType="clickEffect">
                  <p:stCondLst>
                    <p:cond delay="0"/>
                  </p:stCondLst>
                  <p:childTnLst>
                    <p:set>
                      <p:cBhvr>
                        <p:cTn dur="1" fill="hold">
                          <p:stCondLst>
                            <p:cond delay="0"/>
                          </p:stCondLst>
                        </p:cTn>
                        <p:tgtEl>
                          <p:spTgt spid="19466"/>
                        </p:tgtEl>
                        <p:attrNameLst>
                          <p:attrName>style.visibility</p:attrName>
                        </p:attrNameLst>
                      </p:cBhvr>
                      <p:to>
                        <p:strVal val="visible"/>
                      </p:to>
                    </p:set>
                    <p:animEffect transition="in" filter="wipe(left)">
                      <p:cBhvr>
                        <p:cTn dur="500"/>
                        <p:tgtEl>
                          <p:spTgt spid="19466"/>
                        </p:tgtEl>
                      </p:cBhvr>
                    </p:animEffect>
                  </p:childTnLst>
                </p:cTn>
              </p:par>
            </p:tnLst>
          </p:tmpl>
          <p:tmpl lvl="2">
            <p:tnLst>
              <p:par>
                <p:cTn presetID="22" presetClass="entr" presetSubtype="8" fill="hold" nodeType="withEffect">
                  <p:stCondLst>
                    <p:cond delay="0"/>
                  </p:stCondLst>
                  <p:childTnLst>
                    <p:set>
                      <p:cBhvr>
                        <p:cTn dur="1" fill="hold">
                          <p:stCondLst>
                            <p:cond delay="0"/>
                          </p:stCondLst>
                        </p:cTn>
                        <p:tgtEl>
                          <p:spTgt spid="19466"/>
                        </p:tgtEl>
                        <p:attrNameLst>
                          <p:attrName>style.visibility</p:attrName>
                        </p:attrNameLst>
                      </p:cBhvr>
                      <p:to>
                        <p:strVal val="visible"/>
                      </p:to>
                    </p:set>
                    <p:animEffect transition="in" filter="wipe(left)">
                      <p:cBhvr>
                        <p:cTn dur="500"/>
                        <p:tgtEl>
                          <p:spTgt spid="19466"/>
                        </p:tgtEl>
                      </p:cBhvr>
                    </p:animEffect>
                  </p:childTnLst>
                </p:cTn>
              </p:par>
            </p:tnLst>
          </p:tmpl>
          <p:tmpl lvl="3">
            <p:tnLst>
              <p:par>
                <p:cTn presetID="22" presetClass="entr" presetSubtype="8" fill="hold" nodeType="withEffect">
                  <p:stCondLst>
                    <p:cond delay="0"/>
                  </p:stCondLst>
                  <p:childTnLst>
                    <p:set>
                      <p:cBhvr>
                        <p:cTn dur="1" fill="hold">
                          <p:stCondLst>
                            <p:cond delay="0"/>
                          </p:stCondLst>
                        </p:cTn>
                        <p:tgtEl>
                          <p:spTgt spid="19466"/>
                        </p:tgtEl>
                        <p:attrNameLst>
                          <p:attrName>style.visibility</p:attrName>
                        </p:attrNameLst>
                      </p:cBhvr>
                      <p:to>
                        <p:strVal val="visible"/>
                      </p:to>
                    </p:set>
                    <p:animEffect transition="in" filter="wipe(left)">
                      <p:cBhvr>
                        <p:cTn dur="500"/>
                        <p:tgtEl>
                          <p:spTgt spid="19466"/>
                        </p:tgtEl>
                      </p:cBhvr>
                    </p:animEffect>
                  </p:childTnLst>
                </p:cTn>
              </p:par>
            </p:tnLst>
          </p:tmpl>
          <p:tmpl lvl="4">
            <p:tnLst>
              <p:par>
                <p:cTn presetID="22" presetClass="entr" presetSubtype="8" fill="hold" nodeType="withEffect">
                  <p:stCondLst>
                    <p:cond delay="0"/>
                  </p:stCondLst>
                  <p:childTnLst>
                    <p:set>
                      <p:cBhvr>
                        <p:cTn dur="1" fill="hold">
                          <p:stCondLst>
                            <p:cond delay="0"/>
                          </p:stCondLst>
                        </p:cTn>
                        <p:tgtEl>
                          <p:spTgt spid="19466"/>
                        </p:tgtEl>
                        <p:attrNameLst>
                          <p:attrName>style.visibility</p:attrName>
                        </p:attrNameLst>
                      </p:cBhvr>
                      <p:to>
                        <p:strVal val="visible"/>
                      </p:to>
                    </p:set>
                    <p:animEffect transition="in" filter="wipe(left)">
                      <p:cBhvr>
                        <p:cTn dur="500"/>
                        <p:tgtEl>
                          <p:spTgt spid="19466"/>
                        </p:tgtEl>
                      </p:cBhvr>
                    </p:animEffect>
                  </p:childTnLst>
                </p:cTn>
              </p:par>
            </p:tnLst>
          </p:tmpl>
          <p:tmpl lvl="5">
            <p:tnLst>
              <p:par>
                <p:cTn presetID="22" presetClass="entr" presetSubtype="8" fill="hold" nodeType="withEffect">
                  <p:stCondLst>
                    <p:cond delay="0"/>
                  </p:stCondLst>
                  <p:childTnLst>
                    <p:set>
                      <p:cBhvr>
                        <p:cTn dur="1" fill="hold">
                          <p:stCondLst>
                            <p:cond delay="0"/>
                          </p:stCondLst>
                        </p:cTn>
                        <p:tgtEl>
                          <p:spTgt spid="19466"/>
                        </p:tgtEl>
                        <p:attrNameLst>
                          <p:attrName>style.visibility</p:attrName>
                        </p:attrNameLst>
                      </p:cBhvr>
                      <p:to>
                        <p:strVal val="visible"/>
                      </p:to>
                    </p:set>
                    <p:animEffect transition="in" filter="wipe(left)">
                      <p:cBhvr>
                        <p:cTn dur="500"/>
                        <p:tgtEl>
                          <p:spTgt spid="19466"/>
                        </p:tgtEl>
                      </p:cBhvr>
                    </p:animEffect>
                  </p:childTnLst>
                </p:cTn>
              </p:par>
            </p:tnLst>
          </p:tmpl>
        </p:tmplLst>
      </p:bldP>
    </p:bldLst>
  </p:timing>
  <p:hf sldNum="0"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2pPr>
      <a:lvl3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3pPr>
      <a:lvl4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4pPr>
      <a:lvl5pPr algn="l" rtl="0" eaLnBrk="0" fontAlgn="base" hangingPunct="0">
        <a:lnSpc>
          <a:spcPct val="90000"/>
        </a:lnSpc>
        <a:spcBef>
          <a:spcPct val="0"/>
        </a:spcBef>
        <a:spcAft>
          <a:spcPct val="0"/>
        </a:spcAft>
        <a:defRPr sz="3600" b="1">
          <a:solidFill>
            <a:schemeClr val="tx2"/>
          </a:solidFill>
          <a:latin typeface="Arial" panose="020B0604020202020204" pitchFamily="34" charset="0"/>
        </a:defRPr>
      </a:lvl5pPr>
      <a:lvl6pPr marL="457200" algn="l" rtl="0" fontAlgn="base">
        <a:lnSpc>
          <a:spcPct val="90000"/>
        </a:lnSpc>
        <a:spcBef>
          <a:spcPct val="0"/>
        </a:spcBef>
        <a:spcAft>
          <a:spcPct val="0"/>
        </a:spcAft>
        <a:defRPr sz="3600" b="1">
          <a:solidFill>
            <a:schemeClr val="tx2"/>
          </a:solidFill>
          <a:latin typeface="Arial" panose="020B0604020202020204" pitchFamily="34" charset="0"/>
        </a:defRPr>
      </a:lvl6pPr>
      <a:lvl7pPr marL="914400" algn="l" rtl="0" fontAlgn="base">
        <a:lnSpc>
          <a:spcPct val="90000"/>
        </a:lnSpc>
        <a:spcBef>
          <a:spcPct val="0"/>
        </a:spcBef>
        <a:spcAft>
          <a:spcPct val="0"/>
        </a:spcAft>
        <a:defRPr sz="3600" b="1">
          <a:solidFill>
            <a:schemeClr val="tx2"/>
          </a:solidFill>
          <a:latin typeface="Arial" panose="020B0604020202020204" pitchFamily="34" charset="0"/>
        </a:defRPr>
      </a:lvl7pPr>
      <a:lvl8pPr marL="1371600" algn="l" rtl="0" fontAlgn="base">
        <a:lnSpc>
          <a:spcPct val="90000"/>
        </a:lnSpc>
        <a:spcBef>
          <a:spcPct val="0"/>
        </a:spcBef>
        <a:spcAft>
          <a:spcPct val="0"/>
        </a:spcAft>
        <a:defRPr sz="3600" b="1">
          <a:solidFill>
            <a:schemeClr val="tx2"/>
          </a:solidFill>
          <a:latin typeface="Arial" panose="020B0604020202020204" pitchFamily="34" charset="0"/>
        </a:defRPr>
      </a:lvl8pPr>
      <a:lvl9pPr marL="1828800" algn="l" rtl="0" fontAlgn="base">
        <a:lnSpc>
          <a:spcPct val="90000"/>
        </a:lnSpc>
        <a:spcBef>
          <a:spcPct val="0"/>
        </a:spcBef>
        <a:spcAft>
          <a:spcPct val="0"/>
        </a:spcAft>
        <a:defRPr sz="3600" b="1">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1"/>
        </a:buClr>
        <a:buSzPct val="75000"/>
        <a:buFont typeface="Wingdings" panose="05000000000000000000"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anose="05000000000000000000"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anose="05000000000000000000" pitchFamily="2" charset="2"/>
        <a:buChar char="l"/>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sym typeface="+mn-ea"/>
              </a:rPr>
              <a:t>Historical Places of Uzbekistan</a:t>
            </a:r>
            <a:endParaRPr lang="ru-RU" altLang="en-US" dirty="0"/>
          </a:p>
        </p:txBody>
      </p:sp>
    </p:spTree>
  </p:cSld>
  <p:clrMapOvr>
    <a:masterClrMapping/>
  </p:clrMapOvr>
  <p:transition>
    <p:cover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p:nvPr/>
        </p:nvSpPr>
        <p:spPr>
          <a:xfrm>
            <a:off x="4787900" y="844550"/>
            <a:ext cx="4356100" cy="3387725"/>
          </a:xfrm>
          <a:prstGeom prst="rect">
            <a:avLst/>
          </a:prstGeom>
          <a:noFill/>
          <a:ln w="9525">
            <a:noFill/>
          </a:ln>
        </p:spPr>
        <p:txBody>
          <a:bodyPr anchor="ctr" anchorCtr="0">
            <a:spAutoFit/>
          </a:bodyPr>
          <a:lstStyle/>
          <a:p>
            <a:pPr algn="ctr"/>
            <a:r>
              <a:rPr lang="en-US" altLang="x-none" b="1" i="1" dirty="0">
                <a:solidFill>
                  <a:srgbClr val="FF3300"/>
                </a:solidFill>
                <a:latin typeface="Arial" panose="020B0604020202020204" pitchFamily="34" charset="0"/>
              </a:rPr>
              <a:t>Minaret Kalta-Minor</a:t>
            </a:r>
            <a:endParaRPr b="1" dirty="0">
              <a:solidFill>
                <a:srgbClr val="FF3300"/>
              </a:solidFill>
              <a:latin typeface="Arial" panose="020B0604020202020204" pitchFamily="34" charset="0"/>
            </a:endParaRPr>
          </a:p>
          <a:p>
            <a:pPr algn="ctr"/>
            <a:r>
              <a:rPr lang="en-US" altLang="x-none" b="1" dirty="0">
                <a:latin typeface="Arial" panose="020B0604020202020204" pitchFamily="34" charset="0"/>
              </a:rPr>
              <a:t>Close to the Muhammad Amin-khan Medressah it was started construction of minaret, which according to the khan's idea should be the highest one in Khiva. But because of the khan's death the construction of the minaret was not completed. That is the reason for its title Kalta Minor ("Short Minaret"). Its massive trunck coming thinner on top, is decorated with glazed bricks.</a:t>
            </a:r>
          </a:p>
        </p:txBody>
      </p:sp>
      <p:pic>
        <p:nvPicPr>
          <p:cNvPr id="11267" name="Picture 5" descr="khiva4"/>
          <p:cNvPicPr>
            <a:picLocks noChangeAspect="1"/>
          </p:cNvPicPr>
          <p:nvPr/>
        </p:nvPicPr>
        <p:blipFill>
          <a:blip r:embed="rId2"/>
          <a:stretch>
            <a:fillRect/>
          </a:stretch>
        </p:blipFill>
        <p:spPr>
          <a:xfrm>
            <a:off x="161925" y="3155950"/>
            <a:ext cx="4338638" cy="3297238"/>
          </a:xfrm>
          <a:prstGeom prst="rect">
            <a:avLst/>
          </a:prstGeom>
          <a:noFill/>
          <a:ln w="9525">
            <a:noFill/>
          </a:ln>
        </p:spPr>
      </p:pic>
      <p:sp>
        <p:nvSpPr>
          <p:cNvPr id="11268"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p:nvPr/>
        </p:nvSpPr>
        <p:spPr>
          <a:xfrm>
            <a:off x="0" y="138113"/>
            <a:ext cx="8947150" cy="6492875"/>
          </a:xfrm>
          <a:prstGeom prst="rect">
            <a:avLst/>
          </a:prstGeom>
          <a:noFill/>
          <a:ln w="9525">
            <a:noFill/>
          </a:ln>
        </p:spPr>
        <p:txBody>
          <a:bodyPr wrap="none" anchor="ctr" anchorCtr="0">
            <a:spAutoFit/>
          </a:bodyPr>
          <a:lstStyle/>
          <a:p>
            <a:r>
              <a:rPr sz="3500" b="1" dirty="0">
                <a:solidFill>
                  <a:srgbClr val="FF3300"/>
                </a:solidFill>
                <a:latin typeface="Arial" panose="020B0604020202020204" pitchFamily="34" charset="0"/>
              </a:rPr>
              <a:t>Dictionary</a:t>
            </a:r>
            <a:r>
              <a:rPr sz="3500" dirty="0">
                <a:solidFill>
                  <a:srgbClr val="FF3300"/>
                </a:solidFill>
                <a:latin typeface="Arial" panose="020B0604020202020204" pitchFamily="34" charset="0"/>
              </a:rPr>
              <a:t> </a:t>
            </a:r>
            <a:endParaRPr lang="en-US" altLang="x-none" sz="3500" dirty="0">
              <a:solidFill>
                <a:srgbClr val="FF3300"/>
              </a:solidFill>
              <a:latin typeface="Arial" panose="020B0604020202020204" pitchFamily="34" charset="0"/>
            </a:endParaRPr>
          </a:p>
          <a:p>
            <a:endParaRPr lang="en-US" altLang="x-none" sz="3500" dirty="0">
              <a:solidFill>
                <a:srgbClr val="FF3300"/>
              </a:solidFill>
              <a:latin typeface="Arial" panose="020B0604020202020204" pitchFamily="34" charset="0"/>
            </a:endParaRPr>
          </a:p>
          <a:p>
            <a:r>
              <a:rPr sz="3500" b="1" dirty="0">
                <a:latin typeface="Arial" panose="020B0604020202020204" pitchFamily="34" charset="0"/>
              </a:rPr>
              <a:t>Compare -</a:t>
            </a:r>
            <a:r>
              <a:rPr sz="3500" dirty="0">
                <a:latin typeface="Arial" panose="020B0604020202020204" pitchFamily="34" charset="0"/>
              </a:rPr>
              <a:t>  </a:t>
            </a:r>
            <a:r>
              <a:rPr sz="3500" i="1" dirty="0">
                <a:latin typeface="Arial" panose="020B0604020202020204" pitchFamily="34" charset="0"/>
              </a:rPr>
              <a:t>находить подобия и различия</a:t>
            </a:r>
            <a:endParaRPr sz="3500" dirty="0">
              <a:latin typeface="Arial" panose="020B0604020202020204" pitchFamily="34" charset="0"/>
            </a:endParaRPr>
          </a:p>
          <a:p>
            <a:r>
              <a:rPr sz="3500" b="1" dirty="0">
                <a:latin typeface="Arial" panose="020B0604020202020204" pitchFamily="34" charset="0"/>
              </a:rPr>
              <a:t>Heaven -</a:t>
            </a:r>
            <a:r>
              <a:rPr sz="3500" dirty="0">
                <a:latin typeface="Arial" panose="020B0604020202020204" pitchFamily="34" charset="0"/>
              </a:rPr>
              <a:t>  </a:t>
            </a:r>
            <a:r>
              <a:rPr sz="3500" i="1" dirty="0">
                <a:latin typeface="Arial" panose="020B0604020202020204" pitchFamily="34" charset="0"/>
              </a:rPr>
              <a:t>рай</a:t>
            </a:r>
            <a:endParaRPr sz="3500" dirty="0">
              <a:latin typeface="Arial" panose="020B0604020202020204" pitchFamily="34" charset="0"/>
            </a:endParaRPr>
          </a:p>
          <a:p>
            <a:r>
              <a:rPr sz="3500" b="1" dirty="0">
                <a:latin typeface="Arial" panose="020B0604020202020204" pitchFamily="34" charset="0"/>
              </a:rPr>
              <a:t>founded -</a:t>
            </a:r>
            <a:r>
              <a:rPr sz="3500" dirty="0">
                <a:latin typeface="Arial" panose="020B0604020202020204" pitchFamily="34" charset="0"/>
              </a:rPr>
              <a:t> </a:t>
            </a:r>
            <a:r>
              <a:rPr sz="3500" i="1" dirty="0">
                <a:latin typeface="Arial" panose="020B0604020202020204" pitchFamily="34" charset="0"/>
              </a:rPr>
              <a:t>основанный</a:t>
            </a:r>
            <a:endParaRPr sz="3500" dirty="0">
              <a:latin typeface="Arial" panose="020B0604020202020204" pitchFamily="34" charset="0"/>
            </a:endParaRPr>
          </a:p>
          <a:p>
            <a:r>
              <a:rPr sz="3500" b="1" dirty="0">
                <a:latin typeface="Arial" panose="020B0604020202020204" pitchFamily="34" charset="0"/>
              </a:rPr>
              <a:t>consisting -</a:t>
            </a:r>
            <a:r>
              <a:rPr sz="3500" dirty="0">
                <a:latin typeface="Arial" panose="020B0604020202020204" pitchFamily="34" charset="0"/>
              </a:rPr>
              <a:t>  </a:t>
            </a:r>
            <a:r>
              <a:rPr sz="3500" i="1" dirty="0">
                <a:latin typeface="Arial" panose="020B0604020202020204" pitchFamily="34" charset="0"/>
              </a:rPr>
              <a:t>состоя́ть</a:t>
            </a:r>
            <a:r>
              <a:rPr sz="3500" dirty="0">
                <a:latin typeface="Arial" panose="020B0604020202020204" pitchFamily="34" charset="0"/>
              </a:rPr>
              <a:t> </a:t>
            </a:r>
          </a:p>
          <a:p>
            <a:r>
              <a:rPr sz="3500" b="1" dirty="0">
                <a:latin typeface="Arial" panose="020B0604020202020204" pitchFamily="34" charset="0"/>
              </a:rPr>
              <a:t>constructed  -</a:t>
            </a:r>
            <a:r>
              <a:rPr sz="3500" dirty="0">
                <a:latin typeface="Arial" panose="020B0604020202020204" pitchFamily="34" charset="0"/>
              </a:rPr>
              <a:t> </a:t>
            </a:r>
            <a:r>
              <a:rPr sz="3500" i="1" dirty="0">
                <a:latin typeface="Arial" panose="020B0604020202020204" pitchFamily="34" charset="0"/>
              </a:rPr>
              <a:t>сооружа́ть</a:t>
            </a:r>
            <a:r>
              <a:rPr sz="3500" dirty="0">
                <a:latin typeface="Arial" panose="020B0604020202020204" pitchFamily="34" charset="0"/>
              </a:rPr>
              <a:t> </a:t>
            </a:r>
          </a:p>
          <a:p>
            <a:r>
              <a:rPr sz="3500" b="1" dirty="0">
                <a:latin typeface="Arial" panose="020B0604020202020204" pitchFamily="34" charset="0"/>
              </a:rPr>
              <a:t>unprecedented -</a:t>
            </a:r>
            <a:r>
              <a:rPr sz="3500" dirty="0">
                <a:latin typeface="Arial" panose="020B0604020202020204" pitchFamily="34" charset="0"/>
              </a:rPr>
              <a:t> </a:t>
            </a:r>
            <a:r>
              <a:rPr sz="3500" i="1" dirty="0">
                <a:latin typeface="Arial" panose="020B0604020202020204" pitchFamily="34" charset="0"/>
              </a:rPr>
              <a:t>беспрецеде́нтный</a:t>
            </a:r>
            <a:endParaRPr sz="3500" dirty="0">
              <a:latin typeface="Arial" panose="020B0604020202020204" pitchFamily="34" charset="0"/>
            </a:endParaRPr>
          </a:p>
          <a:p>
            <a:r>
              <a:rPr sz="3500" b="1" dirty="0">
                <a:latin typeface="Arial" panose="020B0604020202020204" pitchFamily="34" charset="0"/>
              </a:rPr>
              <a:t>converged -</a:t>
            </a:r>
            <a:r>
              <a:rPr sz="3500" dirty="0">
                <a:latin typeface="Arial" panose="020B0604020202020204" pitchFamily="34" charset="0"/>
              </a:rPr>
              <a:t>  </a:t>
            </a:r>
            <a:r>
              <a:rPr sz="3500" i="1" dirty="0">
                <a:latin typeface="Arial" panose="020B0604020202020204" pitchFamily="34" charset="0"/>
              </a:rPr>
              <a:t>сходи́ться</a:t>
            </a:r>
            <a:endParaRPr sz="3500" dirty="0">
              <a:latin typeface="Arial" panose="020B0604020202020204" pitchFamily="34" charset="0"/>
            </a:endParaRPr>
          </a:p>
          <a:p>
            <a:r>
              <a:rPr sz="3500" b="1" dirty="0">
                <a:latin typeface="Arial" panose="020B0604020202020204" pitchFamily="34" charset="0"/>
              </a:rPr>
              <a:t>represents -</a:t>
            </a:r>
            <a:r>
              <a:rPr sz="3500" dirty="0">
                <a:latin typeface="Arial" panose="020B0604020202020204" pitchFamily="34" charset="0"/>
              </a:rPr>
              <a:t> </a:t>
            </a:r>
            <a:r>
              <a:rPr sz="3500" i="1" dirty="0">
                <a:latin typeface="Arial" panose="020B0604020202020204" pitchFamily="34" charset="0"/>
              </a:rPr>
              <a:t>представля́ть</a:t>
            </a:r>
            <a:r>
              <a:rPr sz="3500" dirty="0">
                <a:latin typeface="Arial" panose="020B0604020202020204" pitchFamily="34" charset="0"/>
              </a:rPr>
              <a:t> </a:t>
            </a:r>
          </a:p>
          <a:p>
            <a:r>
              <a:rPr sz="3500" b="1" dirty="0">
                <a:latin typeface="Arial" panose="020B0604020202020204" pitchFamily="34" charset="0"/>
              </a:rPr>
              <a:t>sunlight  -</a:t>
            </a:r>
            <a:r>
              <a:rPr sz="3500" dirty="0">
                <a:latin typeface="Arial" panose="020B0604020202020204" pitchFamily="34" charset="0"/>
              </a:rPr>
              <a:t> </a:t>
            </a:r>
            <a:r>
              <a:rPr sz="3500" i="1" dirty="0">
                <a:latin typeface="Arial" panose="020B0604020202020204" pitchFamily="34" charset="0"/>
              </a:rPr>
              <a:t>со́лнечный</a:t>
            </a:r>
            <a:r>
              <a:rPr sz="3500" dirty="0">
                <a:latin typeface="Arial" panose="020B0604020202020204" pitchFamily="34" charset="0"/>
              </a:rPr>
              <a:t> </a:t>
            </a:r>
          </a:p>
          <a:p>
            <a:r>
              <a:rPr sz="3500" b="1" dirty="0">
                <a:latin typeface="Arial" panose="020B0604020202020204" pitchFamily="34" charset="0"/>
              </a:rPr>
              <a:t>lantern-shaped  -</a:t>
            </a:r>
            <a:r>
              <a:rPr sz="3500" dirty="0">
                <a:latin typeface="Arial" panose="020B0604020202020204" pitchFamily="34" charset="0"/>
              </a:rPr>
              <a:t> </a:t>
            </a:r>
            <a:r>
              <a:rPr sz="3500" i="1" dirty="0">
                <a:latin typeface="Arial" panose="020B0604020202020204" pitchFamily="34" charset="0"/>
              </a:rPr>
              <a:t>Фонарь</a:t>
            </a:r>
            <a:r>
              <a:rPr sz="3500" dirty="0">
                <a:latin typeface="Arial" panose="020B0604020202020204" pitchFamily="34" charset="0"/>
              </a:rPr>
              <a:t> </a:t>
            </a:r>
            <a:r>
              <a:rPr sz="3500" i="1" dirty="0">
                <a:latin typeface="Arial" panose="020B0604020202020204" pitchFamily="34" charset="0"/>
              </a:rPr>
              <a:t>форме</a:t>
            </a:r>
          </a:p>
        </p:txBody>
      </p:sp>
      <p:sp>
        <p:nvSpPr>
          <p:cNvPr id="12291"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p:nvPr/>
        </p:nvSpPr>
        <p:spPr>
          <a:xfrm>
            <a:off x="611188" y="549275"/>
            <a:ext cx="3689350" cy="1403350"/>
          </a:xfrm>
          <a:prstGeom prst="rect">
            <a:avLst/>
          </a:prstGeom>
          <a:noFill/>
          <a:ln w="9525">
            <a:noFill/>
          </a:ln>
        </p:spPr>
        <p:txBody>
          <a:bodyPr>
            <a:spAutoFit/>
          </a:bodyPr>
          <a:lstStyle/>
          <a:p>
            <a:r>
              <a:rPr sz="2500" b="1" dirty="0">
                <a:latin typeface="Arial" panose="020B0604020202020204" pitchFamily="34" charset="0"/>
              </a:rPr>
              <a:t>USED LITERATURES</a:t>
            </a:r>
            <a:endParaRPr lang="en-US" altLang="x-none" sz="2500" b="1" dirty="0">
              <a:solidFill>
                <a:srgbClr val="0000FF"/>
              </a:solidFill>
              <a:latin typeface="Arial" panose="020B0604020202020204" pitchFamily="34" charset="0"/>
            </a:endParaRPr>
          </a:p>
          <a:p>
            <a:endParaRPr lang="en-US" altLang="x-none" sz="2500" b="1" dirty="0">
              <a:latin typeface="Arial" panose="020B0604020202020204" pitchFamily="34" charset="0"/>
            </a:endParaRPr>
          </a:p>
          <a:p>
            <a:pPr>
              <a:buChar char="•"/>
            </a:pPr>
            <a:r>
              <a:rPr b="1" i="1" dirty="0">
                <a:latin typeface="Arial" panose="020B0604020202020204" pitchFamily="34" charset="0"/>
              </a:rPr>
              <a:t>http://www.uzbekembassy.org/</a:t>
            </a:r>
            <a:endParaRPr lang="en-US" altLang="x-none" i="1" dirty="0">
              <a:latin typeface="Arial" panose="020B0604020202020204" pitchFamily="34" charset="0"/>
            </a:endParaRPr>
          </a:p>
          <a:p>
            <a:endParaRPr i="1" dirty="0">
              <a:latin typeface="Arial" panose="020B0604020202020204" pitchFamily="34" charset="0"/>
            </a:endParaRPr>
          </a:p>
        </p:txBody>
      </p:sp>
      <p:sp>
        <p:nvSpPr>
          <p:cNvPr id="3075" name="Rectangle 3"/>
          <p:cNvSpPr/>
          <p:nvPr/>
        </p:nvSpPr>
        <p:spPr>
          <a:xfrm>
            <a:off x="900113" y="3068638"/>
            <a:ext cx="7278687" cy="1447800"/>
          </a:xfrm>
          <a:prstGeom prst="rect">
            <a:avLst/>
          </a:prstGeom>
          <a:noFill/>
          <a:ln w="9525">
            <a:noFill/>
          </a:ln>
        </p:spPr>
        <p:txBody>
          <a:bodyPr wrap="none">
            <a:spAutoFit/>
          </a:bodyPr>
          <a:lstStyle/>
          <a:p>
            <a:r>
              <a:rPr lang="en-US" altLang="x-none" sz="8900" b="1" dirty="0">
                <a:solidFill>
                  <a:srgbClr val="FF3300"/>
                </a:solidFill>
                <a:latin typeface="Arial" panose="020B0604020202020204" pitchFamily="34" charset="0"/>
              </a:rPr>
              <a:t>THANK YOU!</a:t>
            </a:r>
            <a:endParaRPr sz="8900" b="1" i="1" dirty="0">
              <a:solidFill>
                <a:srgbClr val="FF3300"/>
              </a:solidFill>
              <a:latin typeface="Arial" panose="020B0604020202020204" pitchFamily="34" charset="0"/>
            </a:endParaRPr>
          </a:p>
        </p:txBody>
      </p:sp>
      <p:sp>
        <p:nvSpPr>
          <p:cNvPr id="13316"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xit" presetSubtype="10" fill="hold" grpId="0" nodeType="clickEffect">
                                  <p:stCondLst>
                                    <p:cond delay="0"/>
                                  </p:stCondLst>
                                  <p:childTnLst>
                                    <p:animEffect transition="out" filter="checkerboard(across)">
                                      <p:cBhvr>
                                        <p:cTn id="6" dur="2000"/>
                                        <p:tgtEl>
                                          <p:spTgt spid="3075"/>
                                        </p:tgtEl>
                                      </p:cBhvr>
                                    </p:animEffect>
                                    <p:set>
                                      <p:cBhvr>
                                        <p:cTn id="7" dur="1" fill="hold">
                                          <p:stCondLst>
                                            <p:cond delay="1999"/>
                                          </p:stCondLst>
                                        </p:cTn>
                                        <p:tgtEl>
                                          <p:spTgt spid="307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p:cNvSpPr>
          <p:nvPr>
            <p:ph type="title"/>
          </p:nvPr>
        </p:nvSpPr>
        <p:spPr>
          <a:ln/>
        </p:spPr>
        <p:txBody>
          <a:bodyPr vert="horz" wrap="square" lIns="91440" tIns="45720" rIns="91440" bIns="45720" anchor="b" anchorCtr="0"/>
          <a:lstStyle/>
          <a:p>
            <a:pPr algn="ctr" eaLnBrk="1" hangingPunct="1"/>
            <a:r>
              <a:rPr lang="en-US" altLang="x-none" sz="2800" dirty="0"/>
              <a:t>PLAN:</a:t>
            </a:r>
            <a:endParaRPr sz="2800" dirty="0"/>
          </a:p>
        </p:txBody>
      </p:sp>
      <p:sp>
        <p:nvSpPr>
          <p:cNvPr id="23555" name="Rectangle 3"/>
          <p:cNvSpPr>
            <a:spLocks noGrp="1" noChangeArrowheads="1"/>
          </p:cNvSpPr>
          <p:nvPr>
            <p:ph idx="1"/>
          </p:nvPr>
        </p:nvSpPr>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0"/>
              </a:spcBef>
              <a:spcAft>
                <a:spcPct val="0"/>
              </a:spcAft>
              <a:buClrTx/>
              <a:buSzTx/>
              <a:buFontTx/>
              <a:buChar char="•"/>
              <a:defRPr/>
            </a:pPr>
            <a:r>
              <a:rPr kumimoji="0" lang="ru-RU" sz="2800" b="0" i="1" u="none" strike="noStrike" kern="0" cap="none" spc="0" normalizeH="0" baseline="0" noProof="0" dirty="0" smtClean="0">
                <a:ln>
                  <a:noFill/>
                </a:ln>
                <a:solidFill>
                  <a:schemeClr val="tx1"/>
                </a:solidFill>
                <a:effectLst/>
                <a:uLnTx/>
                <a:uFillTx/>
                <a:latin typeface="+mn-lt"/>
                <a:ea typeface="+mn-ea"/>
                <a:cs typeface="+mn-cs"/>
              </a:rPr>
              <a:t>HISTORICAL PLACES</a:t>
            </a:r>
            <a:r>
              <a:rPr kumimoji="0" lang="en-US" sz="2800" b="0" i="1" u="none" strike="noStrike" kern="0" cap="none" spc="0" normalizeH="0" baseline="0" noProof="0" dirty="0" smtClean="0">
                <a:ln>
                  <a:noFill/>
                </a:ln>
                <a:solidFill>
                  <a:schemeClr val="tx1"/>
                </a:solidFill>
                <a:effectLst/>
                <a:uLnTx/>
                <a:uFillTx/>
                <a:latin typeface="+mn-lt"/>
                <a:ea typeface="+mn-ea"/>
                <a:cs typeface="+mn-cs"/>
              </a:rPr>
              <a:t> OF TASHKENT</a:t>
            </a:r>
          </a:p>
          <a:p>
            <a:pPr marL="342900" marR="0" lvl="0" indent="-342900" algn="l" defTabSz="914400" rtl="0" eaLnBrk="0" fontAlgn="base" latinLnBrk="0" hangingPunct="0">
              <a:lnSpc>
                <a:spcPct val="100000"/>
              </a:lnSpc>
              <a:spcBef>
                <a:spcPct val="0"/>
              </a:spcBef>
              <a:spcAft>
                <a:spcPct val="0"/>
              </a:spcAft>
              <a:buClrTx/>
              <a:buSzTx/>
              <a:buFontTx/>
              <a:buChar char="•"/>
              <a:defRPr/>
            </a:pPr>
            <a:r>
              <a:rPr kumimoji="0" lang="ru-RU" sz="2800" b="0" i="1" u="none" strike="noStrike" kern="0" cap="none" spc="0" normalizeH="0" baseline="0" noProof="0" dirty="0" smtClean="0">
                <a:ln>
                  <a:noFill/>
                </a:ln>
                <a:solidFill>
                  <a:schemeClr val="tx1"/>
                </a:solidFill>
                <a:effectLst/>
                <a:uLnTx/>
                <a:uFillTx/>
                <a:latin typeface="+mn-lt"/>
                <a:ea typeface="+mn-ea"/>
                <a:cs typeface="+mn-cs"/>
              </a:rPr>
              <a:t>HISTORICAL PLACES</a:t>
            </a:r>
            <a:r>
              <a:rPr kumimoji="0" lang="en-US" sz="2800" b="0" i="1" u="none" strike="noStrike" kern="0" cap="none" spc="0" normalizeH="0" baseline="0" noProof="0" dirty="0" smtClean="0">
                <a:ln>
                  <a:noFill/>
                </a:ln>
                <a:solidFill>
                  <a:schemeClr val="tx1"/>
                </a:solidFill>
                <a:effectLst/>
                <a:uLnTx/>
                <a:uFillTx/>
                <a:latin typeface="+mn-lt"/>
                <a:ea typeface="+mn-ea"/>
                <a:cs typeface="+mn-cs"/>
              </a:rPr>
              <a:t> OF SAMARKAND</a:t>
            </a:r>
          </a:p>
          <a:p>
            <a:pPr marL="342900" marR="0" lvl="0" indent="-342900" algn="l" defTabSz="914400" rtl="0" eaLnBrk="0" fontAlgn="base" latinLnBrk="0" hangingPunct="0">
              <a:lnSpc>
                <a:spcPct val="100000"/>
              </a:lnSpc>
              <a:spcBef>
                <a:spcPct val="0"/>
              </a:spcBef>
              <a:spcAft>
                <a:spcPct val="0"/>
              </a:spcAft>
              <a:buClrTx/>
              <a:buSzTx/>
              <a:buFontTx/>
              <a:buChar char="•"/>
              <a:defRPr/>
            </a:pPr>
            <a:r>
              <a:rPr kumimoji="0" lang="ru-RU" sz="2800" b="0" i="1" u="none" strike="noStrike" kern="0" cap="none" spc="0" normalizeH="0" baseline="0" noProof="0" dirty="0" smtClean="0">
                <a:ln>
                  <a:noFill/>
                </a:ln>
                <a:solidFill>
                  <a:schemeClr val="tx1"/>
                </a:solidFill>
                <a:effectLst/>
                <a:uLnTx/>
                <a:uFillTx/>
                <a:latin typeface="+mn-lt"/>
                <a:ea typeface="+mn-ea"/>
                <a:cs typeface="+mn-cs"/>
              </a:rPr>
              <a:t>HISTORICAL PLACES</a:t>
            </a:r>
            <a:r>
              <a:rPr kumimoji="0" lang="en-US" sz="2800" b="0" i="1" u="none" strike="noStrike" kern="0" cap="none" spc="0" normalizeH="0" baseline="0" noProof="0" dirty="0" smtClean="0">
                <a:ln>
                  <a:noFill/>
                </a:ln>
                <a:solidFill>
                  <a:schemeClr val="tx1"/>
                </a:solidFill>
                <a:effectLst/>
                <a:uLnTx/>
                <a:uFillTx/>
                <a:latin typeface="+mn-lt"/>
                <a:ea typeface="+mn-ea"/>
                <a:cs typeface="+mn-cs"/>
              </a:rPr>
              <a:t> OF BUKHARA</a:t>
            </a:r>
          </a:p>
          <a:p>
            <a:pPr marL="342900" marR="0" lvl="0" indent="-342900" algn="l" defTabSz="914400" rtl="0" eaLnBrk="0" fontAlgn="base" latinLnBrk="0" hangingPunct="0">
              <a:lnSpc>
                <a:spcPct val="100000"/>
              </a:lnSpc>
              <a:spcBef>
                <a:spcPct val="0"/>
              </a:spcBef>
              <a:spcAft>
                <a:spcPct val="0"/>
              </a:spcAft>
              <a:buClrTx/>
              <a:buSzTx/>
              <a:buFontTx/>
              <a:buChar char="•"/>
              <a:defRPr/>
            </a:pPr>
            <a:r>
              <a:rPr kumimoji="0" lang="ru-RU" sz="2800" b="0" i="1" u="none" strike="noStrike" kern="0" cap="none" spc="0" normalizeH="0" baseline="0" noProof="0" dirty="0" smtClean="0">
                <a:ln>
                  <a:noFill/>
                </a:ln>
                <a:solidFill>
                  <a:schemeClr val="tx1"/>
                </a:solidFill>
                <a:effectLst/>
                <a:uLnTx/>
                <a:uFillTx/>
                <a:latin typeface="+mn-lt"/>
                <a:ea typeface="+mn-ea"/>
                <a:cs typeface="+mn-cs"/>
              </a:rPr>
              <a:t>HISTORICAL PLACES</a:t>
            </a:r>
            <a:r>
              <a:rPr kumimoji="0" lang="en-US" sz="2800" b="0" i="1" u="none" strike="noStrike" kern="0" cap="none" spc="0" normalizeH="0" baseline="0" noProof="0" dirty="0" smtClean="0">
                <a:ln>
                  <a:noFill/>
                </a:ln>
                <a:solidFill>
                  <a:schemeClr val="tx1"/>
                </a:solidFill>
                <a:effectLst/>
                <a:uLnTx/>
                <a:uFillTx/>
                <a:latin typeface="+mn-lt"/>
                <a:ea typeface="+mn-ea"/>
                <a:cs typeface="+mn-cs"/>
              </a:rPr>
              <a:t> OF KHIVA</a:t>
            </a:r>
          </a:p>
          <a:p>
            <a:pPr marL="342900" marR="0" lvl="0" indent="-342900" algn="ctr" defTabSz="914400" rtl="0" eaLnBrk="0" fontAlgn="base" latinLnBrk="0" hangingPunct="0">
              <a:lnSpc>
                <a:spcPct val="100000"/>
              </a:lnSpc>
              <a:spcBef>
                <a:spcPct val="0"/>
              </a:spcBef>
              <a:spcAft>
                <a:spcPct val="0"/>
              </a:spcAft>
              <a:buClrTx/>
              <a:buSzTx/>
              <a:buFontTx/>
              <a:buNone/>
              <a:defRPr/>
            </a:pPr>
            <a:endParaRPr kumimoji="0" lang="ru-RU" sz="2800" b="1" i="1" u="none" strike="noStrike" kern="0" cap="none" spc="0" normalizeH="0" baseline="0" noProof="0" dirty="0" smtClean="0">
              <a:ln>
                <a:noFill/>
              </a:ln>
              <a:solidFill>
                <a:schemeClr val="tx1"/>
              </a:solidFill>
              <a:effectLst>
                <a:outerShdw blurRad="38100" dist="38100" dir="2700000" algn="tl">
                  <a:srgbClr val="C0C0C0"/>
                </a:outerShdw>
              </a:effectLst>
              <a:uLnTx/>
              <a:uFillTx/>
              <a:latin typeface="+mn-lt"/>
              <a:ea typeface="+mn-ea"/>
              <a:cs typeface="+mn-cs"/>
            </a:endParaRPr>
          </a:p>
          <a:p>
            <a:pPr marL="342900" marR="0" lvl="0" indent="-342900" algn="ctr" defTabSz="914400" rtl="0" eaLnBrk="0" fontAlgn="base" latinLnBrk="0" hangingPunct="0">
              <a:lnSpc>
                <a:spcPct val="100000"/>
              </a:lnSpc>
              <a:spcBef>
                <a:spcPct val="0"/>
              </a:spcBef>
              <a:spcAft>
                <a:spcPct val="0"/>
              </a:spcAft>
              <a:buClrTx/>
              <a:buSzTx/>
              <a:buFontTx/>
              <a:buNone/>
              <a:defRPr/>
            </a:pPr>
            <a:endParaRPr kumimoji="0" lang="ru-RU" sz="2800" b="1" i="1" u="none" strike="noStrike" kern="0" cap="none" spc="0" normalizeH="0" baseline="0" noProof="0" dirty="0" smtClean="0">
              <a:ln>
                <a:noFill/>
              </a:ln>
              <a:solidFill>
                <a:schemeClr val="tx1"/>
              </a:solidFill>
              <a:effectLst>
                <a:outerShdw blurRad="38100" dist="38100" dir="2700000" algn="tl">
                  <a:srgbClr val="C0C0C0"/>
                </a:outerShdw>
              </a:effectLst>
              <a:uLnTx/>
              <a:uFillTx/>
              <a:latin typeface="+mn-lt"/>
              <a:ea typeface="+mn-ea"/>
              <a:cs typeface="+mn-cs"/>
            </a:endParaRPr>
          </a:p>
          <a:p>
            <a:pPr marL="342900" marR="0" lvl="0" indent="-342900" algn="ctr" defTabSz="914400" rtl="0" eaLnBrk="0" fontAlgn="base" latinLnBrk="0" hangingPunct="0">
              <a:lnSpc>
                <a:spcPct val="100000"/>
              </a:lnSpc>
              <a:spcBef>
                <a:spcPct val="0"/>
              </a:spcBef>
              <a:spcAft>
                <a:spcPct val="0"/>
              </a:spcAft>
              <a:buClrTx/>
              <a:buSzTx/>
              <a:buFontTx/>
              <a:buNone/>
              <a:defRPr/>
            </a:pPr>
            <a:endParaRPr kumimoji="0" lang="ru-RU" sz="2800" b="1" i="1" u="none" strike="noStrike" kern="0" cap="none" spc="0" normalizeH="0" baseline="0" noProof="0" dirty="0" smtClean="0">
              <a:ln>
                <a:noFill/>
              </a:ln>
              <a:solidFill>
                <a:schemeClr val="tx1"/>
              </a:solidFill>
              <a:effectLst>
                <a:outerShdw blurRad="38100" dist="38100" dir="2700000" algn="tl">
                  <a:srgbClr val="C0C0C0"/>
                </a:outerShdw>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
                <a:schemeClr val="tx1"/>
              </a:buClr>
              <a:buSzPct val="75000"/>
              <a:buFont typeface="Wingdings" panose="05000000000000000000" pitchFamily="2" charset="2"/>
              <a:buChar char="l"/>
              <a:defRPr/>
            </a:pPr>
            <a:endParaRPr kumimoji="0" lang="ru-RU" sz="28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3076" name="Нижний колонтитул 1"/>
          <p:cNvSpPr txBox="1">
            <a:spLocks noGrp="1"/>
          </p:cNvSpPr>
          <p:nvPr>
            <p:ph type="ftr" sz="quarter" idx="11"/>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ctr" eaLnBrk="1" hangingPunct="1">
              <a:buNone/>
            </a:pPr>
            <a:r>
              <a:rPr lang="en-US" altLang="x-none" sz="1400" dirty="0"/>
              <a:t>www.arxiv.uz</a:t>
            </a:r>
            <a:endParaRPr sz="1400" dirty="0"/>
          </a:p>
        </p:txBody>
      </p:sp>
    </p:spTree>
  </p:cSld>
  <p:clrMapOvr>
    <a:masterClrMapping/>
  </p:clrMapOvr>
  <p:transition>
    <p:cover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p:nvPr/>
        </p:nvSpPr>
        <p:spPr>
          <a:xfrm>
            <a:off x="4500563" y="481013"/>
            <a:ext cx="4465637" cy="3662362"/>
          </a:xfrm>
          <a:prstGeom prst="rect">
            <a:avLst/>
          </a:prstGeom>
          <a:noFill/>
          <a:ln w="9525">
            <a:noFill/>
          </a:ln>
        </p:spPr>
        <p:txBody>
          <a:bodyPr anchor="ctr" anchorCtr="0">
            <a:spAutoFit/>
          </a:bodyPr>
          <a:lstStyle/>
          <a:p>
            <a:pPr algn="ctr"/>
            <a:r>
              <a:rPr lang="en-US" altLang="x-none" b="1" i="1" dirty="0">
                <a:solidFill>
                  <a:srgbClr val="FF3300"/>
                </a:solidFill>
                <a:latin typeface="Arial" panose="020B0604020202020204" pitchFamily="34" charset="0"/>
              </a:rPr>
              <a:t>Khavendi Takhur Sheikh Mausoleum</a:t>
            </a:r>
            <a:endParaRPr b="1" i="1" dirty="0">
              <a:solidFill>
                <a:srgbClr val="FF3300"/>
              </a:solidFill>
              <a:latin typeface="Arial" panose="020B0604020202020204" pitchFamily="34" charset="0"/>
            </a:endParaRPr>
          </a:p>
          <a:p>
            <a:pPr algn="ctr"/>
            <a:endParaRPr dirty="0">
              <a:solidFill>
                <a:srgbClr val="FF3300"/>
              </a:solidFill>
              <a:latin typeface="Arial" panose="020B0604020202020204" pitchFamily="34" charset="0"/>
            </a:endParaRPr>
          </a:p>
          <a:p>
            <a:pPr algn="ctr"/>
            <a:r>
              <a:rPr lang="en-US" altLang="x-none" b="1" dirty="0">
                <a:latin typeface="Arial" panose="020B0604020202020204" pitchFamily="34" charset="0"/>
              </a:rPr>
              <a:t>It was founded at the 14th—15th centuries and its above-ground part was constructed between the 18th and 19th centuries. The preserved building was constructed on the old foundation keeping the basic architectural forms. Ziaratkhona and gur-khona are accommodated in the mausoleum. Light-yellow color bricks were used for construction of the mausoleum. </a:t>
            </a:r>
            <a:r>
              <a:rPr b="1" dirty="0">
                <a:latin typeface="Arial" panose="020B0604020202020204" pitchFamily="34" charset="0"/>
              </a:rPr>
              <a:t>No any decoration was used here.</a:t>
            </a:r>
          </a:p>
        </p:txBody>
      </p:sp>
      <p:pic>
        <p:nvPicPr>
          <p:cNvPr id="2053" name="Picture 5" descr="image010"/>
          <p:cNvPicPr>
            <a:picLocks noChangeAspect="1"/>
          </p:cNvPicPr>
          <p:nvPr/>
        </p:nvPicPr>
        <p:blipFill>
          <a:blip r:embed="rId2"/>
          <a:stretch>
            <a:fillRect/>
          </a:stretch>
        </p:blipFill>
        <p:spPr>
          <a:xfrm>
            <a:off x="250825" y="3357563"/>
            <a:ext cx="3168650" cy="2946400"/>
          </a:xfrm>
          <a:prstGeom prst="rect">
            <a:avLst/>
          </a:prstGeom>
          <a:noFill/>
          <a:ln w="9525">
            <a:noFill/>
          </a:ln>
        </p:spPr>
      </p:pic>
      <p:sp>
        <p:nvSpPr>
          <p:cNvPr id="4100"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053"/>
                                        </p:tgtEl>
                                        <p:attrNameLst>
                                          <p:attrName>style.visibility</p:attrName>
                                        </p:attrNameLst>
                                      </p:cBhvr>
                                      <p:to>
                                        <p:strVal val="visible"/>
                                      </p:to>
                                    </p:set>
                                    <p:animEffect transition="in" filter="blinds(horizontal)">
                                      <p:cBhvr>
                                        <p:cTn id="7" dur="2000"/>
                                        <p:tgtEl>
                                          <p:spTgt spid="20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p:nvPr/>
        </p:nvSpPr>
        <p:spPr>
          <a:xfrm>
            <a:off x="4211638" y="163513"/>
            <a:ext cx="4932362" cy="4656137"/>
          </a:xfrm>
          <a:prstGeom prst="rect">
            <a:avLst/>
          </a:prstGeom>
          <a:noFill/>
          <a:ln w="9525">
            <a:noFill/>
          </a:ln>
        </p:spPr>
        <p:txBody>
          <a:bodyPr anchor="ctr" anchorCtr="0">
            <a:spAutoFit/>
          </a:bodyPr>
          <a:lstStyle/>
          <a:p>
            <a:pPr algn="ctr"/>
            <a:r>
              <a:rPr lang="en-US" altLang="x-none" sz="1300" i="1" dirty="0">
                <a:solidFill>
                  <a:srgbClr val="FF3300"/>
                </a:solidFill>
                <a:latin typeface="Arial" panose="020B0604020202020204" pitchFamily="34" charset="0"/>
              </a:rPr>
              <a:t>Ulugbek Observatory</a:t>
            </a:r>
            <a:endParaRPr sz="1300" i="1" dirty="0">
              <a:solidFill>
                <a:srgbClr val="FF3300"/>
              </a:solidFill>
              <a:latin typeface="Arial" panose="020B0604020202020204" pitchFamily="34" charset="0"/>
            </a:endParaRPr>
          </a:p>
          <a:p>
            <a:pPr algn="ctr"/>
            <a:endParaRPr sz="1300" dirty="0">
              <a:solidFill>
                <a:srgbClr val="FF3300"/>
              </a:solidFill>
              <a:latin typeface="Arial" panose="020B0604020202020204" pitchFamily="34" charset="0"/>
            </a:endParaRPr>
          </a:p>
          <a:p>
            <a:pPr algn="ctr"/>
            <a:r>
              <a:rPr lang="en-US" altLang="x-none" sz="1300" dirty="0">
                <a:latin typeface="Arial" panose="020B0604020202020204" pitchFamily="34" charset="0"/>
              </a:rPr>
              <a:t>In the 20ties of 15th century on one of the hills, the governor of Samarkand, Mirzo Ulugbek, built the biggest observatory in the East that can not compare with any other in the world. His star tables Zidji-Gurgani plied by him in his observatory in Samarkand, have kept their scientific value to date: astronomic tables content coordinates of 1018 stars. By Babur's words, who have seen the observatory, it was the three-storied building covered with beautiful glazed titles. The observatory 30-meters height building had 46 meters in diameter. A huge instrument — sextant was placed in the observatory to observe the Moon, the Sun and other starts of the vault of heaven. Shortly, after the death of Ulugbek the observatory was destroyed and its location forgotten. In the early years of the 20th century the observatory was rediscovered and excavated by the archaeologist V.Vyatkin. The bottom part of its main device was found — a huge quadrant with a radius of 40.2 meters and an arc 63 meters long. Presently, the Ulugbek Museum is situated next to the remains of the former observatory. Pages of the Zij as well as medieval engravings, photographs of the archaeological dig and a collection of astronomical instruments are displayed at the museum.</a:t>
            </a:r>
          </a:p>
        </p:txBody>
      </p:sp>
      <p:pic>
        <p:nvPicPr>
          <p:cNvPr id="5123" name="Picture 4" descr="43 Samarkand Ancient Observatory Ruins"/>
          <p:cNvPicPr>
            <a:picLocks noChangeAspect="1"/>
          </p:cNvPicPr>
          <p:nvPr/>
        </p:nvPicPr>
        <p:blipFill>
          <a:blip r:embed="rId2"/>
          <a:stretch>
            <a:fillRect/>
          </a:stretch>
        </p:blipFill>
        <p:spPr>
          <a:xfrm>
            <a:off x="323850" y="3573463"/>
            <a:ext cx="3810000" cy="2533650"/>
          </a:xfrm>
          <a:prstGeom prst="rect">
            <a:avLst/>
          </a:prstGeom>
          <a:noFill/>
          <a:ln w="9525">
            <a:noFill/>
          </a:ln>
        </p:spPr>
      </p:pic>
      <p:sp>
        <p:nvSpPr>
          <p:cNvPr id="5124"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4" descr="Шохи Зинда"/>
          <p:cNvPicPr>
            <a:picLocks noChangeAspect="1"/>
          </p:cNvPicPr>
          <p:nvPr/>
        </p:nvPicPr>
        <p:blipFill>
          <a:blip r:embed="rId2"/>
          <a:stretch>
            <a:fillRect/>
          </a:stretch>
        </p:blipFill>
        <p:spPr>
          <a:xfrm>
            <a:off x="0" y="3429000"/>
            <a:ext cx="4097338" cy="3073400"/>
          </a:xfrm>
          <a:prstGeom prst="rect">
            <a:avLst/>
          </a:prstGeom>
          <a:noFill/>
          <a:ln w="9525">
            <a:noFill/>
          </a:ln>
        </p:spPr>
      </p:pic>
      <p:sp>
        <p:nvSpPr>
          <p:cNvPr id="6147" name="Rectangle 5"/>
          <p:cNvSpPr/>
          <p:nvPr/>
        </p:nvSpPr>
        <p:spPr>
          <a:xfrm>
            <a:off x="4140200" y="0"/>
            <a:ext cx="5003800" cy="6492875"/>
          </a:xfrm>
          <a:prstGeom prst="rect">
            <a:avLst/>
          </a:prstGeom>
          <a:noFill/>
          <a:ln w="9525">
            <a:noFill/>
          </a:ln>
        </p:spPr>
        <p:txBody>
          <a:bodyPr anchor="ctr" anchorCtr="0">
            <a:spAutoFit/>
          </a:bodyPr>
          <a:lstStyle/>
          <a:p>
            <a:pPr algn="ctr"/>
            <a:r>
              <a:rPr lang="en-US" altLang="x-none" sz="1500" b="1" i="1" dirty="0">
                <a:solidFill>
                  <a:srgbClr val="FF3300"/>
                </a:solidFill>
                <a:latin typeface="Arial" panose="020B0604020202020204" pitchFamily="34" charset="0"/>
              </a:rPr>
              <a:t>Shakhi-Zinda Necropolis</a:t>
            </a:r>
            <a:endParaRPr sz="1500" b="1" i="1" dirty="0">
              <a:solidFill>
                <a:srgbClr val="FF3300"/>
              </a:solidFill>
              <a:latin typeface="Arial" panose="020B0604020202020204" pitchFamily="34" charset="0"/>
            </a:endParaRPr>
          </a:p>
          <a:p>
            <a:pPr algn="ctr"/>
            <a:endParaRPr sz="1500" b="1" dirty="0">
              <a:solidFill>
                <a:srgbClr val="FF3300"/>
              </a:solidFill>
              <a:latin typeface="Arial" panose="020B0604020202020204" pitchFamily="34" charset="0"/>
            </a:endParaRPr>
          </a:p>
          <a:p>
            <a:pPr algn="ctr"/>
            <a:r>
              <a:rPr lang="en-US" altLang="x-none" sz="1500" b="1" dirty="0">
                <a:solidFill>
                  <a:srgbClr val="0000FF"/>
                </a:solidFill>
                <a:latin typeface="Arial" panose="020B0604020202020204" pitchFamily="34" charset="0"/>
              </a:rPr>
              <a:t>On south-eastern slope of Afrasiab is situated one of the famous architectural ensembles of Samarkand — Shakhi-Zinda Necropolis. This picturesque memorial ensemble (Shakhi-Zinda means "The Alive Tsar"), named after burial complex where the first cousin of the Prophet Kusam Ibn Abbas was buried, could be rightfully called "The Necklace of Architectural Masterpieces". Shakhi-Zinda is the most ancient architectural monument of Samarkand (midst of the 11th c.). The ensemble consisting of eleven mausoleums, built on one after another during the 14th — 15th centuries, was known as a big religious and cultural centre. Beginning from the 14th century, the Shakhi-Zinda Ensemble is considered a holy place of Samarkand. The Amir Burunduk Mausoleum, the portals of two anonymous mausoleums and the octahedral mausoleum were added in the 1380s to'90s. Mausoleums </a:t>
            </a:r>
            <a:r>
              <a:rPr sz="1500" b="1" dirty="0">
                <a:solidFill>
                  <a:srgbClr val="0000FF"/>
                </a:solidFill>
                <a:latin typeface="Arial" panose="020B0604020202020204" pitchFamily="34" charset="0"/>
              </a:rPr>
              <a:t>	</a:t>
            </a:r>
            <a:r>
              <a:rPr lang="en-US" altLang="x-none" sz="1500" b="1" dirty="0">
                <a:solidFill>
                  <a:srgbClr val="0000FF"/>
                </a:solidFill>
                <a:latin typeface="Arial" panose="020B0604020202020204" pitchFamily="34" charset="0"/>
              </a:rPr>
              <a:t> under the rulers of Amir Temur, Mirzo Ulugbek and other </a:t>
            </a:r>
            <a:r>
              <a:rPr lang="en-US" altLang="x-none" sz="1500" b="1" dirty="0">
                <a:solidFill>
                  <a:schemeClr val="bg1"/>
                </a:solidFill>
                <a:latin typeface="Arial" panose="020B0604020202020204" pitchFamily="34" charset="0"/>
              </a:rPr>
              <a:t>Temurids are the brilliant page in the history of architecture of Samarkand. The ensemble</a:t>
            </a:r>
            <a:r>
              <a:rPr lang="en-US" altLang="x-none" sz="1500" b="1" dirty="0">
                <a:solidFill>
                  <a:srgbClr val="0000FF"/>
                </a:solidFill>
                <a:latin typeface="Arial" panose="020B0604020202020204" pitchFamily="34" charset="0"/>
              </a:rPr>
              <a:t> created during centuries, is remarkable for the unprecedented magnificence of its architectural decor. The refined beauty of Shakhi-Zinda seems to defy death and proclaim the eternity of the true, spiritual life.</a:t>
            </a:r>
          </a:p>
        </p:txBody>
      </p:sp>
      <p:sp>
        <p:nvSpPr>
          <p:cNvPr id="6148"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p:nvPr/>
        </p:nvSpPr>
        <p:spPr>
          <a:xfrm>
            <a:off x="0" y="0"/>
            <a:ext cx="9144000" cy="4248150"/>
          </a:xfrm>
          <a:prstGeom prst="rect">
            <a:avLst/>
          </a:prstGeom>
          <a:noFill/>
          <a:ln w="9525">
            <a:noFill/>
          </a:ln>
        </p:spPr>
        <p:txBody>
          <a:bodyPr>
            <a:spAutoFit/>
          </a:bodyPr>
          <a:lstStyle/>
          <a:p>
            <a:r>
              <a:rPr lang="en-US" altLang="x-none" sz="1600" b="1" dirty="0">
                <a:solidFill>
                  <a:srgbClr val="FF3300"/>
                </a:solidFill>
                <a:latin typeface="Arial" panose="020B0604020202020204" pitchFamily="34" charset="0"/>
              </a:rPr>
              <a:t>The Registan Square</a:t>
            </a:r>
            <a:endParaRPr sz="1600" b="1" dirty="0">
              <a:solidFill>
                <a:srgbClr val="FF3300"/>
              </a:solidFill>
              <a:latin typeface="Arial" panose="020B0604020202020204" pitchFamily="34" charset="0"/>
            </a:endParaRPr>
          </a:p>
          <a:p>
            <a:endParaRPr sz="1600" b="1" dirty="0">
              <a:solidFill>
                <a:srgbClr val="FF3300"/>
              </a:solidFill>
              <a:latin typeface="Arial" panose="020B0604020202020204" pitchFamily="34" charset="0"/>
            </a:endParaRPr>
          </a:p>
          <a:p>
            <a:r>
              <a:rPr lang="en-US" altLang="x-none" sz="1600" b="1" dirty="0">
                <a:latin typeface="Arial" panose="020B0604020202020204" pitchFamily="34" charset="0"/>
              </a:rPr>
              <a:t>It is located in the centre of the ancient city of Samarkand and includes many architectural monuments that make up this unique complex. Ulugbek, "The Scientist on the Throne", patron of science and education and grandson of Amir Temur, erected buildings such as medressahs, khanakas and mosques on the central part of the square. The beautiful and majestic buildings of Ulugbek (15th c.), Sher-Dor (17th c.) and Tillya-Kari (17th c.) are still part of Registan Square today. In the time of Amir Temur the Registan became the main meeting place and focus for trade and crafts activities. It became a centre on which the six main streets of the city radically converged. Under Ulugbek the Registan was used for military parades and public decrees. After completing construction of medressah Ulugbek gave lectures on mathematics and astronomy till his death. Two years later after construction of the Ulugbek Medressah, the ruler of Samarkand Yalangtush Bahadur ordered to build the copy of the medressah and the second, Sher-Dor Medressah was built opposite it. Several years later, the same ruler of Samarkand ordered the third — Tillya-Kari Medressah that was built like medressah but used mostly as mosque: Tillya-Kari has low minarets to call people to pray.</a:t>
            </a:r>
          </a:p>
        </p:txBody>
      </p:sp>
      <p:pic>
        <p:nvPicPr>
          <p:cNvPr id="7171" name="Picture 5" descr="Регистон"/>
          <p:cNvPicPr>
            <a:picLocks noChangeAspect="1"/>
          </p:cNvPicPr>
          <p:nvPr/>
        </p:nvPicPr>
        <p:blipFill>
          <a:blip r:embed="rId2"/>
          <a:stretch>
            <a:fillRect/>
          </a:stretch>
        </p:blipFill>
        <p:spPr>
          <a:xfrm>
            <a:off x="5508625" y="4076700"/>
            <a:ext cx="3405188" cy="2501900"/>
          </a:xfrm>
          <a:prstGeom prst="rect">
            <a:avLst/>
          </a:prstGeom>
          <a:noFill/>
          <a:ln w="9525">
            <a:noFill/>
          </a:ln>
        </p:spPr>
      </p:pic>
      <p:sp>
        <p:nvSpPr>
          <p:cNvPr id="7172"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p:nvPr/>
        </p:nvSpPr>
        <p:spPr>
          <a:xfrm>
            <a:off x="4427538" y="-30162"/>
            <a:ext cx="4716462" cy="5035550"/>
          </a:xfrm>
          <a:prstGeom prst="rect">
            <a:avLst/>
          </a:prstGeom>
          <a:noFill/>
          <a:ln w="9525">
            <a:noFill/>
          </a:ln>
        </p:spPr>
        <p:txBody>
          <a:bodyPr anchor="ctr" anchorCtr="0">
            <a:spAutoFit/>
          </a:bodyPr>
          <a:lstStyle/>
          <a:p>
            <a:pPr algn="ctr"/>
            <a:r>
              <a:rPr lang="en-US" altLang="x-none" b="1" i="1" dirty="0">
                <a:solidFill>
                  <a:srgbClr val="FF3300"/>
                </a:solidFill>
                <a:latin typeface="Arial" panose="020B0604020202020204" pitchFamily="34" charset="0"/>
              </a:rPr>
              <a:t>Ark Citadel</a:t>
            </a:r>
            <a:endParaRPr b="1" i="1" dirty="0">
              <a:solidFill>
                <a:srgbClr val="FF3300"/>
              </a:solidFill>
              <a:latin typeface="Arial" panose="020B0604020202020204" pitchFamily="34" charset="0"/>
            </a:endParaRPr>
          </a:p>
          <a:p>
            <a:pPr algn="ctr"/>
            <a:endParaRPr dirty="0">
              <a:solidFill>
                <a:srgbClr val="FF3300"/>
              </a:solidFill>
              <a:latin typeface="Arial" panose="020B0604020202020204" pitchFamily="34" charset="0"/>
            </a:endParaRPr>
          </a:p>
          <a:p>
            <a:pPr algn="ctr"/>
            <a:r>
              <a:rPr lang="en-US" altLang="x-none" b="1" dirty="0">
                <a:latin typeface="Arial" panose="020B0604020202020204" pitchFamily="34" charset="0"/>
              </a:rPr>
              <a:t>High citadel Ark, strengthened with walls, was the centre of the city, showing the military power of the ruler. The palace, treasury and prison were located just here too. Buildings preserved today in the Ark, were constructed at the end of the 18th — beginning of the 20th centuries.</a:t>
            </a:r>
            <a:endParaRPr b="1" dirty="0">
              <a:latin typeface="Arial" panose="020B0604020202020204" pitchFamily="34" charset="0"/>
            </a:endParaRPr>
          </a:p>
          <a:p>
            <a:pPr algn="ctr"/>
            <a:r>
              <a:rPr lang="en-US" altLang="x-none" b="1" dirty="0">
                <a:latin typeface="Arial" panose="020B0604020202020204" pitchFamily="34" charset="0"/>
              </a:rPr>
              <a:t>Today the Ark Citadel is a big earthen platform stretched from west to east. A lot of buildings are located inside the Ark Citadel. Presently, the eastern part of the Ark represents the archaeological monument. Childukhtaron Mosque is still preserved here accommodating now the historical museum.</a:t>
            </a:r>
          </a:p>
        </p:txBody>
      </p:sp>
      <p:pic>
        <p:nvPicPr>
          <p:cNvPr id="8195" name="Picture 4" descr="Bokhara1909"/>
          <p:cNvPicPr>
            <a:picLocks noChangeAspect="1"/>
          </p:cNvPicPr>
          <p:nvPr/>
        </p:nvPicPr>
        <p:blipFill>
          <a:blip r:embed="rId2"/>
          <a:stretch>
            <a:fillRect/>
          </a:stretch>
        </p:blipFill>
        <p:spPr>
          <a:xfrm>
            <a:off x="228600" y="333375"/>
            <a:ext cx="4127500" cy="3714750"/>
          </a:xfrm>
          <a:prstGeom prst="rect">
            <a:avLst/>
          </a:prstGeom>
          <a:noFill/>
          <a:ln w="9525">
            <a:noFill/>
          </a:ln>
        </p:spPr>
      </p:pic>
      <p:sp>
        <p:nvSpPr>
          <p:cNvPr id="8196"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p:nvPr/>
        </p:nvSpPr>
        <p:spPr>
          <a:xfrm>
            <a:off x="4716463" y="107950"/>
            <a:ext cx="3816350" cy="4760913"/>
          </a:xfrm>
          <a:prstGeom prst="rect">
            <a:avLst/>
          </a:prstGeom>
          <a:noFill/>
          <a:ln w="9525">
            <a:noFill/>
          </a:ln>
        </p:spPr>
        <p:txBody>
          <a:bodyPr anchor="ctr" anchorCtr="0">
            <a:spAutoFit/>
          </a:bodyPr>
          <a:lstStyle/>
          <a:p>
            <a:pPr algn="ctr"/>
            <a:r>
              <a:rPr lang="en-US" altLang="x-none" b="1" i="1" dirty="0">
                <a:solidFill>
                  <a:srgbClr val="FF3300"/>
                </a:solidFill>
                <a:latin typeface="Arial" panose="020B0604020202020204" pitchFamily="34" charset="0"/>
              </a:rPr>
              <a:t>Chor-Minor </a:t>
            </a:r>
            <a:r>
              <a:rPr b="1" i="1" dirty="0">
                <a:solidFill>
                  <a:srgbClr val="FF3300"/>
                </a:solidFill>
                <a:latin typeface="Arial" panose="020B0604020202020204" pitchFamily="34" charset="0"/>
              </a:rPr>
              <a:t> </a:t>
            </a:r>
            <a:r>
              <a:rPr lang="en-US" altLang="x-none" b="1" i="1" dirty="0">
                <a:solidFill>
                  <a:srgbClr val="FF3300"/>
                </a:solidFill>
                <a:latin typeface="Arial" panose="020B0604020202020204" pitchFamily="34" charset="0"/>
              </a:rPr>
              <a:t>Medressah</a:t>
            </a:r>
            <a:endParaRPr dirty="0">
              <a:solidFill>
                <a:srgbClr val="FF3300"/>
              </a:solidFill>
              <a:latin typeface="Arial" panose="020B0604020202020204" pitchFamily="34" charset="0"/>
            </a:endParaRPr>
          </a:p>
          <a:p>
            <a:pPr algn="ctr"/>
            <a:r>
              <a:rPr lang="en-US" altLang="x-none" b="1" dirty="0">
                <a:latin typeface="Arial" panose="020B0604020202020204" pitchFamily="34" charset="0"/>
              </a:rPr>
              <a:t>The four-towered entrance preserved to date is especially majestic giving the complex its name — Chor-Minor (Four Minarets). It was constructed at the beginning of the 19th century by order of the rich merchant, Turkmen Khalif Niyazkul, a traveler and carpet and horse seller. It stands by itself and as a beautiful pearl, shining in the sunlight under a perfect blue sky. It is truly unique, a philosophical monument that has no match in the architecture of Central Asia.</a:t>
            </a:r>
          </a:p>
        </p:txBody>
      </p:sp>
      <p:pic>
        <p:nvPicPr>
          <p:cNvPr id="9219" name="Picture 4" descr="The_Char_Minor,_Bukhara,_2011"/>
          <p:cNvPicPr>
            <a:picLocks noChangeAspect="1"/>
          </p:cNvPicPr>
          <p:nvPr/>
        </p:nvPicPr>
        <p:blipFill>
          <a:blip r:embed="rId2"/>
          <a:stretch>
            <a:fillRect/>
          </a:stretch>
        </p:blipFill>
        <p:spPr>
          <a:xfrm>
            <a:off x="323850" y="3213100"/>
            <a:ext cx="4064000" cy="3048000"/>
          </a:xfrm>
          <a:prstGeom prst="rect">
            <a:avLst/>
          </a:prstGeom>
          <a:noFill/>
          <a:ln w="9525">
            <a:noFill/>
          </a:ln>
        </p:spPr>
      </p:pic>
      <p:sp>
        <p:nvSpPr>
          <p:cNvPr id="9220"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p:nvPr/>
        </p:nvSpPr>
        <p:spPr>
          <a:xfrm>
            <a:off x="4643438" y="781050"/>
            <a:ext cx="4500562" cy="2838450"/>
          </a:xfrm>
          <a:prstGeom prst="rect">
            <a:avLst/>
          </a:prstGeom>
          <a:noFill/>
          <a:ln w="9525">
            <a:noFill/>
          </a:ln>
        </p:spPr>
        <p:txBody>
          <a:bodyPr anchor="ctr" anchorCtr="0">
            <a:spAutoFit/>
          </a:bodyPr>
          <a:lstStyle/>
          <a:p>
            <a:pPr algn="ctr"/>
            <a:r>
              <a:rPr lang="en-US" altLang="x-none" b="1" i="1" dirty="0">
                <a:solidFill>
                  <a:srgbClr val="FF3300"/>
                </a:solidFill>
                <a:latin typeface="Arial" panose="020B0604020202020204" pitchFamily="34" charset="0"/>
              </a:rPr>
              <a:t>Minaret Islam-Khoja</a:t>
            </a:r>
            <a:endParaRPr b="1" i="1" dirty="0">
              <a:solidFill>
                <a:srgbClr val="FF3300"/>
              </a:solidFill>
              <a:latin typeface="Arial" panose="020B0604020202020204" pitchFamily="34" charset="0"/>
            </a:endParaRPr>
          </a:p>
          <a:p>
            <a:pPr algn="ctr"/>
            <a:endParaRPr b="1" dirty="0">
              <a:solidFill>
                <a:srgbClr val="FF3300"/>
              </a:solidFill>
              <a:latin typeface="Arial" panose="020B0604020202020204" pitchFamily="34" charset="0"/>
            </a:endParaRPr>
          </a:p>
          <a:p>
            <a:pPr algn="ctr"/>
            <a:r>
              <a:rPr lang="en-US" altLang="x-none" b="1" dirty="0">
                <a:latin typeface="Arial" panose="020B0604020202020204" pitchFamily="34" charset="0"/>
              </a:rPr>
              <a:t>The medressah is not so great with a traditional architecture but the main facade is covered with a rich decoration. The majestic 45-metre Minaret Islam-Khoja can be seen from everywhere. It is narrow at the top, with a lantern-shaped top crowned with a small cupola.</a:t>
            </a:r>
          </a:p>
        </p:txBody>
      </p:sp>
      <p:pic>
        <p:nvPicPr>
          <p:cNvPr id="6148" name="Picture 4" descr="image056"/>
          <p:cNvPicPr>
            <a:picLocks noChangeAspect="1"/>
          </p:cNvPicPr>
          <p:nvPr/>
        </p:nvPicPr>
        <p:blipFill>
          <a:blip r:embed="rId2"/>
          <a:stretch>
            <a:fillRect/>
          </a:stretch>
        </p:blipFill>
        <p:spPr>
          <a:xfrm>
            <a:off x="539750" y="3716338"/>
            <a:ext cx="2736850" cy="2546350"/>
          </a:xfrm>
          <a:prstGeom prst="rect">
            <a:avLst/>
          </a:prstGeom>
          <a:noFill/>
          <a:ln w="9525">
            <a:noFill/>
          </a:ln>
        </p:spPr>
      </p:pic>
      <p:sp>
        <p:nvSpPr>
          <p:cNvPr id="10244" name="Нижний колонтитул 1"/>
          <p:cNvSpPr txBox="1">
            <a:spLocks noGrp="1"/>
          </p:cNvSpPr>
          <p:nvPr>
            <p:ph type="ftr" sz="quarter" idx="3"/>
          </p:nvPr>
        </p:nvSpPr>
        <p:spPr>
          <a:ln/>
        </p:spPr>
        <p:txBody>
          <a:bodyPr anchor="b" anchorCtr="0"/>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r>
              <a:rPr lang="en-US" altLang="x-none" sz="1400" dirty="0"/>
              <a:t>www.arxiv.uz</a:t>
            </a:r>
            <a:endParaRPr sz="1400"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animEffect transition="in" filter="blinds(horizontal)">
                                      <p:cBhvr>
                                        <p:cTn id="7" dur="5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Капсулы">
  <a:themeElements>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Капсулы">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Капсулы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Капсулы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Капсулы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Капсулы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Капсулы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Капсулы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Капсулы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Капсулы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0</TotalTime>
  <Words>1049</Words>
  <Application>Microsoft Office PowerPoint</Application>
  <PresentationFormat>Экран (4:3)</PresentationFormat>
  <Paragraphs>58</Paragraphs>
  <Slides>12</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12</vt:i4>
      </vt:variant>
    </vt:vector>
  </HeadingPairs>
  <TitlesOfParts>
    <vt:vector size="17" baseType="lpstr">
      <vt:lpstr>Arial</vt:lpstr>
      <vt:lpstr>Calibri</vt:lpstr>
      <vt:lpstr>Times New Roman</vt:lpstr>
      <vt:lpstr>Wingdings</vt:lpstr>
      <vt:lpstr>Капсулы</vt:lpstr>
      <vt:lpstr>Historical Places of Uzbekistan</vt:lpstr>
      <vt:lpstr>PLAN: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Arxiv.uz</dc:creator>
  <cp:lastModifiedBy>PC</cp:lastModifiedBy>
  <cp:revision>9</cp:revision>
  <dcterms:created xsi:type="dcterms:W3CDTF">2013-01-14T11:44:54Z</dcterms:created>
  <dcterms:modified xsi:type="dcterms:W3CDTF">2025-02-11T18:10:44Z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84D6ECD6F0A546BAB5631134F09F2431_13</vt:lpwstr>
  </property>
  <property fmtid="{D5CDD505-2E9C-101B-9397-08002B2CF9AE}" pid="3" name="KSOProductBuildVer">
    <vt:lpwstr>1049-12.2.0.18607</vt:lpwstr>
  </property>
</Properties>
</file>