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8"/>
  </p:notesMasterIdLst>
  <p:sldIdLst>
    <p:sldId id="262" r:id="rId2"/>
    <p:sldId id="263" r:id="rId3"/>
    <p:sldId id="264" r:id="rId4"/>
    <p:sldId id="265" r:id="rId5"/>
    <p:sldId id="266" r:id="rId6"/>
    <p:sldId id="267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944D1-D440-4A00-9220-096028A3588D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E755BB-D3AA-47B5-8340-A84786F50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7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F0795-0CB7-49AB-A421-7960C519FA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293394"/>
      </p:ext>
    </p:extLst>
  </p:cSld>
  <p:clrMapOvr>
    <a:masterClrMapping/>
  </p:clrMapOvr>
  <p:transition spd="med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874E4-9B1F-4BCF-B1A5-365986168C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066744"/>
      </p:ext>
    </p:extLst>
  </p:cSld>
  <p:clrMapOvr>
    <a:masterClrMapping/>
  </p:clrMapOvr>
  <p:transition spd="med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A6798-BB13-40A1-AD8D-F5098DEBAE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581471"/>
      </p:ext>
    </p:extLst>
  </p:cSld>
  <p:clrMapOvr>
    <a:masterClrMapping/>
  </p:clrMapOvr>
  <p:transition spd="med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F078F-B551-44ED-9EA7-FC68A1989D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918655"/>
      </p:ext>
    </p:extLst>
  </p:cSld>
  <p:clrMapOvr>
    <a:masterClrMapping/>
  </p:clrMapOvr>
  <p:transition spd="med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2CE4E-231F-4D85-A8E7-69C1FFDDC6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851222"/>
      </p:ext>
    </p:extLst>
  </p:cSld>
  <p:clrMapOvr>
    <a:masterClrMapping/>
  </p:clrMapOvr>
  <p:transition spd="med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DACBB-ACB6-4254-AC8F-74031EF9B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47748"/>
      </p:ext>
    </p:extLst>
  </p:cSld>
  <p:clrMapOvr>
    <a:masterClrMapping/>
  </p:clrMapOvr>
  <p:transition spd="med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55D48-9739-4930-8C42-5355D02A7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65294"/>
      </p:ext>
    </p:extLst>
  </p:cSld>
  <p:clrMapOvr>
    <a:masterClrMapping/>
  </p:clrMapOvr>
  <p:transition spd="med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7D2D7-4799-41C0-88A1-D57E10914A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726553"/>
      </p:ext>
    </p:extLst>
  </p:cSld>
  <p:clrMapOvr>
    <a:masterClrMapping/>
  </p:clrMapOvr>
  <p:transition spd="med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6ED8A-84AE-40CF-8355-11E0A7F41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095401"/>
      </p:ext>
    </p:extLst>
  </p:cSld>
  <p:clrMapOvr>
    <a:masterClrMapping/>
  </p:clrMapOvr>
  <p:transition spd="med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B8275-DFDB-49D5-8498-8DCE8FF76B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466420"/>
      </p:ext>
    </p:extLst>
  </p:cSld>
  <p:clrMapOvr>
    <a:masterClrMapping/>
  </p:clrMapOvr>
  <p:transition spd="med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43A86-EAB2-445A-8F16-C8E5F38C3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559763"/>
      </p:ext>
    </p:extLst>
  </p:cSld>
  <p:clrMapOvr>
    <a:masterClrMapping/>
  </p:clrMapOvr>
  <p:transition spd="med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7CD13AF8-E2B6-41C3-98BD-00795055FD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med">
    <p:strips dir="rd"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8533807"/>
              </p:ext>
            </p:extLst>
          </p:nvPr>
        </p:nvGraphicFramePr>
        <p:xfrm>
          <a:off x="25626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Фотография Photo Editor" r:id="rId3" imgW="4571429" imgH="3780952" progId="MSPhotoEd.3">
                  <p:embed/>
                </p:oleObj>
              </mc:Choice>
              <mc:Fallback>
                <p:oleObj name="Фотография Photo Editor" r:id="rId3" imgW="4571429" imgH="3780952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26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2051050" y="188913"/>
            <a:ext cx="49244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800" b="1" dirty="0" smtClean="0">
                <a:solidFill>
                  <a:srgbClr val="000099"/>
                </a:solidFill>
              </a:rPr>
              <a:t>DARS MAVZUSI</a:t>
            </a:r>
            <a:endParaRPr lang="ru-RU" sz="4800" b="1" dirty="0">
              <a:solidFill>
                <a:srgbClr val="000099"/>
              </a:solidFill>
            </a:endParaRPr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1043608" y="5373216"/>
            <a:ext cx="79279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200" b="1" dirty="0" err="1" smtClean="0">
                <a:solidFill>
                  <a:srgbClr val="000099"/>
                </a:solidFill>
                <a:latin typeface="Tahoma" pitchFamily="34" charset="0"/>
              </a:rPr>
              <a:t>Hujayra</a:t>
            </a:r>
            <a:r>
              <a:rPr lang="en-US" sz="4200" b="1" dirty="0" smtClean="0">
                <a:solidFill>
                  <a:srgbClr val="000099"/>
                </a:solidFill>
                <a:latin typeface="Tahoma" pitchFamily="34" charset="0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Tahoma" pitchFamily="34" charset="0"/>
              </a:rPr>
              <a:t>va</a:t>
            </a:r>
            <a:r>
              <a:rPr lang="en-US" sz="4200" b="1" dirty="0" smtClean="0">
                <a:solidFill>
                  <a:srgbClr val="000099"/>
                </a:solidFill>
                <a:latin typeface="Tahoma" pitchFamily="34" charset="0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Tahoma" pitchFamily="34" charset="0"/>
              </a:rPr>
              <a:t>uning</a:t>
            </a:r>
            <a:r>
              <a:rPr lang="en-US" sz="4200" b="1" dirty="0" smtClean="0">
                <a:solidFill>
                  <a:srgbClr val="000099"/>
                </a:solidFill>
                <a:latin typeface="Tahoma" pitchFamily="34" charset="0"/>
              </a:rPr>
              <a:t> </a:t>
            </a:r>
            <a:r>
              <a:rPr lang="en-US" sz="4200" b="1" dirty="0" err="1" smtClean="0">
                <a:solidFill>
                  <a:srgbClr val="000099"/>
                </a:solidFill>
                <a:latin typeface="Tahoma" pitchFamily="34" charset="0"/>
              </a:rPr>
              <a:t>tuzilishi</a:t>
            </a:r>
            <a:endParaRPr lang="ru-RU" sz="4200" b="1" dirty="0">
              <a:solidFill>
                <a:srgbClr val="000099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86537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107504" y="188640"/>
            <a:ext cx="8892479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800" dirty="0" err="1" smtClean="0">
                <a:solidFill>
                  <a:srgbClr val="008000"/>
                </a:solidFill>
                <a:latin typeface="Verdana" pitchFamily="34" charset="0"/>
              </a:rPr>
              <a:t>Hozirgi</a:t>
            </a:r>
            <a:r>
              <a:rPr lang="en-US" sz="2800" dirty="0" smtClean="0">
                <a:solidFill>
                  <a:srgbClr val="008000"/>
                </a:solidFill>
                <a:latin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Verdana" pitchFamily="34" charset="0"/>
              </a:rPr>
              <a:t>kunda</a:t>
            </a:r>
            <a:r>
              <a:rPr lang="en-US" sz="2800" dirty="0" smtClean="0">
                <a:solidFill>
                  <a:srgbClr val="008000"/>
                </a:solidFill>
                <a:latin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Verdana" pitchFamily="34" charset="0"/>
              </a:rPr>
              <a:t>o’simlik</a:t>
            </a:r>
            <a:r>
              <a:rPr lang="en-US" sz="2800" dirty="0" smtClean="0">
                <a:solidFill>
                  <a:srgbClr val="008000"/>
                </a:solidFill>
                <a:latin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Verdana" pitchFamily="34" charset="0"/>
              </a:rPr>
              <a:t>va</a:t>
            </a:r>
            <a:r>
              <a:rPr lang="en-US" sz="2800" dirty="0" smtClean="0">
                <a:solidFill>
                  <a:srgbClr val="008000"/>
                </a:solidFill>
                <a:latin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Verdana" pitchFamily="34" charset="0"/>
              </a:rPr>
              <a:t>hayvon</a:t>
            </a:r>
            <a:r>
              <a:rPr lang="en-US" sz="2800" dirty="0" smtClean="0">
                <a:solidFill>
                  <a:srgbClr val="008000"/>
                </a:solidFill>
                <a:latin typeface="Verdana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rgbClr val="008000"/>
                </a:solidFill>
                <a:latin typeface="Verdana" pitchFamily="34" charset="0"/>
              </a:rPr>
              <a:t>organizmning</a:t>
            </a:r>
            <a:r>
              <a:rPr lang="en-US" sz="2800" dirty="0" smtClean="0">
                <a:solidFill>
                  <a:srgbClr val="008000"/>
                </a:solidFill>
                <a:latin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Verdana" pitchFamily="34" charset="0"/>
              </a:rPr>
              <a:t>birligi</a:t>
            </a:r>
            <a:r>
              <a:rPr lang="en-US" sz="2800" dirty="0" smtClean="0">
                <a:solidFill>
                  <a:srgbClr val="008000"/>
                </a:solidFill>
                <a:latin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Verdana" pitchFamily="34" charset="0"/>
              </a:rPr>
              <a:t>hujayra</a:t>
            </a:r>
            <a:r>
              <a:rPr lang="en-US" sz="2800" dirty="0" smtClean="0">
                <a:solidFill>
                  <a:srgbClr val="008000"/>
                </a:solidFill>
                <a:latin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Verdana" pitchFamily="34" charset="0"/>
              </a:rPr>
              <a:t>hisoblanadi</a:t>
            </a:r>
            <a:endParaRPr lang="ru-RU" sz="2800" dirty="0">
              <a:solidFill>
                <a:srgbClr val="008000"/>
              </a:solidFill>
              <a:latin typeface="Verdana" pitchFamily="34" charset="0"/>
            </a:endParaRPr>
          </a:p>
        </p:txBody>
      </p:sp>
      <p:graphicFrame>
        <p:nvGraphicFramePr>
          <p:cNvPr id="4099" name="Object 5"/>
          <p:cNvGraphicFramePr>
            <a:graphicFrameLocks noChangeAspect="1"/>
          </p:cNvGraphicFramePr>
          <p:nvPr/>
        </p:nvGraphicFramePr>
        <p:xfrm>
          <a:off x="101600" y="1844675"/>
          <a:ext cx="9042400" cy="273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Точечный рисунок" r:id="rId3" imgW="7714286" imgH="2019048" progId="Paint.Picture">
                  <p:embed/>
                </p:oleObj>
              </mc:Choice>
              <mc:Fallback>
                <p:oleObj name="Точечный рисунок" r:id="rId3" imgW="7714286" imgH="20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" y="1844675"/>
                        <a:ext cx="9042400" cy="273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6"/>
          <p:cNvGraphicFramePr>
            <a:graphicFrameLocks noChangeAspect="1"/>
          </p:cNvGraphicFramePr>
          <p:nvPr/>
        </p:nvGraphicFramePr>
        <p:xfrm>
          <a:off x="1258888" y="4508500"/>
          <a:ext cx="6908800" cy="234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Точечный рисунок" r:id="rId5" imgW="5896798" imgH="1590897" progId="Paint.Picture">
                  <p:embed/>
                </p:oleObj>
              </mc:Choice>
              <mc:Fallback>
                <p:oleObj name="Точечный рисунок" r:id="rId5" imgW="5896798" imgH="159089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4508500"/>
                        <a:ext cx="6908800" cy="234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11560" y="1988840"/>
            <a:ext cx="201622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Bakteriya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18317" y="1988840"/>
            <a:ext cx="201622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O’simliklar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70838" y="1988840"/>
            <a:ext cx="201622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Hayvonlar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89518" y="4588821"/>
            <a:ext cx="201622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O’simlik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to’qimasi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05596" y="4588821"/>
            <a:ext cx="238502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Hayvon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to’qimasi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29386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5" descr="bkg03"/>
          <p:cNvGraphicFramePr>
            <a:graphicFrameLocks noChangeAspect="1"/>
          </p:cNvGraphicFramePr>
          <p:nvPr/>
        </p:nvGraphicFramePr>
        <p:xfrm>
          <a:off x="1258888" y="836613"/>
          <a:ext cx="6784975" cy="451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Точечный рисунок" r:id="rId3" imgW="5896798" imgH="3924848" progId="Paint.Picture">
                  <p:embed/>
                </p:oleObj>
              </mc:Choice>
              <mc:Fallback>
                <p:oleObj name="Точечный рисунок" r:id="rId3" imgW="5896798" imgH="39248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836613"/>
                        <a:ext cx="6784975" cy="451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6516688" y="692150"/>
            <a:ext cx="17091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99"/>
                </a:solidFill>
              </a:rPr>
              <a:t>Sitoplazma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7308850" y="1989138"/>
            <a:ext cx="14811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CC"/>
                </a:solidFill>
              </a:rPr>
              <a:t>Yadrocha</a:t>
            </a:r>
            <a:endParaRPr lang="ru-RU" sz="2400" dirty="0">
              <a:solidFill>
                <a:srgbClr val="0000CC"/>
              </a:solidFill>
            </a:endParaRPr>
          </a:p>
        </p:txBody>
      </p:sp>
      <p:grpSp>
        <p:nvGrpSpPr>
          <p:cNvPr id="10245" name="Group 10"/>
          <p:cNvGrpSpPr>
            <a:grpSpLocks/>
          </p:cNvGrpSpPr>
          <p:nvPr/>
        </p:nvGrpSpPr>
        <p:grpSpPr bwMode="auto">
          <a:xfrm>
            <a:off x="5724525" y="2420938"/>
            <a:ext cx="2843213" cy="1008062"/>
            <a:chOff x="3651" y="1525"/>
            <a:chExt cx="1791" cy="635"/>
          </a:xfrm>
        </p:grpSpPr>
        <p:sp>
          <p:nvSpPr>
            <p:cNvPr id="10253" name="Line 8"/>
            <p:cNvSpPr>
              <a:spLocks noChangeShapeType="1"/>
            </p:cNvSpPr>
            <p:nvPr/>
          </p:nvSpPr>
          <p:spPr bwMode="auto">
            <a:xfrm flipH="1">
              <a:off x="3651" y="1525"/>
              <a:ext cx="1043" cy="635"/>
            </a:xfrm>
            <a:prstGeom prst="line">
              <a:avLst/>
            </a:prstGeom>
            <a:noFill/>
            <a:ln w="9525">
              <a:solidFill>
                <a:srgbClr val="0000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9"/>
            <p:cNvSpPr>
              <a:spLocks noChangeShapeType="1"/>
            </p:cNvSpPr>
            <p:nvPr/>
          </p:nvSpPr>
          <p:spPr bwMode="auto">
            <a:xfrm>
              <a:off x="4694" y="1525"/>
              <a:ext cx="748" cy="0"/>
            </a:xfrm>
            <a:prstGeom prst="line">
              <a:avLst/>
            </a:prstGeom>
            <a:noFill/>
            <a:ln w="9525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6" name="Rectangle 11"/>
          <p:cNvSpPr>
            <a:spLocks noChangeArrowheads="1"/>
          </p:cNvSpPr>
          <p:nvPr/>
        </p:nvSpPr>
        <p:spPr bwMode="auto">
          <a:xfrm>
            <a:off x="7164388" y="3573463"/>
            <a:ext cx="9841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99"/>
                </a:solidFill>
              </a:rPr>
              <a:t>Yadro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0247" name="Rectangle 12"/>
          <p:cNvSpPr>
            <a:spLocks noChangeArrowheads="1"/>
          </p:cNvSpPr>
          <p:nvPr/>
        </p:nvSpPr>
        <p:spPr bwMode="auto">
          <a:xfrm>
            <a:off x="5913438" y="4076700"/>
            <a:ext cx="29738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0099"/>
                </a:solidFill>
              </a:rPr>
              <a:t>   </a:t>
            </a:r>
            <a:r>
              <a:rPr lang="en-US" sz="2400" dirty="0" err="1" smtClean="0">
                <a:solidFill>
                  <a:srgbClr val="000099"/>
                </a:solidFill>
              </a:rPr>
              <a:t>Endoplazmatik</a:t>
            </a:r>
            <a:r>
              <a:rPr lang="en-US" sz="2400" dirty="0" smtClean="0">
                <a:solidFill>
                  <a:srgbClr val="000099"/>
                </a:solidFill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</a:rPr>
              <a:t>to’r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0248" name="Rectangle 13"/>
          <p:cNvSpPr>
            <a:spLocks noChangeArrowheads="1"/>
          </p:cNvSpPr>
          <p:nvPr/>
        </p:nvSpPr>
        <p:spPr bwMode="auto">
          <a:xfrm>
            <a:off x="4067175" y="4868863"/>
            <a:ext cx="19319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99"/>
                </a:solidFill>
              </a:rPr>
              <a:t>Mitoxondriya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0249" name="Rectangle 14"/>
          <p:cNvSpPr>
            <a:spLocks noChangeArrowheads="1"/>
          </p:cNvSpPr>
          <p:nvPr/>
        </p:nvSpPr>
        <p:spPr bwMode="auto">
          <a:xfrm>
            <a:off x="179388" y="4508500"/>
            <a:ext cx="45624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 err="1" smtClean="0">
                <a:solidFill>
                  <a:srgbClr val="0000CC"/>
                </a:solidFill>
              </a:rPr>
              <a:t>Tashqi</a:t>
            </a:r>
            <a:r>
              <a:rPr lang="en-US" sz="2400" dirty="0" smtClean="0">
                <a:solidFill>
                  <a:srgbClr val="0000CC"/>
                </a:solidFill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</a:rPr>
              <a:t>hujayra</a:t>
            </a:r>
            <a:r>
              <a:rPr lang="en-US" sz="2400" dirty="0" smtClean="0">
                <a:solidFill>
                  <a:srgbClr val="0000CC"/>
                </a:solidFill>
              </a:rPr>
              <a:t> </a:t>
            </a:r>
          </a:p>
          <a:p>
            <a:r>
              <a:rPr lang="en-US" sz="2400" dirty="0" err="1" smtClean="0">
                <a:solidFill>
                  <a:srgbClr val="0000CC"/>
                </a:solidFill>
              </a:rPr>
              <a:t>qobig’i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10250" name="Rectangle 15"/>
          <p:cNvSpPr>
            <a:spLocks noChangeArrowheads="1"/>
          </p:cNvSpPr>
          <p:nvPr/>
        </p:nvSpPr>
        <p:spPr bwMode="auto">
          <a:xfrm>
            <a:off x="561522" y="3868509"/>
            <a:ext cx="15552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CC"/>
                </a:solidFill>
              </a:rPr>
              <a:t>Xloroplast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10251" name="Rectangle 16"/>
          <p:cNvSpPr>
            <a:spLocks noChangeArrowheads="1"/>
          </p:cNvSpPr>
          <p:nvPr/>
        </p:nvSpPr>
        <p:spPr bwMode="auto">
          <a:xfrm>
            <a:off x="1258888" y="765175"/>
            <a:ext cx="12759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CC"/>
                </a:solidFill>
              </a:rPr>
              <a:t>Vakuola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10252" name="Rectangle 17"/>
          <p:cNvSpPr>
            <a:spLocks noChangeArrowheads="1"/>
          </p:cNvSpPr>
          <p:nvPr/>
        </p:nvSpPr>
        <p:spPr bwMode="auto">
          <a:xfrm>
            <a:off x="1187450" y="188913"/>
            <a:ext cx="62805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800080"/>
                </a:solidFill>
              </a:rPr>
              <a:t>O’simlik</a:t>
            </a:r>
            <a:r>
              <a:rPr lang="en-US" sz="3600" dirty="0" smtClean="0">
                <a:solidFill>
                  <a:srgbClr val="800080"/>
                </a:solidFill>
              </a:rPr>
              <a:t> </a:t>
            </a:r>
            <a:r>
              <a:rPr lang="en-US" sz="3600" dirty="0" err="1" smtClean="0">
                <a:solidFill>
                  <a:srgbClr val="800080"/>
                </a:solidFill>
              </a:rPr>
              <a:t>hujayrasining</a:t>
            </a:r>
            <a:r>
              <a:rPr lang="en-US" sz="3600" dirty="0" smtClean="0">
                <a:solidFill>
                  <a:srgbClr val="800080"/>
                </a:solidFill>
              </a:rPr>
              <a:t> </a:t>
            </a:r>
            <a:r>
              <a:rPr lang="en-US" sz="3600" dirty="0" err="1" smtClean="0">
                <a:solidFill>
                  <a:srgbClr val="800080"/>
                </a:solidFill>
              </a:rPr>
              <a:t>tuzilishi</a:t>
            </a:r>
            <a:endParaRPr lang="ru-RU" sz="3600" dirty="0">
              <a:solidFill>
                <a:srgbClr val="80008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89490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6" t="33369" r="40868" b="34941"/>
          <a:stretch>
            <a:fillRect/>
          </a:stretch>
        </p:blipFill>
        <p:spPr bwMode="auto">
          <a:xfrm>
            <a:off x="446584" y="1353910"/>
            <a:ext cx="3785238" cy="529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06886" y="428604"/>
            <a:ext cx="383951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Sitoplazma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5124" name="TextBox 8"/>
          <p:cNvSpPr txBox="1">
            <a:spLocks noChangeArrowheads="1"/>
          </p:cNvSpPr>
          <p:nvPr/>
        </p:nvSpPr>
        <p:spPr bwMode="auto">
          <a:xfrm>
            <a:off x="5181599" y="1776414"/>
            <a:ext cx="3611335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 dirty="0" err="1" smtClean="0">
                <a:latin typeface="Century" pitchFamily="18" charset="0"/>
              </a:rPr>
              <a:t>Sitoplazma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tarkibi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shilimshiq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rangsiz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moddadan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tashkil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topgan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bo’lib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uning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tarkibida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organoidlar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va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kiritmalar</a:t>
            </a:r>
            <a:r>
              <a:rPr lang="en-US" sz="2800" dirty="0" smtClean="0">
                <a:latin typeface="Century" pitchFamily="18" charset="0"/>
              </a:rPr>
              <a:t> </a:t>
            </a:r>
            <a:r>
              <a:rPr lang="en-US" sz="2800" dirty="0" err="1" smtClean="0">
                <a:latin typeface="Century" pitchFamily="18" charset="0"/>
              </a:rPr>
              <a:t>bo’ladi</a:t>
            </a:r>
            <a:r>
              <a:rPr lang="en-US" sz="2800" dirty="0" smtClean="0">
                <a:latin typeface="Century" pitchFamily="18" charset="0"/>
              </a:rPr>
              <a:t>.</a:t>
            </a:r>
            <a:endParaRPr lang="ru-RU" sz="2800" dirty="0">
              <a:latin typeface="Century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03101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3" t="33159" r="38086" b="33984"/>
          <a:stretch>
            <a:fillRect/>
          </a:stretch>
        </p:blipFill>
        <p:spPr bwMode="auto">
          <a:xfrm>
            <a:off x="4317547" y="1168174"/>
            <a:ext cx="4287780" cy="510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98697" y="142852"/>
            <a:ext cx="28010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Vakuola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6148" name="TextBox 8"/>
          <p:cNvSpPr txBox="1">
            <a:spLocks noChangeArrowheads="1"/>
          </p:cNvSpPr>
          <p:nvPr/>
        </p:nvSpPr>
        <p:spPr bwMode="auto">
          <a:xfrm>
            <a:off x="214313" y="1571625"/>
            <a:ext cx="316025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en-US" sz="2400" b="1" dirty="0" err="1" smtClean="0">
                <a:latin typeface="Century" pitchFamily="18" charset="0"/>
              </a:rPr>
              <a:t>Vakuola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sitoplazma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ichidagi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hujayra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shirasi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bilan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to’lgan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bo’shliq</a:t>
            </a:r>
            <a:r>
              <a:rPr lang="en-US" sz="2400" b="1" dirty="0" smtClean="0">
                <a:latin typeface="Century" pitchFamily="18" charset="0"/>
              </a:rPr>
              <a:t>. </a:t>
            </a:r>
            <a:r>
              <a:rPr lang="en-US" sz="2400" b="1" dirty="0" err="1" smtClean="0">
                <a:latin typeface="Century" pitchFamily="18" charset="0"/>
              </a:rPr>
              <a:t>Uning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tarkibiga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ko’ra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o’simlik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mevasi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shirin</a:t>
            </a:r>
            <a:r>
              <a:rPr lang="en-US" sz="2400" b="1" dirty="0" smtClean="0">
                <a:latin typeface="Century" pitchFamily="18" charset="0"/>
              </a:rPr>
              <a:t>, </a:t>
            </a:r>
            <a:r>
              <a:rPr lang="en-US" sz="2400" b="1" dirty="0" err="1" smtClean="0">
                <a:latin typeface="Century" pitchFamily="18" charset="0"/>
              </a:rPr>
              <a:t>achchiq</a:t>
            </a:r>
            <a:r>
              <a:rPr lang="en-US" sz="2400" b="1" dirty="0" smtClean="0">
                <a:latin typeface="Century" pitchFamily="18" charset="0"/>
              </a:rPr>
              <a:t>, </a:t>
            </a:r>
            <a:r>
              <a:rPr lang="en-US" sz="2400" b="1" dirty="0" err="1" smtClean="0">
                <a:latin typeface="Century" pitchFamily="18" charset="0"/>
              </a:rPr>
              <a:t>nordon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bo’lishi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mumkin</a:t>
            </a:r>
            <a:r>
              <a:rPr lang="en-US" sz="2400" b="1" dirty="0" smtClean="0">
                <a:latin typeface="Century" pitchFamily="18" charset="0"/>
              </a:rPr>
              <a:t>. </a:t>
            </a:r>
            <a:r>
              <a:rPr lang="en-US" sz="2400" b="1" dirty="0" err="1" smtClean="0">
                <a:latin typeface="Century" pitchFamily="18" charset="0"/>
              </a:rPr>
              <a:t>Vakuola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tarkibini</a:t>
            </a:r>
            <a:r>
              <a:rPr lang="en-US" sz="2400" b="1" dirty="0" smtClean="0">
                <a:latin typeface="Century" pitchFamily="18" charset="0"/>
              </a:rPr>
              <a:t> 70-95 % </a:t>
            </a:r>
            <a:r>
              <a:rPr lang="en-US" sz="2400" b="1" dirty="0" err="1" smtClean="0">
                <a:latin typeface="Century" pitchFamily="18" charset="0"/>
              </a:rPr>
              <a:t>suv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tashkil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etadi</a:t>
            </a:r>
            <a:r>
              <a:rPr lang="en-US" sz="2400" b="1" dirty="0" smtClean="0">
                <a:latin typeface="Century" pitchFamily="18" charset="0"/>
              </a:rPr>
              <a:t>.</a:t>
            </a:r>
            <a:endParaRPr lang="ru-RU" sz="2400" b="1" dirty="0">
              <a:latin typeface="Century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656955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1" t="34622" r="40216" b="36540"/>
          <a:stretch>
            <a:fillRect/>
          </a:stretch>
        </p:blipFill>
        <p:spPr bwMode="auto">
          <a:xfrm>
            <a:off x="478972" y="1255940"/>
            <a:ext cx="4032478" cy="487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05768" y="142852"/>
            <a:ext cx="634045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Yadro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va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yadrocha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7172" name="TextBox 8"/>
          <p:cNvSpPr txBox="1">
            <a:spLocks noChangeArrowheads="1"/>
          </p:cNvSpPr>
          <p:nvPr/>
        </p:nvSpPr>
        <p:spPr bwMode="auto">
          <a:xfrm>
            <a:off x="4789714" y="1521279"/>
            <a:ext cx="4101193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en-US" sz="2400" b="1" dirty="0" err="1" smtClean="0">
                <a:latin typeface="Century" pitchFamily="18" charset="0"/>
              </a:rPr>
              <a:t>Yadro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va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yadrocha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hujayra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markazida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joylashga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bo’lib</a:t>
            </a:r>
            <a:r>
              <a:rPr lang="en-US" sz="2400" b="1" dirty="0" smtClean="0">
                <a:latin typeface="Century" pitchFamily="18" charset="0"/>
              </a:rPr>
              <a:t>, </a:t>
            </a:r>
            <a:r>
              <a:rPr lang="en-US" sz="2400" b="1" dirty="0" err="1" smtClean="0">
                <a:latin typeface="Century" pitchFamily="18" charset="0"/>
              </a:rPr>
              <a:t>yadro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ikki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qavat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membranali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organoid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hisoblanadi</a:t>
            </a:r>
            <a:r>
              <a:rPr lang="en-US" sz="2400" b="1" dirty="0" smtClean="0">
                <a:latin typeface="Century" pitchFamily="18" charset="0"/>
              </a:rPr>
              <a:t>. </a:t>
            </a:r>
            <a:r>
              <a:rPr lang="en-US" sz="2400" b="1" dirty="0" err="1" smtClean="0">
                <a:latin typeface="Century" pitchFamily="18" charset="0"/>
              </a:rPr>
              <a:t>Yadro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to’rt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qismdan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tashkil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topgan</a:t>
            </a:r>
            <a:r>
              <a:rPr lang="en-US" sz="2400" b="1" dirty="0" smtClean="0">
                <a:latin typeface="Century" pitchFamily="18" charset="0"/>
              </a:rPr>
              <a:t>. </a:t>
            </a:r>
          </a:p>
          <a:p>
            <a:pPr marL="457200" indent="-457200" algn="just" eaLnBrk="1" hangingPunct="1">
              <a:buAutoNum type="arabicPeriod"/>
            </a:pPr>
            <a:r>
              <a:rPr lang="en-US" sz="2400" b="1" dirty="0" err="1" smtClean="0">
                <a:latin typeface="Century" pitchFamily="18" charset="0"/>
              </a:rPr>
              <a:t>Yadro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qobig’i</a:t>
            </a:r>
            <a:r>
              <a:rPr lang="en-US" sz="2400" b="1" dirty="0" smtClean="0">
                <a:latin typeface="Century" pitchFamily="18" charset="0"/>
              </a:rPr>
              <a:t>. </a:t>
            </a:r>
          </a:p>
          <a:p>
            <a:pPr marL="457200" indent="-457200" algn="just" eaLnBrk="1" hangingPunct="1">
              <a:buAutoNum type="arabicPeriod"/>
            </a:pPr>
            <a:r>
              <a:rPr lang="en-US" sz="2400" b="1" dirty="0" err="1" smtClean="0">
                <a:latin typeface="Century" pitchFamily="18" charset="0"/>
              </a:rPr>
              <a:t>Yadro</a:t>
            </a:r>
            <a:r>
              <a:rPr lang="en-US" sz="2400" b="1" dirty="0" smtClean="0">
                <a:latin typeface="Century" pitchFamily="18" charset="0"/>
              </a:rPr>
              <a:t> </a:t>
            </a:r>
            <a:r>
              <a:rPr lang="en-US" sz="2400" b="1" dirty="0" err="1" smtClean="0">
                <a:latin typeface="Century" pitchFamily="18" charset="0"/>
              </a:rPr>
              <a:t>shirasi</a:t>
            </a:r>
            <a:r>
              <a:rPr lang="en-US" sz="2400" b="1" dirty="0" smtClean="0">
                <a:latin typeface="Century" pitchFamily="18" charset="0"/>
              </a:rPr>
              <a:t> – </a:t>
            </a:r>
            <a:r>
              <a:rPr lang="en-US" sz="2400" b="1" dirty="0" err="1" smtClean="0">
                <a:latin typeface="Century" pitchFamily="18" charset="0"/>
              </a:rPr>
              <a:t>karioplazma</a:t>
            </a:r>
            <a:r>
              <a:rPr lang="en-US" sz="2400" b="1" dirty="0" smtClean="0">
                <a:latin typeface="Century" pitchFamily="18" charset="0"/>
              </a:rPr>
              <a:t>. </a:t>
            </a:r>
          </a:p>
          <a:p>
            <a:pPr marL="457200" indent="-457200" algn="just" eaLnBrk="1" hangingPunct="1">
              <a:buAutoNum type="arabicPeriod"/>
            </a:pPr>
            <a:r>
              <a:rPr lang="en-US" sz="2400" b="1" dirty="0" err="1" smtClean="0">
                <a:latin typeface="Century" pitchFamily="18" charset="0"/>
              </a:rPr>
              <a:t>Yadrocha</a:t>
            </a:r>
            <a:r>
              <a:rPr lang="en-US" sz="2400" b="1" dirty="0" smtClean="0">
                <a:latin typeface="Century" pitchFamily="18" charset="0"/>
              </a:rPr>
              <a:t>. </a:t>
            </a:r>
          </a:p>
          <a:p>
            <a:pPr marL="457200" indent="-457200" algn="just" eaLnBrk="1" hangingPunct="1">
              <a:buAutoNum type="arabicPeriod"/>
            </a:pPr>
            <a:r>
              <a:rPr lang="en-US" sz="2400" b="1" dirty="0" err="1" smtClean="0">
                <a:latin typeface="Century" pitchFamily="18" charset="0"/>
              </a:rPr>
              <a:t>Xromosoma</a:t>
            </a:r>
            <a:r>
              <a:rPr lang="en-US" sz="2400" b="1" dirty="0" smtClean="0">
                <a:latin typeface="Century" pitchFamily="18" charset="0"/>
              </a:rPr>
              <a:t>.</a:t>
            </a:r>
            <a:endParaRPr lang="ru-RU" sz="2400" b="1" dirty="0">
              <a:latin typeface="Century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www.arxiv.uz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17878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125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Тема Office</vt:lpstr>
      <vt:lpstr>Фотография Photo Editor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intel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Ядро с ядрышком</dc:title>
  <dc:creator>Женечка</dc:creator>
  <cp:lastModifiedBy>Пользователь Windows</cp:lastModifiedBy>
  <cp:revision>16</cp:revision>
  <dcterms:created xsi:type="dcterms:W3CDTF">2007-11-16T13:58:57Z</dcterms:created>
  <dcterms:modified xsi:type="dcterms:W3CDTF">2024-10-14T05:05:05Z</dcterms:modified>
</cp:coreProperties>
</file>