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3" r:id="rId6"/>
    <p:sldId id="261" r:id="rId7"/>
    <p:sldId id="262" r:id="rId8"/>
    <p:sldId id="260"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533"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6/22/2024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6/22/2024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6/22/2024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6/22/2024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6/22/2024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6/22/2024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6/22/2024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6/22/2024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6/22/2024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6/22/2024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6/22/2024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2A54C80-263E-416B-A8E0-580EDEADCBDC}" type="datetimeFigureOut">
              <a:rPr lang="en-US" dirty="0"/>
              <a:t>6/22/2024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6/22/2024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6/22/2024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a:extLst>
              <a:ext uri="{FF2B5EF4-FFF2-40B4-BE49-F238E27FC236}">
                <a16:creationId xmlns:a16="http://schemas.microsoft.com/office/drawing/2014/main" id="{5C64FFA0-07E3-C457-E7DF-CDD71702920F}"/>
              </a:ext>
            </a:extLst>
          </p:cNvPr>
          <p:cNvSpPr>
            <a:spLocks noGrp="1"/>
          </p:cNvSpPr>
          <p:nvPr>
            <p:ph type="title"/>
          </p:nvPr>
        </p:nvSpPr>
        <p:spPr>
          <a:xfrm>
            <a:off x="965571" y="2417379"/>
            <a:ext cx="8373738" cy="1186955"/>
          </a:xfrm>
        </p:spPr>
        <p:txBody>
          <a:bodyPr anchor="ctr">
            <a:normAutofit/>
          </a:bodyPr>
          <a:lstStyle/>
          <a:p>
            <a:pPr algn="ctr"/>
            <a:r>
              <a:rPr lang="en-US" sz="2600" i="1" dirty="0" err="1">
                <a:solidFill>
                  <a:schemeClr val="bg1">
                    <a:lumMod val="10000"/>
                  </a:schemeClr>
                </a:solidFill>
              </a:rPr>
              <a:t>Mavzu</a:t>
            </a:r>
            <a:r>
              <a:rPr lang="en-US" sz="2600" i="1" dirty="0">
                <a:solidFill>
                  <a:schemeClr val="bg1">
                    <a:lumMod val="10000"/>
                  </a:schemeClr>
                </a:solidFill>
              </a:rPr>
              <a:t>: </a:t>
            </a:r>
            <a:r>
              <a:rPr lang="en-US" sz="2600" i="1" dirty="0" err="1">
                <a:solidFill>
                  <a:schemeClr val="bg1">
                    <a:lumMod val="10000"/>
                  </a:schemeClr>
                </a:solidFill>
              </a:rPr>
              <a:t>Ijtimoiy</a:t>
            </a:r>
            <a:r>
              <a:rPr lang="en-US" sz="2600" i="1" dirty="0">
                <a:solidFill>
                  <a:schemeClr val="bg1">
                    <a:lumMod val="10000"/>
                  </a:schemeClr>
                </a:solidFill>
              </a:rPr>
              <a:t> </a:t>
            </a:r>
            <a:r>
              <a:rPr lang="en-US" sz="2600" i="1" dirty="0" err="1">
                <a:solidFill>
                  <a:schemeClr val="bg1">
                    <a:lumMod val="10000"/>
                  </a:schemeClr>
                </a:solidFill>
              </a:rPr>
              <a:t>psixologiya</a:t>
            </a:r>
            <a:r>
              <a:rPr lang="en-US" sz="2600" i="1" dirty="0">
                <a:solidFill>
                  <a:schemeClr val="bg1">
                    <a:lumMod val="10000"/>
                  </a:schemeClr>
                </a:solidFill>
              </a:rPr>
              <a:t> </a:t>
            </a:r>
            <a:r>
              <a:rPr lang="en-US" sz="2600" i="1" dirty="0" err="1">
                <a:solidFill>
                  <a:schemeClr val="bg1">
                    <a:lumMod val="10000"/>
                  </a:schemeClr>
                </a:solidFill>
              </a:rPr>
              <a:t>uchun</a:t>
            </a:r>
            <a:r>
              <a:rPr lang="en-US" sz="2600" i="1" dirty="0">
                <a:solidFill>
                  <a:schemeClr val="bg1">
                    <a:lumMod val="10000"/>
                  </a:schemeClr>
                </a:solidFill>
              </a:rPr>
              <a:t> </a:t>
            </a:r>
            <a:r>
              <a:rPr lang="en-US" sz="2600" i="1" dirty="0" err="1">
                <a:solidFill>
                  <a:schemeClr val="bg1">
                    <a:lumMod val="10000"/>
                  </a:schemeClr>
                </a:solidFill>
              </a:rPr>
              <a:t>shaxsni</a:t>
            </a:r>
            <a:r>
              <a:rPr lang="en-US" sz="2600" i="1" dirty="0">
                <a:solidFill>
                  <a:schemeClr val="bg1">
                    <a:lumMod val="10000"/>
                  </a:schemeClr>
                </a:solidFill>
              </a:rPr>
              <a:t> </a:t>
            </a:r>
            <a:r>
              <a:rPr lang="en-US" sz="2600" i="1" dirty="0" err="1">
                <a:solidFill>
                  <a:schemeClr val="bg1">
                    <a:lumMod val="10000"/>
                  </a:schemeClr>
                </a:solidFill>
              </a:rPr>
              <a:t>o’rganish</a:t>
            </a:r>
            <a:r>
              <a:rPr lang="en-US" sz="2600" i="1" dirty="0">
                <a:solidFill>
                  <a:schemeClr val="bg1">
                    <a:lumMod val="10000"/>
                  </a:schemeClr>
                </a:solidFill>
              </a:rPr>
              <a:t> </a:t>
            </a:r>
            <a:r>
              <a:rPr lang="en-US" sz="2600" i="1" dirty="0" err="1">
                <a:solidFill>
                  <a:schemeClr val="bg1">
                    <a:lumMod val="10000"/>
                  </a:schemeClr>
                </a:solidFill>
              </a:rPr>
              <a:t>uchun</a:t>
            </a:r>
            <a:r>
              <a:rPr lang="en-US" sz="2600" i="1" dirty="0">
                <a:solidFill>
                  <a:schemeClr val="bg1">
                    <a:lumMod val="10000"/>
                  </a:schemeClr>
                </a:solidFill>
              </a:rPr>
              <a:t> </a:t>
            </a:r>
            <a:r>
              <a:rPr lang="en-US" sz="2600" i="1" dirty="0" err="1">
                <a:solidFill>
                  <a:schemeClr val="bg1">
                    <a:lumMod val="10000"/>
                  </a:schemeClr>
                </a:solidFill>
              </a:rPr>
              <a:t>o’ziga</a:t>
            </a:r>
            <a:r>
              <a:rPr lang="en-US" sz="2600" i="1" dirty="0">
                <a:solidFill>
                  <a:schemeClr val="bg1">
                    <a:lumMod val="10000"/>
                  </a:schemeClr>
                </a:solidFill>
              </a:rPr>
              <a:t> </a:t>
            </a:r>
            <a:r>
              <a:rPr lang="en-US" sz="2600" i="1" dirty="0" err="1">
                <a:solidFill>
                  <a:schemeClr val="bg1">
                    <a:lumMod val="10000"/>
                  </a:schemeClr>
                </a:solidFill>
              </a:rPr>
              <a:t>xosligi</a:t>
            </a:r>
            <a:endParaRPr lang="ru-KZ" sz="3600" i="1" dirty="0">
              <a:solidFill>
                <a:schemeClr val="bg1">
                  <a:lumMod val="10000"/>
                </a:schemeClr>
              </a:solidFill>
            </a:endParaRPr>
          </a:p>
        </p:txBody>
      </p:sp>
    </p:spTree>
    <p:extLst>
      <p:ext uri="{BB962C8B-B14F-4D97-AF65-F5344CB8AC3E}">
        <p14:creationId xmlns:p14="http://schemas.microsoft.com/office/powerpoint/2010/main" val="3381901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F43D91-DC82-2F81-4ACE-95CAC4FF9DC6}"/>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2E8AC3FA-0858-143D-5BA4-0D8303F51EFF}"/>
              </a:ext>
            </a:extLst>
          </p:cNvPr>
          <p:cNvSpPr>
            <a:spLocks noGrp="1"/>
          </p:cNvSpPr>
          <p:nvPr>
            <p:ph idx="1"/>
          </p:nvPr>
        </p:nvSpPr>
        <p:spPr>
          <a:xfrm>
            <a:off x="677334" y="1270000"/>
            <a:ext cx="8596668" cy="3880773"/>
          </a:xfrm>
        </p:spPr>
        <p:txBody>
          <a:bodyPr>
            <a:normAutofit lnSpcReduction="10000"/>
          </a:bodyPr>
          <a:lstStyle/>
          <a:p>
            <a:pPr marL="0" indent="0">
              <a:buNone/>
            </a:pPr>
            <a:r>
              <a:rPr lang="en-US" b="1" i="0">
                <a:effectLst/>
                <a:latin typeface=".SFUI-Semibold"/>
              </a:rPr>
              <a:t>Shaxs va guruh muammosi, ijtimoiy ustanofkalarni shakllantirish va ularning rivojlanishi jarayonida muhim bir rolni o'ynaydi. Shaxs va guruh o'rtasidagi munosabatlar, kommunikatsiya, ishonch va qo'llab-quvvatlashning muhim asoslari hisoblanadi.</a:t>
            </a:r>
            <a:endParaRPr lang="en-US">
              <a:effectLst/>
              <a:latin typeface=".SF UI"/>
            </a:endParaRPr>
          </a:p>
          <a:p>
            <a:pPr marL="0" indent="0">
              <a:buNone/>
            </a:pPr>
            <a:br>
              <a:rPr lang="en-US">
                <a:effectLst/>
                <a:latin typeface=".SF UI"/>
              </a:rPr>
            </a:br>
            <a:endParaRPr lang="en-US">
              <a:effectLst/>
              <a:latin typeface=".SF UI"/>
            </a:endParaRPr>
          </a:p>
          <a:p>
            <a:pPr marL="0" indent="0">
              <a:buNone/>
            </a:pPr>
            <a:r>
              <a:rPr lang="en-US" b="1" i="0">
                <a:effectLst/>
                <a:latin typeface=".SFUI-Semibold"/>
              </a:rPr>
              <a:t>Shaxs va guruh muammosi ustida ishlash uchun quyidagi yo'llardan foydalanishingiz mumkin:</a:t>
            </a:r>
            <a:endParaRPr lang="en-US">
              <a:effectLst/>
              <a:latin typeface=".SF UI"/>
            </a:endParaRPr>
          </a:p>
          <a:p>
            <a:pPr marL="0" indent="0">
              <a:buNone/>
            </a:pPr>
            <a:br>
              <a:rPr lang="en-US">
                <a:effectLst/>
                <a:latin typeface=".SF UI"/>
              </a:rPr>
            </a:br>
            <a:endParaRPr lang="en-US">
              <a:effectLst/>
              <a:latin typeface=".SF UI"/>
            </a:endParaRPr>
          </a:p>
          <a:p>
            <a:pPr marL="0" indent="0">
              <a:buNone/>
            </a:pPr>
            <a:r>
              <a:rPr lang="en-US" b="1" i="0">
                <a:effectLst/>
                <a:latin typeface=".SFUI-Semibold"/>
              </a:rPr>
              <a:t>1. Kommunikatsiya: Shaxs va guruh o'rtasidagi yaxshi kommunikatsiya o'zaro ishonch va fikr almashishni ta'minlaydi. O'z fikrlaringizni boshqalar bilan baham ko'rish, ularning fikrlarini eshitish va o'z fikrlaringizni aniq ifodalash jiddiy muhimdir.</a:t>
            </a:r>
            <a:endParaRPr lang="en-US">
              <a:effectLst/>
              <a:latin typeface=".SF UI"/>
            </a:endParaRPr>
          </a:p>
        </p:txBody>
      </p:sp>
    </p:spTree>
    <p:extLst>
      <p:ext uri="{BB962C8B-B14F-4D97-AF65-F5344CB8AC3E}">
        <p14:creationId xmlns:p14="http://schemas.microsoft.com/office/powerpoint/2010/main" val="522021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15F2B7-A161-D1F3-1226-A44A6A94171A}"/>
              </a:ext>
            </a:extLst>
          </p:cNvPr>
          <p:cNvSpPr>
            <a:spLocks noGrp="1"/>
          </p:cNvSpPr>
          <p:nvPr>
            <p:ph type="title"/>
          </p:nvPr>
        </p:nvSpPr>
        <p:spPr/>
        <p:txBody>
          <a:bodyPr/>
          <a:lstStyle/>
          <a:p>
            <a:endParaRPr lang="ru-KZ" dirty="0"/>
          </a:p>
        </p:txBody>
      </p:sp>
      <p:sp>
        <p:nvSpPr>
          <p:cNvPr id="3" name="Объект 2">
            <a:extLst>
              <a:ext uri="{FF2B5EF4-FFF2-40B4-BE49-F238E27FC236}">
                <a16:creationId xmlns:a16="http://schemas.microsoft.com/office/drawing/2014/main" id="{565FEBF6-85FC-CD28-4F66-5E193A5DDC29}"/>
              </a:ext>
            </a:extLst>
          </p:cNvPr>
          <p:cNvSpPr>
            <a:spLocks noGrp="1"/>
          </p:cNvSpPr>
          <p:nvPr>
            <p:ph idx="1"/>
          </p:nvPr>
        </p:nvSpPr>
        <p:spPr>
          <a:xfrm>
            <a:off x="677334" y="1488613"/>
            <a:ext cx="8596668" cy="3880773"/>
          </a:xfrm>
        </p:spPr>
        <p:txBody>
          <a:bodyPr>
            <a:normAutofit fontScale="92500" lnSpcReduction="10000"/>
          </a:bodyPr>
          <a:lstStyle/>
          <a:p>
            <a:pPr marL="0" indent="0">
              <a:buNone/>
            </a:pPr>
            <a:r>
              <a:rPr lang="en-US" b="1" i="0" dirty="0">
                <a:effectLst/>
                <a:latin typeface=".SFUI-Semibold"/>
              </a:rPr>
              <a:t>2. </a:t>
            </a:r>
            <a:r>
              <a:rPr lang="en-US" b="1" i="0" dirty="0" err="1">
                <a:effectLst/>
                <a:latin typeface=".SFUI-Semibold"/>
              </a:rPr>
              <a:t>Qo'llab-quvvatlash</a:t>
            </a:r>
            <a:r>
              <a:rPr lang="en-US" b="1" i="0" dirty="0">
                <a:effectLst/>
                <a:latin typeface=".SFUI-Semibold"/>
              </a:rPr>
              <a:t>: </a:t>
            </a:r>
            <a:r>
              <a:rPr lang="en-US" b="1" i="0" dirty="0" err="1">
                <a:effectLst/>
                <a:latin typeface=".SFUI-Semibold"/>
              </a:rPr>
              <a:t>Guruh</a:t>
            </a:r>
            <a:r>
              <a:rPr lang="en-US" b="1" i="0" dirty="0">
                <a:effectLst/>
                <a:latin typeface=".SFUI-Semibold"/>
              </a:rPr>
              <a:t> </a:t>
            </a:r>
            <a:r>
              <a:rPr lang="en-US" b="1" i="0" dirty="0" err="1">
                <a:effectLst/>
                <a:latin typeface=".SFUI-Semibold"/>
              </a:rPr>
              <a:t>a'zolari</a:t>
            </a:r>
            <a:r>
              <a:rPr lang="en-US" b="1" i="0" dirty="0">
                <a:effectLst/>
                <a:latin typeface=".SFUI-Semibold"/>
              </a:rPr>
              <a:t> </a:t>
            </a:r>
            <a:r>
              <a:rPr lang="en-US" b="1" i="0" dirty="0" err="1">
                <a:effectLst/>
                <a:latin typeface=".SFUI-Semibold"/>
              </a:rPr>
              <a:t>o'rtasidagi</a:t>
            </a:r>
            <a:r>
              <a:rPr lang="en-US" b="1" i="0" dirty="0">
                <a:effectLst/>
                <a:latin typeface=".SFUI-Semibold"/>
              </a:rPr>
              <a:t> </a:t>
            </a:r>
            <a:r>
              <a:rPr lang="en-US" b="1" i="0" dirty="0" err="1">
                <a:effectLst/>
                <a:latin typeface=".SFUI-Semibold"/>
              </a:rPr>
              <a:t>qo'llab-quvvatlash</a:t>
            </a:r>
            <a:r>
              <a:rPr lang="en-US" b="1" i="0" dirty="0">
                <a:effectLst/>
                <a:latin typeface=".SFUI-Semibold"/>
              </a:rPr>
              <a:t> </a:t>
            </a:r>
            <a:r>
              <a:rPr lang="en-US" b="1" i="0" dirty="0" err="1">
                <a:effectLst/>
                <a:latin typeface=".SFUI-Semibold"/>
              </a:rPr>
              <a:t>va</a:t>
            </a:r>
            <a:r>
              <a:rPr lang="en-US" b="1" i="0" dirty="0">
                <a:effectLst/>
                <a:latin typeface=".SFUI-Semibold"/>
              </a:rPr>
              <a:t> </a:t>
            </a:r>
            <a:r>
              <a:rPr lang="en-US" b="1" i="0" dirty="0" err="1">
                <a:effectLst/>
                <a:latin typeface=".SFUI-Semibold"/>
              </a:rPr>
              <a:t>bir-biriga</a:t>
            </a:r>
            <a:r>
              <a:rPr lang="en-US" b="1" i="0" dirty="0">
                <a:effectLst/>
                <a:latin typeface=".SFUI-Semibold"/>
              </a:rPr>
              <a:t> </a:t>
            </a:r>
            <a:r>
              <a:rPr lang="en-US" b="1" i="0" dirty="0" err="1">
                <a:effectLst/>
                <a:latin typeface=".SFUI-Semibold"/>
              </a:rPr>
              <a:t>yordam</a:t>
            </a:r>
            <a:r>
              <a:rPr lang="en-US" b="1" i="0" dirty="0">
                <a:effectLst/>
                <a:latin typeface=".SFUI-Semibold"/>
              </a:rPr>
              <a:t> </a:t>
            </a:r>
            <a:r>
              <a:rPr lang="en-US" b="1" i="0" dirty="0" err="1">
                <a:effectLst/>
                <a:latin typeface=".SFUI-Semibold"/>
              </a:rPr>
              <a:t>berish</a:t>
            </a:r>
            <a:r>
              <a:rPr lang="en-US" b="1" i="0" dirty="0">
                <a:effectLst/>
                <a:latin typeface=".SFUI-Semibold"/>
              </a:rPr>
              <a:t> </a:t>
            </a:r>
            <a:r>
              <a:rPr lang="en-US" b="1" i="0" dirty="0" err="1">
                <a:effectLst/>
                <a:latin typeface=".SFUI-Semibold"/>
              </a:rPr>
              <a:t>muhimdir</a:t>
            </a:r>
            <a:r>
              <a:rPr lang="en-US" b="1" i="0" dirty="0">
                <a:effectLst/>
                <a:latin typeface=".SFUI-Semibold"/>
              </a:rPr>
              <a:t>. </a:t>
            </a:r>
            <a:r>
              <a:rPr lang="en-US" b="1" i="0" dirty="0" err="1">
                <a:effectLst/>
                <a:latin typeface=".SFUI-Semibold"/>
              </a:rPr>
              <a:t>Maslahatlashish</a:t>
            </a:r>
            <a:r>
              <a:rPr lang="en-US" b="1" i="0" dirty="0">
                <a:effectLst/>
                <a:latin typeface=".SFUI-Semibold"/>
              </a:rPr>
              <a:t>, </a:t>
            </a:r>
            <a:r>
              <a:rPr lang="en-US" b="1" i="0" dirty="0" err="1">
                <a:effectLst/>
                <a:latin typeface=".SFUI-Semibold"/>
              </a:rPr>
              <a:t>maslahatlar</a:t>
            </a:r>
            <a:r>
              <a:rPr lang="en-US" b="1" i="0" dirty="0">
                <a:effectLst/>
                <a:latin typeface=".SFUI-Semibold"/>
              </a:rPr>
              <a:t> </a:t>
            </a:r>
            <a:r>
              <a:rPr lang="en-US" b="1" i="0" dirty="0" err="1">
                <a:effectLst/>
                <a:latin typeface=".SFUI-Semibold"/>
              </a:rPr>
              <a:t>qabul</a:t>
            </a:r>
            <a:r>
              <a:rPr lang="en-US" b="1" i="0" dirty="0">
                <a:effectLst/>
                <a:latin typeface=".SFUI-Semibold"/>
              </a:rPr>
              <a:t> </a:t>
            </a:r>
            <a:r>
              <a:rPr lang="en-US" b="1" i="0" dirty="0" err="1">
                <a:effectLst/>
                <a:latin typeface=".SFUI-Semibold"/>
              </a:rPr>
              <a:t>qilish</a:t>
            </a:r>
            <a:r>
              <a:rPr lang="en-US" b="1" i="0" dirty="0">
                <a:effectLst/>
                <a:latin typeface=".SFUI-Semibold"/>
              </a:rPr>
              <a:t> </a:t>
            </a:r>
            <a:r>
              <a:rPr lang="en-US" b="1" i="0" dirty="0" err="1">
                <a:effectLst/>
                <a:latin typeface=".SFUI-Semibold"/>
              </a:rPr>
              <a:t>va</a:t>
            </a:r>
            <a:r>
              <a:rPr lang="en-US" b="1" i="0" dirty="0">
                <a:effectLst/>
                <a:latin typeface=".SFUI-Semibold"/>
              </a:rPr>
              <a:t> </a:t>
            </a:r>
            <a:r>
              <a:rPr lang="en-US" b="1" i="0" dirty="0" err="1">
                <a:effectLst/>
                <a:latin typeface=".SFUI-Semibold"/>
              </a:rPr>
              <a:t>bir-birlariga</a:t>
            </a:r>
            <a:r>
              <a:rPr lang="en-US" b="1" i="0" dirty="0">
                <a:effectLst/>
                <a:latin typeface=".SFUI-Semibold"/>
              </a:rPr>
              <a:t> </a:t>
            </a:r>
            <a:r>
              <a:rPr lang="en-US" b="1" i="0" dirty="0" err="1">
                <a:effectLst/>
                <a:latin typeface=".SFUI-Semibold"/>
              </a:rPr>
              <a:t>qo'llab-quvvatlash</a:t>
            </a:r>
            <a:r>
              <a:rPr lang="en-US" b="1" i="0" dirty="0">
                <a:effectLst/>
                <a:latin typeface=".SFUI-Semibold"/>
              </a:rPr>
              <a:t> </a:t>
            </a:r>
            <a:r>
              <a:rPr lang="en-US" b="1" i="0" dirty="0" err="1">
                <a:effectLst/>
                <a:latin typeface=".SFUI-Semibold"/>
              </a:rPr>
              <a:t>orqali</a:t>
            </a:r>
            <a:r>
              <a:rPr lang="en-US" b="1" i="0" dirty="0">
                <a:effectLst/>
                <a:latin typeface=".SFUI-Semibold"/>
              </a:rPr>
              <a:t> </a:t>
            </a:r>
            <a:r>
              <a:rPr lang="en-US" b="1" i="0" dirty="0" err="1">
                <a:effectLst/>
                <a:latin typeface=".SFUI-Semibold"/>
              </a:rPr>
              <a:t>guruhda</a:t>
            </a:r>
            <a:r>
              <a:rPr lang="en-US" b="1" i="0" dirty="0">
                <a:effectLst/>
                <a:latin typeface=".SFUI-Semibold"/>
              </a:rPr>
              <a:t> </a:t>
            </a:r>
            <a:r>
              <a:rPr lang="en-US" b="1" i="0" dirty="0" err="1">
                <a:effectLst/>
                <a:latin typeface=".SFUI-Semibold"/>
              </a:rPr>
              <a:t>ishonch</a:t>
            </a:r>
            <a:r>
              <a:rPr lang="en-US" b="1" i="0" dirty="0">
                <a:effectLst/>
                <a:latin typeface=".SFUI-Semibold"/>
              </a:rPr>
              <a:t> </a:t>
            </a:r>
            <a:r>
              <a:rPr lang="en-US" b="1" i="0" dirty="0" err="1">
                <a:effectLst/>
                <a:latin typeface=".SFUI-Semibold"/>
              </a:rPr>
              <a:t>va</a:t>
            </a:r>
            <a:r>
              <a:rPr lang="en-US" b="1" i="0" dirty="0">
                <a:effectLst/>
                <a:latin typeface=".SFUI-Semibold"/>
              </a:rPr>
              <a:t> </a:t>
            </a:r>
            <a:r>
              <a:rPr lang="en-US" b="1" i="0" dirty="0" err="1">
                <a:effectLst/>
                <a:latin typeface=".SFUI-Semibold"/>
              </a:rPr>
              <a:t>birgalikni</a:t>
            </a:r>
            <a:r>
              <a:rPr lang="en-US" b="1" i="0" dirty="0">
                <a:effectLst/>
                <a:latin typeface=".SFUI-Semibold"/>
              </a:rPr>
              <a:t> </a:t>
            </a:r>
            <a:r>
              <a:rPr lang="en-US" b="1" i="0" dirty="0" err="1">
                <a:effectLst/>
                <a:latin typeface=".SFUI-Semibold"/>
              </a:rPr>
              <a:t>oshirishingiz</a:t>
            </a:r>
            <a:r>
              <a:rPr lang="en-US" b="1" i="0" dirty="0">
                <a:effectLst/>
                <a:latin typeface=".SFUI-Semibold"/>
              </a:rPr>
              <a:t> </a:t>
            </a:r>
            <a:r>
              <a:rPr lang="en-US" b="1" i="0" dirty="0" err="1">
                <a:effectLst/>
                <a:latin typeface=".SFUI-Semibold"/>
              </a:rPr>
              <a:t>mumkin</a:t>
            </a:r>
            <a:r>
              <a:rPr lang="en-US" b="1" i="0" dirty="0">
                <a:effectLst/>
                <a:latin typeface=".SFUI-Semibold"/>
              </a:rPr>
              <a:t>.</a:t>
            </a:r>
            <a:endParaRPr lang="en-US" dirty="0">
              <a:effectLst/>
              <a:latin typeface=".SF UI"/>
            </a:endParaRPr>
          </a:p>
          <a:p>
            <a:pPr marL="0" indent="0">
              <a:buNone/>
            </a:pPr>
            <a:br>
              <a:rPr lang="en-US" dirty="0">
                <a:effectLst/>
                <a:latin typeface=".SF UI"/>
              </a:rPr>
            </a:br>
            <a:endParaRPr lang="en-US" dirty="0">
              <a:effectLst/>
              <a:latin typeface=".SF UI"/>
            </a:endParaRPr>
          </a:p>
          <a:p>
            <a:pPr marL="0" indent="0">
              <a:buNone/>
            </a:pPr>
            <a:r>
              <a:rPr lang="en-US" b="1" i="0" dirty="0">
                <a:effectLst/>
                <a:latin typeface=".SFUI-Semibold"/>
              </a:rPr>
              <a:t>3. </a:t>
            </a:r>
            <a:r>
              <a:rPr lang="en-US" b="1" i="0" dirty="0" err="1">
                <a:effectLst/>
                <a:latin typeface=".SFUI-Semibold"/>
              </a:rPr>
              <a:t>Mas'uliyat</a:t>
            </a:r>
            <a:r>
              <a:rPr lang="en-US" b="1" i="0" dirty="0">
                <a:effectLst/>
                <a:latin typeface=".SFUI-Semibold"/>
              </a:rPr>
              <a:t>: </a:t>
            </a:r>
            <a:r>
              <a:rPr lang="en-US" b="1" i="0" dirty="0" err="1">
                <a:effectLst/>
                <a:latin typeface=".SFUI-Semibold"/>
              </a:rPr>
              <a:t>Shaxs</a:t>
            </a:r>
            <a:r>
              <a:rPr lang="en-US" b="1" i="0" dirty="0">
                <a:effectLst/>
                <a:latin typeface=".SFUI-Semibold"/>
              </a:rPr>
              <a:t> </a:t>
            </a:r>
            <a:r>
              <a:rPr lang="en-US" b="1" i="0" dirty="0" err="1">
                <a:effectLst/>
                <a:latin typeface=".SFUI-Semibold"/>
              </a:rPr>
              <a:t>va</a:t>
            </a:r>
            <a:r>
              <a:rPr lang="en-US" b="1" i="0" dirty="0">
                <a:effectLst/>
                <a:latin typeface=".SFUI-Semibold"/>
              </a:rPr>
              <a:t> </a:t>
            </a:r>
            <a:r>
              <a:rPr lang="en-US" b="1" i="0" dirty="0" err="1">
                <a:effectLst/>
                <a:latin typeface=".SFUI-Semibold"/>
              </a:rPr>
              <a:t>guruh</a:t>
            </a:r>
            <a:r>
              <a:rPr lang="en-US" b="1" i="0" dirty="0">
                <a:effectLst/>
                <a:latin typeface=".SFUI-Semibold"/>
              </a:rPr>
              <a:t> </a:t>
            </a:r>
            <a:r>
              <a:rPr lang="en-US" b="1" i="0" dirty="0" err="1">
                <a:effectLst/>
                <a:latin typeface=".SFUI-Semibold"/>
              </a:rPr>
              <a:t>o'rtasidagi</a:t>
            </a:r>
            <a:r>
              <a:rPr lang="en-US" b="1" i="0" dirty="0">
                <a:effectLst/>
                <a:latin typeface=".SFUI-Semibold"/>
              </a:rPr>
              <a:t> </a:t>
            </a:r>
            <a:r>
              <a:rPr lang="en-US" b="1" i="0" dirty="0" err="1">
                <a:effectLst/>
                <a:latin typeface=".SFUI-Semibold"/>
              </a:rPr>
              <a:t>mas'uliyatni</a:t>
            </a:r>
            <a:r>
              <a:rPr lang="en-US" b="1" i="0" dirty="0">
                <a:effectLst/>
                <a:latin typeface=".SFUI-Semibold"/>
              </a:rPr>
              <a:t> </a:t>
            </a:r>
            <a:r>
              <a:rPr lang="en-US" b="1" i="0" dirty="0" err="1">
                <a:effectLst/>
                <a:latin typeface=".SFUI-Semibold"/>
              </a:rPr>
              <a:t>o'zlashtirish</a:t>
            </a:r>
            <a:r>
              <a:rPr lang="en-US" b="1" i="0" dirty="0">
                <a:effectLst/>
                <a:latin typeface=".SFUI-Semibold"/>
              </a:rPr>
              <a:t> </a:t>
            </a:r>
            <a:r>
              <a:rPr lang="en-US" b="1" i="0" dirty="0" err="1">
                <a:effectLst/>
                <a:latin typeface=".SFUI-Semibold"/>
              </a:rPr>
              <a:t>muhimdir</a:t>
            </a:r>
            <a:r>
              <a:rPr lang="en-US" b="1" i="0" dirty="0">
                <a:effectLst/>
                <a:latin typeface=".SFUI-Semibold"/>
              </a:rPr>
              <a:t>. Har </a:t>
            </a:r>
            <a:r>
              <a:rPr lang="en-US" b="1" i="0" dirty="0" err="1">
                <a:effectLst/>
                <a:latin typeface=".SFUI-Semibold"/>
              </a:rPr>
              <a:t>bir</a:t>
            </a:r>
            <a:r>
              <a:rPr lang="en-US" b="1" i="0" dirty="0">
                <a:effectLst/>
                <a:latin typeface=".SFUI-Semibold"/>
              </a:rPr>
              <a:t> </a:t>
            </a:r>
            <a:r>
              <a:rPr lang="en-US" b="1" i="0" dirty="0" err="1">
                <a:effectLst/>
                <a:latin typeface=".SFUI-Semibold"/>
              </a:rPr>
              <a:t>a'zoni</a:t>
            </a:r>
            <a:r>
              <a:rPr lang="en-US" b="1" i="0" dirty="0">
                <a:effectLst/>
                <a:latin typeface=".SFUI-Semibold"/>
              </a:rPr>
              <a:t> o'z </a:t>
            </a:r>
            <a:r>
              <a:rPr lang="en-US" b="1" i="0" dirty="0" err="1">
                <a:effectLst/>
                <a:latin typeface=".SFUI-Semibold"/>
              </a:rPr>
              <a:t>vazifasini</a:t>
            </a:r>
            <a:r>
              <a:rPr lang="en-US" b="1" i="0" dirty="0">
                <a:effectLst/>
                <a:latin typeface=".SFUI-Semibold"/>
              </a:rPr>
              <a:t> </a:t>
            </a:r>
            <a:r>
              <a:rPr lang="en-US" b="1" i="0" dirty="0" err="1">
                <a:effectLst/>
                <a:latin typeface=".SFUI-Semibold"/>
              </a:rPr>
              <a:t>bajarish</a:t>
            </a:r>
            <a:r>
              <a:rPr lang="en-US" b="1" i="0" dirty="0">
                <a:effectLst/>
                <a:latin typeface=".SFUI-Semibold"/>
              </a:rPr>
              <a:t> </a:t>
            </a:r>
            <a:r>
              <a:rPr lang="en-US" b="1" i="0" dirty="0" err="1">
                <a:effectLst/>
                <a:latin typeface=".SFUI-Semibold"/>
              </a:rPr>
              <a:t>uchun</a:t>
            </a:r>
            <a:r>
              <a:rPr lang="en-US" b="1" i="0" dirty="0">
                <a:effectLst/>
                <a:latin typeface=".SFUI-Semibold"/>
              </a:rPr>
              <a:t> </a:t>
            </a:r>
            <a:r>
              <a:rPr lang="en-US" b="1" i="0" dirty="0" err="1">
                <a:effectLst/>
                <a:latin typeface=".SFUI-Semibold"/>
              </a:rPr>
              <a:t>mas'uliyat</a:t>
            </a:r>
            <a:r>
              <a:rPr lang="en-US" b="1" i="0" dirty="0">
                <a:effectLst/>
                <a:latin typeface=".SFUI-Semibold"/>
              </a:rPr>
              <a:t> </a:t>
            </a:r>
            <a:r>
              <a:rPr lang="en-US" b="1" i="0" dirty="0" err="1">
                <a:effectLst/>
                <a:latin typeface=".SFUI-Semibold"/>
              </a:rPr>
              <a:t>bilan</a:t>
            </a:r>
            <a:r>
              <a:rPr lang="en-US" b="1" i="0" dirty="0">
                <a:effectLst/>
                <a:latin typeface=".SFUI-Semibold"/>
              </a:rPr>
              <a:t> </a:t>
            </a:r>
            <a:r>
              <a:rPr lang="en-US" b="1" i="0" dirty="0" err="1">
                <a:effectLst/>
                <a:latin typeface=".SFUI-Semibold"/>
              </a:rPr>
              <a:t>tayyorlash</a:t>
            </a:r>
            <a:r>
              <a:rPr lang="en-US" b="1" i="0" dirty="0">
                <a:effectLst/>
                <a:latin typeface=".SFUI-Semibold"/>
              </a:rPr>
              <a:t>, </a:t>
            </a:r>
            <a:r>
              <a:rPr lang="en-US" b="1" i="0" dirty="0" err="1">
                <a:effectLst/>
                <a:latin typeface=".SFUI-Semibold"/>
              </a:rPr>
              <a:t>vazifalarni</a:t>
            </a:r>
            <a:r>
              <a:rPr lang="en-US" b="1" i="0" dirty="0">
                <a:effectLst/>
                <a:latin typeface=".SFUI-Semibold"/>
              </a:rPr>
              <a:t> </a:t>
            </a:r>
            <a:r>
              <a:rPr lang="en-US" b="1" i="0" dirty="0" err="1">
                <a:effectLst/>
                <a:latin typeface=".SFUI-Semibold"/>
              </a:rPr>
              <a:t>vaqti</a:t>
            </a:r>
            <a:r>
              <a:rPr lang="en-US" b="1" i="0" dirty="0">
                <a:effectLst/>
                <a:latin typeface=".SFUI-Semibold"/>
              </a:rPr>
              <a:t> </a:t>
            </a:r>
            <a:r>
              <a:rPr lang="en-US" b="1" i="0" dirty="0" err="1">
                <a:effectLst/>
                <a:latin typeface=".SFUI-Semibold"/>
              </a:rPr>
              <a:t>bilan</a:t>
            </a:r>
            <a:r>
              <a:rPr lang="en-US" b="1" i="0" dirty="0">
                <a:effectLst/>
                <a:latin typeface=".SFUI-Semibold"/>
              </a:rPr>
              <a:t> </a:t>
            </a:r>
            <a:r>
              <a:rPr lang="en-US" b="1" i="0" dirty="0" err="1">
                <a:effectLst/>
                <a:latin typeface=".SFUI-Semibold"/>
              </a:rPr>
              <a:t>bajarish</a:t>
            </a:r>
            <a:r>
              <a:rPr lang="en-US" b="1" i="0" dirty="0">
                <a:effectLst/>
                <a:latin typeface=".SFUI-Semibold"/>
              </a:rPr>
              <a:t> </a:t>
            </a:r>
            <a:r>
              <a:rPr lang="en-US" b="1" i="0" dirty="0" err="1">
                <a:effectLst/>
                <a:latin typeface=".SFUI-Semibold"/>
              </a:rPr>
              <a:t>va</a:t>
            </a:r>
            <a:r>
              <a:rPr lang="en-US" b="1" i="0" dirty="0">
                <a:effectLst/>
                <a:latin typeface=".SFUI-Semibold"/>
              </a:rPr>
              <a:t> </a:t>
            </a:r>
            <a:r>
              <a:rPr lang="en-US" b="1" i="0" dirty="0" err="1">
                <a:effectLst/>
                <a:latin typeface=".SFUI-Semibold"/>
              </a:rPr>
              <a:t>guruhning</a:t>
            </a:r>
            <a:r>
              <a:rPr lang="en-US" b="1" i="0" dirty="0">
                <a:effectLst/>
                <a:latin typeface=".SFUI-Semibold"/>
              </a:rPr>
              <a:t> </a:t>
            </a:r>
            <a:r>
              <a:rPr lang="en-US" b="1" i="0" dirty="0" err="1">
                <a:effectLst/>
                <a:latin typeface=".SFUI-Semibold"/>
              </a:rPr>
              <a:t>umumiy</a:t>
            </a:r>
            <a:r>
              <a:rPr lang="en-US" b="1" i="0" dirty="0">
                <a:effectLst/>
                <a:latin typeface=".SFUI-Semibold"/>
              </a:rPr>
              <a:t> </a:t>
            </a:r>
            <a:r>
              <a:rPr lang="en-US" b="1" i="0" dirty="0" err="1">
                <a:effectLst/>
                <a:latin typeface=".SFUI-Semibold"/>
              </a:rPr>
              <a:t>maqsadlariga</a:t>
            </a:r>
            <a:r>
              <a:rPr lang="en-US" b="1" i="0" dirty="0">
                <a:effectLst/>
                <a:latin typeface=".SFUI-Semibold"/>
              </a:rPr>
              <a:t> </a:t>
            </a:r>
            <a:r>
              <a:rPr lang="en-US" b="1" i="0" dirty="0" err="1">
                <a:effectLst/>
                <a:latin typeface=".SFUI-Semibold"/>
              </a:rPr>
              <a:t>qaratilgan</a:t>
            </a:r>
            <a:r>
              <a:rPr lang="en-US" b="1" i="0" dirty="0">
                <a:effectLst/>
                <a:latin typeface=".SFUI-Semibold"/>
              </a:rPr>
              <a:t> </a:t>
            </a:r>
            <a:r>
              <a:rPr lang="en-US" b="1" i="0" dirty="0" err="1">
                <a:effectLst/>
                <a:latin typeface=".SFUI-Semibold"/>
              </a:rPr>
              <a:t>maqsadlarga</a:t>
            </a:r>
            <a:r>
              <a:rPr lang="en-US" b="1" i="0" dirty="0">
                <a:effectLst/>
                <a:latin typeface=".SFUI-Semibold"/>
              </a:rPr>
              <a:t> </a:t>
            </a:r>
            <a:r>
              <a:rPr lang="en-US" b="1" i="0" dirty="0" err="1">
                <a:effectLst/>
                <a:latin typeface=".SFUI-Semibold"/>
              </a:rPr>
              <a:t>erishish</a:t>
            </a:r>
            <a:r>
              <a:rPr lang="en-US" b="1" i="0" dirty="0">
                <a:effectLst/>
                <a:latin typeface=".SFUI-Semibold"/>
              </a:rPr>
              <a:t> </a:t>
            </a:r>
            <a:r>
              <a:rPr lang="en-US" b="1" i="0" dirty="0" err="1">
                <a:effectLst/>
                <a:latin typeface=".SFUI-Semibold"/>
              </a:rPr>
              <a:t>uchun</a:t>
            </a:r>
            <a:r>
              <a:rPr lang="en-US" b="1" i="0" dirty="0">
                <a:effectLst/>
                <a:latin typeface=".SFUI-Semibold"/>
              </a:rPr>
              <a:t> </a:t>
            </a:r>
            <a:r>
              <a:rPr lang="en-US" b="1" i="0" dirty="0" err="1">
                <a:effectLst/>
                <a:latin typeface=".SFUI-Semibold"/>
              </a:rPr>
              <a:t>zarur</a:t>
            </a:r>
            <a:r>
              <a:rPr lang="en-US" b="1" i="0" dirty="0">
                <a:effectLst/>
                <a:latin typeface=".SFUI-Semibold"/>
              </a:rPr>
              <a:t> </a:t>
            </a:r>
            <a:r>
              <a:rPr lang="en-US" b="1" i="0" dirty="0" err="1">
                <a:effectLst/>
                <a:latin typeface=".SFUI-Semibold"/>
              </a:rPr>
              <a:t>bo'ladi</a:t>
            </a:r>
            <a:r>
              <a:rPr lang="en-US" b="1" i="0" dirty="0">
                <a:effectLst/>
                <a:latin typeface=".SFUI-Semibold"/>
              </a:rPr>
              <a:t>.</a:t>
            </a:r>
            <a:endParaRPr lang="en-US" dirty="0">
              <a:effectLst/>
              <a:latin typeface=".SF UI"/>
            </a:endParaRPr>
          </a:p>
          <a:p>
            <a:pPr marL="0" indent="0">
              <a:buNone/>
            </a:pPr>
            <a:br>
              <a:rPr lang="en-US" dirty="0">
                <a:effectLst/>
                <a:latin typeface=".SF UI"/>
              </a:rPr>
            </a:br>
            <a:endParaRPr lang="en-US" dirty="0">
              <a:effectLst/>
              <a:latin typeface=".SF UI"/>
            </a:endParaRPr>
          </a:p>
          <a:p>
            <a:pPr marL="0" indent="0">
              <a:buNone/>
            </a:pPr>
            <a:r>
              <a:rPr lang="en-US" b="1" i="0" dirty="0">
                <a:effectLst/>
                <a:latin typeface=".SFUI-Semibold"/>
              </a:rPr>
              <a:t>4. </a:t>
            </a:r>
            <a:r>
              <a:rPr lang="en-US" b="1" i="0" dirty="0" err="1">
                <a:effectLst/>
                <a:latin typeface=".SFUI-Semibold"/>
              </a:rPr>
              <a:t>Ko'nikmalar</a:t>
            </a:r>
            <a:r>
              <a:rPr lang="en-US" b="1" i="0" dirty="0">
                <a:effectLst/>
                <a:latin typeface=".SFUI-Semibold"/>
              </a:rPr>
              <a:t> </a:t>
            </a:r>
            <a:r>
              <a:rPr lang="en-US" b="1" i="0" dirty="0" err="1">
                <a:effectLst/>
                <a:latin typeface=".SFUI-Semibold"/>
              </a:rPr>
              <a:t>almashish</a:t>
            </a:r>
            <a:r>
              <a:rPr lang="en-US" b="1" i="0" dirty="0">
                <a:effectLst/>
                <a:latin typeface=".SFUI-Semibold"/>
              </a:rPr>
              <a:t>: </a:t>
            </a:r>
            <a:r>
              <a:rPr lang="en-US" b="1" i="0" dirty="0" err="1">
                <a:effectLst/>
                <a:latin typeface=".SFUI-Semibold"/>
              </a:rPr>
              <a:t>Shaxs</a:t>
            </a:r>
            <a:r>
              <a:rPr lang="en-US" b="1" i="0" dirty="0">
                <a:effectLst/>
                <a:latin typeface=".SFUI-Semibold"/>
              </a:rPr>
              <a:t> </a:t>
            </a:r>
            <a:r>
              <a:rPr lang="en-US" b="1" i="0" dirty="0" err="1">
                <a:effectLst/>
                <a:latin typeface=".SFUI-Semibold"/>
              </a:rPr>
              <a:t>va</a:t>
            </a:r>
            <a:r>
              <a:rPr lang="en-US" b="1" i="0" dirty="0">
                <a:effectLst/>
                <a:latin typeface=".SFUI-Semibold"/>
              </a:rPr>
              <a:t> </a:t>
            </a:r>
            <a:r>
              <a:rPr lang="en-US" b="1" i="0" dirty="0" err="1">
                <a:effectLst/>
                <a:latin typeface=".SFUI-Semibold"/>
              </a:rPr>
              <a:t>guruh</a:t>
            </a:r>
            <a:r>
              <a:rPr lang="en-US" b="1" i="0" dirty="0">
                <a:effectLst/>
                <a:latin typeface=".SFUI-Semibold"/>
              </a:rPr>
              <a:t> </a:t>
            </a:r>
            <a:r>
              <a:rPr lang="en-US" b="1" i="0" dirty="0" err="1">
                <a:effectLst/>
                <a:latin typeface=".SFUI-Semibold"/>
              </a:rPr>
              <a:t>o'rtasidagi</a:t>
            </a:r>
            <a:r>
              <a:rPr lang="en-US" b="1" i="0" dirty="0">
                <a:effectLst/>
                <a:latin typeface=".SFUI-Semibold"/>
              </a:rPr>
              <a:t> </a:t>
            </a:r>
            <a:r>
              <a:rPr lang="en-US" b="1" i="0" dirty="0" err="1">
                <a:effectLst/>
                <a:latin typeface=".SFUI-Semibold"/>
              </a:rPr>
              <a:t>ko'nikmalar</a:t>
            </a:r>
            <a:r>
              <a:rPr lang="en-US" b="1" i="0" dirty="0">
                <a:effectLst/>
                <a:latin typeface=".SFUI-Semibold"/>
              </a:rPr>
              <a:t> </a:t>
            </a:r>
            <a:r>
              <a:rPr lang="en-US" b="1" i="0" dirty="0" err="1">
                <a:effectLst/>
                <a:latin typeface=".SFUI-Semibold"/>
              </a:rPr>
              <a:t>almashish</a:t>
            </a:r>
            <a:r>
              <a:rPr lang="en-US" b="1" i="0" dirty="0">
                <a:effectLst/>
                <a:latin typeface=".SFUI-Semibold"/>
              </a:rPr>
              <a:t>, </a:t>
            </a:r>
            <a:r>
              <a:rPr lang="en-US" b="1" i="0" dirty="0" err="1">
                <a:effectLst/>
                <a:latin typeface=".SFUI-Semibold"/>
              </a:rPr>
              <a:t>yangi</a:t>
            </a:r>
            <a:r>
              <a:rPr lang="en-US" b="1" i="0" dirty="0">
                <a:effectLst/>
                <a:latin typeface=".SFUI-Semibold"/>
              </a:rPr>
              <a:t> </a:t>
            </a:r>
            <a:r>
              <a:rPr lang="en-US" b="1" i="0" dirty="0" err="1">
                <a:effectLst/>
                <a:latin typeface=".SFUI-Semibold"/>
              </a:rPr>
              <a:t>ideyalarni</a:t>
            </a:r>
            <a:r>
              <a:rPr lang="en-US" b="1" i="0" dirty="0">
                <a:effectLst/>
                <a:latin typeface=".SFUI-Semibold"/>
              </a:rPr>
              <a:t> </a:t>
            </a:r>
            <a:r>
              <a:rPr lang="en-US" b="1" i="0" dirty="0" err="1">
                <a:effectLst/>
                <a:latin typeface=".SFUI-Semibold"/>
              </a:rPr>
              <a:t>baham</a:t>
            </a:r>
            <a:r>
              <a:rPr lang="en-US" b="1" i="0" dirty="0">
                <a:effectLst/>
                <a:latin typeface=".SFUI-Semibold"/>
              </a:rPr>
              <a:t> </a:t>
            </a:r>
            <a:r>
              <a:rPr lang="en-US" b="1" i="0" dirty="0" err="1">
                <a:effectLst/>
                <a:latin typeface=".SFUI-Semibold"/>
              </a:rPr>
              <a:t>ko'rish</a:t>
            </a:r>
            <a:r>
              <a:rPr lang="en-US" b="1" i="0" dirty="0">
                <a:effectLst/>
                <a:latin typeface=".SFUI-Semibold"/>
              </a:rPr>
              <a:t> </a:t>
            </a:r>
            <a:r>
              <a:rPr lang="en-US" b="1" i="0" dirty="0" err="1">
                <a:effectLst/>
                <a:latin typeface=".SFUI-Semibold"/>
              </a:rPr>
              <a:t>va</a:t>
            </a:r>
            <a:r>
              <a:rPr lang="en-US" b="1" i="0" dirty="0">
                <a:effectLst/>
                <a:latin typeface=".SFUI-Semibold"/>
              </a:rPr>
              <a:t> </a:t>
            </a:r>
            <a:r>
              <a:rPr lang="en-US" b="1" i="0" dirty="0" err="1">
                <a:effectLst/>
                <a:latin typeface=".SFUI-Semibold"/>
              </a:rPr>
              <a:t>boshqa</a:t>
            </a:r>
            <a:r>
              <a:rPr lang="en-US" b="1" i="0" dirty="0">
                <a:effectLst/>
                <a:latin typeface=".SFUI-Semibold"/>
              </a:rPr>
              <a:t> </a:t>
            </a:r>
            <a:r>
              <a:rPr lang="en-US" b="1" i="0" dirty="0" err="1">
                <a:effectLst/>
                <a:latin typeface=".SFUI-Semibold"/>
              </a:rPr>
              <a:t>a'zolar</a:t>
            </a:r>
            <a:r>
              <a:rPr lang="en-US" b="1" i="0" dirty="0">
                <a:effectLst/>
                <a:latin typeface=".SFUI-Semibold"/>
              </a:rPr>
              <a:t> </a:t>
            </a:r>
            <a:r>
              <a:rPr lang="en-US" b="1" i="0" dirty="0" err="1">
                <a:effectLst/>
                <a:latin typeface=".SFUI-Semibold"/>
              </a:rPr>
              <a:t>bilan</a:t>
            </a:r>
            <a:r>
              <a:rPr lang="en-US" b="1" i="0" dirty="0">
                <a:effectLst/>
                <a:latin typeface=".SFUI-Semibold"/>
              </a:rPr>
              <a:t> </a:t>
            </a:r>
            <a:r>
              <a:rPr lang="en-US" b="1" i="0" dirty="0" err="1">
                <a:effectLst/>
                <a:latin typeface=".SFUI-Semibold"/>
              </a:rPr>
              <a:t>tajribalarini</a:t>
            </a:r>
            <a:r>
              <a:rPr lang="en-US" b="1" i="0" dirty="0">
                <a:effectLst/>
                <a:latin typeface=".SFUI-Semibold"/>
              </a:rPr>
              <a:t> </a:t>
            </a:r>
            <a:r>
              <a:rPr lang="en-US" b="1" i="0" dirty="0" err="1">
                <a:effectLst/>
                <a:latin typeface=".SFUI-Semibold"/>
              </a:rPr>
              <a:t>baham</a:t>
            </a:r>
            <a:r>
              <a:rPr lang="en-US" b="1" i="0" dirty="0">
                <a:effectLst/>
                <a:latin typeface=".SFUI-Semibold"/>
              </a:rPr>
              <a:t> </a:t>
            </a:r>
            <a:r>
              <a:rPr lang="en-US" b="1" i="0" dirty="0" err="1">
                <a:effectLst/>
                <a:latin typeface=".SFUI-Semibold"/>
              </a:rPr>
              <a:t>ko'rish</a:t>
            </a:r>
            <a:r>
              <a:rPr lang="en-US" b="1" i="0" dirty="0">
                <a:effectLst/>
                <a:latin typeface=".SFUI-Semibold"/>
              </a:rPr>
              <a:t> </a:t>
            </a:r>
            <a:r>
              <a:rPr lang="en-US" b="1" i="0" dirty="0" err="1">
                <a:effectLst/>
                <a:latin typeface=".SFUI-Semibold"/>
              </a:rPr>
              <a:t>muhimdir</a:t>
            </a:r>
            <a:r>
              <a:rPr lang="en-US" b="1" i="0" dirty="0">
                <a:effectLst/>
                <a:latin typeface=".SFUI-Semibold"/>
              </a:rPr>
              <a:t>. Bu </a:t>
            </a:r>
            <a:r>
              <a:rPr lang="en-US" b="1" i="0" dirty="0" err="1">
                <a:effectLst/>
                <a:latin typeface=".SFUI-Semibold"/>
              </a:rPr>
              <a:t>ko'nikmalar</a:t>
            </a:r>
            <a:r>
              <a:rPr lang="en-US" b="1" i="0" dirty="0">
                <a:effectLst/>
                <a:latin typeface=".SFUI-Semibold"/>
              </a:rPr>
              <a:t> </a:t>
            </a:r>
            <a:r>
              <a:rPr lang="en-US" b="1" i="0" dirty="0" err="1">
                <a:effectLst/>
                <a:latin typeface=".SFUI-Semibold"/>
              </a:rPr>
              <a:t>guruhning</a:t>
            </a:r>
            <a:r>
              <a:rPr lang="en-US" b="1" i="0" dirty="0">
                <a:effectLst/>
                <a:latin typeface=".SFUI-Semibold"/>
              </a:rPr>
              <a:t> </a:t>
            </a:r>
            <a:r>
              <a:rPr lang="en-US" b="1" i="0" dirty="0" err="1">
                <a:effectLst/>
                <a:latin typeface=".SFUI-Semibold"/>
              </a:rPr>
              <a:t>rivojlanishi</a:t>
            </a:r>
            <a:r>
              <a:rPr lang="en-US" b="1" i="0" dirty="0">
                <a:effectLst/>
                <a:latin typeface=".SFUI-Semibold"/>
              </a:rPr>
              <a:t> </a:t>
            </a:r>
            <a:r>
              <a:rPr lang="en-US" b="1" i="0" dirty="0" err="1">
                <a:effectLst/>
                <a:latin typeface=".SFUI-Semibold"/>
              </a:rPr>
              <a:t>va</a:t>
            </a:r>
            <a:r>
              <a:rPr lang="en-US" b="1" i="0" dirty="0">
                <a:effectLst/>
                <a:latin typeface=".SFUI-Semibold"/>
              </a:rPr>
              <a:t> </a:t>
            </a:r>
            <a:r>
              <a:rPr lang="en-US" b="1" i="0" dirty="0" err="1">
                <a:effectLst/>
                <a:latin typeface=".SFUI-Semibold"/>
              </a:rPr>
              <a:t>yangi</a:t>
            </a:r>
            <a:r>
              <a:rPr lang="en-US" b="1" i="0" dirty="0">
                <a:effectLst/>
                <a:latin typeface=".SFUI-Semibold"/>
              </a:rPr>
              <a:t> </a:t>
            </a:r>
            <a:r>
              <a:rPr lang="en-US" b="1" i="0" dirty="0" err="1">
                <a:effectLst/>
                <a:latin typeface=".SFUI-Semibold"/>
              </a:rPr>
              <a:t>yondashuvlarni</a:t>
            </a:r>
            <a:r>
              <a:rPr lang="en-US" b="1" i="0" dirty="0">
                <a:effectLst/>
                <a:latin typeface=".SFUI-Semibold"/>
              </a:rPr>
              <a:t> </a:t>
            </a:r>
            <a:r>
              <a:rPr lang="en-US" b="1" i="0" dirty="0" err="1">
                <a:effectLst/>
                <a:latin typeface=".SFUI-Semibold"/>
              </a:rPr>
              <a:t>aniqlashga</a:t>
            </a:r>
            <a:r>
              <a:rPr lang="en-US" b="1" i="0" dirty="0">
                <a:effectLst/>
                <a:latin typeface=".SFUI-Semibold"/>
              </a:rPr>
              <a:t> </a:t>
            </a:r>
            <a:r>
              <a:rPr lang="en-US" b="1" i="0" dirty="0" err="1">
                <a:effectLst/>
                <a:latin typeface=".SFUI-Semibold"/>
              </a:rPr>
              <a:t>yordam</a:t>
            </a:r>
            <a:r>
              <a:rPr lang="en-US" b="1" i="0" dirty="0">
                <a:effectLst/>
                <a:latin typeface=".SFUI-Semibold"/>
              </a:rPr>
              <a:t> </a:t>
            </a:r>
            <a:r>
              <a:rPr lang="en-US" b="1" i="0" dirty="0" err="1">
                <a:effectLst/>
                <a:latin typeface=".SFUI-Semibold"/>
              </a:rPr>
              <a:t>beradi</a:t>
            </a:r>
            <a:r>
              <a:rPr lang="en-US" b="1" i="0" dirty="0">
                <a:effectLst/>
                <a:latin typeface=".SFUI-Semibold"/>
              </a:rPr>
              <a:t>.</a:t>
            </a:r>
            <a:endParaRPr lang="en-US" dirty="0">
              <a:effectLst/>
              <a:latin typeface=".SF UI"/>
            </a:endParaRPr>
          </a:p>
          <a:p>
            <a:pPr marL="0" indent="0">
              <a:buNone/>
            </a:pPr>
            <a:endParaRPr lang="ru-KZ" dirty="0"/>
          </a:p>
        </p:txBody>
      </p:sp>
    </p:spTree>
    <p:extLst>
      <p:ext uri="{BB962C8B-B14F-4D97-AF65-F5344CB8AC3E}">
        <p14:creationId xmlns:p14="http://schemas.microsoft.com/office/powerpoint/2010/main" val="34809328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B48AEB-6804-43F0-064B-4EF13EEC19B6}"/>
              </a:ext>
            </a:extLst>
          </p:cNvPr>
          <p:cNvSpPr>
            <a:spLocks noGrp="1"/>
          </p:cNvSpPr>
          <p:nvPr>
            <p:ph type="title"/>
          </p:nvPr>
        </p:nvSpPr>
        <p:spPr>
          <a:xfrm>
            <a:off x="3754339" y="836342"/>
            <a:ext cx="8995222" cy="1382034"/>
          </a:xfrm>
        </p:spPr>
        <p:txBody>
          <a:bodyPr/>
          <a:lstStyle/>
          <a:p>
            <a:r>
              <a:rPr lang="en-US" dirty="0" err="1">
                <a:solidFill>
                  <a:schemeClr val="bg1">
                    <a:lumMod val="10000"/>
                  </a:schemeClr>
                </a:solidFill>
              </a:rPr>
              <a:t>Xulosa</a:t>
            </a:r>
            <a:endParaRPr lang="ru-KZ" dirty="0">
              <a:solidFill>
                <a:schemeClr val="bg1">
                  <a:lumMod val="10000"/>
                </a:schemeClr>
              </a:solidFill>
            </a:endParaRPr>
          </a:p>
        </p:txBody>
      </p:sp>
      <p:sp>
        <p:nvSpPr>
          <p:cNvPr id="3" name="Объект 2">
            <a:extLst>
              <a:ext uri="{FF2B5EF4-FFF2-40B4-BE49-F238E27FC236}">
                <a16:creationId xmlns:a16="http://schemas.microsoft.com/office/drawing/2014/main" id="{884A07F1-20F0-5F99-5B78-9B6207084770}"/>
              </a:ext>
            </a:extLst>
          </p:cNvPr>
          <p:cNvSpPr>
            <a:spLocks noGrp="1"/>
          </p:cNvSpPr>
          <p:nvPr>
            <p:ph idx="1"/>
          </p:nvPr>
        </p:nvSpPr>
        <p:spPr>
          <a:xfrm>
            <a:off x="801236" y="1757906"/>
            <a:ext cx="8596668" cy="3880773"/>
          </a:xfrm>
        </p:spPr>
        <p:txBody>
          <a:bodyPr>
            <a:normAutofit/>
          </a:bodyPr>
          <a:lstStyle/>
          <a:p>
            <a:pPr marL="0" indent="0">
              <a:buNone/>
            </a:pPr>
            <a:r>
              <a:rPr lang="en-US" sz="2300" b="1" i="0">
                <a:effectLst/>
                <a:latin typeface=".SFUI-Semibold"/>
              </a:rPr>
              <a:t>Shaxsning o'ziga xosligi, ijtimoiy psixologiyada shaxsning o'zining shaxsiylik, xarakter, o'zgarmas xususiyatlari va o'z o'ziga xosliklari bilan bog'liqdir. Shaxsning o'ziga xosligi, uning o'zining tajribalari, his-tuyg'ulari, fikrlari va qarorlari orqali belgilanadi. Bu xususiyatlar shaxsning o'zining kimligini, o'zgarmas tajribalarini va o'zgarmas o'ziga xosligini ifodalaydi.</a:t>
            </a:r>
            <a:endParaRPr lang="en-US" sz="2300">
              <a:effectLst/>
              <a:latin typeface=".SF UI"/>
            </a:endParaRPr>
          </a:p>
        </p:txBody>
      </p:sp>
    </p:spTree>
    <p:extLst>
      <p:ext uri="{BB962C8B-B14F-4D97-AF65-F5344CB8AC3E}">
        <p14:creationId xmlns:p14="http://schemas.microsoft.com/office/powerpoint/2010/main" val="1532423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2E0F7BA-5616-CEB2-135A-A0452A9D8132}"/>
              </a:ext>
            </a:extLst>
          </p:cNvPr>
          <p:cNvSpPr>
            <a:spLocks noGrp="1"/>
          </p:cNvSpPr>
          <p:nvPr>
            <p:ph type="title"/>
          </p:nvPr>
        </p:nvSpPr>
        <p:spPr>
          <a:xfrm>
            <a:off x="3595332" y="1181140"/>
            <a:ext cx="8596668" cy="2247860"/>
          </a:xfrm>
        </p:spPr>
        <p:txBody>
          <a:bodyPr>
            <a:normAutofit/>
          </a:bodyPr>
          <a:lstStyle/>
          <a:p>
            <a:r>
              <a:rPr lang="en-US" sz="2900" i="1" dirty="0" err="1">
                <a:solidFill>
                  <a:schemeClr val="bg1">
                    <a:lumMod val="10000"/>
                  </a:schemeClr>
                </a:solidFill>
              </a:rPr>
              <a:t>Reja</a:t>
            </a:r>
            <a:r>
              <a:rPr lang="en-US" sz="2900" i="1" dirty="0">
                <a:solidFill>
                  <a:schemeClr val="bg1">
                    <a:lumMod val="10000"/>
                  </a:schemeClr>
                </a:solidFill>
              </a:rPr>
              <a:t>:</a:t>
            </a:r>
            <a:br>
              <a:rPr lang="en-US" sz="2900" i="1" dirty="0">
                <a:solidFill>
                  <a:schemeClr val="bg1">
                    <a:lumMod val="10000"/>
                  </a:schemeClr>
                </a:solidFill>
              </a:rPr>
            </a:br>
            <a:endParaRPr lang="ru-KZ" sz="2900" i="1" dirty="0">
              <a:solidFill>
                <a:schemeClr val="bg1">
                  <a:lumMod val="10000"/>
                </a:schemeClr>
              </a:solidFill>
            </a:endParaRPr>
          </a:p>
        </p:txBody>
      </p:sp>
      <p:sp>
        <p:nvSpPr>
          <p:cNvPr id="3" name="Объект 2">
            <a:extLst>
              <a:ext uri="{FF2B5EF4-FFF2-40B4-BE49-F238E27FC236}">
                <a16:creationId xmlns:a16="http://schemas.microsoft.com/office/drawing/2014/main" id="{4EF80097-642C-54E2-DAC5-D7773E4E14A0}"/>
              </a:ext>
            </a:extLst>
          </p:cNvPr>
          <p:cNvSpPr>
            <a:spLocks noGrp="1"/>
          </p:cNvSpPr>
          <p:nvPr>
            <p:ph idx="1"/>
          </p:nvPr>
        </p:nvSpPr>
        <p:spPr>
          <a:xfrm>
            <a:off x="925138" y="2305070"/>
            <a:ext cx="8596668" cy="3880773"/>
          </a:xfrm>
        </p:spPr>
        <p:txBody>
          <a:bodyPr/>
          <a:lstStyle/>
          <a:p>
            <a:r>
              <a:rPr lang="en-US" b="0" i="0">
                <a:effectLst/>
                <a:latin typeface="Helvetica" pitchFamily="2" charset="0"/>
              </a:rPr>
              <a:t>﻿﻿﻿Shasni organishning Ijtimoiy psixologiya uchun o ziga xosligi</a:t>
            </a:r>
            <a:endParaRPr lang="en-US">
              <a:effectLst/>
              <a:latin typeface="Helvetica" pitchFamily="2" charset="0"/>
            </a:endParaRPr>
          </a:p>
          <a:p>
            <a:r>
              <a:rPr lang="en-US" b="0" i="0">
                <a:effectLst/>
                <a:latin typeface="Helvetica" pitchFamily="2" charset="0"/>
              </a:rPr>
              <a:t>﻿﻿﻿Shaxsning ijtimoiy ustanovkalari</a:t>
            </a:r>
            <a:endParaRPr lang="en-US">
              <a:effectLst/>
              <a:latin typeface="Helvetica" pitchFamily="2" charset="0"/>
            </a:endParaRPr>
          </a:p>
          <a:p>
            <a:r>
              <a:rPr lang="en-US" b="0" i="0">
                <a:effectLst/>
                <a:latin typeface="Helvetica" pitchFamily="2" charset="0"/>
              </a:rPr>
              <a:t>﻿﻿﻿Shaxs tiplari va ularning ijtimoiy psixologik harakteristikasi</a:t>
            </a:r>
            <a:endParaRPr lang="en-US">
              <a:effectLst/>
              <a:latin typeface="Helvetica" pitchFamily="2" charset="0"/>
            </a:endParaRPr>
          </a:p>
          <a:p>
            <a:r>
              <a:rPr lang="en-US" b="0" i="0">
                <a:effectLst/>
                <a:latin typeface="Helvetica" pitchFamily="2" charset="0"/>
              </a:rPr>
              <a:t>﻿﻿﻿Shaxs va guruh muammosi</a:t>
            </a:r>
            <a:endParaRPr lang="en-US">
              <a:effectLst/>
              <a:latin typeface="Helvetica" pitchFamily="2" charset="0"/>
            </a:endParaRPr>
          </a:p>
        </p:txBody>
      </p:sp>
    </p:spTree>
    <p:extLst>
      <p:ext uri="{BB962C8B-B14F-4D97-AF65-F5344CB8AC3E}">
        <p14:creationId xmlns:p14="http://schemas.microsoft.com/office/powerpoint/2010/main" val="1920129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D3AFC8-C512-2BDB-9640-403C21FFF539}"/>
              </a:ext>
            </a:extLst>
          </p:cNvPr>
          <p:cNvSpPr>
            <a:spLocks noGrp="1"/>
          </p:cNvSpPr>
          <p:nvPr>
            <p:ph type="title"/>
          </p:nvPr>
        </p:nvSpPr>
        <p:spPr>
          <a:xfrm>
            <a:off x="677333" y="1100873"/>
            <a:ext cx="9079983" cy="4656254"/>
          </a:xfrm>
        </p:spPr>
        <p:txBody>
          <a:bodyPr>
            <a:noAutofit/>
          </a:bodyPr>
          <a:lstStyle/>
          <a:p>
            <a:r>
              <a:rPr lang="en-US" sz="1900" b="0" i="0" dirty="0" err="1">
                <a:solidFill>
                  <a:schemeClr val="bg1">
                    <a:lumMod val="10000"/>
                  </a:schemeClr>
                </a:solidFill>
                <a:effectLst/>
                <a:latin typeface="Helvetica" pitchFamily="2" charset="0"/>
              </a:rPr>
              <a:t>Muloqot</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Jarayonining</a:t>
            </a:r>
            <a:r>
              <a:rPr lang="en-US" sz="1900" b="0" i="0" dirty="0">
                <a:solidFill>
                  <a:schemeClr val="bg1">
                    <a:lumMod val="10000"/>
                  </a:schemeClr>
                </a:solidFill>
                <a:effectLst/>
                <a:latin typeface="Helvetica" pitchFamily="2" charset="0"/>
              </a:rPr>
              <a:t> ham, </a:t>
            </a:r>
            <a:r>
              <a:rPr lang="en-US" sz="1900" b="0" i="0" dirty="0" err="1">
                <a:solidFill>
                  <a:schemeClr val="bg1">
                    <a:lumMod val="10000"/>
                  </a:schemeClr>
                </a:solidFill>
                <a:effectLst/>
                <a:latin typeface="Helvetica" pitchFamily="2" charset="0"/>
              </a:rPr>
              <a:t>guruhiy</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Jarayonlaming</a:t>
            </a:r>
            <a:r>
              <a:rPr lang="en-US" sz="1900" b="0" i="0" dirty="0">
                <a:solidFill>
                  <a:schemeClr val="bg1">
                    <a:lumMod val="10000"/>
                  </a:schemeClr>
                </a:solidFill>
                <a:effectLst/>
                <a:latin typeface="Helvetica" pitchFamily="2" charset="0"/>
              </a:rPr>
              <a:t> ham </a:t>
            </a:r>
            <a:r>
              <a:rPr lang="en-US" sz="1900" b="0" i="0" dirty="0" err="1">
                <a:solidFill>
                  <a:schemeClr val="bg1">
                    <a:lumMod val="10000"/>
                  </a:schemeClr>
                </a:solidFill>
                <a:effectLst/>
                <a:latin typeface="Helvetica" pitchFamily="2" charset="0"/>
              </a:rPr>
              <a:t>egasi-sub'ekti</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hamda</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ob'ekti</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aslida</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alohida</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shaxs</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konkret</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odamdir</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Shuning</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uchun</a:t>
            </a:r>
            <a:r>
              <a:rPr lang="en-US" sz="1900" b="0" i="0" dirty="0">
                <a:solidFill>
                  <a:schemeClr val="bg1">
                    <a:lumMod val="10000"/>
                  </a:schemeClr>
                </a:solidFill>
                <a:effectLst/>
                <a:latin typeface="Helvetica" pitchFamily="2" charset="0"/>
              </a:rPr>
              <a:t> ham </a:t>
            </a:r>
            <a:r>
              <a:rPr lang="en-US" sz="1900" b="0" i="0" dirty="0" err="1">
                <a:solidFill>
                  <a:schemeClr val="bg1">
                    <a:lumMod val="10000"/>
                  </a:schemeClr>
                </a:solidFill>
                <a:effectLst/>
                <a:latin typeface="Helvetica" pitchFamily="2" charset="0"/>
              </a:rPr>
              <a:t>Ijtimoiy</a:t>
            </a:r>
            <a:br>
              <a:rPr lang="en-US" sz="1900" dirty="0">
                <a:solidFill>
                  <a:schemeClr val="bg1">
                    <a:lumMod val="10000"/>
                  </a:schemeClr>
                </a:solidFill>
                <a:effectLst/>
                <a:latin typeface="Helvetica" pitchFamily="2" charset="0"/>
              </a:rPr>
            </a:br>
            <a:r>
              <a:rPr lang="en-US" sz="1900" b="0" i="0" dirty="0" err="1">
                <a:solidFill>
                  <a:schemeClr val="bg1">
                    <a:lumMod val="10000"/>
                  </a:schemeClr>
                </a:solidFill>
                <a:effectLst/>
                <a:latin typeface="Helvetica" pitchFamily="2" charset="0"/>
              </a:rPr>
              <a:t>psixologiya</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alohida</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shaxs</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muammosini</a:t>
            </a:r>
            <a:r>
              <a:rPr lang="en-US" sz="1900" b="0" i="0" dirty="0">
                <a:solidFill>
                  <a:schemeClr val="bg1">
                    <a:lumMod val="10000"/>
                  </a:schemeClr>
                </a:solidFill>
                <a:effectLst/>
                <a:latin typeface="Helvetica" pitchFamily="2" charset="0"/>
              </a:rPr>
              <a:t> ham </a:t>
            </a:r>
            <a:r>
              <a:rPr lang="en-US" sz="1900" b="0" i="0" dirty="0" err="1">
                <a:solidFill>
                  <a:schemeClr val="bg1">
                    <a:lumMod val="10000"/>
                  </a:schemeClr>
                </a:solidFill>
                <a:effectLst/>
                <a:latin typeface="Helvetica" pitchFamily="2" charset="0"/>
              </a:rPr>
              <a:t>organdiki</a:t>
            </a:r>
            <a:r>
              <a:rPr lang="en-US" sz="1900" b="0" i="0" dirty="0">
                <a:solidFill>
                  <a:schemeClr val="bg1">
                    <a:lumMod val="10000"/>
                  </a:schemeClr>
                </a:solidFill>
                <a:effectLst/>
                <a:latin typeface="Helvetica" pitchFamily="2" charset="0"/>
              </a:rPr>
              <a:t>, uni </a:t>
            </a:r>
            <a:r>
              <a:rPr lang="en-US" sz="1900" b="0" i="0" dirty="0" err="1">
                <a:solidFill>
                  <a:schemeClr val="bg1">
                    <a:lumMod val="10000"/>
                  </a:schemeClr>
                </a:solidFill>
                <a:effectLst/>
                <a:latin typeface="Helvetica" pitchFamily="2" charset="0"/>
              </a:rPr>
              <a:t>usha</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turli</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ijtimoiy</a:t>
            </a:r>
            <a:br>
              <a:rPr lang="en-US" sz="1900" dirty="0">
                <a:solidFill>
                  <a:schemeClr val="bg1">
                    <a:lumMod val="10000"/>
                  </a:schemeClr>
                </a:solidFill>
                <a:effectLst/>
                <a:latin typeface="Helvetica" pitchFamily="2" charset="0"/>
              </a:rPr>
            </a:br>
            <a:r>
              <a:rPr lang="en-US" sz="1900" b="0" i="0" dirty="0" err="1">
                <a:solidFill>
                  <a:schemeClr val="bg1">
                    <a:lumMod val="10000"/>
                  </a:schemeClr>
                </a:solidFill>
                <a:effectLst/>
                <a:latin typeface="Helvetica" pitchFamily="2" charset="0"/>
              </a:rPr>
              <a:t>Jarayonlarning</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ishtirokchisi</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va</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faol</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amalga</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oshiruvchisi</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degan</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nuktai</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nazardan</a:t>
            </a:r>
            <a:br>
              <a:rPr lang="en-US" sz="1900" dirty="0">
                <a:solidFill>
                  <a:schemeClr val="bg1">
                    <a:lumMod val="10000"/>
                  </a:schemeClr>
                </a:solidFill>
                <a:effectLst/>
                <a:latin typeface="Helvetica" pitchFamily="2" charset="0"/>
              </a:rPr>
            </a:br>
            <a:r>
              <a:rPr lang="en-US" sz="1900" b="0" i="0" dirty="0" err="1">
                <a:solidFill>
                  <a:schemeClr val="bg1">
                    <a:lumMod val="10000"/>
                  </a:schemeClr>
                </a:solidFill>
                <a:effectLst/>
                <a:latin typeface="Helvetica" pitchFamily="2" charset="0"/>
              </a:rPr>
              <a:t>tekshiradi</a:t>
            </a:r>
            <a:r>
              <a:rPr lang="en-US" sz="1900" b="0" i="0" dirty="0">
                <a:solidFill>
                  <a:schemeClr val="bg1">
                    <a:lumMod val="10000"/>
                  </a:schemeClr>
                </a:solidFill>
                <a:effectLst/>
                <a:latin typeface="Helvetica" pitchFamily="2" charset="0"/>
              </a:rPr>
              <a:t>. Ma </a:t>
            </a:r>
            <a:r>
              <a:rPr lang="en-US" sz="1900" b="0" i="0" dirty="0" err="1">
                <a:solidFill>
                  <a:schemeClr val="bg1">
                    <a:lumMod val="10000"/>
                  </a:schemeClr>
                </a:solidFill>
                <a:effectLst/>
                <a:latin typeface="Helvetica" pitchFamily="2" charset="0"/>
              </a:rPr>
              <a:t>lumki</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shaxs</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muammosi</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umumiy</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psixologiyada</a:t>
            </a:r>
            <a:r>
              <a:rPr lang="en-US" sz="1900" b="0" i="0" dirty="0">
                <a:solidFill>
                  <a:schemeClr val="bg1">
                    <a:lumMod val="10000"/>
                  </a:schemeClr>
                </a:solidFill>
                <a:effectLst/>
                <a:latin typeface="Helvetica" pitchFamily="2" charset="0"/>
              </a:rPr>
              <a:t> ham, </a:t>
            </a:r>
            <a:r>
              <a:rPr lang="en-US" sz="1900" b="0" i="0" dirty="0" err="1">
                <a:solidFill>
                  <a:schemeClr val="bg1">
                    <a:lumMod val="10000"/>
                  </a:schemeClr>
                </a:solidFill>
                <a:effectLst/>
                <a:latin typeface="Helvetica" pitchFamily="2" charset="0"/>
              </a:rPr>
              <a:t>yesh</a:t>
            </a:r>
            <a:br>
              <a:rPr lang="en-US" sz="1900" dirty="0">
                <a:solidFill>
                  <a:schemeClr val="bg1">
                    <a:lumMod val="10000"/>
                  </a:schemeClr>
                </a:solidFill>
                <a:effectLst/>
                <a:latin typeface="Helvetica" pitchFamily="2" charset="0"/>
              </a:rPr>
            </a:br>
            <a:r>
              <a:rPr lang="en-US" sz="1900" b="0" i="0" dirty="0" err="1">
                <a:solidFill>
                  <a:schemeClr val="bg1">
                    <a:lumMod val="10000"/>
                  </a:schemeClr>
                </a:solidFill>
                <a:effectLst/>
                <a:latin typeface="Helvetica" pitchFamily="2" charset="0"/>
              </a:rPr>
              <a:t>psixologiyasi</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va</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pedagogik</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psixologiyada</a:t>
            </a:r>
            <a:r>
              <a:rPr lang="en-US" sz="1900" b="0" i="0" dirty="0">
                <a:solidFill>
                  <a:schemeClr val="bg1">
                    <a:lumMod val="10000"/>
                  </a:schemeClr>
                </a:solidFill>
                <a:effectLst/>
                <a:latin typeface="Helvetica" pitchFamily="2" charset="0"/>
              </a:rPr>
              <a:t> ham, </a:t>
            </a:r>
            <a:r>
              <a:rPr lang="en-US" sz="1900" b="0" i="0" dirty="0" err="1">
                <a:solidFill>
                  <a:schemeClr val="bg1">
                    <a:lumMod val="10000"/>
                  </a:schemeClr>
                </a:solidFill>
                <a:effectLst/>
                <a:latin typeface="Helvetica" pitchFamily="2" charset="0"/>
              </a:rPr>
              <a:t>differensial</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huqugiy</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psixologiya</a:t>
            </a:r>
            <a:br>
              <a:rPr lang="en-US" sz="1900" dirty="0">
                <a:solidFill>
                  <a:schemeClr val="bg1">
                    <a:lumMod val="10000"/>
                  </a:schemeClr>
                </a:solidFill>
                <a:effectLst/>
                <a:latin typeface="Helvetica" pitchFamily="2" charset="0"/>
              </a:rPr>
            </a:br>
            <a:r>
              <a:rPr lang="en-US" sz="1900" b="0" i="0" dirty="0" err="1">
                <a:solidFill>
                  <a:schemeClr val="bg1">
                    <a:lumMod val="10000"/>
                  </a:schemeClr>
                </a:solidFill>
                <a:effectLst/>
                <a:latin typeface="Helvetica" pitchFamily="2" charset="0"/>
              </a:rPr>
              <a:t>va</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psixologiyaning</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qator</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maxsus</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bo'limlarida</a:t>
            </a:r>
            <a:r>
              <a:rPr lang="en-US" sz="1900" b="0" i="0" dirty="0">
                <a:solidFill>
                  <a:schemeClr val="bg1">
                    <a:lumMod val="10000"/>
                  </a:schemeClr>
                </a:solidFill>
                <a:effectLst/>
                <a:latin typeface="Helvetica" pitchFamily="2" charset="0"/>
              </a:rPr>
              <a:t> ham </a:t>
            </a:r>
            <a:r>
              <a:rPr lang="en-US" sz="1900" b="0" i="0" dirty="0" err="1">
                <a:solidFill>
                  <a:schemeClr val="bg1">
                    <a:lumMod val="10000"/>
                  </a:schemeClr>
                </a:solidFill>
                <a:effectLst/>
                <a:latin typeface="Helvetica" pitchFamily="2" charset="0"/>
              </a:rPr>
              <a:t>organiladi</a:t>
            </a:r>
            <a:r>
              <a:rPr lang="en-US" sz="1900" b="0" i="0" dirty="0">
                <a:solidFill>
                  <a:schemeClr val="bg1">
                    <a:lumMod val="10000"/>
                  </a:schemeClr>
                </a:solidFill>
                <a:effectLst/>
                <a:latin typeface="Helvetica" pitchFamily="2" charset="0"/>
              </a:rPr>
              <a:t>. Har </a:t>
            </a:r>
            <a:r>
              <a:rPr lang="en-US" sz="1900" b="0" i="0" dirty="0" err="1">
                <a:solidFill>
                  <a:schemeClr val="bg1">
                    <a:lumMod val="10000"/>
                  </a:schemeClr>
                </a:solidFill>
                <a:effectLst/>
                <a:latin typeface="Helvetica" pitchFamily="2" charset="0"/>
              </a:rPr>
              <a:t>bir</a:t>
            </a:r>
            <a:r>
              <a:rPr lang="en-US" sz="1900" b="0" i="0" dirty="0">
                <a:solidFill>
                  <a:schemeClr val="bg1">
                    <a:lumMod val="10000"/>
                  </a:schemeClr>
                </a:solidFill>
                <a:effectLst/>
                <a:latin typeface="Helvetica" pitchFamily="2" charset="0"/>
              </a:rPr>
              <a:t> bo lim </a:t>
            </a:r>
            <a:r>
              <a:rPr lang="en-US" sz="1900" b="0" i="0" dirty="0" err="1">
                <a:solidFill>
                  <a:schemeClr val="bg1">
                    <a:lumMod val="10000"/>
                  </a:schemeClr>
                </a:solidFill>
                <a:effectLst/>
                <a:latin typeface="Helvetica" pitchFamily="2" charset="0"/>
              </a:rPr>
              <a:t>yoki</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tarmoq</a:t>
            </a:r>
            <a:r>
              <a:rPr lang="en-US" sz="1900" b="0" i="0" dirty="0">
                <a:solidFill>
                  <a:schemeClr val="bg1">
                    <a:lumMod val="10000"/>
                  </a:schemeClr>
                </a:solidFill>
                <a:effectLst/>
                <a:latin typeface="Helvetica" pitchFamily="2" charset="0"/>
              </a:rPr>
              <a:t> uni o'z </a:t>
            </a:r>
            <a:r>
              <a:rPr lang="en-US" sz="1900" b="0" i="0" dirty="0" err="1">
                <a:solidFill>
                  <a:schemeClr val="bg1">
                    <a:lumMod val="10000"/>
                  </a:schemeClr>
                </a:solidFill>
                <a:effectLst/>
                <a:latin typeface="Helvetica" pitchFamily="2" charset="0"/>
              </a:rPr>
              <a:t>mazui</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va</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vazifalari</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nuktal</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nazaridan</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shasga</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taalluqli</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bo'lgan</a:t>
            </a:r>
            <a:br>
              <a:rPr lang="en-US" sz="1900" dirty="0">
                <a:solidFill>
                  <a:schemeClr val="bg1">
                    <a:lumMod val="10000"/>
                  </a:schemeClr>
                </a:solidFill>
                <a:effectLst/>
                <a:latin typeface="Helvetica" pitchFamily="2" charset="0"/>
              </a:rPr>
            </a:br>
            <a:r>
              <a:rPr lang="en-US" sz="1900" b="0" i="0" dirty="0" err="1">
                <a:solidFill>
                  <a:schemeClr val="bg1">
                    <a:lumMod val="10000"/>
                  </a:schemeClr>
                </a:solidFill>
                <a:effectLst/>
                <a:latin typeface="Helvetica" pitchFamily="2" charset="0"/>
              </a:rPr>
              <a:t>muammolami</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yeritadi</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Masalan</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umumiy</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psixologiya</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shasni</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psixologik</a:t>
            </a:r>
            <a:br>
              <a:rPr lang="en-US" sz="1900" dirty="0">
                <a:solidFill>
                  <a:schemeClr val="bg1">
                    <a:lumMod val="10000"/>
                  </a:schemeClr>
                </a:solidFill>
                <a:effectLst/>
                <a:latin typeface="Helvetica" pitchFamily="2" charset="0"/>
              </a:rPr>
            </a:br>
            <a:r>
              <a:rPr lang="en-US" sz="1900" b="0" i="0" dirty="0" err="1">
                <a:solidFill>
                  <a:schemeClr val="bg1">
                    <a:lumMod val="10000"/>
                  </a:schemeClr>
                </a:solidFill>
                <a:effectLst/>
                <a:latin typeface="Helvetica" pitchFamily="2" charset="0"/>
              </a:rPr>
              <a:t>faoliyatning</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maxsuli</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alohida</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psixik</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Jarayonlarning</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egasi</a:t>
            </a:r>
            <a:r>
              <a:rPr lang="en-US" sz="1900" b="0" i="0" dirty="0">
                <a:solidFill>
                  <a:schemeClr val="bg1">
                    <a:lumMod val="10000"/>
                  </a:schemeClr>
                </a:solidFill>
                <a:effectLst/>
                <a:latin typeface="Helvetica" pitchFamily="2" charset="0"/>
              </a:rPr>
              <a:t> deb </a:t>
            </a:r>
            <a:r>
              <a:rPr lang="en-US" sz="1900" b="0" i="0" dirty="0" err="1">
                <a:solidFill>
                  <a:schemeClr val="bg1">
                    <a:lumMod val="10000"/>
                  </a:schemeClr>
                </a:solidFill>
                <a:effectLst/>
                <a:latin typeface="Helvetica" pitchFamily="2" charset="0"/>
              </a:rPr>
              <a:t>hisoblansa</a:t>
            </a:r>
            <a:r>
              <a:rPr lang="en-US" sz="1900" b="0" i="0" dirty="0">
                <a:solidFill>
                  <a:schemeClr val="bg1">
                    <a:lumMod val="10000"/>
                  </a:schemeClr>
                </a:solidFill>
                <a:effectLst/>
                <a:latin typeface="Helvetica" pitchFamily="2" charset="0"/>
              </a:rPr>
              <a:t>,</a:t>
            </a:r>
            <a:br>
              <a:rPr lang="en-US" sz="1900" dirty="0">
                <a:solidFill>
                  <a:schemeClr val="bg1">
                    <a:lumMod val="10000"/>
                  </a:schemeClr>
                </a:solidFill>
                <a:effectLst/>
                <a:latin typeface="Helvetica" pitchFamily="2" charset="0"/>
              </a:rPr>
            </a:br>
            <a:r>
              <a:rPr lang="en-US" sz="1900" b="0" i="0" dirty="0" err="1">
                <a:solidFill>
                  <a:schemeClr val="bg1">
                    <a:lumMod val="10000"/>
                  </a:schemeClr>
                </a:solidFill>
                <a:effectLst/>
                <a:latin typeface="Helvetica" pitchFamily="2" charset="0"/>
              </a:rPr>
              <a:t>sotsiologiya</a:t>
            </a:r>
            <a:r>
              <a:rPr lang="en-US" sz="1900" b="0" i="0" dirty="0">
                <a:solidFill>
                  <a:schemeClr val="bg1">
                    <a:lumMod val="10000"/>
                  </a:schemeClr>
                </a:solidFill>
                <a:effectLst/>
                <a:latin typeface="Helvetica" pitchFamily="2" charset="0"/>
              </a:rPr>
              <a:t> uni </a:t>
            </a:r>
            <a:r>
              <a:rPr lang="en-US" sz="1900" b="0" i="0" dirty="0" err="1">
                <a:solidFill>
                  <a:schemeClr val="bg1">
                    <a:lumMod val="10000"/>
                  </a:schemeClr>
                </a:solidFill>
                <a:effectLst/>
                <a:latin typeface="Helvetica" pitchFamily="2" charset="0"/>
              </a:rPr>
              <a:t>ijtimoly</a:t>
            </a:r>
            <a:r>
              <a:rPr lang="en-US" sz="1900" b="0" i="0" dirty="0">
                <a:solidFill>
                  <a:schemeClr val="bg1">
                    <a:lumMod val="10000"/>
                  </a:schemeClr>
                </a:solidFill>
                <a:effectLst/>
                <a:latin typeface="Helvetica" pitchFamily="2" charset="0"/>
              </a:rPr>
              <a:t> </a:t>
            </a:r>
            <a:r>
              <a:rPr lang="en-US" sz="1900" b="0" i="0" dirty="0" err="1">
                <a:solidFill>
                  <a:schemeClr val="bg1">
                    <a:lumMod val="10000"/>
                  </a:schemeClr>
                </a:solidFill>
                <a:effectLst/>
                <a:latin typeface="Helvetica" pitchFamily="2" charset="0"/>
              </a:rPr>
              <a:t>munosabatlaming</a:t>
            </a:r>
            <a:r>
              <a:rPr lang="en-US" sz="1900" b="0" i="0" dirty="0">
                <a:solidFill>
                  <a:schemeClr val="bg1">
                    <a:lumMod val="10000"/>
                  </a:schemeClr>
                </a:solidFill>
                <a:effectLst/>
                <a:latin typeface="Helvetica" pitchFamily="2" charset="0"/>
              </a:rPr>
              <a:t> ob </a:t>
            </a:r>
            <a:r>
              <a:rPr lang="en-US" sz="1900" b="0" i="0" dirty="0" err="1">
                <a:solidFill>
                  <a:schemeClr val="bg1">
                    <a:lumMod val="10000"/>
                  </a:schemeClr>
                </a:solidFill>
                <a:effectLst/>
                <a:latin typeface="Helvetica" pitchFamily="2" charset="0"/>
              </a:rPr>
              <a:t>ekti</a:t>
            </a:r>
            <a:r>
              <a:rPr lang="en-US" sz="1900" b="0" i="0" dirty="0">
                <a:solidFill>
                  <a:schemeClr val="bg1">
                    <a:lumMod val="10000"/>
                  </a:schemeClr>
                </a:solidFill>
                <a:effectLst/>
                <a:latin typeface="Helvetica" pitchFamily="2" charset="0"/>
              </a:rPr>
              <a:t> deb </a:t>
            </a:r>
            <a:r>
              <a:rPr lang="en-US" sz="1900" b="0" i="0" dirty="0" err="1">
                <a:solidFill>
                  <a:schemeClr val="bg1">
                    <a:lumMod val="10000"/>
                  </a:schemeClr>
                </a:solidFill>
                <a:effectLst/>
                <a:latin typeface="Helvetica" pitchFamily="2" charset="0"/>
              </a:rPr>
              <a:t>qaraydi</a:t>
            </a:r>
            <a:r>
              <a:rPr lang="en-US" sz="1900" b="0" i="0" dirty="0">
                <a:solidFill>
                  <a:schemeClr val="bg1">
                    <a:lumMod val="10000"/>
                  </a:schemeClr>
                </a:solidFill>
                <a:effectLst/>
                <a:latin typeface="Helvetica" pitchFamily="2" charset="0"/>
              </a:rPr>
              <a:t>.</a:t>
            </a:r>
            <a:endParaRPr lang="en-US" sz="1900" dirty="0">
              <a:solidFill>
                <a:schemeClr val="bg1">
                  <a:lumMod val="10000"/>
                </a:schemeClr>
              </a:solidFill>
              <a:effectLst/>
              <a:latin typeface="Helvetica" pitchFamily="2" charset="0"/>
            </a:endParaRPr>
          </a:p>
        </p:txBody>
      </p:sp>
      <p:sp>
        <p:nvSpPr>
          <p:cNvPr id="3" name="Объект 2">
            <a:extLst>
              <a:ext uri="{FF2B5EF4-FFF2-40B4-BE49-F238E27FC236}">
                <a16:creationId xmlns:a16="http://schemas.microsoft.com/office/drawing/2014/main" id="{6D951256-0B87-7BF6-3B2A-A6BDD89FF7D8}"/>
              </a:ext>
            </a:extLst>
          </p:cNvPr>
          <p:cNvSpPr>
            <a:spLocks noGrp="1"/>
          </p:cNvSpPr>
          <p:nvPr>
            <p:ph idx="1"/>
          </p:nvPr>
        </p:nvSpPr>
        <p:spPr>
          <a:xfrm>
            <a:off x="677334" y="2977227"/>
            <a:ext cx="8596668" cy="3880773"/>
          </a:xfrm>
        </p:spPr>
        <p:txBody>
          <a:bodyPr/>
          <a:lstStyle/>
          <a:p>
            <a:endParaRPr lang="ru-KZ"/>
          </a:p>
        </p:txBody>
      </p:sp>
    </p:spTree>
    <p:extLst>
      <p:ext uri="{BB962C8B-B14F-4D97-AF65-F5344CB8AC3E}">
        <p14:creationId xmlns:p14="http://schemas.microsoft.com/office/powerpoint/2010/main" val="40384824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907E98-09A0-6D29-660E-46638F7BF34D}"/>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3CE23697-93F2-FEAF-2582-AEA88B884F0C}"/>
              </a:ext>
            </a:extLst>
          </p:cNvPr>
          <p:cNvSpPr>
            <a:spLocks noGrp="1"/>
          </p:cNvSpPr>
          <p:nvPr>
            <p:ph idx="1"/>
          </p:nvPr>
        </p:nvSpPr>
        <p:spPr>
          <a:xfrm>
            <a:off x="677334" y="1270000"/>
            <a:ext cx="8596668" cy="3880773"/>
          </a:xfrm>
        </p:spPr>
        <p:txBody>
          <a:bodyPr>
            <a:normAutofit fontScale="92500" lnSpcReduction="10000"/>
          </a:bodyPr>
          <a:lstStyle/>
          <a:p>
            <a:pPr marL="0" indent="0">
              <a:buNone/>
            </a:pPr>
            <a:r>
              <a:rPr lang="en-US" b="0" i="0" dirty="0" err="1">
                <a:effectLst/>
                <a:latin typeface="Helvetica" pitchFamily="2" charset="0"/>
              </a:rPr>
              <a:t>Shaxs</a:t>
            </a:r>
            <a:r>
              <a:rPr lang="en-US" b="0" i="0" dirty="0">
                <a:effectLst/>
                <a:latin typeface="Helvetica" pitchFamily="2" charset="0"/>
              </a:rPr>
              <a:t> </a:t>
            </a:r>
            <a:r>
              <a:rPr lang="en-US" b="0" i="0" dirty="0" err="1">
                <a:effectLst/>
                <a:latin typeface="Helvetica" pitchFamily="2" charset="0"/>
              </a:rPr>
              <a:t>muammosiga</a:t>
            </a:r>
            <a:r>
              <a:rPr lang="en-US" b="0" i="0" dirty="0">
                <a:effectLst/>
                <a:latin typeface="Helvetica" pitchFamily="2" charset="0"/>
              </a:rPr>
              <a:t> </a:t>
            </a:r>
            <a:r>
              <a:rPr lang="en-US" b="0" i="0" dirty="0" err="1">
                <a:effectLst/>
                <a:latin typeface="Helvetica" pitchFamily="2" charset="0"/>
              </a:rPr>
              <a:t>jtmoiy-psixologik</a:t>
            </a:r>
            <a:r>
              <a:rPr lang="en-US" b="0" i="0" dirty="0">
                <a:effectLst/>
                <a:latin typeface="Helvetica" pitchFamily="2" charset="0"/>
              </a:rPr>
              <a:t> </a:t>
            </a:r>
            <a:r>
              <a:rPr lang="en-US" b="0" i="0" dirty="0" err="1">
                <a:effectLst/>
                <a:latin typeface="Helvetica" pitchFamily="2" charset="0"/>
              </a:rPr>
              <a:t>yendoshishning</a:t>
            </a:r>
            <a:r>
              <a:rPr lang="en-US" b="0" i="0" dirty="0">
                <a:effectLst/>
                <a:latin typeface="Helvetica" pitchFamily="2" charset="0"/>
              </a:rPr>
              <a:t> </a:t>
            </a:r>
            <a:r>
              <a:rPr lang="en-US" b="0" i="0" dirty="0" err="1">
                <a:effectLst/>
                <a:latin typeface="Helvetica" pitchFamily="2" charset="0"/>
              </a:rPr>
              <a:t>o'ziga</a:t>
            </a:r>
            <a:r>
              <a:rPr lang="en-US" b="0" i="0" dirty="0">
                <a:effectLst/>
                <a:latin typeface="Helvetica" pitchFamily="2" charset="0"/>
              </a:rPr>
              <a:t> </a:t>
            </a:r>
            <a:r>
              <a:rPr lang="en-US" b="0" i="0" dirty="0" err="1">
                <a:effectLst/>
                <a:latin typeface="Helvetica" pitchFamily="2" charset="0"/>
              </a:rPr>
              <a:t>xosligi</a:t>
            </a:r>
            <a:endParaRPr lang="en-US" dirty="0">
              <a:effectLst/>
              <a:latin typeface="Helvetica" pitchFamily="2" charset="0"/>
            </a:endParaRPr>
          </a:p>
          <a:p>
            <a:pPr marL="0" indent="0">
              <a:buNone/>
            </a:pPr>
            <a:r>
              <a:rPr lang="en-US" b="0" i="0" dirty="0" err="1">
                <a:effectLst/>
                <a:latin typeface="Helvetica" pitchFamily="2" charset="0"/>
              </a:rPr>
              <a:t>shundaki</a:t>
            </a:r>
            <a:r>
              <a:rPr lang="en-US" b="0" i="0" dirty="0">
                <a:effectLst/>
                <a:latin typeface="Helvetica" pitchFamily="2" charset="0"/>
              </a:rPr>
              <a:t>, u </a:t>
            </a:r>
            <a:r>
              <a:rPr lang="en-US" b="0" i="0" dirty="0" err="1">
                <a:effectLst/>
                <a:latin typeface="Helvetica" pitchFamily="2" charset="0"/>
              </a:rPr>
              <a:t>turli</a:t>
            </a:r>
            <a:r>
              <a:rPr lang="en-US" b="0" i="0" dirty="0">
                <a:effectLst/>
                <a:latin typeface="Helvetica" pitchFamily="2" charset="0"/>
              </a:rPr>
              <a:t> </a:t>
            </a:r>
            <a:r>
              <a:rPr lang="en-US" b="0" i="0" dirty="0" err="1">
                <a:effectLst/>
                <a:latin typeface="Helvetica" pitchFamily="2" charset="0"/>
              </a:rPr>
              <a:t>guruhlar</a:t>
            </a:r>
            <a:r>
              <a:rPr lang="en-US" b="0" i="0" dirty="0">
                <a:effectLst/>
                <a:latin typeface="Helvetica" pitchFamily="2" charset="0"/>
              </a:rPr>
              <a:t> </a:t>
            </a:r>
            <a:r>
              <a:rPr lang="en-US" b="0" i="0" dirty="0" err="1">
                <a:effectLst/>
                <a:latin typeface="Helvetica" pitchFamily="2" charset="0"/>
              </a:rPr>
              <a:t>bilan</a:t>
            </a:r>
            <a:r>
              <a:rPr lang="en-US" b="0" i="0" dirty="0">
                <a:effectLst/>
                <a:latin typeface="Helvetica" pitchFamily="2" charset="0"/>
              </a:rPr>
              <a:t> bo </a:t>
            </a:r>
            <a:r>
              <a:rPr lang="en-US" b="0" i="0" dirty="0" err="1">
                <a:effectLst/>
                <a:latin typeface="Helvetica" pitchFamily="2" charset="0"/>
              </a:rPr>
              <a:t>ladigan</a:t>
            </a:r>
            <a:r>
              <a:rPr lang="en-US" b="0" i="0" dirty="0">
                <a:effectLst/>
                <a:latin typeface="Helvetica" pitchFamily="2" charset="0"/>
              </a:rPr>
              <a:t> </a:t>
            </a:r>
            <a:r>
              <a:rPr lang="en-US" b="0" i="0" dirty="0" err="1">
                <a:effectLst/>
                <a:latin typeface="Helvetica" pitchFamily="2" charset="0"/>
              </a:rPr>
              <a:t>turli</a:t>
            </a:r>
            <a:r>
              <a:rPr lang="en-US" b="0" i="0" dirty="0">
                <a:effectLst/>
                <a:latin typeface="Helvetica" pitchFamily="2" charset="0"/>
              </a:rPr>
              <a:t> </a:t>
            </a:r>
            <a:r>
              <a:rPr lang="en-US" b="0" i="0" dirty="0" err="1">
                <a:effectLst/>
                <a:latin typeface="Helvetica" pitchFamily="2" charset="0"/>
              </a:rPr>
              <a:t>shakldagi</a:t>
            </a:r>
            <a:r>
              <a:rPr lang="en-US" b="0" i="0" dirty="0">
                <a:effectLst/>
                <a:latin typeface="Helvetica" pitchFamily="2" charset="0"/>
              </a:rPr>
              <a:t> o </a:t>
            </a:r>
            <a:r>
              <a:rPr lang="en-US" b="0" i="0" dirty="0" err="1">
                <a:effectLst/>
                <a:latin typeface="Helvetica" pitchFamily="2" charset="0"/>
              </a:rPr>
              <a:t>zaro</a:t>
            </a:r>
            <a:r>
              <a:rPr lang="en-US" b="0" i="0" dirty="0">
                <a:effectLst/>
                <a:latin typeface="Helvetica" pitchFamily="2" charset="0"/>
              </a:rPr>
              <a:t> </a:t>
            </a:r>
            <a:r>
              <a:rPr lang="en-US" b="0" i="0" dirty="0" err="1">
                <a:effectLst/>
                <a:latin typeface="Helvetica" pitchFamily="2" charset="0"/>
              </a:rPr>
              <a:t>munosabatlaming</a:t>
            </a:r>
            <a:r>
              <a:rPr lang="en-US" b="0" i="0" dirty="0">
                <a:effectLst/>
                <a:latin typeface="Helvetica" pitchFamily="2" charset="0"/>
              </a:rPr>
              <a:t> </a:t>
            </a:r>
            <a:r>
              <a:rPr lang="en-US" b="0" i="0" dirty="0" err="1">
                <a:effectLst/>
                <a:latin typeface="Helvetica" pitchFamily="2" charset="0"/>
              </a:rPr>
              <a:t>okibati</a:t>
            </a:r>
            <a:r>
              <a:rPr lang="en-US" b="0" i="0" dirty="0">
                <a:effectLst/>
                <a:latin typeface="Helvetica" pitchFamily="2" charset="0"/>
              </a:rPr>
              <a:t> </a:t>
            </a:r>
            <a:r>
              <a:rPr lang="en-US" b="0" i="0" dirty="0" err="1">
                <a:effectLst/>
                <a:latin typeface="Helvetica" pitchFamily="2" charset="0"/>
              </a:rPr>
              <a:t>sifatida</a:t>
            </a:r>
            <a:r>
              <a:rPr lang="en-US" b="0" i="0" dirty="0">
                <a:effectLst/>
                <a:latin typeface="Helvetica" pitchFamily="2" charset="0"/>
              </a:rPr>
              <a:t> </a:t>
            </a:r>
            <a:r>
              <a:rPr lang="en-US" b="0" i="0" dirty="0" err="1">
                <a:effectLst/>
                <a:latin typeface="Helvetica" pitchFamily="2" charset="0"/>
              </a:rPr>
              <a:t>garaladi</a:t>
            </a:r>
            <a:r>
              <a:rPr lang="en-US" b="0" i="0" dirty="0">
                <a:effectLst/>
                <a:latin typeface="Helvetica" pitchFamily="2" charset="0"/>
              </a:rPr>
              <a:t>. Ya </a:t>
            </a:r>
            <a:r>
              <a:rPr lang="en-US" b="0" i="0" dirty="0" err="1">
                <a:effectLst/>
                <a:latin typeface="Helvetica" pitchFamily="2" charset="0"/>
              </a:rPr>
              <a:t>ni</a:t>
            </a:r>
            <a:r>
              <a:rPr lang="en-US" b="0" i="0" dirty="0">
                <a:effectLst/>
                <a:latin typeface="Helvetica" pitchFamily="2" charset="0"/>
              </a:rPr>
              <a:t> </a:t>
            </a:r>
            <a:r>
              <a:rPr lang="en-US" b="0" i="0" dirty="0" err="1">
                <a:effectLst/>
                <a:latin typeface="Helvetica" pitchFamily="2" charset="0"/>
              </a:rPr>
              <a:t>Ijtimoly</a:t>
            </a:r>
            <a:r>
              <a:rPr lang="en-US" b="0" i="0" dirty="0">
                <a:effectLst/>
                <a:latin typeface="Helvetica" pitchFamily="2" charset="0"/>
              </a:rPr>
              <a:t> </a:t>
            </a:r>
            <a:r>
              <a:rPr lang="en-US" b="0" i="0" dirty="0" err="1">
                <a:effectLst/>
                <a:latin typeface="Helvetica" pitchFamily="2" charset="0"/>
              </a:rPr>
              <a:t>psixologiya</a:t>
            </a:r>
            <a:r>
              <a:rPr lang="en-US" b="0" i="0" dirty="0">
                <a:effectLst/>
                <a:latin typeface="Helvetica" pitchFamily="2" charset="0"/>
              </a:rPr>
              <a:t> </a:t>
            </a:r>
            <a:r>
              <a:rPr lang="en-US" b="0" i="0" dirty="0" err="1">
                <a:effectLst/>
                <a:latin typeface="Helvetica" pitchFamily="2" charset="0"/>
              </a:rPr>
              <a:t>avalo</a:t>
            </a:r>
            <a:r>
              <a:rPr lang="en-US" b="0" i="0" dirty="0">
                <a:effectLst/>
                <a:latin typeface="Helvetica" pitchFamily="2" charset="0"/>
              </a:rPr>
              <a:t> </a:t>
            </a:r>
            <a:r>
              <a:rPr lang="en-US" b="0" i="0" dirty="0" err="1">
                <a:effectLst/>
                <a:latin typeface="Helvetica" pitchFamily="2" charset="0"/>
              </a:rPr>
              <a:t>biror</a:t>
            </a:r>
            <a:r>
              <a:rPr lang="en-US" b="0" i="0" dirty="0">
                <a:effectLst/>
                <a:latin typeface="Helvetica" pitchFamily="2" charset="0"/>
              </a:rPr>
              <a:t> </a:t>
            </a:r>
            <a:r>
              <a:rPr lang="en-US" b="0" i="0" dirty="0" err="1">
                <a:effectLst/>
                <a:latin typeface="Helvetica" pitchFamily="2" charset="0"/>
              </a:rPr>
              <a:t>guruhning</a:t>
            </a:r>
            <a:r>
              <a:rPr lang="en-US" b="0" i="0" dirty="0">
                <a:effectLst/>
                <a:latin typeface="Helvetica" pitchFamily="2" charset="0"/>
              </a:rPr>
              <a:t> a </a:t>
            </a:r>
            <a:r>
              <a:rPr lang="en-US" b="0" i="0" dirty="0" err="1">
                <a:effectLst/>
                <a:latin typeface="Helvetica" pitchFamily="2" charset="0"/>
              </a:rPr>
              <a:t>zosi</a:t>
            </a:r>
            <a:endParaRPr lang="en-US" dirty="0">
              <a:effectLst/>
              <a:latin typeface="Helvetica" pitchFamily="2" charset="0"/>
            </a:endParaRPr>
          </a:p>
          <a:p>
            <a:pPr marL="0" indent="0">
              <a:buNone/>
            </a:pPr>
            <a:r>
              <a:rPr lang="en-US" b="0" i="0" dirty="0" err="1">
                <a:effectLst/>
                <a:latin typeface="Helvetica" pitchFamily="2" charset="0"/>
              </a:rPr>
              <a:t>hisoblangan</a:t>
            </a:r>
            <a:r>
              <a:rPr lang="en-US" b="0" i="0" dirty="0">
                <a:effectLst/>
                <a:latin typeface="Helvetica" pitchFamily="2" charset="0"/>
              </a:rPr>
              <a:t> </a:t>
            </a:r>
            <a:r>
              <a:rPr lang="en-US" b="0" i="0" dirty="0" err="1">
                <a:effectLst/>
                <a:latin typeface="Helvetica" pitchFamily="2" charset="0"/>
              </a:rPr>
              <a:t>shaxs</a:t>
            </a:r>
            <a:r>
              <a:rPr lang="en-US" b="0" i="0" dirty="0">
                <a:effectLst/>
                <a:latin typeface="Helvetica" pitchFamily="2" charset="0"/>
              </a:rPr>
              <a:t> </a:t>
            </a:r>
            <a:r>
              <a:rPr lang="en-US" b="0" i="0" dirty="0" err="1">
                <a:effectLst/>
                <a:latin typeface="Helvetica" pitchFamily="2" charset="0"/>
              </a:rPr>
              <a:t>xulq-atvori</a:t>
            </a:r>
            <a:r>
              <a:rPr lang="en-US" b="0" i="0" dirty="0">
                <a:effectLst/>
                <a:latin typeface="Helvetica" pitchFamily="2" charset="0"/>
              </a:rPr>
              <a:t> </a:t>
            </a:r>
            <a:r>
              <a:rPr lang="en-US" b="0" i="0" dirty="0" err="1">
                <a:effectLst/>
                <a:latin typeface="Helvetica" pitchFamily="2" charset="0"/>
              </a:rPr>
              <a:t>ganday</a:t>
            </a:r>
            <a:r>
              <a:rPr lang="en-US" b="0" i="0" dirty="0">
                <a:effectLst/>
                <a:latin typeface="Helvetica" pitchFamily="2" charset="0"/>
              </a:rPr>
              <a:t> </a:t>
            </a:r>
            <a:r>
              <a:rPr lang="en-US" b="0" i="0" dirty="0" err="1">
                <a:effectLst/>
                <a:latin typeface="Helvetica" pitchFamily="2" charset="0"/>
              </a:rPr>
              <a:t>qonuniyatlarga</a:t>
            </a:r>
            <a:r>
              <a:rPr lang="en-US" b="0" i="0" dirty="0">
                <a:effectLst/>
                <a:latin typeface="Helvetica" pitchFamily="2" charset="0"/>
              </a:rPr>
              <a:t> </a:t>
            </a:r>
            <a:r>
              <a:rPr lang="en-US" b="0" i="0" dirty="0" err="1">
                <a:effectLst/>
                <a:latin typeface="Helvetica" pitchFamily="2" charset="0"/>
              </a:rPr>
              <a:t>buysunishini</a:t>
            </a:r>
            <a:r>
              <a:rPr lang="en-US" b="0" i="0" dirty="0">
                <a:effectLst/>
                <a:latin typeface="Helvetica" pitchFamily="2" charset="0"/>
              </a:rPr>
              <a:t>, </a:t>
            </a:r>
            <a:r>
              <a:rPr lang="en-US" b="0" i="0" dirty="0" err="1">
                <a:effectLst/>
                <a:latin typeface="Helvetica" pitchFamily="2" charset="0"/>
              </a:rPr>
              <a:t>shaxsning</a:t>
            </a:r>
            <a:endParaRPr lang="en-US" dirty="0">
              <a:effectLst/>
              <a:latin typeface="Helvetica" pitchFamily="2" charset="0"/>
            </a:endParaRPr>
          </a:p>
          <a:p>
            <a:pPr marL="0" indent="0">
              <a:buNone/>
            </a:pPr>
            <a:r>
              <a:rPr lang="en-US" b="0" i="0" dirty="0" err="1">
                <a:effectLst/>
                <a:latin typeface="Helvetica" pitchFamily="2" charset="0"/>
              </a:rPr>
              <a:t>mulogotlar</a:t>
            </a:r>
            <a:r>
              <a:rPr lang="en-US" b="0" i="0" dirty="0">
                <a:effectLst/>
                <a:latin typeface="Helvetica" pitchFamily="2" charset="0"/>
              </a:rPr>
              <a:t> </a:t>
            </a:r>
            <a:r>
              <a:rPr lang="en-US" b="0" i="0" dirty="0" err="1">
                <a:effectLst/>
                <a:latin typeface="Helvetica" pitchFamily="2" charset="0"/>
              </a:rPr>
              <a:t>sistemasida</a:t>
            </a:r>
            <a:r>
              <a:rPr lang="en-US" b="0" i="0" dirty="0">
                <a:effectLst/>
                <a:latin typeface="Helvetica" pitchFamily="2" charset="0"/>
              </a:rPr>
              <a:t> </a:t>
            </a:r>
            <a:r>
              <a:rPr lang="en-US" b="0" i="0" dirty="0" err="1">
                <a:effectLst/>
                <a:latin typeface="Helvetica" pitchFamily="2" charset="0"/>
              </a:rPr>
              <a:t>olgan</a:t>
            </a:r>
            <a:r>
              <a:rPr lang="en-US" b="0" i="0" dirty="0">
                <a:effectLst/>
                <a:latin typeface="Helvetica" pitchFamily="2" charset="0"/>
              </a:rPr>
              <a:t> </a:t>
            </a:r>
            <a:r>
              <a:rPr lang="en-US" b="0" i="0" dirty="0" err="1">
                <a:effectLst/>
                <a:latin typeface="Helvetica" pitchFamily="2" charset="0"/>
              </a:rPr>
              <a:t>ta</a:t>
            </a:r>
            <a:r>
              <a:rPr lang="en-US" b="0" i="0" dirty="0">
                <a:effectLst/>
                <a:latin typeface="Helvetica" pitchFamily="2" charset="0"/>
              </a:rPr>
              <a:t> </a:t>
            </a:r>
            <a:r>
              <a:rPr lang="en-US" b="0" i="0" dirty="0" err="1">
                <a:effectLst/>
                <a:latin typeface="Helvetica" pitchFamily="2" charset="0"/>
              </a:rPr>
              <a:t>sirlari</a:t>
            </a:r>
            <a:r>
              <a:rPr lang="en-US" b="0" i="0" dirty="0">
                <a:effectLst/>
                <a:latin typeface="Helvetica" pitchFamily="2" charset="0"/>
              </a:rPr>
              <a:t> </a:t>
            </a:r>
            <a:r>
              <a:rPr lang="en-US" b="0" i="0" dirty="0" err="1">
                <a:effectLst/>
                <a:latin typeface="Helvetica" pitchFamily="2" charset="0"/>
              </a:rPr>
              <a:t>uning</a:t>
            </a:r>
            <a:r>
              <a:rPr lang="en-US" b="0" i="0" dirty="0">
                <a:effectLst/>
                <a:latin typeface="Helvetica" pitchFamily="2" charset="0"/>
              </a:rPr>
              <a:t> </a:t>
            </a:r>
            <a:r>
              <a:rPr lang="en-US" b="0" i="0" dirty="0" err="1">
                <a:effectLst/>
                <a:latin typeface="Helvetica" pitchFamily="2" charset="0"/>
              </a:rPr>
              <a:t>ongida</a:t>
            </a:r>
            <a:r>
              <a:rPr lang="en-US" b="0" i="0" dirty="0">
                <a:effectLst/>
                <a:latin typeface="Helvetica" pitchFamily="2" charset="0"/>
              </a:rPr>
              <a:t> </a:t>
            </a:r>
            <a:r>
              <a:rPr lang="en-US" b="0" i="0" dirty="0" err="1">
                <a:effectLst/>
                <a:latin typeface="Helvetica" pitchFamily="2" charset="0"/>
              </a:rPr>
              <a:t>qanday</a:t>
            </a:r>
            <a:r>
              <a:rPr lang="en-US" b="0" i="0" dirty="0">
                <a:effectLst/>
                <a:latin typeface="Helvetica" pitchFamily="2" charset="0"/>
              </a:rPr>
              <a:t> </a:t>
            </a:r>
            <a:r>
              <a:rPr lang="en-US" b="0" i="0" dirty="0" err="1">
                <a:effectLst/>
                <a:latin typeface="Helvetica" pitchFamily="2" charset="0"/>
              </a:rPr>
              <a:t>aks</a:t>
            </a:r>
            <a:r>
              <a:rPr lang="en-US" b="0" i="0" dirty="0">
                <a:effectLst/>
                <a:latin typeface="Helvetica" pitchFamily="2" charset="0"/>
              </a:rPr>
              <a:t> </a:t>
            </a:r>
            <a:r>
              <a:rPr lang="en-US" b="0" i="0" dirty="0" err="1">
                <a:effectLst/>
                <a:latin typeface="Helvetica" pitchFamily="2" charset="0"/>
              </a:rPr>
              <a:t>topishini</a:t>
            </a:r>
            <a:r>
              <a:rPr lang="en-US" b="0" i="0" dirty="0">
                <a:effectLst/>
                <a:latin typeface="Helvetica" pitchFamily="2" charset="0"/>
              </a:rPr>
              <a:t> </a:t>
            </a:r>
            <a:r>
              <a:rPr lang="en-US" b="0" i="0" dirty="0" err="1">
                <a:effectLst/>
                <a:latin typeface="Helvetica" pitchFamily="2" charset="0"/>
              </a:rPr>
              <a:t>o'rganadi</a:t>
            </a:r>
            <a:r>
              <a:rPr lang="en-US" b="0" i="0" dirty="0">
                <a:effectLst/>
                <a:latin typeface="Helvetica" pitchFamily="2" charset="0"/>
              </a:rPr>
              <a:t>. </a:t>
            </a:r>
            <a:r>
              <a:rPr lang="en-US" b="0" i="0" dirty="0" err="1">
                <a:effectLst/>
                <a:latin typeface="Helvetica" pitchFamily="2" charset="0"/>
              </a:rPr>
              <a:t>Guruhning</a:t>
            </a:r>
            <a:r>
              <a:rPr lang="en-US" b="0" i="0" dirty="0">
                <a:effectLst/>
                <a:latin typeface="Helvetica" pitchFamily="2" charset="0"/>
              </a:rPr>
              <a:t> </a:t>
            </a:r>
            <a:r>
              <a:rPr lang="en-US" b="0" i="0" dirty="0" err="1">
                <a:effectLst/>
                <a:latin typeface="Helvetica" pitchFamily="2" charset="0"/>
              </a:rPr>
              <a:t>shaxs</a:t>
            </a:r>
            <a:r>
              <a:rPr lang="en-US" b="0" i="0" dirty="0">
                <a:effectLst/>
                <a:latin typeface="Helvetica" pitchFamily="2" charset="0"/>
              </a:rPr>
              <a:t> </a:t>
            </a:r>
            <a:r>
              <a:rPr lang="en-US" b="0" i="0" dirty="0" err="1">
                <a:effectLst/>
                <a:latin typeface="Helvetica" pitchFamily="2" charset="0"/>
              </a:rPr>
              <a:t>psixologiyasiga</a:t>
            </a:r>
            <a:r>
              <a:rPr lang="en-US" b="0" i="0" dirty="0">
                <a:effectLst/>
                <a:latin typeface="Helvetica" pitchFamily="2" charset="0"/>
              </a:rPr>
              <a:t> </a:t>
            </a:r>
            <a:r>
              <a:rPr lang="en-US" b="0" i="0" dirty="0" err="1">
                <a:effectLst/>
                <a:latin typeface="Helvetica" pitchFamily="2" charset="0"/>
              </a:rPr>
              <a:t>ta</a:t>
            </a:r>
            <a:r>
              <a:rPr lang="en-US" b="0" i="0" dirty="0">
                <a:effectLst/>
                <a:latin typeface="Helvetica" pitchFamily="2" charset="0"/>
              </a:rPr>
              <a:t> </a:t>
            </a:r>
            <a:r>
              <a:rPr lang="en-US" b="0" i="0" dirty="0" err="1">
                <a:effectLst/>
                <a:latin typeface="Helvetica" pitchFamily="2" charset="0"/>
              </a:rPr>
              <a:t>siri</a:t>
            </a:r>
            <a:r>
              <a:rPr lang="en-US" b="0" i="0" dirty="0">
                <a:effectLst/>
                <a:latin typeface="Helvetica" pitchFamily="2" charset="0"/>
              </a:rPr>
              <a:t> kay </a:t>
            </a:r>
            <a:r>
              <a:rPr lang="en-US" b="0" i="0" dirty="0" err="1">
                <a:effectLst/>
                <a:latin typeface="Helvetica" pitchFamily="2" charset="0"/>
              </a:rPr>
              <a:t>yusinda</a:t>
            </a:r>
            <a:r>
              <a:rPr lang="en-US" b="0" i="0" dirty="0">
                <a:effectLst/>
                <a:latin typeface="Helvetica" pitchFamily="2" charset="0"/>
              </a:rPr>
              <a:t> </a:t>
            </a:r>
            <a:r>
              <a:rPr lang="en-US" b="0" i="0" dirty="0" err="1">
                <a:effectLst/>
                <a:latin typeface="Helvetica" pitchFamily="2" charset="0"/>
              </a:rPr>
              <a:t>sodir</a:t>
            </a:r>
            <a:r>
              <a:rPr lang="en-US" b="0" i="0" dirty="0">
                <a:effectLst/>
                <a:latin typeface="Helvetica" pitchFamily="2" charset="0"/>
              </a:rPr>
              <a:t> </a:t>
            </a:r>
            <a:r>
              <a:rPr lang="en-US" b="0" i="0" dirty="0" err="1">
                <a:effectLst/>
                <a:latin typeface="Helvetica" pitchFamily="2" charset="0"/>
              </a:rPr>
              <a:t>bo'lishi</a:t>
            </a:r>
            <a:r>
              <a:rPr lang="en-US" b="0" i="0" dirty="0">
                <a:effectLst/>
                <a:latin typeface="Helvetica" pitchFamily="2" charset="0"/>
              </a:rPr>
              <a:t> </a:t>
            </a:r>
            <a:r>
              <a:rPr lang="en-US" b="0" i="0" dirty="0" err="1">
                <a:effectLst/>
                <a:latin typeface="Helvetica" pitchFamily="2" charset="0"/>
              </a:rPr>
              <a:t>Ijtimoly</a:t>
            </a:r>
            <a:r>
              <a:rPr lang="en-US" b="0" i="0" dirty="0">
                <a:effectLst/>
                <a:latin typeface="Helvetica" pitchFamily="2" charset="0"/>
              </a:rPr>
              <a:t> </a:t>
            </a:r>
            <a:r>
              <a:rPr lang="en-US" b="0" i="0" dirty="0" err="1">
                <a:effectLst/>
                <a:latin typeface="Helvetica" pitchFamily="2" charset="0"/>
              </a:rPr>
              <a:t>psixologiyada</a:t>
            </a:r>
            <a:r>
              <a:rPr lang="en-US" b="0" i="0" dirty="0">
                <a:effectLst/>
                <a:latin typeface="Helvetica" pitchFamily="2" charset="0"/>
              </a:rPr>
              <a:t> </a:t>
            </a:r>
            <a:r>
              <a:rPr lang="en-US" b="0" i="0" dirty="0" err="1">
                <a:effectLst/>
                <a:latin typeface="Helvetica" pitchFamily="2" charset="0"/>
              </a:rPr>
              <a:t>sotsializatsiya</a:t>
            </a:r>
            <a:r>
              <a:rPr lang="en-US" b="0" i="0" dirty="0">
                <a:effectLst/>
                <a:latin typeface="Helvetica" pitchFamily="2" charset="0"/>
              </a:rPr>
              <a:t> </a:t>
            </a:r>
            <a:r>
              <a:rPr lang="en-US" b="0" i="0" dirty="0" err="1">
                <a:effectLst/>
                <a:latin typeface="Helvetica" pitchFamily="2" charset="0"/>
              </a:rPr>
              <a:t>muammosi</a:t>
            </a:r>
            <a:r>
              <a:rPr lang="en-US" b="0" i="0" dirty="0">
                <a:effectLst/>
                <a:latin typeface="Helvetica" pitchFamily="2" charset="0"/>
              </a:rPr>
              <a:t> </a:t>
            </a:r>
            <a:r>
              <a:rPr lang="en-US" b="0" i="0" dirty="0" err="1">
                <a:effectLst/>
                <a:latin typeface="Helvetica" pitchFamily="2" charset="0"/>
              </a:rPr>
              <a:t>bilan</a:t>
            </a:r>
            <a:r>
              <a:rPr lang="en-US" b="0" i="0" dirty="0">
                <a:effectLst/>
                <a:latin typeface="Helvetica" pitchFamily="2" charset="0"/>
              </a:rPr>
              <a:t> </a:t>
            </a:r>
            <a:r>
              <a:rPr lang="en-US" b="0" i="0" dirty="0" err="1">
                <a:effectLst/>
                <a:latin typeface="Helvetica" pitchFamily="2" charset="0"/>
              </a:rPr>
              <a:t>uzviy</a:t>
            </a:r>
            <a:r>
              <a:rPr lang="en-US" b="0" i="0" dirty="0">
                <a:effectLst/>
                <a:latin typeface="Helvetica" pitchFamily="2" charset="0"/>
              </a:rPr>
              <a:t> </a:t>
            </a:r>
            <a:r>
              <a:rPr lang="en-US" b="0" i="0" dirty="0" err="1">
                <a:effectLst/>
                <a:latin typeface="Helvetica" pitchFamily="2" charset="0"/>
              </a:rPr>
              <a:t>bog'liq</a:t>
            </a:r>
            <a:r>
              <a:rPr lang="en-US" b="0" i="0" dirty="0">
                <a:effectLst/>
                <a:latin typeface="Helvetica" pitchFamily="2" charset="0"/>
              </a:rPr>
              <a:t> </a:t>
            </a:r>
            <a:r>
              <a:rPr lang="en-US" b="0" i="0" dirty="0" err="1">
                <a:effectLst/>
                <a:latin typeface="Helvetica" pitchFamily="2" charset="0"/>
              </a:rPr>
              <a:t>bo'lsa</a:t>
            </a:r>
            <a:r>
              <a:rPr lang="en-US" b="0" i="0" dirty="0">
                <a:effectLst/>
                <a:latin typeface="Helvetica" pitchFamily="2" charset="0"/>
              </a:rPr>
              <a:t>, </a:t>
            </a:r>
            <a:r>
              <a:rPr lang="en-US" b="0" i="0" dirty="0" err="1">
                <a:effectLst/>
                <a:latin typeface="Helvetica" pitchFamily="2" charset="0"/>
              </a:rPr>
              <a:t>bu</a:t>
            </a:r>
            <a:endParaRPr lang="en-US" dirty="0">
              <a:effectLst/>
              <a:latin typeface="Helvetica" pitchFamily="2" charset="0"/>
            </a:endParaRPr>
          </a:p>
          <a:p>
            <a:pPr marL="0" indent="0">
              <a:buNone/>
            </a:pPr>
            <a:r>
              <a:rPr lang="en-US" b="0" i="0" dirty="0" err="1">
                <a:effectLst/>
                <a:latin typeface="Helvetica" pitchFamily="2" charset="0"/>
              </a:rPr>
              <a:t>ta</a:t>
            </a:r>
            <a:r>
              <a:rPr lang="en-US" b="0" i="0" dirty="0">
                <a:effectLst/>
                <a:latin typeface="Helvetica" pitchFamily="2" charset="0"/>
              </a:rPr>
              <a:t> </a:t>
            </a:r>
            <a:r>
              <a:rPr lang="en-US" b="0" i="0" dirty="0" err="1">
                <a:effectLst/>
                <a:latin typeface="Helvetica" pitchFamily="2" charset="0"/>
              </a:rPr>
              <a:t>sirlaming</a:t>
            </a:r>
            <a:r>
              <a:rPr lang="en-US" b="0" i="0" dirty="0">
                <a:effectLst/>
                <a:latin typeface="Helvetica" pitchFamily="2" charset="0"/>
              </a:rPr>
              <a:t> </a:t>
            </a:r>
            <a:r>
              <a:rPr lang="en-US" b="0" i="0" dirty="0" err="1">
                <a:effectLst/>
                <a:latin typeface="Helvetica" pitchFamily="2" charset="0"/>
              </a:rPr>
              <a:t>shaxs</a:t>
            </a:r>
            <a:r>
              <a:rPr lang="en-US" b="0" i="0" dirty="0">
                <a:effectLst/>
                <a:latin typeface="Helvetica" pitchFamily="2" charset="0"/>
              </a:rPr>
              <a:t> </a:t>
            </a:r>
            <a:r>
              <a:rPr lang="en-US" b="0" i="0" dirty="0" err="1">
                <a:effectLst/>
                <a:latin typeface="Helvetica" pitchFamily="2" charset="0"/>
              </a:rPr>
              <a:t>xatti-harakatlari</a:t>
            </a:r>
            <a:r>
              <a:rPr lang="en-US" b="0" i="0" dirty="0">
                <a:effectLst/>
                <a:latin typeface="Helvetica" pitchFamily="2" charset="0"/>
              </a:rPr>
              <a:t>, </a:t>
            </a:r>
            <a:r>
              <a:rPr lang="en-US" b="0" i="0" dirty="0" err="1">
                <a:effectLst/>
                <a:latin typeface="Helvetica" pitchFamily="2" charset="0"/>
              </a:rPr>
              <a:t>xulqida</a:t>
            </a:r>
            <a:r>
              <a:rPr lang="en-US" b="0" i="0" dirty="0">
                <a:effectLst/>
                <a:latin typeface="Helvetica" pitchFamily="2" charset="0"/>
              </a:rPr>
              <a:t> </a:t>
            </a:r>
            <a:r>
              <a:rPr lang="en-US" b="0" i="0" dirty="0" err="1">
                <a:effectLst/>
                <a:latin typeface="Helvetica" pitchFamily="2" charset="0"/>
              </a:rPr>
              <a:t>bevosita</a:t>
            </a:r>
            <a:r>
              <a:rPr lang="en-US" b="0" i="0" dirty="0">
                <a:effectLst/>
                <a:latin typeface="Helvetica" pitchFamily="2" charset="0"/>
              </a:rPr>
              <a:t> </a:t>
            </a:r>
            <a:r>
              <a:rPr lang="en-US" b="0" i="0" dirty="0" err="1">
                <a:effectLst/>
                <a:latin typeface="Helvetica" pitchFamily="2" charset="0"/>
              </a:rPr>
              <a:t>qanday</a:t>
            </a:r>
            <a:r>
              <a:rPr lang="en-US" b="0" i="0" dirty="0">
                <a:effectLst/>
                <a:latin typeface="Helvetica" pitchFamily="2" charset="0"/>
              </a:rPr>
              <a:t> </a:t>
            </a:r>
            <a:r>
              <a:rPr lang="en-US" b="0" i="0" dirty="0" err="1">
                <a:effectLst/>
                <a:latin typeface="Helvetica" pitchFamily="2" charset="0"/>
              </a:rPr>
              <a:t>namoyon</a:t>
            </a:r>
            <a:r>
              <a:rPr lang="en-US" b="0" i="0" dirty="0">
                <a:effectLst/>
                <a:latin typeface="Helvetica" pitchFamily="2" charset="0"/>
              </a:rPr>
              <a:t> </a:t>
            </a:r>
            <a:r>
              <a:rPr lang="en-US" b="0" i="0" dirty="0" err="1">
                <a:effectLst/>
                <a:latin typeface="Helvetica" pitchFamily="2" charset="0"/>
              </a:rPr>
              <a:t>bo'lishi</a:t>
            </a:r>
            <a:endParaRPr lang="en-US" dirty="0">
              <a:effectLst/>
              <a:latin typeface="Helvetica" pitchFamily="2" charset="0"/>
            </a:endParaRPr>
          </a:p>
          <a:p>
            <a:pPr marL="0" indent="0">
              <a:buNone/>
            </a:pPr>
            <a:r>
              <a:rPr lang="en-US" b="0" i="0" dirty="0" err="1">
                <a:effectLst/>
                <a:latin typeface="Helvetica" pitchFamily="2" charset="0"/>
              </a:rPr>
              <a:t>ijtimoly</a:t>
            </a:r>
            <a:r>
              <a:rPr lang="en-US" b="0" i="0" dirty="0">
                <a:effectLst/>
                <a:latin typeface="Helvetica" pitchFamily="2" charset="0"/>
              </a:rPr>
              <a:t> </a:t>
            </a:r>
            <a:r>
              <a:rPr lang="en-US" b="0" i="0" dirty="0" err="1">
                <a:effectLst/>
                <a:latin typeface="Helvetica" pitchFamily="2" charset="0"/>
              </a:rPr>
              <a:t>Yo'l-yuriklar</a:t>
            </a:r>
            <a:r>
              <a:rPr lang="en-US" b="0" i="0" dirty="0">
                <a:effectLst/>
                <a:latin typeface="Helvetica" pitchFamily="2" charset="0"/>
              </a:rPr>
              <a:t> </a:t>
            </a:r>
            <a:r>
              <a:rPr lang="en-US" b="0" i="0" dirty="0" err="1">
                <a:effectLst/>
                <a:latin typeface="Helvetica" pitchFamily="2" charset="0"/>
              </a:rPr>
              <a:t>muammosi</a:t>
            </a:r>
            <a:r>
              <a:rPr lang="en-US" b="0" i="0" dirty="0">
                <a:effectLst/>
                <a:latin typeface="Helvetica" pitchFamily="2" charset="0"/>
              </a:rPr>
              <a:t> </a:t>
            </a:r>
            <a:r>
              <a:rPr lang="en-US" b="0" i="0" dirty="0" err="1">
                <a:effectLst/>
                <a:latin typeface="Helvetica" pitchFamily="2" charset="0"/>
              </a:rPr>
              <a:t>bilan</a:t>
            </a:r>
            <a:r>
              <a:rPr lang="en-US" b="0" i="0" dirty="0">
                <a:effectLst/>
                <a:latin typeface="Helvetica" pitchFamily="2" charset="0"/>
              </a:rPr>
              <a:t> </a:t>
            </a:r>
            <a:r>
              <a:rPr lang="en-US" b="0" i="0" dirty="0" err="1">
                <a:effectLst/>
                <a:latin typeface="Helvetica" pitchFamily="2" charset="0"/>
              </a:rPr>
              <a:t>bog'liqdir</a:t>
            </a:r>
            <a:r>
              <a:rPr lang="en-US" b="0" i="0" dirty="0">
                <a:effectLst/>
                <a:latin typeface="Helvetica" pitchFamily="2" charset="0"/>
              </a:rPr>
              <a:t>. Ana </a:t>
            </a:r>
            <a:r>
              <a:rPr lang="en-US" b="0" i="0" dirty="0" err="1">
                <a:effectLst/>
                <a:latin typeface="Helvetica" pitchFamily="2" charset="0"/>
              </a:rPr>
              <a:t>shular</a:t>
            </a:r>
            <a:r>
              <a:rPr lang="en-US" b="0" i="0" dirty="0">
                <a:effectLst/>
                <a:latin typeface="Helvetica" pitchFamily="2" charset="0"/>
              </a:rPr>
              <a:t> </a:t>
            </a:r>
            <a:r>
              <a:rPr lang="en-US" b="0" i="0" dirty="0" err="1">
                <a:effectLst/>
                <a:latin typeface="Helvetica" pitchFamily="2" charset="0"/>
              </a:rPr>
              <a:t>asosida</a:t>
            </a:r>
            <a:r>
              <a:rPr lang="en-US" b="0" i="0" dirty="0">
                <a:effectLst/>
                <a:latin typeface="Helvetica" pitchFamily="2" charset="0"/>
              </a:rPr>
              <a:t> </a:t>
            </a:r>
            <a:r>
              <a:rPr lang="en-US" b="0" i="0" dirty="0" err="1">
                <a:effectLst/>
                <a:latin typeface="Helvetica" pitchFamily="2" charset="0"/>
              </a:rPr>
              <a:t>shaxsda</a:t>
            </a:r>
            <a:endParaRPr lang="en-US" dirty="0">
              <a:effectLst/>
              <a:latin typeface="Helvetica" pitchFamily="2" charset="0"/>
            </a:endParaRPr>
          </a:p>
          <a:p>
            <a:pPr marL="0" indent="0">
              <a:buNone/>
            </a:pPr>
            <a:r>
              <a:rPr lang="en-US" b="0" i="0" dirty="0" err="1">
                <a:effectLst/>
                <a:latin typeface="Helvetica" pitchFamily="2" charset="0"/>
              </a:rPr>
              <a:t>shakllanadigan</a:t>
            </a:r>
            <a:r>
              <a:rPr lang="en-US" b="0" i="0" dirty="0">
                <a:effectLst/>
                <a:latin typeface="Helvetica" pitchFamily="2" charset="0"/>
              </a:rPr>
              <a:t> </a:t>
            </a:r>
            <a:r>
              <a:rPr lang="en-US" b="0" i="0" dirty="0" err="1">
                <a:effectLst/>
                <a:latin typeface="Helvetica" pitchFamily="2" charset="0"/>
              </a:rPr>
              <a:t>fazilatlar</a:t>
            </a:r>
            <a:r>
              <a:rPr lang="en-US" b="0" i="0" dirty="0">
                <a:effectLst/>
                <a:latin typeface="Helvetica" pitchFamily="2" charset="0"/>
              </a:rPr>
              <a:t> </a:t>
            </a:r>
            <a:r>
              <a:rPr lang="en-US" b="0" i="0" dirty="0" err="1">
                <a:effectLst/>
                <a:latin typeface="Helvetica" pitchFamily="2" charset="0"/>
              </a:rPr>
              <a:t>va</a:t>
            </a:r>
            <a:r>
              <a:rPr lang="en-US" b="0" i="0" dirty="0">
                <a:effectLst/>
                <a:latin typeface="Helvetica" pitchFamily="2" charset="0"/>
              </a:rPr>
              <a:t> </a:t>
            </a:r>
            <a:r>
              <a:rPr lang="en-US" b="0" i="0" dirty="0" err="1">
                <a:effectLst/>
                <a:latin typeface="Helvetica" pitchFamily="2" charset="0"/>
              </a:rPr>
              <a:t>ularning</a:t>
            </a:r>
            <a:r>
              <a:rPr lang="en-US" b="0" i="0" dirty="0">
                <a:effectLst/>
                <a:latin typeface="Helvetica" pitchFamily="2" charset="0"/>
              </a:rPr>
              <a:t> </a:t>
            </a:r>
            <a:r>
              <a:rPr lang="en-US" b="0" i="0" dirty="0" err="1">
                <a:effectLst/>
                <a:latin typeface="Helvetica" pitchFamily="2" charset="0"/>
              </a:rPr>
              <a:t>turli</a:t>
            </a:r>
            <a:r>
              <a:rPr lang="en-US" b="0" i="0" dirty="0">
                <a:effectLst/>
                <a:latin typeface="Helvetica" pitchFamily="2" charset="0"/>
              </a:rPr>
              <a:t> </a:t>
            </a:r>
            <a:r>
              <a:rPr lang="en-US" b="0" i="0" dirty="0" err="1">
                <a:effectLst/>
                <a:latin typeface="Helvetica" pitchFamily="2" charset="0"/>
              </a:rPr>
              <a:t>tipdagi</a:t>
            </a:r>
            <a:r>
              <a:rPr lang="en-US" b="0" i="0" dirty="0">
                <a:effectLst/>
                <a:latin typeface="Helvetica" pitchFamily="2" charset="0"/>
              </a:rPr>
              <a:t> </a:t>
            </a:r>
            <a:r>
              <a:rPr lang="en-US" b="0" i="0" dirty="0" err="1">
                <a:effectLst/>
                <a:latin typeface="Helvetica" pitchFamily="2" charset="0"/>
              </a:rPr>
              <a:t>shaxslarda</a:t>
            </a:r>
            <a:r>
              <a:rPr lang="en-US" b="0" i="0" dirty="0">
                <a:effectLst/>
                <a:latin typeface="Helvetica" pitchFamily="2" charset="0"/>
              </a:rPr>
              <a:t> </a:t>
            </a:r>
            <a:r>
              <a:rPr lang="en-US" b="0" i="0" dirty="0" err="1">
                <a:effectLst/>
                <a:latin typeface="Helvetica" pitchFamily="2" charset="0"/>
              </a:rPr>
              <a:t>namoyon</a:t>
            </a:r>
            <a:r>
              <a:rPr lang="en-US" b="0" i="0" dirty="0">
                <a:effectLst/>
                <a:latin typeface="Helvetica" pitchFamily="2" charset="0"/>
              </a:rPr>
              <a:t> bo </a:t>
            </a:r>
            <a:r>
              <a:rPr lang="en-US" b="0" i="0" dirty="0" err="1">
                <a:effectLst/>
                <a:latin typeface="Helvetica" pitchFamily="2" charset="0"/>
              </a:rPr>
              <a:t>lishini</a:t>
            </a:r>
            <a:r>
              <a:rPr lang="en-US" b="0" i="0" dirty="0">
                <a:effectLst/>
                <a:latin typeface="Helvetica" pitchFamily="2" charset="0"/>
              </a:rPr>
              <a:t> </a:t>
            </a:r>
            <a:r>
              <a:rPr lang="en-US" b="0" i="0" dirty="0" err="1">
                <a:effectLst/>
                <a:latin typeface="Helvetica" pitchFamily="2" charset="0"/>
              </a:rPr>
              <a:t>aniqlagan</a:t>
            </a:r>
            <a:r>
              <a:rPr lang="en-US" b="0" i="0" dirty="0">
                <a:effectLst/>
                <a:latin typeface="Helvetica" pitchFamily="2" charset="0"/>
              </a:rPr>
              <a:t> </a:t>
            </a:r>
            <a:r>
              <a:rPr lang="en-US" b="0" i="0" dirty="0" err="1">
                <a:effectLst/>
                <a:latin typeface="Helvetica" pitchFamily="2" charset="0"/>
              </a:rPr>
              <a:t>holda</a:t>
            </a:r>
            <a:r>
              <a:rPr lang="en-US" b="0" i="0" dirty="0">
                <a:effectLst/>
                <a:latin typeface="Helvetica" pitchFamily="2" charset="0"/>
              </a:rPr>
              <a:t>, </a:t>
            </a:r>
            <a:r>
              <a:rPr lang="en-US" b="0" i="0" dirty="0" err="1">
                <a:effectLst/>
                <a:latin typeface="Helvetica" pitchFamily="2" charset="0"/>
              </a:rPr>
              <a:t>shaxs</a:t>
            </a:r>
            <a:r>
              <a:rPr lang="en-US" b="0" i="0" dirty="0">
                <a:effectLst/>
                <a:latin typeface="Helvetica" pitchFamily="2" charset="0"/>
              </a:rPr>
              <a:t> </a:t>
            </a:r>
            <a:r>
              <a:rPr lang="en-US" b="0" i="0" dirty="0" err="1">
                <a:effectLst/>
                <a:latin typeface="Helvetica" pitchFamily="2" charset="0"/>
              </a:rPr>
              <a:t>xulq-atvorini</a:t>
            </a:r>
            <a:r>
              <a:rPr lang="en-US" b="0" i="0" dirty="0">
                <a:effectLst/>
                <a:latin typeface="Helvetica" pitchFamily="2" charset="0"/>
              </a:rPr>
              <a:t> </a:t>
            </a:r>
            <a:r>
              <a:rPr lang="en-US" b="0" i="0" dirty="0" err="1">
                <a:effectLst/>
                <a:latin typeface="Helvetica" pitchFamily="2" charset="0"/>
              </a:rPr>
              <a:t>boshqarish</a:t>
            </a:r>
            <a:r>
              <a:rPr lang="en-US" b="0" i="0" dirty="0">
                <a:effectLst/>
                <a:latin typeface="Helvetica" pitchFamily="2" charset="0"/>
              </a:rPr>
              <a:t> </a:t>
            </a:r>
            <a:r>
              <a:rPr lang="en-US" b="0" i="0" dirty="0" err="1">
                <a:effectLst/>
                <a:latin typeface="Helvetica" pitchFamily="2" charset="0"/>
              </a:rPr>
              <a:t>mexanizmlami</a:t>
            </a:r>
            <a:r>
              <a:rPr lang="en-US" b="0" i="0" dirty="0">
                <a:effectLst/>
                <a:latin typeface="Helvetica" pitchFamily="2" charset="0"/>
              </a:rPr>
              <a:t> </a:t>
            </a:r>
            <a:r>
              <a:rPr lang="en-US" b="0" i="0" dirty="0" err="1">
                <a:effectLst/>
                <a:latin typeface="Helvetica" pitchFamily="2" charset="0"/>
              </a:rPr>
              <a:t>ishlab</a:t>
            </a:r>
            <a:r>
              <a:rPr lang="en-US" b="0" i="0" dirty="0">
                <a:effectLst/>
                <a:latin typeface="Helvetica" pitchFamily="2" charset="0"/>
              </a:rPr>
              <a:t> </a:t>
            </a:r>
            <a:r>
              <a:rPr lang="en-US" b="0" i="0" dirty="0" err="1">
                <a:effectLst/>
                <a:latin typeface="Helvetica" pitchFamily="2" charset="0"/>
              </a:rPr>
              <a:t>chiqish</a:t>
            </a:r>
            <a:endParaRPr lang="en-US" dirty="0">
              <a:effectLst/>
              <a:latin typeface="Helvetica" pitchFamily="2" charset="0"/>
            </a:endParaRPr>
          </a:p>
          <a:p>
            <a:pPr marL="0" indent="0">
              <a:buNone/>
            </a:pPr>
            <a:r>
              <a:rPr lang="en-US" b="0" i="0" dirty="0" err="1">
                <a:effectLst/>
                <a:latin typeface="Helvetica" pitchFamily="2" charset="0"/>
              </a:rPr>
              <a:t>Iftimoly</a:t>
            </a:r>
            <a:r>
              <a:rPr lang="en-US" b="0" i="0" dirty="0">
                <a:effectLst/>
                <a:latin typeface="Helvetica" pitchFamily="2" charset="0"/>
              </a:rPr>
              <a:t> </a:t>
            </a:r>
            <a:r>
              <a:rPr lang="en-US" b="0" i="0" dirty="0" err="1">
                <a:effectLst/>
                <a:latin typeface="Helvetica" pitchFamily="2" charset="0"/>
              </a:rPr>
              <a:t>psixologiyaning</a:t>
            </a:r>
            <a:r>
              <a:rPr lang="en-US" b="0" i="0" dirty="0">
                <a:effectLst/>
                <a:latin typeface="Helvetica" pitchFamily="2" charset="0"/>
              </a:rPr>
              <a:t> </a:t>
            </a:r>
            <a:r>
              <a:rPr lang="en-US" b="0" i="0" dirty="0" err="1">
                <a:effectLst/>
                <a:latin typeface="Helvetica" pitchFamily="2" charset="0"/>
              </a:rPr>
              <a:t>asosiy</a:t>
            </a:r>
            <a:r>
              <a:rPr lang="en-US" b="0" i="0" dirty="0">
                <a:effectLst/>
                <a:latin typeface="Helvetica" pitchFamily="2" charset="0"/>
              </a:rPr>
              <a:t> </a:t>
            </a:r>
            <a:r>
              <a:rPr lang="en-US" b="0" i="0" dirty="0" err="1">
                <a:effectLst/>
                <a:latin typeface="Helvetica" pitchFamily="2" charset="0"/>
              </a:rPr>
              <a:t>vazifalaridan</a:t>
            </a:r>
            <a:r>
              <a:rPr lang="en-US" b="0" i="0" dirty="0">
                <a:effectLst/>
                <a:latin typeface="Helvetica" pitchFamily="2" charset="0"/>
              </a:rPr>
              <a:t> </a:t>
            </a:r>
            <a:r>
              <a:rPr lang="en-US" b="0" i="0" dirty="0" err="1">
                <a:effectLst/>
                <a:latin typeface="Helvetica" pitchFamily="2" charset="0"/>
              </a:rPr>
              <a:t>biridir</a:t>
            </a:r>
            <a:r>
              <a:rPr lang="en-US" b="0" i="0" dirty="0">
                <a:effectLst/>
                <a:latin typeface="Helvetica" pitchFamily="2" charset="0"/>
              </a:rPr>
              <a:t>.</a:t>
            </a:r>
            <a:endParaRPr lang="en-US" dirty="0">
              <a:effectLst/>
              <a:latin typeface="Helvetica" pitchFamily="2" charset="0"/>
            </a:endParaRPr>
          </a:p>
          <a:p>
            <a:pPr marL="0" indent="0">
              <a:buNone/>
            </a:pPr>
            <a:endParaRPr lang="ru-KZ" dirty="0"/>
          </a:p>
        </p:txBody>
      </p:sp>
    </p:spTree>
    <p:extLst>
      <p:ext uri="{BB962C8B-B14F-4D97-AF65-F5344CB8AC3E}">
        <p14:creationId xmlns:p14="http://schemas.microsoft.com/office/powerpoint/2010/main" val="3636147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85FBBD-77B7-4231-FFC1-14B87B0094C3}"/>
              </a:ext>
            </a:extLst>
          </p:cNvPr>
          <p:cNvSpPr>
            <a:spLocks noGrp="1"/>
          </p:cNvSpPr>
          <p:nvPr>
            <p:ph type="title"/>
          </p:nvPr>
        </p:nvSpPr>
        <p:spPr/>
        <p:txBody>
          <a:bodyPr>
            <a:noAutofit/>
          </a:bodyPr>
          <a:lstStyle/>
          <a:p>
            <a:r>
              <a:rPr lang="en-US" sz="2400" b="1" i="0">
                <a:solidFill>
                  <a:schemeClr val="tx1"/>
                </a:solidFill>
                <a:effectLst/>
                <a:latin typeface=".SFUI-Semibold"/>
              </a:rPr>
              <a:t>Shaxsning ijtimoiy ustanofkalari, uning ijtimoiy aloqalar, o'z-o'zini ifodalash usullari va boshqa insonlar bilan muloqot qilish shakllari bilan bog'liq ma'lumotlarni o'z ichiga oladi. Ijtimoiy ustanofkalarni shakllantirishda insonning tabiiy xususiyatlari, ta'limi, ma'rifati, tajribasi, tarbiyasi va boshqa ko'rsatmalari o'z vazifasini bajaradi.</a:t>
            </a:r>
            <a:br>
              <a:rPr lang="en-US" sz="2400">
                <a:solidFill>
                  <a:schemeClr val="tx1"/>
                </a:solidFill>
                <a:effectLst/>
                <a:latin typeface=".SF UI"/>
              </a:rPr>
            </a:br>
            <a:br>
              <a:rPr lang="en-US" sz="2400">
                <a:solidFill>
                  <a:schemeClr val="tx1"/>
                </a:solidFill>
                <a:effectLst/>
                <a:latin typeface=".SF UI"/>
              </a:rPr>
            </a:br>
            <a:br>
              <a:rPr lang="en-US" sz="2400">
                <a:solidFill>
                  <a:schemeClr val="tx1"/>
                </a:solidFill>
                <a:effectLst/>
                <a:latin typeface=".SF UI"/>
              </a:rPr>
            </a:br>
            <a:r>
              <a:rPr lang="en-US" sz="2400" b="1" i="0">
                <a:solidFill>
                  <a:schemeClr val="tx1"/>
                </a:solidFill>
                <a:effectLst/>
                <a:latin typeface=".SFUI-Semibold"/>
              </a:rPr>
              <a:t>Insonlar ijtimoiy ustanofkalarni shakllantirishda o'z fikrlarini, maqsadlarini va qarorlarini ifoda etishadi. Ularga o'z fikrlarini rivojlantirish va o'z fikrlarini boshqalarga yetkazish uchun muhim bo'lgan vositalar beriladi. Ijtimoiy ustanofkalarning shakllanishi va rivojlanishi insonlar orasidagi aloqalar, munosabatlar va kommunikatsiya bilan bog'liqdir.</a:t>
            </a:r>
            <a:endParaRPr lang="en-US" sz="2400">
              <a:solidFill>
                <a:schemeClr val="tx1"/>
              </a:solidFill>
              <a:effectLst/>
              <a:latin typeface=".SF UI"/>
            </a:endParaRPr>
          </a:p>
        </p:txBody>
      </p:sp>
      <p:sp>
        <p:nvSpPr>
          <p:cNvPr id="3" name="Объект 2">
            <a:extLst>
              <a:ext uri="{FF2B5EF4-FFF2-40B4-BE49-F238E27FC236}">
                <a16:creationId xmlns:a16="http://schemas.microsoft.com/office/drawing/2014/main" id="{B9E3469E-F25A-5416-F36D-4B6646CD8995}"/>
              </a:ext>
            </a:extLst>
          </p:cNvPr>
          <p:cNvSpPr>
            <a:spLocks noGrp="1"/>
          </p:cNvSpPr>
          <p:nvPr>
            <p:ph idx="1"/>
          </p:nvPr>
        </p:nvSpPr>
        <p:spPr/>
        <p:txBody>
          <a:bodyPr/>
          <a:lstStyle/>
          <a:p>
            <a:endParaRPr lang="ru-KZ"/>
          </a:p>
        </p:txBody>
      </p:sp>
    </p:spTree>
    <p:extLst>
      <p:ext uri="{BB962C8B-B14F-4D97-AF65-F5344CB8AC3E}">
        <p14:creationId xmlns:p14="http://schemas.microsoft.com/office/powerpoint/2010/main" val="1365383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C65F06-FE54-034D-D5C1-E4C66D380C55}"/>
              </a:ext>
            </a:extLst>
          </p:cNvPr>
          <p:cNvSpPr>
            <a:spLocks noGrp="1"/>
          </p:cNvSpPr>
          <p:nvPr>
            <p:ph type="title"/>
          </p:nvPr>
        </p:nvSpPr>
        <p:spPr>
          <a:xfrm>
            <a:off x="708309" y="1426238"/>
            <a:ext cx="8596668" cy="1320800"/>
          </a:xfrm>
        </p:spPr>
        <p:txBody>
          <a:bodyPr>
            <a:noAutofit/>
          </a:bodyPr>
          <a:lstStyle/>
          <a:p>
            <a:r>
              <a:rPr lang="en-US" sz="1800" b="0" i="0">
                <a:solidFill>
                  <a:schemeClr val="bg1">
                    <a:lumMod val="10000"/>
                  </a:schemeClr>
                </a:solidFill>
                <a:effectLst/>
                <a:latin typeface="Helvetica" pitchFamily="2" charset="0"/>
              </a:rPr>
              <a:t>N.Ismoilova va D.Abdullayevalarning "Ijtimoiy psixologiya" asarida shaxsning</a:t>
            </a:r>
            <a:br>
              <a:rPr lang="en-US" sz="1800">
                <a:solidFill>
                  <a:schemeClr val="bg1">
                    <a:lumMod val="10000"/>
                  </a:schemeClr>
                </a:solidFill>
                <a:effectLst/>
                <a:latin typeface="Helvetica" pitchFamily="2" charset="0"/>
              </a:rPr>
            </a:br>
            <a:r>
              <a:rPr lang="en-US" sz="1800" b="0" i="0">
                <a:solidFill>
                  <a:schemeClr val="bg1">
                    <a:lumMod val="10000"/>
                  </a:schemeClr>
                </a:solidFill>
                <a:effectLst/>
                <a:latin typeface="Helvetica" pitchFamily="2" charset="0"/>
              </a:rPr>
              <a:t>ijtimoiy ustanovkalariga quidagicha ta'rif berilgan. Ustanovka inglizcha set</a:t>
            </a:r>
            <a:br>
              <a:rPr lang="en-US" sz="1800">
                <a:solidFill>
                  <a:schemeClr val="bg1">
                    <a:lumMod val="10000"/>
                  </a:schemeClr>
                </a:solidFill>
                <a:effectLst/>
                <a:latin typeface="Helvetica" pitchFamily="2" charset="0"/>
              </a:rPr>
            </a:br>
            <a:r>
              <a:rPr lang="en-US" sz="1800" b="0" i="0">
                <a:solidFill>
                  <a:schemeClr val="bg1">
                    <a:lumMod val="10000"/>
                  </a:schemeClr>
                </a:solidFill>
                <a:effectLst/>
                <a:latin typeface="Helvetica" pitchFamily="2" charset="0"/>
              </a:rPr>
              <a:t>so'zidan olingan bo'lib, ko'rsatma berish, anglanilmagan mayllar, yo'l-yo'ria ko'rsatish ma'nolarida qo'llanib kelinadi</a:t>
            </a:r>
            <a:br>
              <a:rPr lang="en-US" sz="1800">
                <a:solidFill>
                  <a:schemeClr val="bg1">
                    <a:lumMod val="10000"/>
                  </a:schemeClr>
                </a:solidFill>
                <a:effectLst/>
                <a:latin typeface="Helvetica" pitchFamily="2" charset="0"/>
              </a:rPr>
            </a:br>
            <a:r>
              <a:rPr lang="en-US" sz="1800" b="0" i="0">
                <a:solidFill>
                  <a:schemeClr val="bg1">
                    <a:lumMod val="10000"/>
                  </a:schemeClr>
                </a:solidFill>
                <a:effectLst/>
                <a:latin typeface="Helvetica" pitchFamily="2" charset="0"/>
              </a:rPr>
              <a:t>Ustanovka uzoq vaqt davomida shakllanadi va u insonning qadr-qimmati bilan</a:t>
            </a:r>
            <a:br>
              <a:rPr lang="en-US" sz="1800">
                <a:solidFill>
                  <a:schemeClr val="bg1">
                    <a:lumMod val="10000"/>
                  </a:schemeClr>
                </a:solidFill>
                <a:effectLst/>
                <a:latin typeface="Helvetica" pitchFamily="2" charset="0"/>
              </a:rPr>
            </a:br>
            <a:r>
              <a:rPr lang="en-US" sz="1800" b="0" i="0">
                <a:solidFill>
                  <a:schemeClr val="bg1">
                    <a:lumMod val="10000"/>
                  </a:schemeClr>
                </a:solidFill>
                <a:effectLst/>
                <a:latin typeface="Helvetica" pitchFamily="2" charset="0"/>
              </a:rPr>
              <a:t>uzviy bog'liqdir. «MoyilHk», «yo'nalganlik», «tayyorlik» kabi mazmunni</a:t>
            </a:r>
            <a:br>
              <a:rPr lang="en-US" sz="1800">
                <a:solidFill>
                  <a:schemeClr val="bg1">
                    <a:lumMod val="10000"/>
                  </a:schemeClr>
                </a:solidFill>
                <a:effectLst/>
                <a:latin typeface="Helvetica" pitchFamily="2" charset="0"/>
              </a:rPr>
            </a:br>
            <a:r>
              <a:rPr lang="en-US" sz="1800" b="0" i="0">
                <a:solidFill>
                  <a:schemeClr val="bg1">
                    <a:lumMod val="10000"/>
                  </a:schemeClr>
                </a:solidFill>
                <a:effectLst/>
                <a:latin typeface="Helvetica" pitchFamily="2" charset="0"/>
              </a:rPr>
              <a:t>anglatuvchi, bir-biriga o'shovchi «ustanovka» va «ijtimoiy ustanovka»</a:t>
            </a:r>
            <a:br>
              <a:rPr lang="en-US" sz="1800">
                <a:solidFill>
                  <a:schemeClr val="bg1">
                    <a:lumMod val="10000"/>
                  </a:schemeClr>
                </a:solidFill>
                <a:effectLst/>
                <a:latin typeface="Helvetica" pitchFamily="2" charset="0"/>
              </a:rPr>
            </a:br>
            <a:r>
              <a:rPr lang="en-US" sz="1800" b="0" i="0">
                <a:solidFill>
                  <a:schemeClr val="bg1">
                    <a:lumMod val="10000"/>
                  </a:schemeClr>
                </a:solidFill>
                <a:effectLst/>
                <a:latin typeface="Helvetica" pitchFamily="2" charset="0"/>
              </a:rPr>
              <a:t>tushunchalarini bir-biridan farqlash lozimligi ko'pchilik olimlar tomonidan qayd etilgan. Umumiy psixologiyada ustanovka tushunchasi ostida subyektning ma lum</a:t>
            </a:r>
            <a:br>
              <a:rPr lang="en-US" sz="1800">
                <a:solidFill>
                  <a:schemeClr val="bg1">
                    <a:lumMod val="10000"/>
                  </a:schemeClr>
                </a:solidFill>
                <a:effectLst/>
                <a:latin typeface="Helvetica" pitchFamily="2" charset="0"/>
              </a:rPr>
            </a:br>
            <a:r>
              <a:rPr lang="en-US" sz="1800" b="0" i="0">
                <a:solidFill>
                  <a:schemeClr val="bg1">
                    <a:lumMod val="10000"/>
                  </a:schemeClr>
                </a:solidFill>
                <a:effectLst/>
                <a:latin typeface="Helvetica" pitchFamily="2" charset="0"/>
              </a:rPr>
              <a:t>bir faoliyatga nisbatan tayyorligi tushuniladi. Va bu ikki xil omilga bog'liqligi</a:t>
            </a:r>
            <a:br>
              <a:rPr lang="en-US" sz="1800">
                <a:solidFill>
                  <a:schemeClr val="bg1">
                    <a:lumMod val="10000"/>
                  </a:schemeClr>
                </a:solidFill>
                <a:effectLst/>
                <a:latin typeface="Helvetica" pitchFamily="2" charset="0"/>
              </a:rPr>
            </a:br>
            <a:r>
              <a:rPr lang="en-US" sz="1800" b="0" i="0">
                <a:solidFill>
                  <a:schemeClr val="bg1">
                    <a:lumMod val="10000"/>
                  </a:schemeClr>
                </a:solidFill>
                <a:effectLst/>
                <a:latin typeface="Helvetica" pitchFamily="2" charset="0"/>
              </a:rPr>
              <a:t>ta'kidlanadi: birinchisi, subyektning ehtiyojlari bo'lsa, ikkinchisi obyektiv vaziyatga</a:t>
            </a:r>
            <a:br>
              <a:rPr lang="en-US" sz="1800">
                <a:solidFill>
                  <a:schemeClr val="bg1">
                    <a:lumMod val="10000"/>
                  </a:schemeClr>
                </a:solidFill>
                <a:effectLst/>
                <a:latin typeface="Helvetica" pitchFamily="2" charset="0"/>
              </a:rPr>
            </a:br>
            <a:r>
              <a:rPr lang="en-US" sz="1800" b="0" i="0">
                <a:solidFill>
                  <a:schemeClr val="bg1">
                    <a:lumMod val="10000"/>
                  </a:schemeClr>
                </a:solidFill>
                <a:effectLst/>
                <a:latin typeface="Helvetica" pitchFamily="2" charset="0"/>
              </a:rPr>
              <a:t>mos kelishidir. Biz psixologiya sohasidagi barcha muammolarni ijtimoiy psixologik</a:t>
            </a:r>
            <a:br>
              <a:rPr lang="en-US" sz="1800">
                <a:solidFill>
                  <a:schemeClr val="bg1">
                    <a:lumMod val="10000"/>
                  </a:schemeClr>
                </a:solidFill>
                <a:effectLst/>
                <a:latin typeface="Helvetica" pitchFamily="2" charset="0"/>
              </a:rPr>
            </a:br>
            <a:r>
              <a:rPr lang="en-US" sz="1800" b="0" i="0">
                <a:solidFill>
                  <a:schemeClr val="bg1">
                    <a:lumMod val="10000"/>
                  </a:schemeClr>
                </a:solidFill>
                <a:effectLst/>
                <a:latin typeface="Helvetica" pitchFamily="2" charset="0"/>
              </a:rPr>
              <a:t>nuqtayi nazardan qarayotganligimiz bois ustanovkalarni emas, balki ijtimoiy</a:t>
            </a:r>
            <a:br>
              <a:rPr lang="en-US" sz="1800">
                <a:solidFill>
                  <a:schemeClr val="bg1">
                    <a:lumMod val="10000"/>
                  </a:schemeClr>
                </a:solidFill>
                <a:effectLst/>
                <a:latin typeface="Helvetica" pitchFamily="2" charset="0"/>
              </a:rPr>
            </a:br>
            <a:r>
              <a:rPr lang="en-US" sz="1800" b="0" i="0">
                <a:solidFill>
                  <a:schemeClr val="bg1">
                    <a:lumMod val="10000"/>
                  </a:schemeClr>
                </a:solidFill>
                <a:effectLst/>
                <a:latin typeface="Helvetica" pitchFamily="2" charset="0"/>
              </a:rPr>
              <a:t>ustanovkalarni organishga doir ma lumotlarni tahlil gilamiz</a:t>
            </a:r>
            <a:endParaRPr lang="en-US" sz="1800">
              <a:solidFill>
                <a:schemeClr val="bg1">
                  <a:lumMod val="10000"/>
                </a:schemeClr>
              </a:solidFill>
              <a:effectLst/>
              <a:latin typeface="Helvetica" pitchFamily="2" charset="0"/>
            </a:endParaRPr>
          </a:p>
        </p:txBody>
      </p:sp>
      <p:sp>
        <p:nvSpPr>
          <p:cNvPr id="3" name="Объект 2">
            <a:extLst>
              <a:ext uri="{FF2B5EF4-FFF2-40B4-BE49-F238E27FC236}">
                <a16:creationId xmlns:a16="http://schemas.microsoft.com/office/drawing/2014/main" id="{3B99BF94-02A5-0FD1-397C-D1A9A70E0670}"/>
              </a:ext>
            </a:extLst>
          </p:cNvPr>
          <p:cNvSpPr>
            <a:spLocks noGrp="1"/>
          </p:cNvSpPr>
          <p:nvPr>
            <p:ph idx="1"/>
          </p:nvPr>
        </p:nvSpPr>
        <p:spPr>
          <a:xfrm>
            <a:off x="708309" y="2977227"/>
            <a:ext cx="8596668" cy="3880773"/>
          </a:xfrm>
        </p:spPr>
        <p:txBody>
          <a:bodyPr/>
          <a:lstStyle/>
          <a:p>
            <a:endParaRPr lang="ru-KZ" dirty="0"/>
          </a:p>
        </p:txBody>
      </p:sp>
    </p:spTree>
    <p:extLst>
      <p:ext uri="{BB962C8B-B14F-4D97-AF65-F5344CB8AC3E}">
        <p14:creationId xmlns:p14="http://schemas.microsoft.com/office/powerpoint/2010/main" val="1681581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31584A-7554-F4CE-13ED-B07E99B8C4EB}"/>
              </a:ext>
            </a:extLst>
          </p:cNvPr>
          <p:cNvSpPr>
            <a:spLocks noGrp="1"/>
          </p:cNvSpPr>
          <p:nvPr>
            <p:ph type="title"/>
          </p:nvPr>
        </p:nvSpPr>
        <p:spPr/>
        <p:txBody>
          <a:bodyPr>
            <a:noAutofit/>
          </a:bodyPr>
          <a:lstStyle/>
          <a:p>
            <a:r>
              <a:rPr lang="en-US" sz="1800" b="0" i="0">
                <a:solidFill>
                  <a:schemeClr val="bg1">
                    <a:lumMod val="10000"/>
                  </a:schemeClr>
                </a:solidFill>
                <a:effectLst/>
                <a:latin typeface="Helvetica" pitchFamily="2" charset="0"/>
              </a:rPr>
              <a:t>Ijtimoiy psixologiyada ijtimoiy ustanovkalarning organilishi uch bosqichli</a:t>
            </a:r>
            <a:br>
              <a:rPr lang="en-US" sz="1800">
                <a:solidFill>
                  <a:schemeClr val="bg1">
                    <a:lumMod val="10000"/>
                  </a:schemeClr>
                </a:solidFill>
                <a:effectLst/>
                <a:latin typeface="Helvetica" pitchFamily="2" charset="0"/>
              </a:rPr>
            </a:br>
            <a:r>
              <a:rPr lang="en-US" sz="1800" b="0" i="0">
                <a:solidFill>
                  <a:schemeClr val="bg1">
                    <a:lumMod val="10000"/>
                  </a:schemeClr>
                </a:solidFill>
                <a:effectLst/>
                <a:latin typeface="Helvetica" pitchFamily="2" charset="0"/>
              </a:rPr>
              <a:t>jarayonni boshidan kechirgan. Birinchi bosqich — XX asrning boshlariga tegishli bo'lib, bu davrda fanga ijtimoiy ustanovka tushunchasi kiritildi hamda olimlar</a:t>
            </a:r>
            <a:br>
              <a:rPr lang="en-US" sz="1800">
                <a:solidFill>
                  <a:schemeClr val="bg1">
                    <a:lumMod val="10000"/>
                  </a:schemeClr>
                </a:solidFill>
                <a:effectLst/>
                <a:latin typeface="Helvetica" pitchFamily="2" charset="0"/>
              </a:rPr>
            </a:br>
            <a:r>
              <a:rPr lang="en-US" sz="1800" b="0" i="0">
                <a:solidFill>
                  <a:schemeClr val="bg1">
                    <a:lumMod val="10000"/>
                  </a:schemeClr>
                </a:solidFill>
                <a:effectLst/>
                <a:latin typeface="Helvetica" pitchFamily="2" charset="0"/>
              </a:rPr>
              <a:t>ijtimoiy ustanovkalarning mazmunini tushunish uchun nazariy va eksperimental</a:t>
            </a:r>
            <a:br>
              <a:rPr lang="en-US" sz="1800">
                <a:solidFill>
                  <a:schemeClr val="bg1">
                    <a:lumMod val="10000"/>
                  </a:schemeClr>
                </a:solidFill>
                <a:effectLst/>
                <a:latin typeface="Helvetica" pitchFamily="2" charset="0"/>
              </a:rPr>
            </a:br>
            <a:r>
              <a:rPr lang="en-US" sz="1800" b="0" i="0">
                <a:solidFill>
                  <a:schemeClr val="bg1">
                    <a:lumMod val="10000"/>
                  </a:schemeClr>
                </a:solidFill>
                <a:effectLst/>
                <a:latin typeface="Helvetica" pitchFamily="2" charset="0"/>
              </a:rPr>
              <a:t>tadqiqotlarni boshlab yuborishdi. Bir-biriga ma'nodosh bo'lgan ustanovka va</a:t>
            </a:r>
            <a:br>
              <a:rPr lang="en-US" sz="1800">
                <a:solidFill>
                  <a:schemeClr val="bg1">
                    <a:lumMod val="10000"/>
                  </a:schemeClr>
                </a:solidFill>
                <a:effectLst/>
                <a:latin typeface="Helvetica" pitchFamily="2" charset="0"/>
              </a:rPr>
            </a:br>
            <a:r>
              <a:rPr lang="en-US" sz="1800" b="0" i="0">
                <a:solidFill>
                  <a:schemeClr val="bg1">
                    <a:lumMod val="10000"/>
                  </a:schemeClr>
                </a:solidFill>
                <a:effectLst/>
                <a:latin typeface="Helvetica" pitchFamily="2" charset="0"/>
              </a:rPr>
              <a:t>attityud, bir vagtning o'zida ham bir xil, ham boshqa-boshqa xil ma'no va tushunchalarni anglatishi olimlarni bir qancha chalkashliklarga olib kelgan edi.</a:t>
            </a:r>
            <a:br>
              <a:rPr lang="en-US" sz="1800">
                <a:solidFill>
                  <a:schemeClr val="bg1">
                    <a:lumMod val="10000"/>
                  </a:schemeClr>
                </a:solidFill>
                <a:effectLst/>
                <a:latin typeface="Helvetica" pitchFamily="2" charset="0"/>
              </a:rPr>
            </a:br>
            <a:r>
              <a:rPr lang="en-US" sz="1800" b="0" i="0">
                <a:solidFill>
                  <a:schemeClr val="bg1">
                    <a:lumMod val="10000"/>
                  </a:schemeClr>
                </a:solidFill>
                <a:effectLst/>
                <a:latin typeface="Helvetica" pitchFamily="2" charset="0"/>
              </a:rPr>
              <a:t>Lekin amerikalik sotsiologlar U. Tomas va F. Znanetskiylarning «Polshalik dehqon</a:t>
            </a:r>
            <a:br>
              <a:rPr lang="en-US" sz="1800">
                <a:solidFill>
                  <a:schemeClr val="bg1">
                    <a:lumMod val="10000"/>
                  </a:schemeClr>
                </a:solidFill>
                <a:effectLst/>
                <a:latin typeface="Helvetica" pitchFamily="2" charset="0"/>
              </a:rPr>
            </a:br>
            <a:r>
              <a:rPr lang="en-US" sz="1800" b="0" i="0">
                <a:solidFill>
                  <a:schemeClr val="bg1">
                    <a:lumMod val="10000"/>
                  </a:schemeClr>
                </a:solidFill>
                <a:effectLst/>
                <a:latin typeface="Helvetica" pitchFamily="2" charset="0"/>
              </a:rPr>
              <a:t>Yevropa va Amerikada» deb nomlangan taniqli asari nashr (1918-1920-yillar) gilingandan boshlab, attityud kategoriyasiga ijtimoiy psixologiyaning asosiy</a:t>
            </a:r>
            <a:br>
              <a:rPr lang="en-US" sz="1800">
                <a:solidFill>
                  <a:schemeClr val="bg1">
                    <a:lumMod val="10000"/>
                  </a:schemeClr>
                </a:solidFill>
                <a:effectLst/>
                <a:latin typeface="Helvetica" pitchFamily="2" charset="0"/>
              </a:rPr>
            </a:br>
            <a:r>
              <a:rPr lang="en-US" sz="1800" b="0" i="0">
                <a:solidFill>
                  <a:schemeClr val="bg1">
                    <a:lumMod val="10000"/>
                  </a:schemeClr>
                </a:solidFill>
                <a:effectLst/>
                <a:latin typeface="Helvetica" pitchFamily="2" charset="0"/>
              </a:rPr>
              <a:t>komponenti va shasning tavsifi siftida qaray boshlandi. Shuning uchun «ljtimoiy</a:t>
            </a:r>
            <a:br>
              <a:rPr lang="en-US" sz="1800">
                <a:solidFill>
                  <a:schemeClr val="bg1">
                    <a:lumMod val="10000"/>
                  </a:schemeClr>
                </a:solidFill>
                <a:effectLst/>
                <a:latin typeface="Helvetica" pitchFamily="2" charset="0"/>
              </a:rPr>
            </a:br>
            <a:r>
              <a:rPr lang="en-US" sz="1800" b="0" i="0">
                <a:solidFill>
                  <a:schemeClr val="bg1">
                    <a:lumMod val="10000"/>
                  </a:schemeClr>
                </a:solidFill>
                <a:effectLst/>
                <a:latin typeface="Helvetica" pitchFamily="2" charset="0"/>
              </a:rPr>
              <a:t>ustanovka» tushunchasining fanga kiritilishi amerikalik sotsiologlar U. Tomas va F.</a:t>
            </a:r>
            <a:br>
              <a:rPr lang="en-US" sz="1800">
                <a:solidFill>
                  <a:schemeClr val="bg1">
                    <a:lumMod val="10000"/>
                  </a:schemeClr>
                </a:solidFill>
                <a:effectLst/>
                <a:latin typeface="Helvetica" pitchFamily="2" charset="0"/>
              </a:rPr>
            </a:br>
            <a:r>
              <a:rPr lang="en-US" sz="1800" b="0" i="0">
                <a:solidFill>
                  <a:schemeClr val="bg1">
                    <a:lumMod val="10000"/>
                  </a:schemeClr>
                </a:solidFill>
                <a:effectLst/>
                <a:latin typeface="Helvetica" pitchFamily="2" charset="0"/>
              </a:rPr>
              <a:t>Znanetskiylarning yuqorida qayd etilgan asari bilan bog'lia, deb hisoblaniladi.</a:t>
            </a:r>
            <a:br>
              <a:rPr lang="en-US" sz="1800">
                <a:solidFill>
                  <a:schemeClr val="bg1">
                    <a:lumMod val="10000"/>
                  </a:schemeClr>
                </a:solidFill>
                <a:effectLst/>
                <a:latin typeface="Helvetica" pitchFamily="2" charset="0"/>
              </a:rPr>
            </a:br>
            <a:r>
              <a:rPr lang="en-US" sz="1800" b="0" i="0">
                <a:solidFill>
                  <a:schemeClr val="bg1">
                    <a:lumMod val="10000"/>
                  </a:schemeClr>
                </a:solidFill>
                <a:effectLst/>
                <a:latin typeface="Helvetica" pitchFamily="2" charset="0"/>
              </a:rPr>
              <a:t>Asarda Amerikaga muhojir bo lib borgan polshalik dehqonlarning psixologiyasi va xulq-atvoridagi ozgarishlar jamiyada yuz berayogan voqea-hodisalarga nisbatan</a:t>
            </a:r>
            <a:br>
              <a:rPr lang="en-US" sz="1800">
                <a:solidFill>
                  <a:schemeClr val="bg1">
                    <a:lumMod val="10000"/>
                  </a:schemeClr>
                </a:solidFill>
                <a:effectLst/>
                <a:latin typeface="Helvetica" pitchFamily="2" charset="0"/>
              </a:rPr>
            </a:br>
            <a:r>
              <a:rPr lang="en-US" sz="1800" b="0" i="0">
                <a:solidFill>
                  <a:schemeClr val="bg1">
                    <a:lumMod val="10000"/>
                  </a:schemeClr>
                </a:solidFill>
                <a:effectLst/>
                <a:latin typeface="Helvetica" pitchFamily="2" charset="0"/>
              </a:rPr>
              <a:t>ularning munosabatiga bog'liq ekanligiga oid mulohazalar berilgan edi. Aynan</a:t>
            </a:r>
            <a:br>
              <a:rPr lang="en-US" sz="1800">
                <a:solidFill>
                  <a:schemeClr val="bg1">
                    <a:lumMod val="10000"/>
                  </a:schemeClr>
                </a:solidFill>
                <a:effectLst/>
                <a:latin typeface="Helvetica" pitchFamily="2" charset="0"/>
              </a:rPr>
            </a:br>
            <a:r>
              <a:rPr lang="en-US" sz="1800" b="0" i="0">
                <a:solidFill>
                  <a:schemeClr val="bg1">
                    <a:lumMod val="10000"/>
                  </a:schemeClr>
                </a:solidFill>
                <a:effectLst/>
                <a:latin typeface="Helvetica" pitchFamily="2" charset="0"/>
              </a:rPr>
              <a:t>mana shunday munosabatlar ijtimoly ustanovkalar deb nomlandi. 1935- yilga kelib faqat amerika adabiyotlarining o'zidagina ijtimoiy ustanovkalarning 20 ga</a:t>
            </a:r>
            <a:endParaRPr lang="en-US" sz="1800">
              <a:solidFill>
                <a:schemeClr val="bg1">
                  <a:lumMod val="10000"/>
                </a:schemeClr>
              </a:solidFill>
              <a:effectLst/>
              <a:latin typeface="Helvetica" pitchFamily="2" charset="0"/>
            </a:endParaRPr>
          </a:p>
        </p:txBody>
      </p:sp>
      <p:sp>
        <p:nvSpPr>
          <p:cNvPr id="3" name="Объект 2">
            <a:extLst>
              <a:ext uri="{FF2B5EF4-FFF2-40B4-BE49-F238E27FC236}">
                <a16:creationId xmlns:a16="http://schemas.microsoft.com/office/drawing/2014/main" id="{654E8031-BDFF-2EAD-EB4C-F272057D77AB}"/>
              </a:ext>
            </a:extLst>
          </p:cNvPr>
          <p:cNvSpPr>
            <a:spLocks noGrp="1"/>
          </p:cNvSpPr>
          <p:nvPr>
            <p:ph idx="1"/>
          </p:nvPr>
        </p:nvSpPr>
        <p:spPr/>
        <p:txBody>
          <a:bodyPr/>
          <a:lstStyle/>
          <a:p>
            <a:endParaRPr lang="ru-KZ"/>
          </a:p>
        </p:txBody>
      </p:sp>
    </p:spTree>
    <p:extLst>
      <p:ext uri="{BB962C8B-B14F-4D97-AF65-F5344CB8AC3E}">
        <p14:creationId xmlns:p14="http://schemas.microsoft.com/office/powerpoint/2010/main" val="3619915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6E433D-92DC-DDF0-E6BD-3088F6AAF3C7}"/>
              </a:ext>
            </a:extLst>
          </p:cNvPr>
          <p:cNvSpPr>
            <a:spLocks noGrp="1"/>
          </p:cNvSpPr>
          <p:nvPr>
            <p:ph type="title"/>
          </p:nvPr>
        </p:nvSpPr>
        <p:spPr>
          <a:xfrm>
            <a:off x="491479" y="-403107"/>
            <a:ext cx="7887007" cy="1211767"/>
          </a:xfrm>
        </p:spPr>
        <p:txBody>
          <a:bodyPr/>
          <a:lstStyle/>
          <a:p>
            <a:endParaRPr lang="ru-KZ"/>
          </a:p>
        </p:txBody>
      </p:sp>
      <p:sp>
        <p:nvSpPr>
          <p:cNvPr id="3" name="Объект 2">
            <a:extLst>
              <a:ext uri="{FF2B5EF4-FFF2-40B4-BE49-F238E27FC236}">
                <a16:creationId xmlns:a16="http://schemas.microsoft.com/office/drawing/2014/main" id="{033DBC5B-D1F5-C25A-7570-8FBF0F46BF3D}"/>
              </a:ext>
            </a:extLst>
          </p:cNvPr>
          <p:cNvSpPr>
            <a:spLocks noGrp="1"/>
          </p:cNvSpPr>
          <p:nvPr>
            <p:ph idx="1"/>
          </p:nvPr>
        </p:nvSpPr>
        <p:spPr>
          <a:xfrm>
            <a:off x="491479" y="1147882"/>
            <a:ext cx="7887004" cy="3560411"/>
          </a:xfrm>
        </p:spPr>
        <p:txBody>
          <a:bodyPr>
            <a:normAutofit fontScale="92500" lnSpcReduction="20000"/>
          </a:bodyPr>
          <a:lstStyle/>
          <a:p>
            <a:pPr marL="0" indent="0">
              <a:buNone/>
            </a:pPr>
            <a:r>
              <a:rPr lang="en-US" b="0" i="0" dirty="0" err="1">
                <a:effectLst/>
                <a:latin typeface="Helvetica" pitchFamily="2" charset="0"/>
              </a:rPr>
              <a:t>Ma'lumki</a:t>
            </a:r>
            <a:r>
              <a:rPr lang="en-US" b="0" i="0" dirty="0">
                <a:effectLst/>
                <a:latin typeface="Helvetica" pitchFamily="2" charset="0"/>
              </a:rPr>
              <a:t>, </a:t>
            </a:r>
            <a:r>
              <a:rPr lang="en-US" b="0" i="0" dirty="0" err="1">
                <a:effectLst/>
                <a:latin typeface="Helvetica" pitchFamily="2" charset="0"/>
              </a:rPr>
              <a:t>shasni</a:t>
            </a:r>
            <a:r>
              <a:rPr lang="en-US" b="0" i="0" dirty="0">
                <a:effectLst/>
                <a:latin typeface="Helvetica" pitchFamily="2" charset="0"/>
              </a:rPr>
              <a:t> </a:t>
            </a:r>
            <a:r>
              <a:rPr lang="en-US" b="0" i="0" dirty="0" err="1">
                <a:effectLst/>
                <a:latin typeface="Helvetica" pitchFamily="2" charset="0"/>
              </a:rPr>
              <a:t>ko'plab</a:t>
            </a:r>
            <a:r>
              <a:rPr lang="en-US" b="0" i="0" dirty="0">
                <a:effectLst/>
                <a:latin typeface="Helvetica" pitchFamily="2" charset="0"/>
              </a:rPr>
              <a:t> </a:t>
            </a:r>
            <a:r>
              <a:rPr lang="en-US" b="0" i="0" dirty="0" err="1">
                <a:effectLst/>
                <a:latin typeface="Helvetica" pitchFamily="2" charset="0"/>
              </a:rPr>
              <a:t>fanlar</a:t>
            </a:r>
            <a:r>
              <a:rPr lang="en-US" b="0" i="0" dirty="0">
                <a:effectLst/>
                <a:latin typeface="Helvetica" pitchFamily="2" charset="0"/>
              </a:rPr>
              <a:t> </a:t>
            </a:r>
            <a:r>
              <a:rPr lang="en-US" b="0" i="0" dirty="0" err="1">
                <a:effectLst/>
                <a:latin typeface="Helvetica" pitchFamily="2" charset="0"/>
              </a:rPr>
              <a:t>turli</a:t>
            </a:r>
            <a:r>
              <a:rPr lang="en-US" b="0" i="0" dirty="0">
                <a:effectLst/>
                <a:latin typeface="Helvetica" pitchFamily="2" charset="0"/>
              </a:rPr>
              <a:t> xil </a:t>
            </a:r>
            <a:r>
              <a:rPr lang="en-US" b="0" i="0" dirty="0" err="1">
                <a:effectLst/>
                <a:latin typeface="Helvetica" pitchFamily="2" charset="0"/>
              </a:rPr>
              <a:t>tomondan</a:t>
            </a:r>
            <a:r>
              <a:rPr lang="en-US" b="0" i="0" dirty="0">
                <a:effectLst/>
                <a:latin typeface="Helvetica" pitchFamily="2" charset="0"/>
              </a:rPr>
              <a:t> </a:t>
            </a:r>
            <a:r>
              <a:rPr lang="en-US" b="0" i="0" dirty="0" err="1">
                <a:effectLst/>
                <a:latin typeface="Helvetica" pitchFamily="2" charset="0"/>
              </a:rPr>
              <a:t>o'rganadi</a:t>
            </a:r>
            <a:r>
              <a:rPr lang="en-US" b="0" i="0" dirty="0">
                <a:effectLst/>
                <a:latin typeface="Helvetica" pitchFamily="2" charset="0"/>
              </a:rPr>
              <a:t>. Bir </a:t>
            </a:r>
            <a:r>
              <a:rPr lang="en-US" b="0" i="0" dirty="0" err="1">
                <a:effectLst/>
                <a:latin typeface="Helvetica" pitchFamily="2" charset="0"/>
              </a:rPr>
              <a:t>yo'nalish</a:t>
            </a:r>
            <a:r>
              <a:rPr lang="en-US" b="0" i="0" dirty="0">
                <a:effectLst/>
                <a:latin typeface="Helvetica" pitchFamily="2" charset="0"/>
              </a:rPr>
              <a:t> </a:t>
            </a:r>
            <a:r>
              <a:rPr lang="en-US" b="0" i="0" dirty="0" err="1">
                <a:effectLst/>
                <a:latin typeface="Helvetica" pitchFamily="2" charset="0"/>
              </a:rPr>
              <a:t>biologik</a:t>
            </a:r>
            <a:r>
              <a:rPr lang="en-US" b="0" i="0" dirty="0">
                <a:effectLst/>
                <a:latin typeface="Helvetica" pitchFamily="2" charset="0"/>
              </a:rPr>
              <a:t> </a:t>
            </a:r>
            <a:r>
              <a:rPr lang="en-US" b="0" i="0" dirty="0" err="1">
                <a:effectLst/>
                <a:latin typeface="Helvetica" pitchFamily="2" charset="0"/>
              </a:rPr>
              <a:t>bo'lsa</a:t>
            </a:r>
            <a:r>
              <a:rPr lang="en-US" b="0" i="0" dirty="0">
                <a:effectLst/>
                <a:latin typeface="Helvetica" pitchFamily="2" charset="0"/>
              </a:rPr>
              <a:t>, </a:t>
            </a:r>
            <a:r>
              <a:rPr lang="en-US" b="0" i="0" dirty="0" err="1">
                <a:effectLst/>
                <a:latin typeface="Helvetica" pitchFamily="2" charset="0"/>
              </a:rPr>
              <a:t>boshqasi</a:t>
            </a:r>
            <a:r>
              <a:rPr lang="en-US" b="0" i="0" dirty="0">
                <a:effectLst/>
                <a:latin typeface="Helvetica" pitchFamily="2" charset="0"/>
              </a:rPr>
              <a:t> - </a:t>
            </a:r>
            <a:r>
              <a:rPr lang="en-US" b="0" i="0" dirty="0" err="1">
                <a:effectLst/>
                <a:latin typeface="Helvetica" pitchFamily="2" charset="0"/>
              </a:rPr>
              <a:t>sotsiologik</a:t>
            </a:r>
            <a:r>
              <a:rPr lang="en-US" b="0" i="0" dirty="0">
                <a:effectLst/>
                <a:latin typeface="Helvetica" pitchFamily="2" charset="0"/>
              </a:rPr>
              <a:t>, </a:t>
            </a:r>
            <a:r>
              <a:rPr lang="en-US" b="0" i="0" dirty="0" err="1">
                <a:effectLst/>
                <a:latin typeface="Helvetica" pitchFamily="2" charset="0"/>
              </a:rPr>
              <a:t>yana</a:t>
            </a:r>
            <a:r>
              <a:rPr lang="en-US" b="0" i="0" dirty="0">
                <a:effectLst/>
                <a:latin typeface="Helvetica" pitchFamily="2" charset="0"/>
              </a:rPr>
              <a:t> </a:t>
            </a:r>
            <a:r>
              <a:rPr lang="en-US" b="0" i="0" dirty="0" err="1">
                <a:effectLst/>
                <a:latin typeface="Helvetica" pitchFamily="2" charset="0"/>
              </a:rPr>
              <a:t>bir</a:t>
            </a:r>
            <a:r>
              <a:rPr lang="en-US" b="0" i="0" dirty="0">
                <a:effectLst/>
                <a:latin typeface="Helvetica" pitchFamily="2" charset="0"/>
              </a:rPr>
              <a:t> </a:t>
            </a:r>
            <a:r>
              <a:rPr lang="en-US" b="0" i="0" dirty="0" err="1">
                <a:effectLst/>
                <a:latin typeface="Helvetica" pitchFamily="2" charset="0"/>
              </a:rPr>
              <a:t>turi</a:t>
            </a:r>
            <a:r>
              <a:rPr lang="en-US" b="0" i="0" dirty="0">
                <a:effectLst/>
                <a:latin typeface="Helvetica" pitchFamily="2" charset="0"/>
              </a:rPr>
              <a:t> individual </a:t>
            </a:r>
            <a:r>
              <a:rPr lang="en-US" b="0" i="0" dirty="0" err="1">
                <a:effectLst/>
                <a:latin typeface="Helvetica" pitchFamily="2" charset="0"/>
              </a:rPr>
              <a:t>psixologik</a:t>
            </a:r>
            <a:r>
              <a:rPr lang="en-US" b="0" i="0" dirty="0">
                <a:effectLst/>
                <a:latin typeface="Helvetica" pitchFamily="2" charset="0"/>
              </a:rPr>
              <a:t> </a:t>
            </a:r>
            <a:r>
              <a:rPr lang="en-US" b="0" i="0" dirty="0" err="1">
                <a:effectLst/>
                <a:latin typeface="Helvetica" pitchFamily="2" charset="0"/>
              </a:rPr>
              <a:t>va</a:t>
            </a:r>
            <a:r>
              <a:rPr lang="en-US" b="0" i="0" dirty="0">
                <a:effectLst/>
                <a:latin typeface="Helvetica" pitchFamily="2" charset="0"/>
              </a:rPr>
              <a:t> </a:t>
            </a:r>
            <a:r>
              <a:rPr lang="en-US" b="0" i="0" dirty="0" err="1">
                <a:effectLst/>
                <a:latin typeface="Helvetica" pitchFamily="2" charset="0"/>
              </a:rPr>
              <a:t>nihoyat</a:t>
            </a:r>
            <a:r>
              <a:rPr lang="en-US" b="0" i="0" dirty="0">
                <a:effectLst/>
                <a:latin typeface="Helvetica" pitchFamily="2" charset="0"/>
              </a:rPr>
              <a:t>, </a:t>
            </a:r>
            <a:r>
              <a:rPr lang="en-US" b="0" i="0" dirty="0" err="1">
                <a:effectLst/>
                <a:latin typeface="Helvetica" pitchFamily="2" charset="0"/>
              </a:rPr>
              <a:t>yana</a:t>
            </a:r>
            <a:r>
              <a:rPr lang="en-US" b="0" i="0" dirty="0">
                <a:effectLst/>
                <a:latin typeface="Helvetica" pitchFamily="2" charset="0"/>
              </a:rPr>
              <a:t> </a:t>
            </a:r>
            <a:r>
              <a:rPr lang="en-US" b="0" i="0" dirty="0" err="1">
                <a:effectLst/>
                <a:latin typeface="Helvetica" pitchFamily="2" charset="0"/>
              </a:rPr>
              <a:t>bir</a:t>
            </a:r>
            <a:r>
              <a:rPr lang="en-US" b="0" i="0" dirty="0">
                <a:effectLst/>
                <a:latin typeface="Helvetica" pitchFamily="2" charset="0"/>
              </a:rPr>
              <a:t> </a:t>
            </a:r>
            <a:r>
              <a:rPr lang="en-US" b="0" i="0" dirty="0" err="1">
                <a:effectLst/>
                <a:latin typeface="Helvetica" pitchFamily="2" charset="0"/>
              </a:rPr>
              <a:t>yondashuv</a:t>
            </a:r>
            <a:r>
              <a:rPr lang="en-US" b="0" i="0" dirty="0">
                <a:effectLst/>
                <a:latin typeface="Helvetica" pitchFamily="2" charset="0"/>
              </a:rPr>
              <a:t> </a:t>
            </a:r>
            <a:r>
              <a:rPr lang="en-US" b="0" i="0" dirty="0" err="1">
                <a:effectLst/>
                <a:latin typeface="Helvetica" pitchFamily="2" charset="0"/>
              </a:rPr>
              <a:t>ijtimoly-psixologikd</a:t>
            </a:r>
            <a:r>
              <a:rPr lang="en-US" b="0" i="0" dirty="0">
                <a:effectLst/>
                <a:latin typeface="Helvetica" pitchFamily="2" charset="0"/>
              </a:rPr>
              <a:t> </a:t>
            </a:r>
            <a:r>
              <a:rPr lang="en-US" b="0" i="0" dirty="0" err="1">
                <a:effectLst/>
                <a:latin typeface="Helvetica" pitchFamily="2" charset="0"/>
              </a:rPr>
              <a:t>ir</a:t>
            </a:r>
            <a:r>
              <a:rPr lang="en-US" b="0" i="0" dirty="0">
                <a:effectLst/>
                <a:latin typeface="Helvetica" pitchFamily="2" charset="0"/>
              </a:rPr>
              <a:t>. </a:t>
            </a:r>
            <a:r>
              <a:rPr lang="en-US" b="0" i="0" dirty="0" err="1">
                <a:effectLst/>
                <a:latin typeface="Helvetica" pitchFamily="2" charset="0"/>
              </a:rPr>
              <a:t>Biologik</a:t>
            </a:r>
            <a:r>
              <a:rPr lang="en-US" b="0" i="0" dirty="0">
                <a:effectLst/>
                <a:latin typeface="Helvetica" pitchFamily="2" charset="0"/>
              </a:rPr>
              <a:t> </a:t>
            </a:r>
            <a:r>
              <a:rPr lang="en-US" b="0" i="0" dirty="0" err="1">
                <a:effectLst/>
                <a:latin typeface="Helvetica" pitchFamily="2" charset="0"/>
              </a:rPr>
              <a:t>nugtai</a:t>
            </a:r>
            <a:r>
              <a:rPr lang="en-US" b="0" i="0" dirty="0">
                <a:effectLst/>
                <a:latin typeface="Helvetica" pitchFamily="2" charset="0"/>
              </a:rPr>
              <a:t> </a:t>
            </a:r>
            <a:r>
              <a:rPr lang="en-US" b="0" i="0" dirty="0" err="1">
                <a:effectLst/>
                <a:latin typeface="Helvetica" pitchFamily="2" charset="0"/>
              </a:rPr>
              <a:t>nazardan</a:t>
            </a:r>
            <a:r>
              <a:rPr lang="en-US" b="0" i="0" dirty="0">
                <a:effectLst/>
                <a:latin typeface="Helvetica" pitchFamily="2" charset="0"/>
              </a:rPr>
              <a:t> </a:t>
            </a:r>
            <a:r>
              <a:rPr lang="en-US" b="0" i="0" dirty="0" err="1">
                <a:effectLst/>
                <a:latin typeface="Helvetica" pitchFamily="2" charset="0"/>
              </a:rPr>
              <a:t>shaxs</a:t>
            </a:r>
            <a:endParaRPr lang="en-US" dirty="0">
              <a:effectLst/>
              <a:latin typeface="Helvetica" pitchFamily="2" charset="0"/>
            </a:endParaRPr>
          </a:p>
          <a:p>
            <a:pPr marL="0" indent="0">
              <a:buNone/>
            </a:pPr>
            <a:r>
              <a:rPr lang="en-US" b="0" i="0" dirty="0" err="1">
                <a:effectLst/>
                <a:latin typeface="Helvetica" pitchFamily="2" charset="0"/>
              </a:rPr>
              <a:t>taraqgiyoti</a:t>
            </a:r>
            <a:r>
              <a:rPr lang="en-US" b="0" i="0" dirty="0">
                <a:effectLst/>
                <a:latin typeface="Helvetica" pitchFamily="2" charset="0"/>
              </a:rPr>
              <a:t> </a:t>
            </a:r>
            <a:r>
              <a:rPr lang="en-US" b="0" i="0" dirty="0" err="1">
                <a:effectLst/>
                <a:latin typeface="Helvetica" pitchFamily="2" charset="0"/>
              </a:rPr>
              <a:t>individ</a:t>
            </a:r>
            <a:r>
              <a:rPr lang="en-US" b="0" i="0" dirty="0">
                <a:effectLst/>
                <a:latin typeface="Helvetica" pitchFamily="2" charset="0"/>
              </a:rPr>
              <a:t> </a:t>
            </a:r>
            <a:r>
              <a:rPr lang="en-US" b="0" i="0" dirty="0" err="1">
                <a:effectLst/>
                <a:latin typeface="Helvetica" pitchFamily="2" charset="0"/>
              </a:rPr>
              <a:t>nasliy</a:t>
            </a:r>
            <a:r>
              <a:rPr lang="en-US" b="0" i="0" dirty="0">
                <a:effectLst/>
                <a:latin typeface="Helvetica" pitchFamily="2" charset="0"/>
              </a:rPr>
              <a:t> </a:t>
            </a:r>
            <a:r>
              <a:rPr lang="en-US" b="0" i="0" dirty="0" err="1">
                <a:effectLst/>
                <a:latin typeface="Helvetica" pitchFamily="2" charset="0"/>
              </a:rPr>
              <a:t>jihatdan</a:t>
            </a:r>
            <a:r>
              <a:rPr lang="en-US" b="0" i="0" dirty="0">
                <a:effectLst/>
                <a:latin typeface="Helvetica" pitchFamily="2" charset="0"/>
              </a:rPr>
              <a:t> </a:t>
            </a:r>
            <a:r>
              <a:rPr lang="en-US" b="0" i="0" dirty="0" err="1">
                <a:effectLst/>
                <a:latin typeface="Helvetica" pitchFamily="2" charset="0"/>
              </a:rPr>
              <a:t>orttirgan</a:t>
            </a:r>
            <a:r>
              <a:rPr lang="en-US" b="0" i="0" dirty="0">
                <a:effectLst/>
                <a:latin typeface="Helvetica" pitchFamily="2" charset="0"/>
              </a:rPr>
              <a:t> </a:t>
            </a:r>
            <a:r>
              <a:rPr lang="en-US" b="0" i="0" dirty="0" err="1">
                <a:effectLst/>
                <a:latin typeface="Helvetica" pitchFamily="2" charset="0"/>
              </a:rPr>
              <a:t>genetik</a:t>
            </a:r>
            <a:r>
              <a:rPr lang="en-US" b="0" i="0" dirty="0">
                <a:effectLst/>
                <a:latin typeface="Helvetica" pitchFamily="2" charset="0"/>
              </a:rPr>
              <a:t> </a:t>
            </a:r>
            <a:r>
              <a:rPr lang="en-US" b="0" i="0" dirty="0" err="1">
                <a:effectLst/>
                <a:latin typeface="Helvetica" pitchFamily="2" charset="0"/>
              </a:rPr>
              <a:t>dasturlarning</a:t>
            </a:r>
            <a:r>
              <a:rPr lang="en-US" b="0" i="0" dirty="0">
                <a:effectLst/>
                <a:latin typeface="Helvetica" pitchFamily="2" charset="0"/>
              </a:rPr>
              <a:t> </a:t>
            </a:r>
            <a:r>
              <a:rPr lang="en-US" b="0" i="0" dirty="0" err="1">
                <a:effectLst/>
                <a:latin typeface="Helvetica" pitchFamily="2" charset="0"/>
              </a:rPr>
              <a:t>amalda</a:t>
            </a:r>
            <a:r>
              <a:rPr lang="en-US" b="0" i="0" dirty="0">
                <a:effectLst/>
                <a:latin typeface="Helvetica" pitchFamily="2" charset="0"/>
              </a:rPr>
              <a:t> </a:t>
            </a:r>
            <a:r>
              <a:rPr lang="en-US" b="0" i="0" dirty="0" err="1">
                <a:effectLst/>
                <a:latin typeface="Helvetica" pitchFamily="2" charset="0"/>
              </a:rPr>
              <a:t>ro</a:t>
            </a:r>
            <a:r>
              <a:rPr lang="en-US" b="0" i="0" dirty="0">
                <a:effectLst/>
                <a:latin typeface="Helvetica" pitchFamily="2" charset="0"/>
              </a:rPr>
              <a:t> </a:t>
            </a:r>
            <a:r>
              <a:rPr lang="en-US" b="0" i="0" dirty="0" err="1">
                <a:effectLst/>
                <a:latin typeface="Helvetica" pitchFamily="2" charset="0"/>
              </a:rPr>
              <a:t>yobga</a:t>
            </a:r>
            <a:r>
              <a:rPr lang="en-US" b="0" i="0" dirty="0">
                <a:effectLst/>
                <a:latin typeface="Helvetica" pitchFamily="2" charset="0"/>
              </a:rPr>
              <a:t> </a:t>
            </a:r>
            <a:r>
              <a:rPr lang="en-US" b="0" i="0" dirty="0" err="1">
                <a:effectLst/>
                <a:latin typeface="Helvetica" pitchFamily="2" charset="0"/>
              </a:rPr>
              <a:t>chiqishi</a:t>
            </a:r>
            <a:r>
              <a:rPr lang="en-US" b="0" i="0" dirty="0">
                <a:effectLst/>
                <a:latin typeface="Helvetica" pitchFamily="2" charset="0"/>
              </a:rPr>
              <a:t> </a:t>
            </a:r>
            <a:r>
              <a:rPr lang="en-US" b="0" i="0" dirty="0" err="1">
                <a:effectLst/>
                <a:latin typeface="Helvetica" pitchFamily="2" charset="0"/>
              </a:rPr>
              <a:t>tarzida</a:t>
            </a:r>
            <a:r>
              <a:rPr lang="en-US" b="0" i="0" dirty="0">
                <a:effectLst/>
                <a:latin typeface="Helvetica" pitchFamily="2" charset="0"/>
              </a:rPr>
              <a:t> </a:t>
            </a:r>
            <a:r>
              <a:rPr lang="en-US" b="0" i="0" dirty="0" err="1">
                <a:effectLst/>
                <a:latin typeface="Helvetica" pitchFamily="2" charset="0"/>
              </a:rPr>
              <a:t>tasavur</a:t>
            </a:r>
            <a:r>
              <a:rPr lang="en-US" b="0" i="0" dirty="0">
                <a:effectLst/>
                <a:latin typeface="Helvetica" pitchFamily="2" charset="0"/>
              </a:rPr>
              <a:t> </a:t>
            </a:r>
            <a:r>
              <a:rPr lang="en-US" b="0" i="0" dirty="0" err="1">
                <a:effectLst/>
                <a:latin typeface="Helvetica" pitchFamily="2" charset="0"/>
              </a:rPr>
              <a:t>etiladi</a:t>
            </a:r>
            <a:r>
              <a:rPr lang="en-US" b="0" i="0" dirty="0">
                <a:effectLst/>
                <a:latin typeface="Helvetica" pitchFamily="2" charset="0"/>
              </a:rPr>
              <a:t>. </a:t>
            </a:r>
            <a:r>
              <a:rPr lang="en-US" b="0" i="0" dirty="0" err="1">
                <a:effectLst/>
                <a:latin typeface="Helvetica" pitchFamily="2" charset="0"/>
              </a:rPr>
              <a:t>Sotsiologik</a:t>
            </a:r>
            <a:r>
              <a:rPr lang="en-US" b="0" i="0" dirty="0">
                <a:effectLst/>
                <a:latin typeface="Helvetica" pitchFamily="2" charset="0"/>
              </a:rPr>
              <a:t> </a:t>
            </a:r>
            <a:r>
              <a:rPr lang="en-US" b="0" i="0" dirty="0" err="1">
                <a:effectLst/>
                <a:latin typeface="Helvetica" pitchFamily="2" charset="0"/>
              </a:rPr>
              <a:t>yondashuv</a:t>
            </a:r>
            <a:r>
              <a:rPr lang="en-US" b="0" i="0" dirty="0">
                <a:effectLst/>
                <a:latin typeface="Helvetica" pitchFamily="2" charset="0"/>
              </a:rPr>
              <a:t> </a:t>
            </a:r>
            <a:r>
              <a:rPr lang="en-US" b="0" i="0" dirty="0" err="1">
                <a:effectLst/>
                <a:latin typeface="Helvetica" pitchFamily="2" charset="0"/>
              </a:rPr>
              <a:t>shaxsning</a:t>
            </a:r>
            <a:r>
              <a:rPr lang="en-US" b="0" i="0" dirty="0">
                <a:effectLst/>
                <a:latin typeface="Helvetica" pitchFamily="2" charset="0"/>
              </a:rPr>
              <a:t> </a:t>
            </a:r>
            <a:r>
              <a:rPr lang="en-US" b="0" i="0" dirty="0" err="1">
                <a:effectLst/>
                <a:latin typeface="Helvetica" pitchFamily="2" charset="0"/>
              </a:rPr>
              <a:t>madaniy-tarixiy</a:t>
            </a:r>
            <a:endParaRPr lang="en-US" dirty="0">
              <a:effectLst/>
              <a:latin typeface="Helvetica" pitchFamily="2" charset="0"/>
            </a:endParaRPr>
          </a:p>
          <a:p>
            <a:pPr marL="0" indent="0">
              <a:buNone/>
            </a:pPr>
            <a:r>
              <a:rPr lang="en-US" b="0" i="0" dirty="0" err="1">
                <a:effectLst/>
                <a:latin typeface="Helvetica" pitchFamily="2" charset="0"/>
              </a:rPr>
              <a:t>muhit</a:t>
            </a:r>
            <a:r>
              <a:rPr lang="en-US" b="0" i="0" dirty="0">
                <a:effectLst/>
                <a:latin typeface="Helvetica" pitchFamily="2" charset="0"/>
              </a:rPr>
              <a:t> </a:t>
            </a:r>
            <a:r>
              <a:rPr lang="en-US" b="0" i="0" dirty="0" err="1">
                <a:effectLst/>
                <a:latin typeface="Helvetica" pitchFamily="2" charset="0"/>
              </a:rPr>
              <a:t>ta'sirida</a:t>
            </a:r>
            <a:r>
              <a:rPr lang="en-US" b="0" i="0" dirty="0">
                <a:effectLst/>
                <a:latin typeface="Helvetica" pitchFamily="2" charset="0"/>
              </a:rPr>
              <a:t> kamol </a:t>
            </a:r>
            <a:r>
              <a:rPr lang="en-US" b="0" i="0" dirty="0" err="1">
                <a:effectLst/>
                <a:latin typeface="Helvetica" pitchFamily="2" charset="0"/>
              </a:rPr>
              <a:t>topishini</a:t>
            </a:r>
            <a:r>
              <a:rPr lang="en-US" b="0" i="0" dirty="0">
                <a:effectLst/>
                <a:latin typeface="Helvetica" pitchFamily="2" charset="0"/>
              </a:rPr>
              <a:t> tan </a:t>
            </a:r>
            <a:r>
              <a:rPr lang="en-US" b="0" i="0" dirty="0" err="1">
                <a:effectLst/>
                <a:latin typeface="Helvetica" pitchFamily="2" charset="0"/>
              </a:rPr>
              <a:t>oladi</a:t>
            </a:r>
            <a:r>
              <a:rPr lang="en-US" b="0" i="0" dirty="0">
                <a:effectLst/>
                <a:latin typeface="Helvetica" pitchFamily="2" charset="0"/>
              </a:rPr>
              <a:t>. </a:t>
            </a:r>
            <a:r>
              <a:rPr lang="en-US" b="0" i="0" dirty="0" err="1">
                <a:effectLst/>
                <a:latin typeface="Helvetica" pitchFamily="2" charset="0"/>
              </a:rPr>
              <a:t>Ulardan</a:t>
            </a:r>
            <a:r>
              <a:rPr lang="en-US" b="0" i="0" dirty="0">
                <a:effectLst/>
                <a:latin typeface="Helvetica" pitchFamily="2" charset="0"/>
              </a:rPr>
              <a:t> </a:t>
            </a:r>
            <a:r>
              <a:rPr lang="en-US" b="0" i="0" dirty="0" err="1">
                <a:effectLst/>
                <a:latin typeface="Helvetica" pitchFamily="2" charset="0"/>
              </a:rPr>
              <a:t>farqli</a:t>
            </a:r>
            <a:r>
              <a:rPr lang="en-US" b="0" i="0" dirty="0">
                <a:effectLst/>
                <a:latin typeface="Helvetica" pitchFamily="2" charset="0"/>
              </a:rPr>
              <a:t> </a:t>
            </a:r>
            <a:r>
              <a:rPr lang="en-US" b="0" i="0" dirty="0" err="1">
                <a:effectLst/>
                <a:latin typeface="Helvetica" pitchFamily="2" charset="0"/>
              </a:rPr>
              <a:t>individual-psixologik</a:t>
            </a:r>
            <a:r>
              <a:rPr lang="en-US" b="0" i="0" dirty="0">
                <a:effectLst/>
                <a:latin typeface="Helvetica" pitchFamily="2" charset="0"/>
              </a:rPr>
              <a:t> </a:t>
            </a:r>
            <a:r>
              <a:rPr lang="en-US" b="0" i="0" dirty="0" err="1">
                <a:effectLst/>
                <a:latin typeface="Helvetica" pitchFamily="2" charset="0"/>
              </a:rPr>
              <a:t>yondashuv</a:t>
            </a:r>
            <a:r>
              <a:rPr lang="en-US" b="0" i="0" dirty="0">
                <a:effectLst/>
                <a:latin typeface="Helvetica" pitchFamily="2" charset="0"/>
              </a:rPr>
              <a:t> </a:t>
            </a:r>
            <a:r>
              <a:rPr lang="en-US" b="0" i="0" dirty="0" err="1">
                <a:effectLst/>
                <a:latin typeface="Helvetica" pitchFamily="2" charset="0"/>
              </a:rPr>
              <a:t>shasning</a:t>
            </a:r>
            <a:r>
              <a:rPr lang="en-US" b="0" i="0" dirty="0">
                <a:effectLst/>
                <a:latin typeface="Helvetica" pitchFamily="2" charset="0"/>
              </a:rPr>
              <a:t> </a:t>
            </a:r>
            <a:r>
              <a:rPr lang="en-US" b="0" i="0" dirty="0" err="1">
                <a:effectLst/>
                <a:latin typeface="Helvetica" pitchFamily="2" charset="0"/>
              </a:rPr>
              <a:t>rivojlanishiga</a:t>
            </a:r>
            <a:r>
              <a:rPr lang="en-US" b="0" i="0" dirty="0">
                <a:effectLst/>
                <a:latin typeface="Helvetica" pitchFamily="2" charset="0"/>
              </a:rPr>
              <a:t> </a:t>
            </a:r>
            <a:r>
              <a:rPr lang="en-US" b="0" i="0" dirty="0" err="1">
                <a:effectLst/>
                <a:latin typeface="Helvetica" pitchFamily="2" charset="0"/>
              </a:rPr>
              <a:t>uning</a:t>
            </a:r>
            <a:r>
              <a:rPr lang="en-US" b="0" i="0" dirty="0">
                <a:effectLst/>
                <a:latin typeface="Helvetica" pitchFamily="2" charset="0"/>
              </a:rPr>
              <a:t> tana </a:t>
            </a:r>
            <a:r>
              <a:rPr lang="en-US" b="0" i="0" dirty="0" err="1">
                <a:effectLst/>
                <a:latin typeface="Helvetica" pitchFamily="2" charset="0"/>
              </a:rPr>
              <a:t>tuzilishi</a:t>
            </a:r>
            <a:r>
              <a:rPr lang="en-US" b="0" i="0" dirty="0">
                <a:effectLst/>
                <a:latin typeface="Helvetica" pitchFamily="2" charset="0"/>
              </a:rPr>
              <a:t> </a:t>
            </a:r>
            <a:r>
              <a:rPr lang="en-US" b="0" i="0" dirty="0" err="1">
                <a:effectLst/>
                <a:latin typeface="Helvetica" pitchFamily="2" charset="0"/>
              </a:rPr>
              <a:t>yoki</a:t>
            </a:r>
            <a:r>
              <a:rPr lang="en-US" b="0" i="0" dirty="0">
                <a:effectLst/>
                <a:latin typeface="Helvetica" pitchFamily="2" charset="0"/>
              </a:rPr>
              <a:t> </a:t>
            </a:r>
            <a:r>
              <a:rPr lang="en-US" b="0" i="0" dirty="0" err="1">
                <a:effectLst/>
                <a:latin typeface="Helvetica" pitchFamily="2" charset="0"/>
              </a:rPr>
              <a:t>konstitutsional</a:t>
            </a:r>
            <a:r>
              <a:rPr lang="en-US" b="0" i="0" dirty="0">
                <a:effectLst/>
                <a:latin typeface="Helvetica" pitchFamily="2" charset="0"/>
              </a:rPr>
              <a:t> </a:t>
            </a:r>
            <a:r>
              <a:rPr lang="en-US" b="0" i="0" dirty="0" err="1">
                <a:effectLst/>
                <a:latin typeface="Helvetica" pitchFamily="2" charset="0"/>
              </a:rPr>
              <a:t>jihatlari</a:t>
            </a:r>
            <a:r>
              <a:rPr lang="en-US" b="0" i="0" dirty="0">
                <a:effectLst/>
                <a:latin typeface="Helvetica" pitchFamily="2" charset="0"/>
              </a:rPr>
              <a:t> </a:t>
            </a:r>
            <a:r>
              <a:rPr lang="en-US" b="0" i="0" dirty="0" err="1">
                <a:effectLst/>
                <a:latin typeface="Helvetica" pitchFamily="2" charset="0"/>
              </a:rPr>
              <a:t>va</a:t>
            </a:r>
            <a:r>
              <a:rPr lang="en-US" b="0" i="0" dirty="0">
                <a:effectLst/>
                <a:latin typeface="Helvetica" pitchFamily="2" charset="0"/>
              </a:rPr>
              <a:t> </a:t>
            </a:r>
            <a:r>
              <a:rPr lang="en-US" b="0" i="0" dirty="0" err="1">
                <a:effectLst/>
                <a:latin typeface="Helvetica" pitchFamily="2" charset="0"/>
              </a:rPr>
              <a:t>asab</a:t>
            </a:r>
            <a:r>
              <a:rPr lang="en-US" b="0" i="0" dirty="0">
                <a:effectLst/>
                <a:latin typeface="Helvetica" pitchFamily="2" charset="0"/>
              </a:rPr>
              <a:t> </a:t>
            </a:r>
            <a:r>
              <a:rPr lang="en-US" b="0" i="0" dirty="0" err="1">
                <a:effectLst/>
                <a:latin typeface="Helvetica" pitchFamily="2" charset="0"/>
              </a:rPr>
              <a:t>tizimi</a:t>
            </a:r>
            <a:r>
              <a:rPr lang="en-US" b="0" i="0" dirty="0">
                <a:effectLst/>
                <a:latin typeface="Helvetica" pitchFamily="2" charset="0"/>
              </a:rPr>
              <a:t> </a:t>
            </a:r>
            <a:r>
              <a:rPr lang="en-US" b="0" i="0" dirty="0" err="1">
                <a:effectLst/>
                <a:latin typeface="Helvetica" pitchFamily="2" charset="0"/>
              </a:rPr>
              <a:t>tipining</a:t>
            </a:r>
            <a:r>
              <a:rPr lang="en-US" b="0" i="0" dirty="0">
                <a:effectLst/>
                <a:latin typeface="Helvetica" pitchFamily="2" charset="0"/>
              </a:rPr>
              <a:t> </a:t>
            </a:r>
            <a:r>
              <a:rPr lang="en-US" b="0" i="0" dirty="0" err="1">
                <a:effectLst/>
                <a:latin typeface="Helvetica" pitchFamily="2" charset="0"/>
              </a:rPr>
              <a:t>ta'siri</a:t>
            </a:r>
            <a:r>
              <a:rPr lang="en-US" b="0" i="0" dirty="0">
                <a:effectLst/>
                <a:latin typeface="Helvetica" pitchFamily="2" charset="0"/>
              </a:rPr>
              <a:t> </a:t>
            </a:r>
            <a:r>
              <a:rPr lang="en-US" b="0" i="0" dirty="0" err="1">
                <a:effectLst/>
                <a:latin typeface="Helvetica" pitchFamily="2" charset="0"/>
              </a:rPr>
              <a:t>borligini</a:t>
            </a:r>
            <a:r>
              <a:rPr lang="en-US" b="0" i="0" dirty="0">
                <a:effectLst/>
                <a:latin typeface="Helvetica" pitchFamily="2" charset="0"/>
              </a:rPr>
              <a:t> </a:t>
            </a:r>
            <a:r>
              <a:rPr lang="en-US" b="0" i="0" dirty="0" err="1">
                <a:effectLst/>
                <a:latin typeface="Helvetica" pitchFamily="2" charset="0"/>
              </a:rPr>
              <a:t>ta'kidlab</a:t>
            </a:r>
            <a:r>
              <a:rPr lang="en-US" b="0" i="0" dirty="0">
                <a:effectLst/>
                <a:latin typeface="Helvetica" pitchFamily="2" charset="0"/>
              </a:rPr>
              <a:t>, </a:t>
            </a:r>
            <a:r>
              <a:rPr lang="en-US" b="0" i="0" dirty="0" err="1">
                <a:effectLst/>
                <a:latin typeface="Helvetica" pitchFamily="2" charset="0"/>
              </a:rPr>
              <a:t>o'rganadi</a:t>
            </a:r>
            <a:r>
              <a:rPr lang="en-US" b="0" i="0" dirty="0">
                <a:effectLst/>
                <a:latin typeface="Helvetica" pitchFamily="2" charset="0"/>
              </a:rPr>
              <a:t>.</a:t>
            </a:r>
            <a:endParaRPr lang="en-US" dirty="0">
              <a:effectLst/>
              <a:latin typeface="Helvetica" pitchFamily="2" charset="0"/>
            </a:endParaRPr>
          </a:p>
          <a:p>
            <a:pPr marL="0" indent="0">
              <a:buNone/>
            </a:pPr>
            <a:r>
              <a:rPr lang="en-US" b="0" i="0" dirty="0" err="1">
                <a:effectLst/>
                <a:latin typeface="Helvetica" pitchFamily="2" charset="0"/>
              </a:rPr>
              <a:t>Shasni</a:t>
            </a:r>
            <a:r>
              <a:rPr lang="en-US" b="0" i="0" dirty="0">
                <a:effectLst/>
                <a:latin typeface="Helvetica" pitchFamily="2" charset="0"/>
              </a:rPr>
              <a:t> </a:t>
            </a:r>
            <a:r>
              <a:rPr lang="en-US" b="0" i="0" dirty="0" err="1">
                <a:effectLst/>
                <a:latin typeface="Helvetica" pitchFamily="2" charset="0"/>
              </a:rPr>
              <a:t>o'rganishning</a:t>
            </a:r>
            <a:r>
              <a:rPr lang="en-US" b="0" i="0" dirty="0">
                <a:effectLst/>
                <a:latin typeface="Helvetica" pitchFamily="2" charset="0"/>
              </a:rPr>
              <a:t> </a:t>
            </a:r>
            <a:r>
              <a:rPr lang="en-US" b="0" i="0" dirty="0" err="1">
                <a:effectLst/>
                <a:latin typeface="Helvetica" pitchFamily="2" charset="0"/>
              </a:rPr>
              <a:t>ijtimoiy-psixologik</a:t>
            </a:r>
            <a:r>
              <a:rPr lang="en-US" b="0" i="0" dirty="0">
                <a:effectLst/>
                <a:latin typeface="Helvetica" pitchFamily="2" charset="0"/>
              </a:rPr>
              <a:t> </a:t>
            </a:r>
            <a:r>
              <a:rPr lang="en-US" b="0" i="0" dirty="0" err="1">
                <a:effectLst/>
                <a:latin typeface="Helvetica" pitchFamily="2" charset="0"/>
              </a:rPr>
              <a:t>yondashuvi</a:t>
            </a:r>
            <a:r>
              <a:rPr lang="en-US" b="0" i="0" dirty="0">
                <a:effectLst/>
                <a:latin typeface="Helvetica" pitchFamily="2" charset="0"/>
              </a:rPr>
              <a:t> uni </a:t>
            </a:r>
            <a:r>
              <a:rPr lang="en-US" b="0" i="0" dirty="0" err="1">
                <a:effectLst/>
                <a:latin typeface="Helvetica" pitchFamily="2" charset="0"/>
              </a:rPr>
              <a:t>ijtimoiylashuning</a:t>
            </a:r>
            <a:endParaRPr lang="en-US" dirty="0">
              <a:effectLst/>
              <a:latin typeface="Helvetica" pitchFamily="2" charset="0"/>
            </a:endParaRPr>
          </a:p>
          <a:p>
            <a:pPr marL="0" indent="0">
              <a:buNone/>
            </a:pPr>
            <a:r>
              <a:rPr lang="en-US" b="0" i="0" dirty="0" err="1">
                <a:effectLst/>
                <a:latin typeface="Helvetica" pitchFamily="2" charset="0"/>
              </a:rPr>
              <a:t>bevosita</a:t>
            </a:r>
            <a:r>
              <a:rPr lang="en-US" b="0" i="0" dirty="0">
                <a:effectLst/>
                <a:latin typeface="Helvetica" pitchFamily="2" charset="0"/>
              </a:rPr>
              <a:t> </a:t>
            </a:r>
            <a:r>
              <a:rPr lang="en-US" b="0" i="0" dirty="0" err="1">
                <a:effectLst/>
                <a:latin typeface="Helvetica" pitchFamily="2" charset="0"/>
              </a:rPr>
              <a:t>mahsuli</a:t>
            </a:r>
            <a:r>
              <a:rPr lang="en-US" b="0" i="0" dirty="0">
                <a:effectLst/>
                <a:latin typeface="Helvetica" pitchFamily="2" charset="0"/>
              </a:rPr>
              <a:t> </a:t>
            </a:r>
            <a:r>
              <a:rPr lang="en-US" b="0" i="0" dirty="0" err="1">
                <a:effectLst/>
                <a:latin typeface="Helvetica" pitchFamily="2" charset="0"/>
              </a:rPr>
              <a:t>sifatida</a:t>
            </a:r>
            <a:r>
              <a:rPr lang="en-US" b="0" i="0" dirty="0">
                <a:effectLst/>
                <a:latin typeface="Helvetica" pitchFamily="2" charset="0"/>
              </a:rPr>
              <a:t> </a:t>
            </a:r>
            <a:r>
              <a:rPr lang="en-US" b="0" i="0" dirty="0" err="1">
                <a:effectLst/>
                <a:latin typeface="Helvetica" pitchFamily="2" charset="0"/>
              </a:rPr>
              <a:t>qarab</a:t>
            </a:r>
            <a:r>
              <a:rPr lang="en-US" b="0" i="0" dirty="0">
                <a:effectLst/>
                <a:latin typeface="Helvetica" pitchFamily="2" charset="0"/>
              </a:rPr>
              <a:t>, </a:t>
            </a:r>
            <a:r>
              <a:rPr lang="en-US" b="0" i="0" dirty="0" err="1">
                <a:effectLst/>
                <a:latin typeface="Helvetica" pitchFamily="2" charset="0"/>
              </a:rPr>
              <a:t>uning</a:t>
            </a:r>
            <a:r>
              <a:rPr lang="en-US" b="0" i="0" dirty="0">
                <a:effectLst/>
                <a:latin typeface="Helvetica" pitchFamily="2" charset="0"/>
              </a:rPr>
              <a:t> </a:t>
            </a:r>
            <a:r>
              <a:rPr lang="en-US" b="0" i="0" dirty="0" err="1">
                <a:effectLst/>
                <a:latin typeface="Helvetica" pitchFamily="2" charset="0"/>
              </a:rPr>
              <a:t>ijtimoiy-psixologik</a:t>
            </a:r>
            <a:r>
              <a:rPr lang="en-US" b="0" i="0" dirty="0">
                <a:effectLst/>
                <a:latin typeface="Helvetica" pitchFamily="2" charset="0"/>
              </a:rPr>
              <a:t> </a:t>
            </a:r>
            <a:r>
              <a:rPr lang="en-US" b="0" i="0" dirty="0" err="1">
                <a:effectLst/>
                <a:latin typeface="Helvetica" pitchFamily="2" charset="0"/>
              </a:rPr>
              <a:t>tizimini</a:t>
            </a:r>
            <a:r>
              <a:rPr lang="en-US" b="0" i="0" dirty="0">
                <a:effectLst/>
                <a:latin typeface="Helvetica" pitchFamily="2" charset="0"/>
              </a:rPr>
              <a:t> </a:t>
            </a:r>
            <a:r>
              <a:rPr lang="en-US" b="0" i="0" dirty="0" err="1">
                <a:effectLst/>
                <a:latin typeface="Helvetica" pitchFamily="2" charset="0"/>
              </a:rPr>
              <a:t>bevosita</a:t>
            </a:r>
            <a:r>
              <a:rPr lang="en-US" b="0" i="0" dirty="0">
                <a:effectLst/>
                <a:latin typeface="Helvetica" pitchFamily="2" charset="0"/>
              </a:rPr>
              <a:t> </a:t>
            </a:r>
            <a:r>
              <a:rPr lang="en-US" b="0" i="0" dirty="0" err="1">
                <a:effectLst/>
                <a:latin typeface="Helvetica" pitchFamily="2" charset="0"/>
              </a:rPr>
              <a:t>o'rab</a:t>
            </a:r>
            <a:endParaRPr lang="en-US" dirty="0">
              <a:effectLst/>
              <a:latin typeface="Helvetica" pitchFamily="2" charset="0"/>
            </a:endParaRPr>
          </a:p>
          <a:p>
            <a:pPr marL="0" indent="0">
              <a:buNone/>
            </a:pPr>
            <a:r>
              <a:rPr lang="en-US" b="0" i="0" dirty="0" err="1">
                <a:effectLst/>
                <a:latin typeface="Helvetica" pitchFamily="2" charset="0"/>
              </a:rPr>
              <a:t>turgan</a:t>
            </a:r>
            <a:r>
              <a:rPr lang="en-US" b="0" i="0" dirty="0">
                <a:effectLst/>
                <a:latin typeface="Helvetica" pitchFamily="2" charset="0"/>
              </a:rPr>
              <a:t> </a:t>
            </a:r>
            <a:r>
              <a:rPr lang="en-US" b="0" i="0" dirty="0" err="1">
                <a:effectLst/>
                <a:latin typeface="Helvetica" pitchFamily="2" charset="0"/>
              </a:rPr>
              <a:t>ijtimoiy</a:t>
            </a:r>
            <a:r>
              <a:rPr lang="en-US" b="0" i="0" dirty="0">
                <a:effectLst/>
                <a:latin typeface="Helvetica" pitchFamily="2" charset="0"/>
              </a:rPr>
              <a:t> </a:t>
            </a:r>
            <a:r>
              <a:rPr lang="en-US" b="0" i="0" dirty="0" err="1">
                <a:effectLst/>
                <a:latin typeface="Helvetica" pitchFamily="2" charset="0"/>
              </a:rPr>
              <a:t>muhit</a:t>
            </a:r>
            <a:r>
              <a:rPr lang="en-US" b="0" i="0" dirty="0">
                <a:effectLst/>
                <a:latin typeface="Helvetica" pitchFamily="2" charset="0"/>
              </a:rPr>
              <a:t> </a:t>
            </a:r>
            <a:r>
              <a:rPr lang="en-US" b="0" i="0" dirty="0" err="1">
                <a:effectLst/>
                <a:latin typeface="Helvetica" pitchFamily="2" charset="0"/>
              </a:rPr>
              <a:t>ta'sirida</a:t>
            </a:r>
            <a:r>
              <a:rPr lang="en-US" b="0" i="0" dirty="0">
                <a:effectLst/>
                <a:latin typeface="Helvetica" pitchFamily="2" charset="0"/>
              </a:rPr>
              <a:t> </a:t>
            </a:r>
            <a:r>
              <a:rPr lang="en-US" b="0" i="0" dirty="0" err="1">
                <a:effectLst/>
                <a:latin typeface="Helvetica" pitchFamily="2" charset="0"/>
              </a:rPr>
              <a:t>o'rganadi</a:t>
            </a:r>
            <a:r>
              <a:rPr lang="en-US" b="0" i="0" dirty="0">
                <a:effectLst/>
                <a:latin typeface="Helvetica" pitchFamily="2" charset="0"/>
              </a:rPr>
              <a:t>. Bu </a:t>
            </a:r>
            <a:r>
              <a:rPr lang="en-US" b="0" i="0" dirty="0" err="1">
                <a:effectLst/>
                <a:latin typeface="Helvetica" pitchFamily="2" charset="0"/>
              </a:rPr>
              <a:t>borada</a:t>
            </a:r>
            <a:r>
              <a:rPr lang="en-US" b="0" i="0" dirty="0">
                <a:effectLst/>
                <a:latin typeface="Helvetica" pitchFamily="2" charset="0"/>
              </a:rPr>
              <a:t> </a:t>
            </a:r>
            <a:r>
              <a:rPr lang="en-US" b="0" i="0" dirty="0" err="1">
                <a:effectLst/>
                <a:latin typeface="Helvetica" pitchFamily="2" charset="0"/>
              </a:rPr>
              <a:t>bir</a:t>
            </a:r>
            <a:r>
              <a:rPr lang="en-US" b="0" i="0" dirty="0">
                <a:effectLst/>
                <a:latin typeface="Helvetica" pitchFamily="2" charset="0"/>
              </a:rPr>
              <a:t> </a:t>
            </a:r>
            <a:r>
              <a:rPr lang="en-US" b="0" i="0" dirty="0" err="1">
                <a:effectLst/>
                <a:latin typeface="Helvetica" pitchFamily="2" charset="0"/>
              </a:rPr>
              <a:t>qancha</a:t>
            </a:r>
            <a:r>
              <a:rPr lang="en-US" b="0" i="0" dirty="0">
                <a:effectLst/>
                <a:latin typeface="Helvetica" pitchFamily="2" charset="0"/>
              </a:rPr>
              <a:t> </a:t>
            </a:r>
            <a:r>
              <a:rPr lang="en-US" b="0" i="0" dirty="0" err="1">
                <a:effectLst/>
                <a:latin typeface="Helvetica" pitchFamily="2" charset="0"/>
              </a:rPr>
              <a:t>olimlarning</a:t>
            </a:r>
            <a:r>
              <a:rPr lang="en-US" b="0" i="0" dirty="0">
                <a:effectLst/>
                <a:latin typeface="Helvetica" pitchFamily="2" charset="0"/>
              </a:rPr>
              <a:t> </a:t>
            </a:r>
            <a:r>
              <a:rPr lang="en-US" b="0" i="0" dirty="0" err="1">
                <a:effectLst/>
                <a:latin typeface="Helvetica" pitchFamily="2" charset="0"/>
              </a:rPr>
              <a:t>o'ziga</a:t>
            </a:r>
            <a:r>
              <a:rPr lang="en-US" b="0" i="0" dirty="0">
                <a:effectLst/>
                <a:latin typeface="Helvetica" pitchFamily="2" charset="0"/>
              </a:rPr>
              <a:t> </a:t>
            </a:r>
            <a:r>
              <a:rPr lang="en-US" b="0" i="0" dirty="0" err="1">
                <a:effectLst/>
                <a:latin typeface="Helvetica" pitchFamily="2" charset="0"/>
              </a:rPr>
              <a:t>xos</a:t>
            </a:r>
            <a:r>
              <a:rPr lang="en-US" b="0" i="0" dirty="0">
                <a:effectLst/>
                <a:latin typeface="Helvetica" pitchFamily="2" charset="0"/>
              </a:rPr>
              <a:t> </a:t>
            </a:r>
            <a:r>
              <a:rPr lang="en-US" b="0" i="0" dirty="0" err="1">
                <a:effectLst/>
                <a:latin typeface="Helvetica" pitchFamily="2" charset="0"/>
              </a:rPr>
              <a:t>nuqtai</a:t>
            </a:r>
            <a:r>
              <a:rPr lang="en-US" b="0" i="0" dirty="0">
                <a:effectLst/>
                <a:latin typeface="Helvetica" pitchFamily="2" charset="0"/>
              </a:rPr>
              <a:t> </a:t>
            </a:r>
            <a:r>
              <a:rPr lang="en-US" b="0" i="0" dirty="0" err="1">
                <a:effectLst/>
                <a:latin typeface="Helvetica" pitchFamily="2" charset="0"/>
              </a:rPr>
              <a:t>nazarlari</a:t>
            </a:r>
            <a:r>
              <a:rPr lang="en-US" b="0" i="0" dirty="0">
                <a:effectLst/>
                <a:latin typeface="Helvetica" pitchFamily="2" charset="0"/>
              </a:rPr>
              <a:t> ham </a:t>
            </a:r>
            <a:r>
              <a:rPr lang="en-US" b="0" i="0" dirty="0" err="1">
                <a:effectLst/>
                <a:latin typeface="Helvetica" pitchFamily="2" charset="0"/>
              </a:rPr>
              <a:t>majud</a:t>
            </a:r>
            <a:r>
              <a:rPr lang="en-US" b="0" i="0" dirty="0">
                <a:effectLst/>
                <a:latin typeface="Helvetica" pitchFamily="2" charset="0"/>
              </a:rPr>
              <a:t>. </a:t>
            </a:r>
            <a:r>
              <a:rPr lang="en-US" b="0" i="0" dirty="0" err="1">
                <a:effectLst/>
                <a:latin typeface="Helvetica" pitchFamily="2" charset="0"/>
              </a:rPr>
              <a:t>Masalan</a:t>
            </a:r>
            <a:r>
              <a:rPr lang="en-US" b="0" i="0" dirty="0">
                <a:effectLst/>
                <a:latin typeface="Helvetica" pitchFamily="2" charset="0"/>
              </a:rPr>
              <a:t>, K.K.Platonov </a:t>
            </a:r>
            <a:r>
              <a:rPr lang="en-US" b="0" i="0" dirty="0" err="1">
                <a:effectLst/>
                <a:latin typeface="Helvetica" pitchFamily="2" charset="0"/>
              </a:rPr>
              <a:t>shaxs</a:t>
            </a:r>
            <a:r>
              <a:rPr lang="en-US" b="0" i="0" dirty="0">
                <a:effectLst/>
                <a:latin typeface="Helvetica" pitchFamily="2" charset="0"/>
              </a:rPr>
              <a:t> </a:t>
            </a:r>
            <a:r>
              <a:rPr lang="en-US" b="0" i="0" dirty="0" err="1">
                <a:effectLst/>
                <a:latin typeface="Helvetica" pitchFamily="2" charset="0"/>
              </a:rPr>
              <a:t>tizimida</a:t>
            </a:r>
            <a:r>
              <a:rPr lang="en-US" b="0" i="0" dirty="0">
                <a:effectLst/>
                <a:latin typeface="Helvetica" pitchFamily="2" charset="0"/>
              </a:rPr>
              <a:t> </a:t>
            </a:r>
            <a:r>
              <a:rPr lang="en-US" b="0" i="0" dirty="0" err="1">
                <a:effectLst/>
                <a:latin typeface="Helvetica" pitchFamily="2" charset="0"/>
              </a:rPr>
              <a:t>to'rita</a:t>
            </a:r>
            <a:r>
              <a:rPr lang="en-US" b="0" i="0" dirty="0">
                <a:effectLst/>
                <a:latin typeface="Helvetica" pitchFamily="2" charset="0"/>
              </a:rPr>
              <a:t> </a:t>
            </a:r>
            <a:r>
              <a:rPr lang="en-US" b="0" i="0" dirty="0" err="1">
                <a:effectLst/>
                <a:latin typeface="Helvetica" pitchFamily="2" charset="0"/>
              </a:rPr>
              <a:t>asosiy</a:t>
            </a:r>
            <a:r>
              <a:rPr lang="en-US" b="0" i="0" dirty="0">
                <a:effectLst/>
                <a:latin typeface="Helvetica" pitchFamily="2" charset="0"/>
              </a:rPr>
              <a:t> </a:t>
            </a:r>
            <a:r>
              <a:rPr lang="en-US" b="0" i="0" dirty="0" err="1">
                <a:effectLst/>
                <a:latin typeface="Helvetica" pitchFamily="2" charset="0"/>
              </a:rPr>
              <a:t>jabhani</a:t>
            </a:r>
            <a:r>
              <a:rPr lang="en-US" b="0" i="0" dirty="0">
                <a:effectLst/>
                <a:latin typeface="Helvetica" pitchFamily="2" charset="0"/>
              </a:rPr>
              <a:t> </a:t>
            </a:r>
            <a:r>
              <a:rPr lang="en-US" b="0" i="0" dirty="0" err="1">
                <a:effectLst/>
                <a:latin typeface="Helvetica" pitchFamily="2" charset="0"/>
              </a:rPr>
              <a:t>ajaratadi</a:t>
            </a:r>
            <a:r>
              <a:rPr lang="en-US" b="0" i="0" dirty="0">
                <a:effectLst/>
                <a:latin typeface="Helvetica" pitchFamily="2" charset="0"/>
              </a:rPr>
              <a:t>:</a:t>
            </a:r>
            <a:endParaRPr lang="en-US" dirty="0">
              <a:effectLst/>
              <a:latin typeface="Helvetica" pitchFamily="2" charset="0"/>
            </a:endParaRPr>
          </a:p>
          <a:p>
            <a:pPr marL="0" indent="0">
              <a:buNone/>
            </a:pPr>
            <a:endParaRPr lang="ru-KZ" dirty="0"/>
          </a:p>
        </p:txBody>
      </p:sp>
    </p:spTree>
    <p:extLst>
      <p:ext uri="{BB962C8B-B14F-4D97-AF65-F5344CB8AC3E}">
        <p14:creationId xmlns:p14="http://schemas.microsoft.com/office/powerpoint/2010/main" val="3385827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04CF92-2B2B-4D2D-180C-07038348ABDB}"/>
              </a:ext>
            </a:extLst>
          </p:cNvPr>
          <p:cNvSpPr>
            <a:spLocks noGrp="1"/>
          </p:cNvSpPr>
          <p:nvPr>
            <p:ph type="title"/>
          </p:nvPr>
        </p:nvSpPr>
        <p:spPr/>
        <p:txBody>
          <a:bodyPr>
            <a:noAutofit/>
          </a:bodyPr>
          <a:lstStyle/>
          <a:p>
            <a:r>
              <a:rPr lang="en-US" sz="1900" b="0" i="0">
                <a:solidFill>
                  <a:schemeClr val="bg1">
                    <a:lumMod val="10000"/>
                  </a:schemeClr>
                </a:solidFill>
                <a:effectLst/>
                <a:latin typeface="Helvetica" pitchFamily="2" charset="0"/>
              </a:rPr>
              <a:t>1) Shasning yo'nalganligi va munosabatlari tizimi: uning mayllari, xohish-</a:t>
            </a:r>
            <a:br>
              <a:rPr lang="en-US" sz="1900">
                <a:solidFill>
                  <a:schemeClr val="bg1">
                    <a:lumMod val="10000"/>
                  </a:schemeClr>
                </a:solidFill>
                <a:effectLst/>
                <a:latin typeface="Helvetica" pitchFamily="2" charset="0"/>
              </a:rPr>
            </a:br>
            <a:r>
              <a:rPr lang="en-US" sz="1900" b="0" i="0">
                <a:solidFill>
                  <a:schemeClr val="bg1">
                    <a:lumMod val="10000"/>
                  </a:schemeClr>
                </a:solidFill>
                <a:effectLst/>
                <a:latin typeface="Helvetica" pitchFamily="2" charset="0"/>
              </a:rPr>
              <a:t>istaklari, giziqishlari, layoqati, ideallari, dunyoqarashi, e'tiqodi kabilarni o'z ichiga</a:t>
            </a:r>
            <a:br>
              <a:rPr lang="en-US" sz="1900">
                <a:solidFill>
                  <a:schemeClr val="bg1">
                    <a:lumMod val="10000"/>
                  </a:schemeClr>
                </a:solidFill>
                <a:effectLst/>
                <a:latin typeface="Helvetica" pitchFamily="2" charset="0"/>
              </a:rPr>
            </a:br>
            <a:r>
              <a:rPr lang="en-US" sz="1900" b="0" i="0">
                <a:solidFill>
                  <a:schemeClr val="bg1">
                    <a:lumMod val="10000"/>
                  </a:schemeClr>
                </a:solidFill>
                <a:effectLst/>
                <a:latin typeface="Helvetica" pitchFamily="2" charset="0"/>
              </a:rPr>
              <a:t>oladi. Bu tizimdagi xususiyatlar ijtimoiy arakterga ega bo'lib, ular insonning</a:t>
            </a:r>
            <a:br>
              <a:rPr lang="en-US" sz="1900">
                <a:solidFill>
                  <a:schemeClr val="bg1">
                    <a:lumMod val="10000"/>
                  </a:schemeClr>
                </a:solidFill>
                <a:effectLst/>
                <a:latin typeface="Helvetica" pitchFamily="2" charset="0"/>
              </a:rPr>
            </a:br>
            <a:r>
              <a:rPr lang="en-US" sz="1900" b="0" i="0">
                <a:solidFill>
                  <a:schemeClr val="bg1">
                    <a:lumMod val="10000"/>
                  </a:schemeClr>
                </a:solidFill>
                <a:effectLst/>
                <a:latin typeface="Helvetica" pitchFamily="2" charset="0"/>
              </a:rPr>
              <a:t>jamiyatda yashashi, undan oladigan tarbiya shakllari, mafkuraviy muhit asosida shakllanadi.</a:t>
            </a:r>
            <a:br>
              <a:rPr lang="en-US" sz="1900">
                <a:solidFill>
                  <a:schemeClr val="bg1">
                    <a:lumMod val="10000"/>
                  </a:schemeClr>
                </a:solidFill>
                <a:effectLst/>
                <a:latin typeface="Helvetica" pitchFamily="2" charset="0"/>
              </a:rPr>
            </a:br>
            <a:r>
              <a:rPr lang="en-US" sz="1900" b="0" i="0">
                <a:solidFill>
                  <a:schemeClr val="bg1">
                    <a:lumMod val="10000"/>
                  </a:schemeClr>
                </a:solidFill>
                <a:effectLst/>
                <a:latin typeface="Helvetica" pitchFamily="2" charset="0"/>
              </a:rPr>
              <a:t>﻿﻿﻿Shasning individual itimoiy tajribasi: bu jabhadagi sifatlar inson hayoti mobaynida orttiradigan bilimlari, malaka va ko'nikmalari asosida namoyon bo'ladi. Bu sifatlar ijtimoiy xarakterli bo'lib, ko'proq ta'lim jarayonida shakllanadi.</a:t>
            </a:r>
            <a:br>
              <a:rPr lang="en-US" sz="1900">
                <a:solidFill>
                  <a:schemeClr val="bg1">
                    <a:lumMod val="10000"/>
                  </a:schemeClr>
                </a:solidFill>
                <a:effectLst/>
                <a:latin typeface="Helvetica" pitchFamily="2" charset="0"/>
              </a:rPr>
            </a:br>
            <a:r>
              <a:rPr lang="en-US" sz="1900" b="0" i="0">
                <a:solidFill>
                  <a:schemeClr val="bg1">
                    <a:lumMod val="10000"/>
                  </a:schemeClr>
                </a:solidFill>
                <a:effectLst/>
                <a:latin typeface="Helvetica" pitchFamily="2" charset="0"/>
              </a:rPr>
              <a:t>﻿﻿﻿Inson psixik jarayonlarining individual xususiyatlari: xotira, idrok, sezgilar, tafakkur, qobiliyatlar kabi bir qarashda tug'ma omillarga bog'liq xususiyatlar inson</a:t>
            </a:r>
            <a:br>
              <a:rPr lang="en-US" sz="1900">
                <a:solidFill>
                  <a:schemeClr val="bg1">
                    <a:lumMod val="10000"/>
                  </a:schemeClr>
                </a:solidFill>
                <a:effectLst/>
                <a:latin typeface="Helvetica" pitchFamily="2" charset="0"/>
              </a:rPr>
            </a:br>
            <a:r>
              <a:rPr lang="en-US" sz="1900" b="0" i="0">
                <a:solidFill>
                  <a:schemeClr val="bg1">
                    <a:lumMod val="10000"/>
                  </a:schemeClr>
                </a:solidFill>
                <a:effectLst/>
                <a:latin typeface="Helvetica" pitchFamily="2" charset="0"/>
              </a:rPr>
              <a:t>umri davomida takomillashishi va uning boshqa ijtimoiy sifatlari ta'sirida</a:t>
            </a:r>
            <a:br>
              <a:rPr lang="en-US" sz="1900">
                <a:solidFill>
                  <a:schemeClr val="bg1">
                    <a:lumMod val="10000"/>
                  </a:schemeClr>
                </a:solidFill>
                <a:effectLst/>
                <a:latin typeface="Helvetica" pitchFamily="2" charset="0"/>
              </a:rPr>
            </a:br>
            <a:r>
              <a:rPr lang="en-US" sz="1900" b="0" i="0">
                <a:solidFill>
                  <a:schemeClr val="bg1">
                    <a:lumMod val="10000"/>
                  </a:schemeClr>
                </a:solidFill>
                <a:effectLst/>
                <a:latin typeface="Helvetica" pitchFamily="2" charset="0"/>
              </a:rPr>
              <a:t>individual o'ziga xoslik kasb etishi mumkin. Z</a:t>
            </a:r>
            <a:br>
              <a:rPr lang="en-US" sz="1900">
                <a:solidFill>
                  <a:schemeClr val="bg1">
                    <a:lumMod val="10000"/>
                  </a:schemeClr>
                </a:solidFill>
                <a:effectLst/>
                <a:latin typeface="Helvetica" pitchFamily="2" charset="0"/>
              </a:rPr>
            </a:br>
            <a:r>
              <a:rPr lang="en-US" sz="1900" b="0" i="0">
                <a:solidFill>
                  <a:schemeClr val="bg1">
                    <a:lumMod val="10000"/>
                  </a:schemeClr>
                </a:solidFill>
                <a:effectLst/>
                <a:latin typeface="Helvetica" pitchFamily="2" charset="0"/>
              </a:rPr>
              <a:t>4) Biologik xususiyatlarga bog'lig shaxs sifatlari: bunga shaxsning tipologik, yoshiga oid, jinsiy xususiyatlari kiradi va u ko'pincha bioijtimoiy omillar sifatida</a:t>
            </a:r>
            <a:br>
              <a:rPr lang="en-US" sz="1900">
                <a:solidFill>
                  <a:schemeClr val="bg1">
                    <a:lumMod val="10000"/>
                  </a:schemeClr>
                </a:solidFill>
                <a:effectLst/>
                <a:latin typeface="Helvetica" pitchFamily="2" charset="0"/>
              </a:rPr>
            </a:br>
            <a:r>
              <a:rPr lang="en-US" sz="1900" b="0" i="0">
                <a:solidFill>
                  <a:schemeClr val="bg1">
                    <a:lumMod val="10000"/>
                  </a:schemeClr>
                </a:solidFill>
                <a:effectLst/>
                <a:latin typeface="Helvetica" pitchFamily="2" charset="0"/>
              </a:rPr>
              <a:t>qaraladi.</a:t>
            </a:r>
            <a:endParaRPr lang="en-US" sz="1900">
              <a:solidFill>
                <a:schemeClr val="bg1">
                  <a:lumMod val="10000"/>
                </a:schemeClr>
              </a:solidFill>
              <a:effectLst/>
              <a:latin typeface="Helvetica" pitchFamily="2" charset="0"/>
            </a:endParaRPr>
          </a:p>
        </p:txBody>
      </p:sp>
      <p:sp>
        <p:nvSpPr>
          <p:cNvPr id="3" name="Объект 2">
            <a:extLst>
              <a:ext uri="{FF2B5EF4-FFF2-40B4-BE49-F238E27FC236}">
                <a16:creationId xmlns:a16="http://schemas.microsoft.com/office/drawing/2014/main" id="{F9195027-9363-EFB2-CF7B-4340785933AA}"/>
              </a:ext>
            </a:extLst>
          </p:cNvPr>
          <p:cNvSpPr>
            <a:spLocks noGrp="1"/>
          </p:cNvSpPr>
          <p:nvPr>
            <p:ph idx="1"/>
          </p:nvPr>
        </p:nvSpPr>
        <p:spPr/>
        <p:txBody>
          <a:bodyPr/>
          <a:lstStyle/>
          <a:p>
            <a:endParaRPr lang="ru-KZ" dirty="0"/>
          </a:p>
        </p:txBody>
      </p:sp>
    </p:spTree>
    <p:extLst>
      <p:ext uri="{BB962C8B-B14F-4D97-AF65-F5344CB8AC3E}">
        <p14:creationId xmlns:p14="http://schemas.microsoft.com/office/powerpoint/2010/main" val="2108050248"/>
      </p:ext>
    </p:extLst>
  </p:cSld>
  <p:clrMapOvr>
    <a:masterClrMapping/>
  </p:clrMapOvr>
</p:sld>
</file>

<file path=ppt/theme/theme1.xml><?xml version="1.0" encoding="utf-8"?>
<a:theme xmlns:a="http://schemas.openxmlformats.org/drawingml/2006/main" name="Аспект">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otalTime>0</TotalTime>
  <Words>1262</Words>
  <Application>Microsoft Office PowerPoint</Application>
  <PresentationFormat>Широкоэкранный</PresentationFormat>
  <Paragraphs>37</Paragraphs>
  <Slides>12</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12</vt:i4>
      </vt:variant>
    </vt:vector>
  </HeadingPairs>
  <TitlesOfParts>
    <vt:vector size="19" baseType="lpstr">
      <vt:lpstr>.SF UI</vt:lpstr>
      <vt:lpstr>.SFUI-Semibold</vt:lpstr>
      <vt:lpstr>Arial</vt:lpstr>
      <vt:lpstr>Helvetica</vt:lpstr>
      <vt:lpstr>Trebuchet MS</vt:lpstr>
      <vt:lpstr>Wingdings 3</vt:lpstr>
      <vt:lpstr>Аспект</vt:lpstr>
      <vt:lpstr>Mavzu: Ijtimoiy psixologiya uchun shaxsni o’rganish uchun o’ziga xosligi</vt:lpstr>
      <vt:lpstr>Reja: </vt:lpstr>
      <vt:lpstr>Muloqot Jarayonining ham, guruhiy Jarayonlaming ham egasi-sub'ekti hamda ob'ekti aslida alohida shaxs, konkret odamdir. Shuning uchun ham Ijtimoiy psixologiya alohida shaxs muammosini ham organdiki, uni usha turli ijtimoiy Jarayonlarning ishtirokchisi va faol amalga oshiruvchisi degan nuktai nazardan tekshiradi. Ma lumki, shaxs muammosi umumiy psixologiyada ham, yesh psixologiyasi va pedagogik psixologiyada ham, differensial, huqugiy psixologiya va psixologiyaning qator maxsus bo'limlarida ham organiladi. Har bir bo lim yoki tarmoq uni o'z mazui va vazifalari nuktal nazaridan shasga taalluqli bo'lgan muammolami yeritadi. Masalan, umumiy psixologiya shasni psixologik faoliyatning maxsuli, alohida psixik Jarayonlarning egasi deb hisoblansa, sotsiologiya uni ijtimoly munosabatlaming ob ekti deb qaraydi.</vt:lpstr>
      <vt:lpstr>Презентация PowerPoint</vt:lpstr>
      <vt:lpstr>Shaxsning ijtimoiy ustanofkalari, uning ijtimoiy aloqalar, o'z-o'zini ifodalash usullari va boshqa insonlar bilan muloqot qilish shakllari bilan bog'liq ma'lumotlarni o'z ichiga oladi. Ijtimoiy ustanofkalarni shakllantirishda insonning tabiiy xususiyatlari, ta'limi, ma'rifati, tajribasi, tarbiyasi va boshqa ko'rsatmalari o'z vazifasini bajaradi.   Insonlar ijtimoiy ustanofkalarni shakllantirishda o'z fikrlarini, maqsadlarini va qarorlarini ifoda etishadi. Ularga o'z fikrlarini rivojlantirish va o'z fikrlarini boshqalarga yetkazish uchun muhim bo'lgan vositalar beriladi. Ijtimoiy ustanofkalarning shakllanishi va rivojlanishi insonlar orasidagi aloqalar, munosabatlar va kommunikatsiya bilan bog'liqdir.</vt:lpstr>
      <vt:lpstr>N.Ismoilova va D.Abdullayevalarning "Ijtimoiy psixologiya" asarida shaxsning ijtimoiy ustanovkalariga quidagicha ta'rif berilgan. Ustanovka inglizcha set so'zidan olingan bo'lib, ko'rsatma berish, anglanilmagan mayllar, yo'l-yo'ria ko'rsatish ma'nolarida qo'llanib kelinadi Ustanovka uzoq vaqt davomida shakllanadi va u insonning qadr-qimmati bilan uzviy bog'liqdir. «MoyilHk», «yo'nalganlik», «tayyorlik» kabi mazmunni anglatuvchi, bir-biriga o'shovchi «ustanovka» va «ijtimoiy ustanovka» tushunchalarini bir-biridan farqlash lozimligi ko'pchilik olimlar tomonidan qayd etilgan. Umumiy psixologiyada ustanovka tushunchasi ostida subyektning ma lum bir faoliyatga nisbatan tayyorligi tushuniladi. Va bu ikki xil omilga bog'liqligi ta'kidlanadi: birinchisi, subyektning ehtiyojlari bo'lsa, ikkinchisi obyektiv vaziyatga mos kelishidir. Biz psixologiya sohasidagi barcha muammolarni ijtimoiy psixologik nuqtayi nazardan qarayotganligimiz bois ustanovkalarni emas, balki ijtimoiy ustanovkalarni organishga doir ma lumotlarni tahlil gilamiz</vt:lpstr>
      <vt:lpstr>Ijtimoiy psixologiyada ijtimoiy ustanovkalarning organilishi uch bosqichli jarayonni boshidan kechirgan. Birinchi bosqich — XX asrning boshlariga tegishli bo'lib, bu davrda fanga ijtimoiy ustanovka tushunchasi kiritildi hamda olimlar ijtimoiy ustanovkalarning mazmunini tushunish uchun nazariy va eksperimental tadqiqotlarni boshlab yuborishdi. Bir-biriga ma'nodosh bo'lgan ustanovka va attityud, bir vagtning o'zida ham bir xil, ham boshqa-boshqa xil ma'no va tushunchalarni anglatishi olimlarni bir qancha chalkashliklarga olib kelgan edi. Lekin amerikalik sotsiologlar U. Tomas va F. Znanetskiylarning «Polshalik dehqon Yevropa va Amerikada» deb nomlangan taniqli asari nashr (1918-1920-yillar) gilingandan boshlab, attityud kategoriyasiga ijtimoiy psixologiyaning asosiy komponenti va shasning tavsifi siftida qaray boshlandi. Shuning uchun «ljtimoiy ustanovka» tushunchasining fanga kiritilishi amerikalik sotsiologlar U. Tomas va F. Znanetskiylarning yuqorida qayd etilgan asari bilan bog'lia, deb hisoblaniladi. Asarda Amerikaga muhojir bo lib borgan polshalik dehqonlarning psixologiyasi va xulq-atvoridagi ozgarishlar jamiyada yuz berayogan voqea-hodisalarga nisbatan ularning munosabatiga bog'liq ekanligiga oid mulohazalar berilgan edi. Aynan mana shunday munosabatlar ijtimoly ustanovkalar deb nomlandi. 1935- yilga kelib faqat amerika adabiyotlarining o'zidagina ijtimoiy ustanovkalarning 20 ga</vt:lpstr>
      <vt:lpstr>Презентация PowerPoint</vt:lpstr>
      <vt:lpstr>1) Shasning yo'nalganligi va munosabatlari tizimi: uning mayllari, xohish- istaklari, giziqishlari, layoqati, ideallari, dunyoqarashi, e'tiqodi kabilarni o'z ichiga oladi. Bu tizimdagi xususiyatlar ijtimoiy arakterga ega bo'lib, ular insonning jamiyatda yashashi, undan oladigan tarbiya shakllari, mafkuraviy muhit asosida shakllanadi. ﻿﻿﻿Shasning individual itimoiy tajribasi: bu jabhadagi sifatlar inson hayoti mobaynida orttiradigan bilimlari, malaka va ko'nikmalari asosida namoyon bo'ladi. Bu sifatlar ijtimoiy xarakterli bo'lib, ko'proq ta'lim jarayonida shakllanadi. ﻿﻿﻿Inson psixik jarayonlarining individual xususiyatlari: xotira, idrok, sezgilar, tafakkur, qobiliyatlar kabi bir qarashda tug'ma omillarga bog'liq xususiyatlar inson umri davomida takomillashishi va uning boshqa ijtimoiy sifatlari ta'sirida individual o'ziga xoslik kasb etishi mumkin. Z 4) Biologik xususiyatlarga bog'lig shaxs sifatlari: bunga shaxsning tipologik, yoshiga oid, jinsiy xususiyatlari kiradi va u ko'pincha bioijtimoiy omillar sifatida qaraladi.</vt:lpstr>
      <vt:lpstr>Презентация PowerPoint</vt:lpstr>
      <vt:lpstr>Презентация PowerPoint</vt:lpstr>
      <vt:lpstr>Xulosa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Ijtimoiy psixologiya Mavzu:Ijtimoiy psixologiya uchun shaxsni o’rganish uchun o’ziga xosligi</dc:title>
  <dc:creator>Zoyirov Zuxriddin</dc:creator>
  <cp:lastModifiedBy>Nig'monxo'ja Najimov</cp:lastModifiedBy>
  <cp:revision>6</cp:revision>
  <dcterms:created xsi:type="dcterms:W3CDTF">2024-04-28T20:06:08Z</dcterms:created>
  <dcterms:modified xsi:type="dcterms:W3CDTF">2024-06-22T10:09:38Z</dcterms:modified>
</cp:coreProperties>
</file>