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Gaegu Bold" panose="020B0604020202020204" charset="0"/>
      <p:regular r:id="rId16"/>
    </p:embeddedFont>
    <p:embeddedFont>
      <p:font typeface="VeryBerry" panose="020B0604020202020204" charset="-52"/>
      <p:regular r:id="rId17"/>
    </p:embeddedFont>
    <p:embeddedFont>
      <p:font typeface="Dosis Bold" panose="020B0604020202020204" charset="0"/>
      <p:regular r:id="rId18"/>
    </p:embeddedFont>
    <p:embeddedFont>
      <p:font typeface="Dosis Semi-Bold" panose="020B0604020202020204" charset="0"/>
      <p:regular r:id="rId19"/>
    </p:embeddedFont>
    <p:embeddedFont>
      <p:font typeface="Kacst Decorative" panose="020B0604020202020204" charset="-78"/>
      <p:regular r:id="rId20"/>
    </p:embeddedFont>
    <p:embeddedFont>
      <p:font typeface="Calibri" panose="020F0502020204030204" pitchFamily="34" charset="0"/>
      <p:regular r:id="rId21"/>
      <p:bold r:id="rId22"/>
      <p:italic r:id="rId23"/>
      <p:boldItalic r:id="rId24"/>
    </p:embeddedFont>
  </p:embeddedFontLst>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2" d="100"/>
          <a:sy n="42" d="100"/>
        </p:scale>
        <p:origin x="912" y="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8.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8.png"/><Relationship Id="rId18" Type="http://schemas.openxmlformats.org/officeDocument/2006/relationships/image" Target="../media/image17.sv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1.svg"/><Relationship Id="rId17" Type="http://schemas.openxmlformats.org/officeDocument/2006/relationships/image" Target="../media/image10.png"/><Relationship Id="rId2" Type="http://schemas.openxmlformats.org/officeDocument/2006/relationships/image" Target="../media/image1.jpeg"/><Relationship Id="rId16" Type="http://schemas.openxmlformats.org/officeDocument/2006/relationships/image" Target="../media/image15.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4.png"/><Relationship Id="rId15" Type="http://schemas.openxmlformats.org/officeDocument/2006/relationships/image" Target="../media/image9.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6.png"/><Relationship Id="rId14" Type="http://schemas.openxmlformats.org/officeDocument/2006/relationships/image" Target="../media/image13.sv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5.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3.png"/><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7.svg"/><Relationship Id="rId5" Type="http://schemas.openxmlformats.org/officeDocument/2006/relationships/image" Target="../media/image28.png"/><Relationship Id="rId4" Type="http://schemas.openxmlformats.org/officeDocument/2006/relationships/image" Target="../media/image45.svg"/></Relationships>
</file>

<file path=ppt/slides/_rels/slide14.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8.png"/><Relationship Id="rId18" Type="http://schemas.openxmlformats.org/officeDocument/2006/relationships/image" Target="../media/image17.sv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1.svg"/><Relationship Id="rId17" Type="http://schemas.openxmlformats.org/officeDocument/2006/relationships/image" Target="../media/image10.png"/><Relationship Id="rId2" Type="http://schemas.openxmlformats.org/officeDocument/2006/relationships/image" Target="../media/image1.jpeg"/><Relationship Id="rId16" Type="http://schemas.openxmlformats.org/officeDocument/2006/relationships/image" Target="../media/image15.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4.png"/><Relationship Id="rId15" Type="http://schemas.openxmlformats.org/officeDocument/2006/relationships/image" Target="../media/image9.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6.png"/><Relationship Id="rId14" Type="http://schemas.openxmlformats.org/officeDocument/2006/relationships/image" Target="../media/image13.sv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5.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9.svg"/><Relationship Id="rId4" Type="http://schemas.openxmlformats.org/officeDocument/2006/relationships/image" Target="../media/image6.png"/><Relationship Id="rId9" Type="http://schemas.openxmlformats.org/officeDocument/2006/relationships/image" Target="../media/image13.sv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5.svg"/><Relationship Id="rId3" Type="http://schemas.openxmlformats.org/officeDocument/2006/relationships/image" Target="../media/image11.png"/><Relationship Id="rId7" Type="http://schemas.openxmlformats.org/officeDocument/2006/relationships/image" Target="../media/image3.png"/><Relationship Id="rId12"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1.svg"/><Relationship Id="rId11" Type="http://schemas.openxmlformats.org/officeDocument/2006/relationships/image" Target="../media/image11.svg"/><Relationship Id="rId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19.sv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5.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31.svg"/><Relationship Id="rId5" Type="http://schemas.openxmlformats.org/officeDocument/2006/relationships/image" Target="../media/image17.png"/><Relationship Id="rId10" Type="http://schemas.openxmlformats.org/officeDocument/2006/relationships/image" Target="../media/image19.png"/><Relationship Id="rId4" Type="http://schemas.openxmlformats.org/officeDocument/2006/relationships/image" Target="../media/image16.png"/><Relationship Id="rId9" Type="http://schemas.openxmlformats.org/officeDocument/2006/relationships/image" Target="../media/image29.svg"/></Relationships>
</file>

<file path=ppt/slides/_rels/slide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0.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9.png"/><Relationship Id="rId10" Type="http://schemas.openxmlformats.org/officeDocument/2006/relationships/image" Target="../media/image35.svg"/><Relationship Id="rId4" Type="http://schemas.openxmlformats.org/officeDocument/2006/relationships/image" Target="../media/image33.sv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20.png"/><Relationship Id="rId7" Type="http://schemas.openxmlformats.org/officeDocument/2006/relationships/image" Target="../media/image4.png"/><Relationship Id="rId12"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7.svg"/><Relationship Id="rId5" Type="http://schemas.openxmlformats.org/officeDocument/2006/relationships/image" Target="../media/image13.png"/><Relationship Id="rId10" Type="http://schemas.openxmlformats.org/officeDocument/2006/relationships/image" Target="../media/image10.png"/><Relationship Id="rId4" Type="http://schemas.openxmlformats.org/officeDocument/2006/relationships/image" Target="../media/image33.svg"/><Relationship Id="rId9"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png"/><Relationship Id="rId7" Type="http://schemas.openxmlformats.org/officeDocument/2006/relationships/image" Target="../media/image39.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7.png"/><Relationship Id="rId4" Type="http://schemas.openxmlformats.org/officeDocument/2006/relationships/image" Target="../media/image4.png"/><Relationship Id="rId9" Type="http://schemas.openxmlformats.org/officeDocument/2006/relationships/image" Target="../media/image7.svg"/></Relationships>
</file>

<file path=ppt/slides/_rels/slide8.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20.png"/><Relationship Id="rId7"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33.sv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17.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43.svg"/><Relationship Id="rId5" Type="http://schemas.openxmlformats.org/officeDocument/2006/relationships/image" Target="../media/image5.svg"/><Relationship Id="rId10" Type="http://schemas.openxmlformats.org/officeDocument/2006/relationships/image" Target="../media/image26.png"/><Relationship Id="rId4" Type="http://schemas.openxmlformats.org/officeDocument/2006/relationships/image" Target="../media/image4.png"/><Relationship Id="rId9" Type="http://schemas.openxmlformats.org/officeDocument/2006/relationships/image" Target="../media/image4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sp>
      <p:grpSp>
        <p:nvGrpSpPr>
          <p:cNvPr id="3" name="Group 3"/>
          <p:cNvGrpSpPr/>
          <p:nvPr/>
        </p:nvGrpSpPr>
        <p:grpSpPr>
          <a:xfrm>
            <a:off x="1996760" y="1967159"/>
            <a:ext cx="14294480" cy="5990982"/>
            <a:chOff x="0" y="0"/>
            <a:chExt cx="19059306" cy="7987976"/>
          </a:xfrm>
        </p:grpSpPr>
        <p:sp>
          <p:nvSpPr>
            <p:cNvPr id="4" name="Freeform 4"/>
            <p:cNvSpPr/>
            <p:nvPr/>
          </p:nvSpPr>
          <p:spPr>
            <a:xfrm rot="92033">
              <a:off x="273808" y="428159"/>
              <a:ext cx="18690996" cy="7310963"/>
            </a:xfrm>
            <a:custGeom>
              <a:avLst/>
              <a:gdLst/>
              <a:ahLst/>
              <a:cxnLst/>
              <a:rect l="l" t="t" r="r" b="b"/>
              <a:pathLst>
                <a:path w="18690996" h="7310963">
                  <a:moveTo>
                    <a:pt x="0" y="0"/>
                  </a:moveTo>
                  <a:lnTo>
                    <a:pt x="18690996" y="0"/>
                  </a:lnTo>
                  <a:lnTo>
                    <a:pt x="18690996" y="7310964"/>
                  </a:lnTo>
                  <a:lnTo>
                    <a:pt x="0" y="7310964"/>
                  </a:lnTo>
                  <a:lnTo>
                    <a:pt x="0" y="0"/>
                  </a:lnTo>
                  <a:close/>
                </a:path>
              </a:pathLst>
            </a:custGeom>
            <a:blipFill>
              <a:blip r:embed="rId3">
                <a:alphaModFix amt="60000"/>
              </a:blip>
              <a:stretch>
                <a:fillRect l="-1056" t="-10951" r="-1056"/>
              </a:stretch>
            </a:blipFill>
          </p:spPr>
        </p:sp>
        <p:sp>
          <p:nvSpPr>
            <p:cNvPr id="5" name="Freeform 5"/>
            <p:cNvSpPr/>
            <p:nvPr/>
          </p:nvSpPr>
          <p:spPr>
            <a:xfrm rot="92033">
              <a:off x="94502" y="248853"/>
              <a:ext cx="18690996" cy="7310963"/>
            </a:xfrm>
            <a:custGeom>
              <a:avLst/>
              <a:gdLst/>
              <a:ahLst/>
              <a:cxnLst/>
              <a:rect l="l" t="t" r="r" b="b"/>
              <a:pathLst>
                <a:path w="18690996" h="7310963">
                  <a:moveTo>
                    <a:pt x="0" y="0"/>
                  </a:moveTo>
                  <a:lnTo>
                    <a:pt x="18690996" y="0"/>
                  </a:lnTo>
                  <a:lnTo>
                    <a:pt x="18690996" y="7310964"/>
                  </a:lnTo>
                  <a:lnTo>
                    <a:pt x="0" y="7310964"/>
                  </a:lnTo>
                  <a:lnTo>
                    <a:pt x="0" y="0"/>
                  </a:lnTo>
                  <a:close/>
                </a:path>
              </a:pathLst>
            </a:custGeom>
            <a:blipFill>
              <a:blip r:embed="rId4"/>
              <a:stretch>
                <a:fillRect l="-1056" t="-10951" r="-1056"/>
              </a:stretch>
            </a:blipFill>
          </p:spPr>
        </p:sp>
      </p:grpSp>
      <p:sp>
        <p:nvSpPr>
          <p:cNvPr id="6" name="TextBox 6"/>
          <p:cNvSpPr txBox="1"/>
          <p:nvPr/>
        </p:nvSpPr>
        <p:spPr>
          <a:xfrm>
            <a:off x="2247001" y="3568692"/>
            <a:ext cx="13158778" cy="3393769"/>
          </a:xfrm>
          <a:prstGeom prst="rect">
            <a:avLst/>
          </a:prstGeom>
        </p:spPr>
        <p:txBody>
          <a:bodyPr lIns="0" tIns="0" rIns="0" bIns="0" rtlCol="0" anchor="t">
            <a:spAutoFit/>
          </a:bodyPr>
          <a:lstStyle/>
          <a:p>
            <a:pPr algn="ctr">
              <a:lnSpc>
                <a:spcPts val="21107"/>
              </a:lnSpc>
            </a:pPr>
            <a:r>
              <a:rPr lang="en-US" sz="22218" b="1" spc="-1333">
                <a:solidFill>
                  <a:srgbClr val="000000"/>
                </a:solidFill>
                <a:latin typeface="Gaegu Bold"/>
                <a:ea typeface="Gaegu Bold"/>
                <a:cs typeface="Gaegu Bold"/>
                <a:sym typeface="Gaegu Bold"/>
              </a:rPr>
              <a:t>INKYUZIV</a:t>
            </a:r>
          </a:p>
        </p:txBody>
      </p:sp>
      <p:sp>
        <p:nvSpPr>
          <p:cNvPr id="7" name="TextBox 7"/>
          <p:cNvSpPr txBox="1"/>
          <p:nvPr/>
        </p:nvSpPr>
        <p:spPr>
          <a:xfrm>
            <a:off x="3202414" y="6188347"/>
            <a:ext cx="10934001" cy="1131725"/>
          </a:xfrm>
          <a:prstGeom prst="rect">
            <a:avLst/>
          </a:prstGeom>
        </p:spPr>
        <p:txBody>
          <a:bodyPr lIns="0" tIns="0" rIns="0" bIns="0" rtlCol="0" anchor="t">
            <a:spAutoFit/>
          </a:bodyPr>
          <a:lstStyle/>
          <a:p>
            <a:pPr algn="ctr">
              <a:lnSpc>
                <a:spcPts val="8497"/>
              </a:lnSpc>
            </a:pPr>
            <a:r>
              <a:rPr lang="en-US" sz="8944" spc="-554">
                <a:solidFill>
                  <a:srgbClr val="000000"/>
                </a:solidFill>
                <a:latin typeface="VeryBerry"/>
                <a:ea typeface="VeryBerry"/>
                <a:cs typeface="VeryBerry"/>
                <a:sym typeface="VeryBerry"/>
              </a:rPr>
              <a:t>ta’lim</a:t>
            </a:r>
          </a:p>
        </p:txBody>
      </p:sp>
      <p:sp>
        <p:nvSpPr>
          <p:cNvPr id="8" name="Freeform 8"/>
          <p:cNvSpPr/>
          <p:nvPr/>
        </p:nvSpPr>
        <p:spPr>
          <a:xfrm rot="-1051246">
            <a:off x="-2552417" y="-2884738"/>
            <a:ext cx="5104835" cy="5104835"/>
          </a:xfrm>
          <a:custGeom>
            <a:avLst/>
            <a:gdLst/>
            <a:ahLst/>
            <a:cxnLst/>
            <a:rect l="l" t="t" r="r" b="b"/>
            <a:pathLst>
              <a:path w="5104835" h="5104835">
                <a:moveTo>
                  <a:pt x="0" y="0"/>
                </a:moveTo>
                <a:lnTo>
                  <a:pt x="5104834" y="0"/>
                </a:lnTo>
                <a:lnTo>
                  <a:pt x="5104834" y="5104835"/>
                </a:lnTo>
                <a:lnTo>
                  <a:pt x="0" y="510483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Freeform 9"/>
          <p:cNvSpPr/>
          <p:nvPr/>
        </p:nvSpPr>
        <p:spPr>
          <a:xfrm rot="-2700000">
            <a:off x="10542936" y="940005"/>
            <a:ext cx="1103359" cy="1581877"/>
          </a:xfrm>
          <a:custGeom>
            <a:avLst/>
            <a:gdLst/>
            <a:ahLst/>
            <a:cxnLst/>
            <a:rect l="l" t="t" r="r" b="b"/>
            <a:pathLst>
              <a:path w="1103359" h="1581877">
                <a:moveTo>
                  <a:pt x="0" y="0"/>
                </a:moveTo>
                <a:lnTo>
                  <a:pt x="1103360" y="0"/>
                </a:lnTo>
                <a:lnTo>
                  <a:pt x="1103360" y="1581877"/>
                </a:lnTo>
                <a:lnTo>
                  <a:pt x="0" y="158187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0" name="Freeform 10"/>
          <p:cNvSpPr/>
          <p:nvPr/>
        </p:nvSpPr>
        <p:spPr>
          <a:xfrm rot="3275443">
            <a:off x="2211959" y="2969126"/>
            <a:ext cx="1337326" cy="1218183"/>
          </a:xfrm>
          <a:custGeom>
            <a:avLst/>
            <a:gdLst/>
            <a:ahLst/>
            <a:cxnLst/>
            <a:rect l="l" t="t" r="r" b="b"/>
            <a:pathLst>
              <a:path w="1337326" h="1218183">
                <a:moveTo>
                  <a:pt x="0" y="0"/>
                </a:moveTo>
                <a:lnTo>
                  <a:pt x="1337327" y="0"/>
                </a:lnTo>
                <a:lnTo>
                  <a:pt x="1337327" y="1218183"/>
                </a:lnTo>
                <a:lnTo>
                  <a:pt x="0" y="1218183"/>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1" name="Freeform 11"/>
          <p:cNvSpPr/>
          <p:nvPr/>
        </p:nvSpPr>
        <p:spPr>
          <a:xfrm rot="5488621">
            <a:off x="14068292" y="5900049"/>
            <a:ext cx="2174492" cy="3388019"/>
          </a:xfrm>
          <a:custGeom>
            <a:avLst/>
            <a:gdLst/>
            <a:ahLst/>
            <a:cxnLst/>
            <a:rect l="l" t="t" r="r" b="b"/>
            <a:pathLst>
              <a:path w="2174492" h="3388019">
                <a:moveTo>
                  <a:pt x="0" y="0"/>
                </a:moveTo>
                <a:lnTo>
                  <a:pt x="2174492" y="0"/>
                </a:lnTo>
                <a:lnTo>
                  <a:pt x="2174492" y="3388019"/>
                </a:lnTo>
                <a:lnTo>
                  <a:pt x="0" y="3388019"/>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2" name="Freeform 12"/>
          <p:cNvSpPr/>
          <p:nvPr/>
        </p:nvSpPr>
        <p:spPr>
          <a:xfrm rot="-1304326">
            <a:off x="496807" y="4127069"/>
            <a:ext cx="3500388" cy="5714919"/>
          </a:xfrm>
          <a:custGeom>
            <a:avLst/>
            <a:gdLst/>
            <a:ahLst/>
            <a:cxnLst/>
            <a:rect l="l" t="t" r="r" b="b"/>
            <a:pathLst>
              <a:path w="3500388" h="5714919">
                <a:moveTo>
                  <a:pt x="0" y="0"/>
                </a:moveTo>
                <a:lnTo>
                  <a:pt x="3500388" y="0"/>
                </a:lnTo>
                <a:lnTo>
                  <a:pt x="3500388" y="5714919"/>
                </a:lnTo>
                <a:lnTo>
                  <a:pt x="0" y="5714919"/>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13" name="Freeform 13"/>
          <p:cNvSpPr/>
          <p:nvPr/>
        </p:nvSpPr>
        <p:spPr>
          <a:xfrm>
            <a:off x="12966259" y="655403"/>
            <a:ext cx="5125668" cy="3933950"/>
          </a:xfrm>
          <a:custGeom>
            <a:avLst/>
            <a:gdLst/>
            <a:ahLst/>
            <a:cxnLst/>
            <a:rect l="l" t="t" r="r" b="b"/>
            <a:pathLst>
              <a:path w="5125668" h="3933950">
                <a:moveTo>
                  <a:pt x="0" y="0"/>
                </a:moveTo>
                <a:lnTo>
                  <a:pt x="5125667" y="0"/>
                </a:lnTo>
                <a:lnTo>
                  <a:pt x="5125667" y="3933950"/>
                </a:lnTo>
                <a:lnTo>
                  <a:pt x="0" y="3933950"/>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14" name="Freeform 14"/>
          <p:cNvSpPr/>
          <p:nvPr/>
        </p:nvSpPr>
        <p:spPr>
          <a:xfrm rot="4057876" flipH="1">
            <a:off x="5812381" y="445640"/>
            <a:ext cx="1394952" cy="2759798"/>
          </a:xfrm>
          <a:custGeom>
            <a:avLst/>
            <a:gdLst/>
            <a:ahLst/>
            <a:cxnLst/>
            <a:rect l="l" t="t" r="r" b="b"/>
            <a:pathLst>
              <a:path w="1394952" h="2759798">
                <a:moveTo>
                  <a:pt x="1394952" y="0"/>
                </a:moveTo>
                <a:lnTo>
                  <a:pt x="0" y="0"/>
                </a:lnTo>
                <a:lnTo>
                  <a:pt x="0" y="2759798"/>
                </a:lnTo>
                <a:lnTo>
                  <a:pt x="1394952" y="2759798"/>
                </a:lnTo>
                <a:lnTo>
                  <a:pt x="1394952" y="0"/>
                </a:lnTo>
                <a:close/>
              </a:path>
            </a:pathLst>
          </a:custGeom>
          <a:blipFill>
            <a:blip r:embed="rId17">
              <a:extLst>
                <a:ext uri="{96DAC541-7B7A-43D3-8B79-37D633B846F1}">
                  <asvg:svgBlip xmlns:asvg="http://schemas.microsoft.com/office/drawing/2016/SVG/main" xmlns="" r:embed="rId18"/>
                </a:ext>
              </a:extLst>
            </a:blip>
            <a:stretch>
              <a:fillRect/>
            </a:stretch>
          </a:blipFill>
        </p:spPr>
      </p:sp>
      <p:sp>
        <p:nvSpPr>
          <p:cNvPr id="15" name="Freeform 15"/>
          <p:cNvSpPr/>
          <p:nvPr/>
        </p:nvSpPr>
        <p:spPr>
          <a:xfrm rot="-1051246">
            <a:off x="15805535" y="8247789"/>
            <a:ext cx="5104835" cy="5104835"/>
          </a:xfrm>
          <a:custGeom>
            <a:avLst/>
            <a:gdLst/>
            <a:ahLst/>
            <a:cxnLst/>
            <a:rect l="l" t="t" r="r" b="b"/>
            <a:pathLst>
              <a:path w="5104835" h="5104835">
                <a:moveTo>
                  <a:pt x="0" y="0"/>
                </a:moveTo>
                <a:lnTo>
                  <a:pt x="5104835" y="0"/>
                </a:lnTo>
                <a:lnTo>
                  <a:pt x="5104835" y="5104835"/>
                </a:lnTo>
                <a:lnTo>
                  <a:pt x="0" y="510483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sp>
      <p:sp>
        <p:nvSpPr>
          <p:cNvPr id="3" name="Freeform 3"/>
          <p:cNvSpPr/>
          <p:nvPr/>
        </p:nvSpPr>
        <p:spPr>
          <a:xfrm rot="-1051246">
            <a:off x="1067293" y="7734583"/>
            <a:ext cx="5104835" cy="5104835"/>
          </a:xfrm>
          <a:custGeom>
            <a:avLst/>
            <a:gdLst/>
            <a:ahLst/>
            <a:cxnLst/>
            <a:rect l="l" t="t" r="r" b="b"/>
            <a:pathLst>
              <a:path w="5104835" h="5104835">
                <a:moveTo>
                  <a:pt x="0" y="0"/>
                </a:moveTo>
                <a:lnTo>
                  <a:pt x="5104835" y="0"/>
                </a:lnTo>
                <a:lnTo>
                  <a:pt x="5104835" y="5104834"/>
                </a:lnTo>
                <a:lnTo>
                  <a:pt x="0" y="510483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417296" y="821500"/>
            <a:ext cx="15886741" cy="2161302"/>
          </a:xfrm>
          <a:custGeom>
            <a:avLst/>
            <a:gdLst/>
            <a:ahLst/>
            <a:cxnLst/>
            <a:rect l="l" t="t" r="r" b="b"/>
            <a:pathLst>
              <a:path w="15886741" h="2161302">
                <a:moveTo>
                  <a:pt x="0" y="0"/>
                </a:moveTo>
                <a:lnTo>
                  <a:pt x="15886742" y="0"/>
                </a:lnTo>
                <a:lnTo>
                  <a:pt x="15886742" y="2161302"/>
                </a:lnTo>
                <a:lnTo>
                  <a:pt x="0" y="2161302"/>
                </a:lnTo>
                <a:lnTo>
                  <a:pt x="0" y="0"/>
                </a:lnTo>
                <a:close/>
              </a:path>
            </a:pathLst>
          </a:custGeom>
          <a:blipFill>
            <a:blip r:embed="rId5"/>
            <a:stretch>
              <a:fillRect t="-160427" r="-762" b="-54352"/>
            </a:stretch>
          </a:blipFill>
        </p:spPr>
      </p:sp>
      <p:sp>
        <p:nvSpPr>
          <p:cNvPr id="5" name="TextBox 5"/>
          <p:cNvSpPr txBox="1"/>
          <p:nvPr/>
        </p:nvSpPr>
        <p:spPr>
          <a:xfrm>
            <a:off x="417296" y="836154"/>
            <a:ext cx="15156103" cy="2351069"/>
          </a:xfrm>
          <a:prstGeom prst="rect">
            <a:avLst/>
          </a:prstGeom>
        </p:spPr>
        <p:txBody>
          <a:bodyPr lIns="0" tIns="0" rIns="0" bIns="0" rtlCol="0" anchor="t">
            <a:spAutoFit/>
          </a:bodyPr>
          <a:lstStyle/>
          <a:p>
            <a:pPr algn="ctr">
              <a:lnSpc>
                <a:spcPts val="8963"/>
              </a:lnSpc>
            </a:pPr>
            <a:r>
              <a:rPr lang="en-US" sz="9435" b="1" spc="-632">
                <a:solidFill>
                  <a:srgbClr val="000000"/>
                </a:solidFill>
                <a:latin typeface="Dosis Bold"/>
                <a:ea typeface="Dosis Bold"/>
                <a:cs typeface="Dosis Bold"/>
                <a:sym typeface="Dosis Bold"/>
              </a:rPr>
              <a:t>O‘zbekistonda inklyuziv ta’limning hozirgi holati</a:t>
            </a:r>
          </a:p>
        </p:txBody>
      </p:sp>
      <p:sp>
        <p:nvSpPr>
          <p:cNvPr id="6" name="TextBox 6"/>
          <p:cNvSpPr txBox="1"/>
          <p:nvPr/>
        </p:nvSpPr>
        <p:spPr>
          <a:xfrm>
            <a:off x="1078847" y="3741796"/>
            <a:ext cx="15225191" cy="4435475"/>
          </a:xfrm>
          <a:prstGeom prst="rect">
            <a:avLst/>
          </a:prstGeom>
        </p:spPr>
        <p:txBody>
          <a:bodyPr lIns="0" tIns="0" rIns="0" bIns="0" rtlCol="0" anchor="t">
            <a:spAutoFit/>
          </a:bodyPr>
          <a:lstStyle/>
          <a:p>
            <a:pPr algn="just">
              <a:lnSpc>
                <a:spcPts val="5923"/>
              </a:lnSpc>
            </a:pPr>
            <a:r>
              <a:rPr lang="en-US" sz="4292" b="1">
                <a:solidFill>
                  <a:srgbClr val="000000"/>
                </a:solidFill>
                <a:latin typeface="Dosis Semi-Bold"/>
                <a:ea typeface="Dosis Semi-Bold"/>
                <a:cs typeface="Dosis Semi-Bold"/>
                <a:sym typeface="Dosis Semi-Bold"/>
              </a:rPr>
              <a:t>O‘zbekistonda inklyuziv ta’limni rivojlantirish bo‘yicha so‘nggi yillarda bir qator muhim tashabbuslar amalga oshirildi. Jumladan, 2020-yilda "2020–2025-yillarda xalq ta’limi tizimida inklyuziv ta’limni rivojlantirish konsepsiyasi" tasdiqlandi . Ushbu konsepsiyaga muvofiq, 2025-yilga qadar alohida ta’lim ehtiyojlari bo‘lgan bolalarning 40 foizini umumta’lim maktablariga jalb qilish rejalashtirilgan .</a:t>
            </a:r>
          </a:p>
        </p:txBody>
      </p:sp>
      <p:sp>
        <p:nvSpPr>
          <p:cNvPr id="7" name="Freeform 7"/>
          <p:cNvSpPr/>
          <p:nvPr/>
        </p:nvSpPr>
        <p:spPr>
          <a:xfrm rot="-8470682" flipH="1" flipV="1">
            <a:off x="14980531" y="392907"/>
            <a:ext cx="3429365" cy="3634202"/>
          </a:xfrm>
          <a:custGeom>
            <a:avLst/>
            <a:gdLst/>
            <a:ahLst/>
            <a:cxnLst/>
            <a:rect l="l" t="t" r="r" b="b"/>
            <a:pathLst>
              <a:path w="3429365" h="3634202">
                <a:moveTo>
                  <a:pt x="3429365" y="3634202"/>
                </a:moveTo>
                <a:lnTo>
                  <a:pt x="0" y="3634202"/>
                </a:lnTo>
                <a:lnTo>
                  <a:pt x="0" y="0"/>
                </a:lnTo>
                <a:lnTo>
                  <a:pt x="3429365" y="0"/>
                </a:lnTo>
                <a:lnTo>
                  <a:pt x="3429365" y="3634202"/>
                </a:lnTo>
                <a:close/>
              </a:path>
            </a:pathLst>
          </a:custGeom>
          <a:blipFill>
            <a:blip r:embed="rId6">
              <a:extLst>
                <a:ext uri="{96DAC541-7B7A-43D3-8B79-37D633B846F1}">
                  <asvg:svgBlip xmlns:asvg="http://schemas.microsoft.com/office/drawing/2016/SVG/main" xmlns="" r:embed="rId7"/>
                </a:ext>
              </a:extLst>
            </a:blip>
            <a:stretch>
              <a:fillRect/>
            </a:stretch>
          </a:blipFill>
        </p:spPr>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sp>
      <p:sp>
        <p:nvSpPr>
          <p:cNvPr id="3" name="Freeform 3"/>
          <p:cNvSpPr/>
          <p:nvPr/>
        </p:nvSpPr>
        <p:spPr>
          <a:xfrm>
            <a:off x="2581080" y="1381010"/>
            <a:ext cx="13667198" cy="1949337"/>
          </a:xfrm>
          <a:custGeom>
            <a:avLst/>
            <a:gdLst/>
            <a:ahLst/>
            <a:cxnLst/>
            <a:rect l="l" t="t" r="r" b="b"/>
            <a:pathLst>
              <a:path w="13667198" h="1949337">
                <a:moveTo>
                  <a:pt x="0" y="0"/>
                </a:moveTo>
                <a:lnTo>
                  <a:pt x="13667197" y="0"/>
                </a:lnTo>
                <a:lnTo>
                  <a:pt x="13667197" y="1949338"/>
                </a:lnTo>
                <a:lnTo>
                  <a:pt x="0" y="1949338"/>
                </a:lnTo>
                <a:lnTo>
                  <a:pt x="0" y="0"/>
                </a:lnTo>
                <a:close/>
              </a:path>
            </a:pathLst>
          </a:custGeom>
          <a:blipFill>
            <a:blip r:embed="rId3"/>
            <a:stretch>
              <a:fillRect t="-136660" b="-61316"/>
            </a:stretch>
          </a:blipFill>
        </p:spPr>
      </p:sp>
      <p:sp>
        <p:nvSpPr>
          <p:cNvPr id="4" name="TextBox 4"/>
          <p:cNvSpPr txBox="1"/>
          <p:nvPr/>
        </p:nvSpPr>
        <p:spPr>
          <a:xfrm>
            <a:off x="3261904" y="1347428"/>
            <a:ext cx="11546963" cy="1790704"/>
          </a:xfrm>
          <a:prstGeom prst="rect">
            <a:avLst/>
          </a:prstGeom>
        </p:spPr>
        <p:txBody>
          <a:bodyPr lIns="0" tIns="0" rIns="0" bIns="0" rtlCol="0" anchor="t">
            <a:spAutoFit/>
          </a:bodyPr>
          <a:lstStyle/>
          <a:p>
            <a:pPr algn="ctr">
              <a:lnSpc>
                <a:spcPts val="14699"/>
              </a:lnSpc>
            </a:pPr>
            <a:r>
              <a:rPr lang="en-US" sz="10499" b="1" spc="-535">
                <a:solidFill>
                  <a:srgbClr val="000000"/>
                </a:solidFill>
                <a:latin typeface="Dosis Bold"/>
                <a:ea typeface="Dosis Bold"/>
                <a:cs typeface="Dosis Bold"/>
                <a:sym typeface="Dosis Bold"/>
              </a:rPr>
              <a:t>Amalga oshirilgan ishlar:</a:t>
            </a:r>
          </a:p>
        </p:txBody>
      </p:sp>
      <p:sp>
        <p:nvSpPr>
          <p:cNvPr id="5" name="Freeform 5"/>
          <p:cNvSpPr/>
          <p:nvPr/>
        </p:nvSpPr>
        <p:spPr>
          <a:xfrm rot="-10669463">
            <a:off x="16011472" y="2006014"/>
            <a:ext cx="1801268" cy="1654558"/>
          </a:xfrm>
          <a:custGeom>
            <a:avLst/>
            <a:gdLst/>
            <a:ahLst/>
            <a:cxnLst/>
            <a:rect l="l" t="t" r="r" b="b"/>
            <a:pathLst>
              <a:path w="1801268" h="1654558">
                <a:moveTo>
                  <a:pt x="0" y="0"/>
                </a:moveTo>
                <a:lnTo>
                  <a:pt x="1801267" y="0"/>
                </a:lnTo>
                <a:lnTo>
                  <a:pt x="1801267" y="1654558"/>
                </a:lnTo>
                <a:lnTo>
                  <a:pt x="0" y="1654558"/>
                </a:lnTo>
                <a:lnTo>
                  <a:pt x="0" y="0"/>
                </a:lnTo>
                <a:close/>
              </a:path>
            </a:pathLst>
          </a:custGeom>
          <a:blipFill>
            <a:blip r:embed="rId4"/>
            <a:stretch>
              <a:fillRect/>
            </a:stretch>
          </a:blipFill>
        </p:spPr>
      </p:sp>
      <p:sp>
        <p:nvSpPr>
          <p:cNvPr id="6" name="Freeform 6"/>
          <p:cNvSpPr/>
          <p:nvPr/>
        </p:nvSpPr>
        <p:spPr>
          <a:xfrm rot="1727943">
            <a:off x="13550593" y="801818"/>
            <a:ext cx="2197136" cy="1158385"/>
          </a:xfrm>
          <a:custGeom>
            <a:avLst/>
            <a:gdLst/>
            <a:ahLst/>
            <a:cxnLst/>
            <a:rect l="l" t="t" r="r" b="b"/>
            <a:pathLst>
              <a:path w="2197136" h="1158385">
                <a:moveTo>
                  <a:pt x="0" y="0"/>
                </a:moveTo>
                <a:lnTo>
                  <a:pt x="2197135" y="0"/>
                </a:lnTo>
                <a:lnTo>
                  <a:pt x="2197135" y="1158385"/>
                </a:lnTo>
                <a:lnTo>
                  <a:pt x="0" y="1158385"/>
                </a:lnTo>
                <a:lnTo>
                  <a:pt x="0" y="0"/>
                </a:lnTo>
                <a:close/>
              </a:path>
            </a:pathLst>
          </a:custGeom>
          <a:blipFill>
            <a:blip r:embed="rId5"/>
            <a:stretch>
              <a:fillRect/>
            </a:stretch>
          </a:blipFill>
        </p:spPr>
      </p:sp>
      <p:sp>
        <p:nvSpPr>
          <p:cNvPr id="7" name="AutoShape 7"/>
          <p:cNvSpPr/>
          <p:nvPr/>
        </p:nvSpPr>
        <p:spPr>
          <a:xfrm>
            <a:off x="2686917" y="4419525"/>
            <a:ext cx="13138165" cy="0"/>
          </a:xfrm>
          <a:prstGeom prst="line">
            <a:avLst/>
          </a:prstGeom>
          <a:ln w="38100" cap="flat">
            <a:solidFill>
              <a:srgbClr val="000000"/>
            </a:solidFill>
            <a:prstDash val="solid"/>
            <a:headEnd type="none" w="sm" len="sm"/>
            <a:tailEnd type="none" w="sm" len="sm"/>
          </a:ln>
        </p:spPr>
      </p:sp>
      <p:grpSp>
        <p:nvGrpSpPr>
          <p:cNvPr id="8" name="Group 8"/>
          <p:cNvGrpSpPr/>
          <p:nvPr/>
        </p:nvGrpSpPr>
        <p:grpSpPr>
          <a:xfrm>
            <a:off x="2530794" y="3967552"/>
            <a:ext cx="801115" cy="801115"/>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444"/>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128"/>
                </a:lnSpc>
              </a:pPr>
              <a:endParaRPr/>
            </a:p>
          </p:txBody>
        </p:sp>
      </p:grpSp>
      <p:sp>
        <p:nvSpPr>
          <p:cNvPr id="11" name="TextBox 11"/>
          <p:cNvSpPr txBox="1"/>
          <p:nvPr/>
        </p:nvSpPr>
        <p:spPr>
          <a:xfrm>
            <a:off x="1852453" y="5153025"/>
            <a:ext cx="15059652" cy="5046685"/>
          </a:xfrm>
          <a:prstGeom prst="rect">
            <a:avLst/>
          </a:prstGeom>
        </p:spPr>
        <p:txBody>
          <a:bodyPr lIns="0" tIns="0" rIns="0" bIns="0" rtlCol="0" anchor="t">
            <a:spAutoFit/>
          </a:bodyPr>
          <a:lstStyle/>
          <a:p>
            <a:pPr marL="741351" lvl="1" indent="-370675" algn="just">
              <a:lnSpc>
                <a:spcPts val="4051"/>
              </a:lnSpc>
              <a:buFont typeface="Arial"/>
              <a:buChar char="•"/>
            </a:pPr>
            <a:r>
              <a:rPr lang="en-US" sz="3433" b="1">
                <a:solidFill>
                  <a:srgbClr val="000000"/>
                </a:solidFill>
                <a:latin typeface="Dosis Semi-Bold"/>
                <a:ea typeface="Dosis Semi-Bold"/>
                <a:cs typeface="Dosis Semi-Bold"/>
                <a:sym typeface="Dosis Semi-Bold"/>
              </a:rPr>
              <a:t>Maktablar soni: 2023-yil holatiga ko‘ra, inklyuziv ta’lim joriy etilgan maktablar sonini 1900 taga yetkazish rejalashtirilgan .</a:t>
            </a:r>
          </a:p>
          <a:p>
            <a:pPr marL="741351" lvl="1" indent="-370675" algn="just">
              <a:lnSpc>
                <a:spcPts val="4051"/>
              </a:lnSpc>
              <a:buFont typeface="Arial"/>
              <a:buChar char="•"/>
            </a:pPr>
            <a:r>
              <a:rPr lang="en-US" sz="3433" b="1">
                <a:solidFill>
                  <a:srgbClr val="000000"/>
                </a:solidFill>
                <a:latin typeface="Dosis Semi-Bold"/>
                <a:ea typeface="Dosis Semi-Bold"/>
                <a:cs typeface="Dosis Semi-Bold"/>
                <a:sym typeface="Dosis Semi-Bold"/>
              </a:rPr>
              <a:t>O‘qituvchilarni tayyorlash: O‘qituvchilarni inklyuziv ta’lim metodikasi bo‘yicha tayyorlash va malakasini oshirishga e’tibor qaratilmoqda. Jumladan, "Inklyuziv ta’lim" loyihasi doirasida maktab rahbarlari va o‘qituvchilari maxsus treninglardan o‘tmoqda .</a:t>
            </a:r>
          </a:p>
          <a:p>
            <a:pPr marL="741351" lvl="1" indent="-370675" algn="just">
              <a:lnSpc>
                <a:spcPts val="4051"/>
              </a:lnSpc>
              <a:buFont typeface="Arial"/>
              <a:buChar char="•"/>
            </a:pPr>
            <a:r>
              <a:rPr lang="en-US" sz="3433" b="1">
                <a:solidFill>
                  <a:srgbClr val="000000"/>
                </a:solidFill>
                <a:latin typeface="Dosis Semi-Bold"/>
                <a:ea typeface="Dosis Semi-Bold"/>
                <a:cs typeface="Dosis Semi-Bold"/>
                <a:sym typeface="Dosis Semi-Bold"/>
              </a:rPr>
              <a:t>Moliyaviy qo‘llab-quvvatlash: USAID tomonidan "Barcha bolalar muvaffaqiyatli bo‘lsin" loyihasi doirasida 25 million AQSh dollari miqdorida mablag‘ ajratilib, inklyuziv ta’limni rivojlantirishga yo‘naltirilgan .</a:t>
            </a:r>
          </a:p>
          <a:p>
            <a:pPr algn="ctr">
              <a:lnSpc>
                <a:spcPts val="3343"/>
              </a:lnSpc>
            </a:pPr>
            <a:endParaRPr lang="en-US" sz="3433" b="1">
              <a:solidFill>
                <a:srgbClr val="000000"/>
              </a:solidFill>
              <a:latin typeface="Dosis Semi-Bold"/>
              <a:ea typeface="Dosis Semi-Bold"/>
              <a:cs typeface="Dosis Semi-Bold"/>
              <a:sym typeface="Dosis Semi-Bold"/>
            </a:endParaRPr>
          </a:p>
        </p:txBody>
      </p:sp>
      <p:grpSp>
        <p:nvGrpSpPr>
          <p:cNvPr id="12" name="Group 12"/>
          <p:cNvGrpSpPr/>
          <p:nvPr/>
        </p:nvGrpSpPr>
        <p:grpSpPr>
          <a:xfrm>
            <a:off x="6799586" y="3967552"/>
            <a:ext cx="801115" cy="80111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444"/>
            </a:solidFill>
          </p:spPr>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128"/>
                </a:lnSpc>
              </a:pPr>
              <a:endParaRPr/>
            </a:p>
          </p:txBody>
        </p:sp>
      </p:grpSp>
      <p:grpSp>
        <p:nvGrpSpPr>
          <p:cNvPr id="15" name="Group 15"/>
          <p:cNvGrpSpPr/>
          <p:nvPr/>
        </p:nvGrpSpPr>
        <p:grpSpPr>
          <a:xfrm>
            <a:off x="10849046" y="4070383"/>
            <a:ext cx="801115" cy="801115"/>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444"/>
            </a:solidFill>
          </p:spPr>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128"/>
                </a:lnSpc>
              </a:pPr>
              <a:endParaRPr/>
            </a:p>
          </p:txBody>
        </p:sp>
      </p:grpSp>
      <p:grpSp>
        <p:nvGrpSpPr>
          <p:cNvPr id="18" name="Group 18"/>
          <p:cNvGrpSpPr/>
          <p:nvPr/>
        </p:nvGrpSpPr>
        <p:grpSpPr>
          <a:xfrm>
            <a:off x="15023967" y="4018968"/>
            <a:ext cx="801115" cy="801115"/>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444"/>
            </a:solidFill>
          </p:spPr>
        </p:sp>
        <p:sp>
          <p:nvSpPr>
            <p:cNvPr id="20" name="TextBox 20"/>
            <p:cNvSpPr txBox="1"/>
            <p:nvPr/>
          </p:nvSpPr>
          <p:spPr>
            <a:xfrm>
              <a:off x="76200" y="38100"/>
              <a:ext cx="660400" cy="698500"/>
            </a:xfrm>
            <a:prstGeom prst="rect">
              <a:avLst/>
            </a:prstGeom>
          </p:spPr>
          <p:txBody>
            <a:bodyPr lIns="50800" tIns="50800" rIns="50800" bIns="50800" rtlCol="0" anchor="ctr"/>
            <a:lstStyle/>
            <a:p>
              <a:pPr algn="ctr">
                <a:lnSpc>
                  <a:spcPts val="2128"/>
                </a:lnSpc>
              </a:pPr>
              <a:endParaRPr/>
            </a:p>
          </p:txBody>
        </p:sp>
      </p:grpSp>
      <p:sp>
        <p:nvSpPr>
          <p:cNvPr id="21" name="Freeform 21"/>
          <p:cNvSpPr/>
          <p:nvPr/>
        </p:nvSpPr>
        <p:spPr>
          <a:xfrm rot="-1981930">
            <a:off x="-2552417" y="-2582795"/>
            <a:ext cx="5104835" cy="5104835"/>
          </a:xfrm>
          <a:custGeom>
            <a:avLst/>
            <a:gdLst/>
            <a:ahLst/>
            <a:cxnLst/>
            <a:rect l="l" t="t" r="r" b="b"/>
            <a:pathLst>
              <a:path w="5104835" h="5104835">
                <a:moveTo>
                  <a:pt x="0" y="0"/>
                </a:moveTo>
                <a:lnTo>
                  <a:pt x="5104834" y="0"/>
                </a:lnTo>
                <a:lnTo>
                  <a:pt x="5104834" y="5104835"/>
                </a:lnTo>
                <a:lnTo>
                  <a:pt x="0" y="510483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sp>
      <p:sp>
        <p:nvSpPr>
          <p:cNvPr id="3" name="AutoShape 3"/>
          <p:cNvSpPr/>
          <p:nvPr/>
        </p:nvSpPr>
        <p:spPr>
          <a:xfrm>
            <a:off x="2652979" y="4131773"/>
            <a:ext cx="13138165" cy="0"/>
          </a:xfrm>
          <a:prstGeom prst="line">
            <a:avLst/>
          </a:prstGeom>
          <a:ln w="38100" cap="flat">
            <a:solidFill>
              <a:srgbClr val="000000"/>
            </a:solidFill>
            <a:prstDash val="solid"/>
            <a:headEnd type="none" w="sm" len="sm"/>
            <a:tailEnd type="none" w="sm" len="sm"/>
          </a:ln>
        </p:spPr>
      </p:sp>
      <p:grpSp>
        <p:nvGrpSpPr>
          <p:cNvPr id="4" name="Group 4"/>
          <p:cNvGrpSpPr/>
          <p:nvPr/>
        </p:nvGrpSpPr>
        <p:grpSpPr>
          <a:xfrm>
            <a:off x="2496856" y="3679800"/>
            <a:ext cx="801115" cy="801115"/>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444"/>
            </a:solidFill>
          </p:spPr>
        </p:sp>
        <p:sp>
          <p:nvSpPr>
            <p:cNvPr id="6" name="TextBox 6"/>
            <p:cNvSpPr txBox="1"/>
            <p:nvPr/>
          </p:nvSpPr>
          <p:spPr>
            <a:xfrm>
              <a:off x="76200" y="38100"/>
              <a:ext cx="660400" cy="698500"/>
            </a:xfrm>
            <a:prstGeom prst="rect">
              <a:avLst/>
            </a:prstGeom>
          </p:spPr>
          <p:txBody>
            <a:bodyPr lIns="50800" tIns="50800" rIns="50800" bIns="50800" rtlCol="0" anchor="ctr"/>
            <a:lstStyle/>
            <a:p>
              <a:pPr algn="ctr">
                <a:lnSpc>
                  <a:spcPts val="2128"/>
                </a:lnSpc>
              </a:pPr>
              <a:endParaRPr/>
            </a:p>
          </p:txBody>
        </p:sp>
      </p:grpSp>
      <p:grpSp>
        <p:nvGrpSpPr>
          <p:cNvPr id="7" name="Group 7"/>
          <p:cNvGrpSpPr/>
          <p:nvPr/>
        </p:nvGrpSpPr>
        <p:grpSpPr>
          <a:xfrm>
            <a:off x="6765649" y="3679800"/>
            <a:ext cx="801115" cy="80111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444"/>
            </a:solidFill>
          </p:spPr>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128"/>
                </a:lnSpc>
              </a:pPr>
              <a:endParaRPr/>
            </a:p>
          </p:txBody>
        </p:sp>
      </p:grpSp>
      <p:grpSp>
        <p:nvGrpSpPr>
          <p:cNvPr id="10" name="Group 10"/>
          <p:cNvGrpSpPr/>
          <p:nvPr/>
        </p:nvGrpSpPr>
        <p:grpSpPr>
          <a:xfrm>
            <a:off x="10815109" y="3782631"/>
            <a:ext cx="801115" cy="801115"/>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444"/>
            </a:solidFill>
          </p:spPr>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128"/>
                </a:lnSpc>
              </a:pPr>
              <a:endParaRPr/>
            </a:p>
          </p:txBody>
        </p:sp>
      </p:grpSp>
      <p:grpSp>
        <p:nvGrpSpPr>
          <p:cNvPr id="13" name="Group 13"/>
          <p:cNvGrpSpPr/>
          <p:nvPr/>
        </p:nvGrpSpPr>
        <p:grpSpPr>
          <a:xfrm>
            <a:off x="14990029" y="3731215"/>
            <a:ext cx="801115" cy="801115"/>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444"/>
            </a:solidFill>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128"/>
                </a:lnSpc>
              </a:pPr>
              <a:endParaRPr/>
            </a:p>
          </p:txBody>
        </p:sp>
      </p:grpSp>
      <p:sp>
        <p:nvSpPr>
          <p:cNvPr id="16" name="Freeform 16"/>
          <p:cNvSpPr/>
          <p:nvPr/>
        </p:nvSpPr>
        <p:spPr>
          <a:xfrm>
            <a:off x="2581080" y="1381010"/>
            <a:ext cx="13667198" cy="1949337"/>
          </a:xfrm>
          <a:custGeom>
            <a:avLst/>
            <a:gdLst/>
            <a:ahLst/>
            <a:cxnLst/>
            <a:rect l="l" t="t" r="r" b="b"/>
            <a:pathLst>
              <a:path w="13667198" h="1949337">
                <a:moveTo>
                  <a:pt x="0" y="0"/>
                </a:moveTo>
                <a:lnTo>
                  <a:pt x="13667197" y="0"/>
                </a:lnTo>
                <a:lnTo>
                  <a:pt x="13667197" y="1949338"/>
                </a:lnTo>
                <a:lnTo>
                  <a:pt x="0" y="1949338"/>
                </a:lnTo>
                <a:lnTo>
                  <a:pt x="0" y="0"/>
                </a:lnTo>
                <a:close/>
              </a:path>
            </a:pathLst>
          </a:custGeom>
          <a:blipFill>
            <a:blip r:embed="rId3"/>
            <a:stretch>
              <a:fillRect t="-136660" b="-61316"/>
            </a:stretch>
          </a:blipFill>
        </p:spPr>
      </p:sp>
      <p:sp>
        <p:nvSpPr>
          <p:cNvPr id="17" name="TextBox 17"/>
          <p:cNvSpPr txBox="1"/>
          <p:nvPr/>
        </p:nvSpPr>
        <p:spPr>
          <a:xfrm>
            <a:off x="3261904" y="1347428"/>
            <a:ext cx="11546963" cy="1790704"/>
          </a:xfrm>
          <a:prstGeom prst="rect">
            <a:avLst/>
          </a:prstGeom>
        </p:spPr>
        <p:txBody>
          <a:bodyPr lIns="0" tIns="0" rIns="0" bIns="0" rtlCol="0" anchor="t">
            <a:spAutoFit/>
          </a:bodyPr>
          <a:lstStyle/>
          <a:p>
            <a:pPr algn="ctr">
              <a:lnSpc>
                <a:spcPts val="14699"/>
              </a:lnSpc>
            </a:pPr>
            <a:r>
              <a:rPr lang="en-US" sz="10499" b="1" spc="-535">
                <a:solidFill>
                  <a:srgbClr val="000000"/>
                </a:solidFill>
                <a:latin typeface="Dosis Bold"/>
                <a:ea typeface="Dosis Bold"/>
                <a:cs typeface="Dosis Bold"/>
                <a:sym typeface="Dosis Bold"/>
              </a:rPr>
              <a:t>Mavjud muammolar:</a:t>
            </a:r>
          </a:p>
        </p:txBody>
      </p:sp>
      <p:sp>
        <p:nvSpPr>
          <p:cNvPr id="18" name="Freeform 18"/>
          <p:cNvSpPr/>
          <p:nvPr/>
        </p:nvSpPr>
        <p:spPr>
          <a:xfrm rot="-10669463">
            <a:off x="16011472" y="2006014"/>
            <a:ext cx="1801268" cy="1654558"/>
          </a:xfrm>
          <a:custGeom>
            <a:avLst/>
            <a:gdLst/>
            <a:ahLst/>
            <a:cxnLst/>
            <a:rect l="l" t="t" r="r" b="b"/>
            <a:pathLst>
              <a:path w="1801268" h="1654558">
                <a:moveTo>
                  <a:pt x="0" y="0"/>
                </a:moveTo>
                <a:lnTo>
                  <a:pt x="1801267" y="0"/>
                </a:lnTo>
                <a:lnTo>
                  <a:pt x="1801267" y="1654558"/>
                </a:lnTo>
                <a:lnTo>
                  <a:pt x="0" y="1654558"/>
                </a:lnTo>
                <a:lnTo>
                  <a:pt x="0" y="0"/>
                </a:lnTo>
                <a:close/>
              </a:path>
            </a:pathLst>
          </a:custGeom>
          <a:blipFill>
            <a:blip r:embed="rId4"/>
            <a:stretch>
              <a:fillRect/>
            </a:stretch>
          </a:blipFill>
        </p:spPr>
      </p:sp>
      <p:sp>
        <p:nvSpPr>
          <p:cNvPr id="19" name="Freeform 19"/>
          <p:cNvSpPr/>
          <p:nvPr/>
        </p:nvSpPr>
        <p:spPr>
          <a:xfrm rot="1727943">
            <a:off x="13550593" y="801818"/>
            <a:ext cx="2197136" cy="1158385"/>
          </a:xfrm>
          <a:custGeom>
            <a:avLst/>
            <a:gdLst/>
            <a:ahLst/>
            <a:cxnLst/>
            <a:rect l="l" t="t" r="r" b="b"/>
            <a:pathLst>
              <a:path w="2197136" h="1158385">
                <a:moveTo>
                  <a:pt x="0" y="0"/>
                </a:moveTo>
                <a:lnTo>
                  <a:pt x="2197135" y="0"/>
                </a:lnTo>
                <a:lnTo>
                  <a:pt x="2197135" y="1158385"/>
                </a:lnTo>
                <a:lnTo>
                  <a:pt x="0" y="1158385"/>
                </a:lnTo>
                <a:lnTo>
                  <a:pt x="0" y="0"/>
                </a:lnTo>
                <a:close/>
              </a:path>
            </a:pathLst>
          </a:custGeom>
          <a:blipFill>
            <a:blip r:embed="rId5"/>
            <a:stretch>
              <a:fillRect/>
            </a:stretch>
          </a:blipFill>
        </p:spPr>
      </p:sp>
      <p:sp>
        <p:nvSpPr>
          <p:cNvPr id="20" name="TextBox 20"/>
          <p:cNvSpPr txBox="1"/>
          <p:nvPr/>
        </p:nvSpPr>
        <p:spPr>
          <a:xfrm>
            <a:off x="1614174" y="4945696"/>
            <a:ext cx="15059652" cy="4618822"/>
          </a:xfrm>
          <a:prstGeom prst="rect">
            <a:avLst/>
          </a:prstGeom>
        </p:spPr>
        <p:txBody>
          <a:bodyPr lIns="0" tIns="0" rIns="0" bIns="0" rtlCol="0" anchor="t">
            <a:spAutoFit/>
          </a:bodyPr>
          <a:lstStyle/>
          <a:p>
            <a:pPr marL="870888" lvl="1" indent="-435444" algn="just">
              <a:lnSpc>
                <a:spcPts val="4759"/>
              </a:lnSpc>
              <a:buFont typeface="Arial"/>
              <a:buChar char="•"/>
            </a:pPr>
            <a:r>
              <a:rPr lang="en-US" sz="4033" b="1">
                <a:solidFill>
                  <a:srgbClr val="000000"/>
                </a:solidFill>
                <a:latin typeface="Dosis Semi-Bold"/>
                <a:ea typeface="Dosis Semi-Bold"/>
                <a:cs typeface="Dosis Semi-Bold"/>
                <a:sym typeface="Dosis Semi-Bold"/>
              </a:rPr>
              <a:t>Infratuzilma yetishmovchiligi: Ayrim ta’lim muassasalarida alohida ta’lim ehtiyojlari bo‘lgan bolalar uchun to‘siqsiz muhit va zarur sharoitlar yetarli darajada yaratilmagan .</a:t>
            </a:r>
          </a:p>
          <a:p>
            <a:pPr marL="870888" lvl="1" indent="-435444" algn="just">
              <a:lnSpc>
                <a:spcPts val="4759"/>
              </a:lnSpc>
              <a:buFont typeface="Arial"/>
              <a:buChar char="•"/>
            </a:pPr>
            <a:r>
              <a:rPr lang="en-US" sz="4033" b="1">
                <a:solidFill>
                  <a:srgbClr val="000000"/>
                </a:solidFill>
                <a:latin typeface="Dosis Semi-Bold"/>
                <a:ea typeface="Dosis Semi-Bold"/>
                <a:cs typeface="Dosis Semi-Bold"/>
                <a:sym typeface="Dosis Semi-Bold"/>
              </a:rPr>
              <a:t>Kadrlar masalasi: Pedagog kadrlarning inklyuziv ta’lim bo‘yicha kasbiy tayyorgarligi va malakasi yetarli emasligi sababli, alohida ta’lim ehtiyojlari bo‘lgan bolalarga ta’lim berishda qiyinchiliklar yuzaga kelmoqda .</a:t>
            </a:r>
          </a:p>
          <a:p>
            <a:pPr algn="ctr">
              <a:lnSpc>
                <a:spcPts val="3343"/>
              </a:lnSpc>
            </a:pPr>
            <a:endParaRPr lang="en-US" sz="4033" b="1">
              <a:solidFill>
                <a:srgbClr val="000000"/>
              </a:solidFill>
              <a:latin typeface="Dosis Semi-Bold"/>
              <a:ea typeface="Dosis Semi-Bold"/>
              <a:cs typeface="Dosis Semi-Bold"/>
              <a:sym typeface="Dosis Semi-Bold"/>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sp>
      <p:sp>
        <p:nvSpPr>
          <p:cNvPr id="3" name="Freeform 3"/>
          <p:cNvSpPr/>
          <p:nvPr/>
        </p:nvSpPr>
        <p:spPr>
          <a:xfrm>
            <a:off x="15033567" y="252814"/>
            <a:ext cx="3254433" cy="4114800"/>
          </a:xfrm>
          <a:custGeom>
            <a:avLst/>
            <a:gdLst/>
            <a:ahLst/>
            <a:cxnLst/>
            <a:rect l="l" t="t" r="r" b="b"/>
            <a:pathLst>
              <a:path w="3254433" h="4114800">
                <a:moveTo>
                  <a:pt x="0" y="0"/>
                </a:moveTo>
                <a:lnTo>
                  <a:pt x="3254433" y="0"/>
                </a:lnTo>
                <a:lnTo>
                  <a:pt x="3254433"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0" y="6172200"/>
            <a:ext cx="3808060" cy="4114800"/>
          </a:xfrm>
          <a:custGeom>
            <a:avLst/>
            <a:gdLst/>
            <a:ahLst/>
            <a:cxnLst/>
            <a:rect l="l" t="t" r="r" b="b"/>
            <a:pathLst>
              <a:path w="3808060" h="4114800">
                <a:moveTo>
                  <a:pt x="0" y="0"/>
                </a:moveTo>
                <a:lnTo>
                  <a:pt x="3808060" y="0"/>
                </a:lnTo>
                <a:lnTo>
                  <a:pt x="3808060" y="4114800"/>
                </a:lnTo>
                <a:lnTo>
                  <a:pt x="0" y="41148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1028700" y="1543853"/>
            <a:ext cx="14247317" cy="5657047"/>
          </a:xfrm>
          <a:prstGeom prst="rect">
            <a:avLst/>
          </a:prstGeom>
        </p:spPr>
        <p:txBody>
          <a:bodyPr lIns="0" tIns="0" rIns="0" bIns="0" rtlCol="0" anchor="t">
            <a:spAutoFit/>
          </a:bodyPr>
          <a:lstStyle/>
          <a:p>
            <a:pPr algn="ctr">
              <a:lnSpc>
                <a:spcPts val="4051"/>
              </a:lnSpc>
            </a:pPr>
            <a:r>
              <a:rPr lang="en-US" sz="3433" b="1">
                <a:solidFill>
                  <a:srgbClr val="000000"/>
                </a:solidFill>
                <a:latin typeface="Dosis Semi-Bold"/>
                <a:ea typeface="Dosis Semi-Bold"/>
                <a:cs typeface="Dosis Semi-Bold"/>
                <a:sym typeface="Dosis Semi-Bold"/>
              </a:rPr>
              <a:t>Inklyuziv ta’limning huquqiy asoslari mustahkam bo‘lmasa, uni rivojlantirish qiyin bo‘ladi.</a:t>
            </a:r>
          </a:p>
          <a:p>
            <a:pPr algn="ctr">
              <a:lnSpc>
                <a:spcPts val="4051"/>
              </a:lnSpc>
            </a:pPr>
            <a:r>
              <a:rPr lang="en-US" sz="3433" b="1">
                <a:solidFill>
                  <a:srgbClr val="000000"/>
                </a:solidFill>
                <a:latin typeface="Dosis Semi-Bold"/>
                <a:ea typeface="Dosis Semi-Bold"/>
                <a:cs typeface="Dosis Semi-Bold"/>
                <a:sym typeface="Dosis Semi-Bold"/>
              </a:rPr>
              <a:t>✅ Vazifalar:</a:t>
            </a:r>
          </a:p>
          <a:p>
            <a:pPr marL="741351" lvl="1" indent="-370675" algn="ctr">
              <a:lnSpc>
                <a:spcPts val="4051"/>
              </a:lnSpc>
              <a:buFont typeface="Arial"/>
              <a:buChar char="•"/>
            </a:pPr>
            <a:r>
              <a:rPr lang="en-US" sz="3433" b="1">
                <a:solidFill>
                  <a:srgbClr val="000000"/>
                </a:solidFill>
                <a:latin typeface="Dosis Semi-Bold"/>
                <a:ea typeface="Dosis Semi-Bold"/>
                <a:cs typeface="Dosis Semi-Bold"/>
                <a:sym typeface="Dosis Semi-Bold"/>
              </a:rPr>
              <a:t>Inklyuziv ta’limni davlat siyosati darajasida qo‘llab-quvvatlash.</a:t>
            </a:r>
          </a:p>
          <a:p>
            <a:pPr marL="741351" lvl="1" indent="-370675" algn="ctr">
              <a:lnSpc>
                <a:spcPts val="4051"/>
              </a:lnSpc>
              <a:buFont typeface="Arial"/>
              <a:buChar char="•"/>
            </a:pPr>
            <a:r>
              <a:rPr lang="en-US" sz="3433" b="1">
                <a:solidFill>
                  <a:srgbClr val="000000"/>
                </a:solidFill>
                <a:latin typeface="Dosis Semi-Bold"/>
                <a:ea typeface="Dosis Semi-Bold"/>
                <a:cs typeface="Dosis Semi-Bold"/>
                <a:sym typeface="Dosis Semi-Bold"/>
              </a:rPr>
              <a:t>Maxsus ehtiyojli bolalar huquqlarini himoya qiluvchi qonunlarni ishlab chiqish va amaliyotga joriy etish.</a:t>
            </a:r>
          </a:p>
          <a:p>
            <a:pPr marL="741351" lvl="1" indent="-370675" algn="ctr">
              <a:lnSpc>
                <a:spcPts val="4051"/>
              </a:lnSpc>
              <a:buFont typeface="Arial"/>
              <a:buChar char="•"/>
            </a:pPr>
            <a:r>
              <a:rPr lang="en-US" sz="3433" b="1">
                <a:solidFill>
                  <a:srgbClr val="000000"/>
                </a:solidFill>
                <a:latin typeface="Dosis Semi-Bold"/>
                <a:ea typeface="Dosis Semi-Bold"/>
                <a:cs typeface="Dosis Semi-Bold"/>
                <a:sym typeface="Dosis Semi-Bold"/>
              </a:rPr>
              <a:t>Maktab va universitetlarni inklyuziv muhitga moslashtirish bo‘yicha davlat dasturlarini qabul qilish.</a:t>
            </a:r>
          </a:p>
          <a:p>
            <a:pPr marL="741351" lvl="1" indent="-370675" algn="ctr">
              <a:lnSpc>
                <a:spcPts val="4051"/>
              </a:lnSpc>
              <a:buFont typeface="Arial"/>
              <a:buChar char="•"/>
            </a:pPr>
            <a:r>
              <a:rPr lang="en-US" sz="3433" b="1">
                <a:solidFill>
                  <a:srgbClr val="000000"/>
                </a:solidFill>
                <a:latin typeface="Dosis Semi-Bold"/>
                <a:ea typeface="Dosis Semi-Bold"/>
                <a:cs typeface="Dosis Semi-Bold"/>
                <a:sym typeface="Dosis Semi-Bold"/>
              </a:rPr>
              <a:t>Nogironligi bor bolalar uchun maktab va universitetlarga qabul kvotalarini kengaytirish.</a:t>
            </a:r>
          </a:p>
          <a:p>
            <a:pPr algn="ctr">
              <a:lnSpc>
                <a:spcPts val="4051"/>
              </a:lnSpc>
            </a:pPr>
            <a:endParaRPr lang="en-US" sz="3433" b="1">
              <a:solidFill>
                <a:srgbClr val="000000"/>
              </a:solidFill>
              <a:latin typeface="Dosis Semi-Bold"/>
              <a:ea typeface="Dosis Semi-Bold"/>
              <a:cs typeface="Dosis Semi-Bold"/>
              <a:sym typeface="Dosis Semi-Bold"/>
            </a:endParaRPr>
          </a:p>
        </p:txBody>
      </p:sp>
      <p:sp>
        <p:nvSpPr>
          <p:cNvPr id="6" name="Freeform 6"/>
          <p:cNvSpPr/>
          <p:nvPr/>
        </p:nvSpPr>
        <p:spPr>
          <a:xfrm rot="-2030480">
            <a:off x="11924029" y="5890700"/>
            <a:ext cx="3935245" cy="4114800"/>
          </a:xfrm>
          <a:custGeom>
            <a:avLst/>
            <a:gdLst/>
            <a:ahLst/>
            <a:cxnLst/>
            <a:rect l="l" t="t" r="r" b="b"/>
            <a:pathLst>
              <a:path w="3935245" h="4114800">
                <a:moveTo>
                  <a:pt x="0" y="0"/>
                </a:moveTo>
                <a:lnTo>
                  <a:pt x="3935246" y="0"/>
                </a:lnTo>
                <a:lnTo>
                  <a:pt x="3935246" y="4114800"/>
                </a:lnTo>
                <a:lnTo>
                  <a:pt x="0" y="41148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sp>
      <p:grpSp>
        <p:nvGrpSpPr>
          <p:cNvPr id="3" name="Group 3"/>
          <p:cNvGrpSpPr/>
          <p:nvPr/>
        </p:nvGrpSpPr>
        <p:grpSpPr>
          <a:xfrm>
            <a:off x="1996760" y="1967159"/>
            <a:ext cx="14294480" cy="5990982"/>
            <a:chOff x="0" y="0"/>
            <a:chExt cx="19059306" cy="7987976"/>
          </a:xfrm>
        </p:grpSpPr>
        <p:sp>
          <p:nvSpPr>
            <p:cNvPr id="4" name="Freeform 4"/>
            <p:cNvSpPr/>
            <p:nvPr/>
          </p:nvSpPr>
          <p:spPr>
            <a:xfrm rot="92033">
              <a:off x="273808" y="428159"/>
              <a:ext cx="18690996" cy="7310963"/>
            </a:xfrm>
            <a:custGeom>
              <a:avLst/>
              <a:gdLst/>
              <a:ahLst/>
              <a:cxnLst/>
              <a:rect l="l" t="t" r="r" b="b"/>
              <a:pathLst>
                <a:path w="18690996" h="7310963">
                  <a:moveTo>
                    <a:pt x="0" y="0"/>
                  </a:moveTo>
                  <a:lnTo>
                    <a:pt x="18690996" y="0"/>
                  </a:lnTo>
                  <a:lnTo>
                    <a:pt x="18690996" y="7310964"/>
                  </a:lnTo>
                  <a:lnTo>
                    <a:pt x="0" y="7310964"/>
                  </a:lnTo>
                  <a:lnTo>
                    <a:pt x="0" y="0"/>
                  </a:lnTo>
                  <a:close/>
                </a:path>
              </a:pathLst>
            </a:custGeom>
            <a:blipFill>
              <a:blip r:embed="rId3">
                <a:alphaModFix amt="60000"/>
              </a:blip>
              <a:stretch>
                <a:fillRect l="-1056" t="-10951" r="-1056"/>
              </a:stretch>
            </a:blipFill>
          </p:spPr>
        </p:sp>
        <p:sp>
          <p:nvSpPr>
            <p:cNvPr id="5" name="Freeform 5"/>
            <p:cNvSpPr/>
            <p:nvPr/>
          </p:nvSpPr>
          <p:spPr>
            <a:xfrm rot="92033">
              <a:off x="94502" y="248853"/>
              <a:ext cx="18690996" cy="7310963"/>
            </a:xfrm>
            <a:custGeom>
              <a:avLst/>
              <a:gdLst/>
              <a:ahLst/>
              <a:cxnLst/>
              <a:rect l="l" t="t" r="r" b="b"/>
              <a:pathLst>
                <a:path w="18690996" h="7310963">
                  <a:moveTo>
                    <a:pt x="0" y="0"/>
                  </a:moveTo>
                  <a:lnTo>
                    <a:pt x="18690996" y="0"/>
                  </a:lnTo>
                  <a:lnTo>
                    <a:pt x="18690996" y="7310964"/>
                  </a:lnTo>
                  <a:lnTo>
                    <a:pt x="0" y="7310964"/>
                  </a:lnTo>
                  <a:lnTo>
                    <a:pt x="0" y="0"/>
                  </a:lnTo>
                  <a:close/>
                </a:path>
              </a:pathLst>
            </a:custGeom>
            <a:blipFill>
              <a:blip r:embed="rId4"/>
              <a:stretch>
                <a:fillRect l="-1056" t="-10951" r="-1056"/>
              </a:stretch>
            </a:blipFill>
          </p:spPr>
        </p:sp>
      </p:grpSp>
      <p:sp>
        <p:nvSpPr>
          <p:cNvPr id="6" name="TextBox 6"/>
          <p:cNvSpPr txBox="1"/>
          <p:nvPr/>
        </p:nvSpPr>
        <p:spPr>
          <a:xfrm>
            <a:off x="1996760" y="3889500"/>
            <a:ext cx="14035941" cy="3146467"/>
          </a:xfrm>
          <a:prstGeom prst="rect">
            <a:avLst/>
          </a:prstGeom>
        </p:spPr>
        <p:txBody>
          <a:bodyPr lIns="0" tIns="0" rIns="0" bIns="0" rtlCol="0" anchor="t">
            <a:spAutoFit/>
          </a:bodyPr>
          <a:lstStyle/>
          <a:p>
            <a:pPr algn="ctr">
              <a:lnSpc>
                <a:spcPts val="12066"/>
              </a:lnSpc>
            </a:pPr>
            <a:r>
              <a:rPr lang="en-US" sz="12701" b="1" spc="-762">
                <a:solidFill>
                  <a:srgbClr val="000000"/>
                </a:solidFill>
                <a:latin typeface="Dosis Bold"/>
                <a:ea typeface="Dosis Bold"/>
                <a:cs typeface="Dosis Bold"/>
                <a:sym typeface="Dosis Bold"/>
              </a:rPr>
              <a:t>E’tiborining uchun rahmat</a:t>
            </a:r>
          </a:p>
        </p:txBody>
      </p:sp>
      <p:sp>
        <p:nvSpPr>
          <p:cNvPr id="7" name="Freeform 7"/>
          <p:cNvSpPr/>
          <p:nvPr/>
        </p:nvSpPr>
        <p:spPr>
          <a:xfrm rot="-1051246">
            <a:off x="-2552417" y="-2884738"/>
            <a:ext cx="5104835" cy="5104835"/>
          </a:xfrm>
          <a:custGeom>
            <a:avLst/>
            <a:gdLst/>
            <a:ahLst/>
            <a:cxnLst/>
            <a:rect l="l" t="t" r="r" b="b"/>
            <a:pathLst>
              <a:path w="5104835" h="5104835">
                <a:moveTo>
                  <a:pt x="0" y="0"/>
                </a:moveTo>
                <a:lnTo>
                  <a:pt x="5104834" y="0"/>
                </a:lnTo>
                <a:lnTo>
                  <a:pt x="5104834" y="5104835"/>
                </a:lnTo>
                <a:lnTo>
                  <a:pt x="0" y="510483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8"/>
          <p:cNvSpPr/>
          <p:nvPr/>
        </p:nvSpPr>
        <p:spPr>
          <a:xfrm rot="-2700000">
            <a:off x="10542936" y="940005"/>
            <a:ext cx="1103359" cy="1581877"/>
          </a:xfrm>
          <a:custGeom>
            <a:avLst/>
            <a:gdLst/>
            <a:ahLst/>
            <a:cxnLst/>
            <a:rect l="l" t="t" r="r" b="b"/>
            <a:pathLst>
              <a:path w="1103359" h="1581877">
                <a:moveTo>
                  <a:pt x="0" y="0"/>
                </a:moveTo>
                <a:lnTo>
                  <a:pt x="1103360" y="0"/>
                </a:lnTo>
                <a:lnTo>
                  <a:pt x="1103360" y="1581877"/>
                </a:lnTo>
                <a:lnTo>
                  <a:pt x="0" y="158187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9" name="Freeform 9"/>
          <p:cNvSpPr/>
          <p:nvPr/>
        </p:nvSpPr>
        <p:spPr>
          <a:xfrm rot="3275443">
            <a:off x="2211959" y="2969126"/>
            <a:ext cx="1337326" cy="1218183"/>
          </a:xfrm>
          <a:custGeom>
            <a:avLst/>
            <a:gdLst/>
            <a:ahLst/>
            <a:cxnLst/>
            <a:rect l="l" t="t" r="r" b="b"/>
            <a:pathLst>
              <a:path w="1337326" h="1218183">
                <a:moveTo>
                  <a:pt x="0" y="0"/>
                </a:moveTo>
                <a:lnTo>
                  <a:pt x="1337327" y="0"/>
                </a:lnTo>
                <a:lnTo>
                  <a:pt x="1337327" y="1218183"/>
                </a:lnTo>
                <a:lnTo>
                  <a:pt x="0" y="1218183"/>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0" name="Freeform 10"/>
          <p:cNvSpPr/>
          <p:nvPr/>
        </p:nvSpPr>
        <p:spPr>
          <a:xfrm rot="5488621">
            <a:off x="14068292" y="5900049"/>
            <a:ext cx="2174492" cy="3388019"/>
          </a:xfrm>
          <a:custGeom>
            <a:avLst/>
            <a:gdLst/>
            <a:ahLst/>
            <a:cxnLst/>
            <a:rect l="l" t="t" r="r" b="b"/>
            <a:pathLst>
              <a:path w="2174492" h="3388019">
                <a:moveTo>
                  <a:pt x="0" y="0"/>
                </a:moveTo>
                <a:lnTo>
                  <a:pt x="2174492" y="0"/>
                </a:lnTo>
                <a:lnTo>
                  <a:pt x="2174492" y="3388019"/>
                </a:lnTo>
                <a:lnTo>
                  <a:pt x="0" y="3388019"/>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1" name="Freeform 11"/>
          <p:cNvSpPr/>
          <p:nvPr/>
        </p:nvSpPr>
        <p:spPr>
          <a:xfrm rot="-1304326">
            <a:off x="884830" y="3954490"/>
            <a:ext cx="3500388" cy="5714919"/>
          </a:xfrm>
          <a:custGeom>
            <a:avLst/>
            <a:gdLst/>
            <a:ahLst/>
            <a:cxnLst/>
            <a:rect l="l" t="t" r="r" b="b"/>
            <a:pathLst>
              <a:path w="3500388" h="5714919">
                <a:moveTo>
                  <a:pt x="0" y="0"/>
                </a:moveTo>
                <a:lnTo>
                  <a:pt x="3500388" y="0"/>
                </a:lnTo>
                <a:lnTo>
                  <a:pt x="3500388" y="5714919"/>
                </a:lnTo>
                <a:lnTo>
                  <a:pt x="0" y="5714919"/>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12" name="Freeform 12"/>
          <p:cNvSpPr/>
          <p:nvPr/>
        </p:nvSpPr>
        <p:spPr>
          <a:xfrm>
            <a:off x="12592704" y="1028700"/>
            <a:ext cx="5125668" cy="3933950"/>
          </a:xfrm>
          <a:custGeom>
            <a:avLst/>
            <a:gdLst/>
            <a:ahLst/>
            <a:cxnLst/>
            <a:rect l="l" t="t" r="r" b="b"/>
            <a:pathLst>
              <a:path w="5125668" h="3933950">
                <a:moveTo>
                  <a:pt x="0" y="0"/>
                </a:moveTo>
                <a:lnTo>
                  <a:pt x="5125668" y="0"/>
                </a:lnTo>
                <a:lnTo>
                  <a:pt x="5125668" y="3933950"/>
                </a:lnTo>
                <a:lnTo>
                  <a:pt x="0" y="3933950"/>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13" name="Freeform 13"/>
          <p:cNvSpPr/>
          <p:nvPr/>
        </p:nvSpPr>
        <p:spPr>
          <a:xfrm rot="4057876" flipH="1">
            <a:off x="5812381" y="445640"/>
            <a:ext cx="1394952" cy="2759798"/>
          </a:xfrm>
          <a:custGeom>
            <a:avLst/>
            <a:gdLst/>
            <a:ahLst/>
            <a:cxnLst/>
            <a:rect l="l" t="t" r="r" b="b"/>
            <a:pathLst>
              <a:path w="1394952" h="2759798">
                <a:moveTo>
                  <a:pt x="1394952" y="0"/>
                </a:moveTo>
                <a:lnTo>
                  <a:pt x="0" y="0"/>
                </a:lnTo>
                <a:lnTo>
                  <a:pt x="0" y="2759798"/>
                </a:lnTo>
                <a:lnTo>
                  <a:pt x="1394952" y="2759798"/>
                </a:lnTo>
                <a:lnTo>
                  <a:pt x="1394952" y="0"/>
                </a:lnTo>
                <a:close/>
              </a:path>
            </a:pathLst>
          </a:custGeom>
          <a:blipFill>
            <a:blip r:embed="rId17">
              <a:extLst>
                <a:ext uri="{96DAC541-7B7A-43D3-8B79-37D633B846F1}">
                  <asvg:svgBlip xmlns:asvg="http://schemas.microsoft.com/office/drawing/2016/SVG/main" xmlns="" r:embed="rId18"/>
                </a:ext>
              </a:extLst>
            </a:blip>
            <a:stretch>
              <a:fillRect/>
            </a:stretch>
          </a:blipFill>
        </p:spPr>
      </p:sp>
      <p:sp>
        <p:nvSpPr>
          <p:cNvPr id="14" name="Freeform 14"/>
          <p:cNvSpPr/>
          <p:nvPr/>
        </p:nvSpPr>
        <p:spPr>
          <a:xfrm rot="-1051246">
            <a:off x="15805535" y="8247789"/>
            <a:ext cx="5104835" cy="5104835"/>
          </a:xfrm>
          <a:custGeom>
            <a:avLst/>
            <a:gdLst/>
            <a:ahLst/>
            <a:cxnLst/>
            <a:rect l="l" t="t" r="r" b="b"/>
            <a:pathLst>
              <a:path w="5104835" h="5104835">
                <a:moveTo>
                  <a:pt x="0" y="0"/>
                </a:moveTo>
                <a:lnTo>
                  <a:pt x="5104835" y="0"/>
                </a:lnTo>
                <a:lnTo>
                  <a:pt x="5104835" y="5104835"/>
                </a:lnTo>
                <a:lnTo>
                  <a:pt x="0" y="510483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sp>
      <p:sp>
        <p:nvSpPr>
          <p:cNvPr id="3" name="Freeform 3"/>
          <p:cNvSpPr/>
          <p:nvPr/>
        </p:nvSpPr>
        <p:spPr>
          <a:xfrm>
            <a:off x="1028700" y="2138798"/>
            <a:ext cx="11353788" cy="2195529"/>
          </a:xfrm>
          <a:custGeom>
            <a:avLst/>
            <a:gdLst/>
            <a:ahLst/>
            <a:cxnLst/>
            <a:rect l="l" t="t" r="r" b="b"/>
            <a:pathLst>
              <a:path w="11353788" h="2195529">
                <a:moveTo>
                  <a:pt x="0" y="0"/>
                </a:moveTo>
                <a:lnTo>
                  <a:pt x="11353788" y="0"/>
                </a:lnTo>
                <a:lnTo>
                  <a:pt x="11353788" y="2195529"/>
                </a:lnTo>
                <a:lnTo>
                  <a:pt x="0" y="2195529"/>
                </a:lnTo>
                <a:lnTo>
                  <a:pt x="0" y="0"/>
                </a:lnTo>
                <a:close/>
              </a:path>
            </a:pathLst>
          </a:custGeom>
          <a:blipFill>
            <a:blip r:embed="rId3"/>
            <a:stretch>
              <a:fillRect t="-88375" b="-31405"/>
            </a:stretch>
          </a:blipFill>
        </p:spPr>
      </p:sp>
      <p:sp>
        <p:nvSpPr>
          <p:cNvPr id="4" name="TextBox 4"/>
          <p:cNvSpPr txBox="1"/>
          <p:nvPr/>
        </p:nvSpPr>
        <p:spPr>
          <a:xfrm>
            <a:off x="1654578" y="2315813"/>
            <a:ext cx="9729268" cy="1927219"/>
          </a:xfrm>
          <a:prstGeom prst="rect">
            <a:avLst/>
          </a:prstGeom>
        </p:spPr>
        <p:txBody>
          <a:bodyPr lIns="0" tIns="0" rIns="0" bIns="0" rtlCol="0" anchor="t">
            <a:spAutoFit/>
          </a:bodyPr>
          <a:lstStyle/>
          <a:p>
            <a:pPr algn="ctr">
              <a:lnSpc>
                <a:spcPts val="12064"/>
              </a:lnSpc>
            </a:pPr>
            <a:r>
              <a:rPr lang="en-US" sz="12699" b="1" spc="-850">
                <a:solidFill>
                  <a:srgbClr val="000000"/>
                </a:solidFill>
                <a:latin typeface="Gaegu Bold"/>
                <a:ea typeface="Gaegu Bold"/>
                <a:cs typeface="Gaegu Bold"/>
                <a:sym typeface="Gaegu Bold"/>
              </a:rPr>
              <a:t>Reja :</a:t>
            </a:r>
          </a:p>
        </p:txBody>
      </p:sp>
      <p:sp>
        <p:nvSpPr>
          <p:cNvPr id="5" name="Freeform 5"/>
          <p:cNvSpPr/>
          <p:nvPr/>
        </p:nvSpPr>
        <p:spPr>
          <a:xfrm rot="4050216">
            <a:off x="15772048" y="419609"/>
            <a:ext cx="1337326" cy="1218183"/>
          </a:xfrm>
          <a:custGeom>
            <a:avLst/>
            <a:gdLst/>
            <a:ahLst/>
            <a:cxnLst/>
            <a:rect l="l" t="t" r="r" b="b"/>
            <a:pathLst>
              <a:path w="1337326" h="1218183">
                <a:moveTo>
                  <a:pt x="0" y="0"/>
                </a:moveTo>
                <a:lnTo>
                  <a:pt x="1337326" y="0"/>
                </a:lnTo>
                <a:lnTo>
                  <a:pt x="1337326" y="1218182"/>
                </a:lnTo>
                <a:lnTo>
                  <a:pt x="0" y="121818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rot="-2700000">
            <a:off x="13165297" y="7734583"/>
            <a:ext cx="5104835" cy="5104835"/>
          </a:xfrm>
          <a:custGeom>
            <a:avLst/>
            <a:gdLst/>
            <a:ahLst/>
            <a:cxnLst/>
            <a:rect l="l" t="t" r="r" b="b"/>
            <a:pathLst>
              <a:path w="5104835" h="5104835">
                <a:moveTo>
                  <a:pt x="0" y="0"/>
                </a:moveTo>
                <a:lnTo>
                  <a:pt x="5104835" y="0"/>
                </a:lnTo>
                <a:lnTo>
                  <a:pt x="5104835" y="5104834"/>
                </a:lnTo>
                <a:lnTo>
                  <a:pt x="0" y="510483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rot="-866099">
            <a:off x="12803500" y="1383655"/>
            <a:ext cx="4904486" cy="8007324"/>
          </a:xfrm>
          <a:custGeom>
            <a:avLst/>
            <a:gdLst/>
            <a:ahLst/>
            <a:cxnLst/>
            <a:rect l="l" t="t" r="r" b="b"/>
            <a:pathLst>
              <a:path w="4904486" h="8007324">
                <a:moveTo>
                  <a:pt x="0" y="0"/>
                </a:moveTo>
                <a:lnTo>
                  <a:pt x="4904486" y="0"/>
                </a:lnTo>
                <a:lnTo>
                  <a:pt x="4904486" y="8007323"/>
                </a:lnTo>
                <a:lnTo>
                  <a:pt x="0" y="800732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TextBox 8"/>
          <p:cNvSpPr txBox="1"/>
          <p:nvPr/>
        </p:nvSpPr>
        <p:spPr>
          <a:xfrm>
            <a:off x="1654578" y="4536558"/>
            <a:ext cx="9729268" cy="3943506"/>
          </a:xfrm>
          <a:prstGeom prst="rect">
            <a:avLst/>
          </a:prstGeom>
        </p:spPr>
        <p:txBody>
          <a:bodyPr lIns="0" tIns="0" rIns="0" bIns="0" rtlCol="0" anchor="t">
            <a:spAutoFit/>
          </a:bodyPr>
          <a:lstStyle/>
          <a:p>
            <a:pPr algn="l">
              <a:lnSpc>
                <a:spcPts val="6237"/>
              </a:lnSpc>
            </a:pPr>
            <a:r>
              <a:rPr lang="en-US" sz="4761" b="1">
                <a:solidFill>
                  <a:srgbClr val="000000"/>
                </a:solidFill>
                <a:latin typeface="Dosis Semi-Bold"/>
                <a:ea typeface="Dosis Semi-Bold"/>
                <a:cs typeface="Dosis Semi-Bold"/>
                <a:sym typeface="Dosis Semi-Bold"/>
              </a:rPr>
              <a:t> 1. Inkyuziv ta’lim haqida umumiy ma’lumot</a:t>
            </a:r>
          </a:p>
          <a:p>
            <a:pPr algn="l">
              <a:lnSpc>
                <a:spcPts val="6237"/>
              </a:lnSpc>
            </a:pPr>
            <a:r>
              <a:rPr lang="en-US" sz="4761" b="1">
                <a:solidFill>
                  <a:srgbClr val="000000"/>
                </a:solidFill>
                <a:latin typeface="Dosis Semi-Bold"/>
                <a:ea typeface="Dosis Semi-Bold"/>
                <a:cs typeface="Dosis Semi-Bold"/>
                <a:sym typeface="Dosis Semi-Bold"/>
              </a:rPr>
              <a:t>2.  Inkyuziv ta’lim stategiyasining ijtimoiy modeli</a:t>
            </a:r>
          </a:p>
          <a:p>
            <a:pPr algn="l">
              <a:lnSpc>
                <a:spcPts val="6237"/>
              </a:lnSpc>
            </a:pPr>
            <a:r>
              <a:rPr lang="en-US" sz="4761" b="1">
                <a:solidFill>
                  <a:srgbClr val="000000"/>
                </a:solidFill>
                <a:latin typeface="Dosis Semi-Bold"/>
                <a:ea typeface="Dosis Semi-Bold"/>
                <a:cs typeface="Dosis Semi-Bold"/>
                <a:sym typeface="Dosis Semi-Bold"/>
              </a:rPr>
              <a:t>3. Inkyuziv ta’limni rivojlantirish</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sp>
      <p:sp>
        <p:nvSpPr>
          <p:cNvPr id="3" name="Freeform 3"/>
          <p:cNvSpPr/>
          <p:nvPr/>
        </p:nvSpPr>
        <p:spPr>
          <a:xfrm>
            <a:off x="10722485" y="-440013"/>
            <a:ext cx="8446332" cy="11167026"/>
          </a:xfrm>
          <a:custGeom>
            <a:avLst/>
            <a:gdLst/>
            <a:ahLst/>
            <a:cxnLst/>
            <a:rect l="l" t="t" r="r" b="b"/>
            <a:pathLst>
              <a:path w="8446332" h="11167026">
                <a:moveTo>
                  <a:pt x="0" y="0"/>
                </a:moveTo>
                <a:lnTo>
                  <a:pt x="8446333" y="0"/>
                </a:lnTo>
                <a:lnTo>
                  <a:pt x="8446333" y="11167026"/>
                </a:lnTo>
                <a:lnTo>
                  <a:pt x="0" y="1116702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3155414" y="7773216"/>
            <a:ext cx="398427" cy="581645"/>
          </a:xfrm>
          <a:custGeom>
            <a:avLst/>
            <a:gdLst/>
            <a:ahLst/>
            <a:cxnLst/>
            <a:rect l="l" t="t" r="r" b="b"/>
            <a:pathLst>
              <a:path w="398427" h="581645">
                <a:moveTo>
                  <a:pt x="0" y="0"/>
                </a:moveTo>
                <a:lnTo>
                  <a:pt x="398427" y="0"/>
                </a:lnTo>
                <a:lnTo>
                  <a:pt x="398427" y="581645"/>
                </a:lnTo>
                <a:lnTo>
                  <a:pt x="0" y="58164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rot="110282">
            <a:off x="961638" y="1585463"/>
            <a:ext cx="8182362" cy="3255465"/>
          </a:xfrm>
          <a:custGeom>
            <a:avLst/>
            <a:gdLst/>
            <a:ahLst/>
            <a:cxnLst/>
            <a:rect l="l" t="t" r="r" b="b"/>
            <a:pathLst>
              <a:path w="8182362" h="3255465">
                <a:moveTo>
                  <a:pt x="0" y="0"/>
                </a:moveTo>
                <a:lnTo>
                  <a:pt x="8182362" y="0"/>
                </a:lnTo>
                <a:lnTo>
                  <a:pt x="8182362" y="3255465"/>
                </a:lnTo>
                <a:lnTo>
                  <a:pt x="0" y="3255465"/>
                </a:lnTo>
                <a:lnTo>
                  <a:pt x="0" y="0"/>
                </a:lnTo>
                <a:close/>
              </a:path>
            </a:pathLst>
          </a:custGeom>
          <a:blipFill>
            <a:blip r:embed="rId7"/>
            <a:stretch>
              <a:fillRect l="-1510" t="-10047" r="-1510"/>
            </a:stretch>
          </a:blipFill>
        </p:spPr>
      </p:sp>
      <p:sp>
        <p:nvSpPr>
          <p:cNvPr id="6" name="TextBox 6"/>
          <p:cNvSpPr txBox="1"/>
          <p:nvPr/>
        </p:nvSpPr>
        <p:spPr>
          <a:xfrm>
            <a:off x="1928002" y="1905817"/>
            <a:ext cx="6595294" cy="2744855"/>
          </a:xfrm>
          <a:prstGeom prst="rect">
            <a:avLst/>
          </a:prstGeom>
        </p:spPr>
        <p:txBody>
          <a:bodyPr lIns="0" tIns="0" rIns="0" bIns="0" rtlCol="0" anchor="t">
            <a:spAutoFit/>
          </a:bodyPr>
          <a:lstStyle/>
          <a:p>
            <a:pPr algn="ctr">
              <a:lnSpc>
                <a:spcPts val="10309"/>
              </a:lnSpc>
            </a:pPr>
            <a:r>
              <a:rPr lang="en-US" sz="10852" spc="-727">
                <a:solidFill>
                  <a:srgbClr val="000000"/>
                </a:solidFill>
                <a:latin typeface="Kacst Decorative"/>
                <a:ea typeface="Kacst Decorative"/>
                <a:cs typeface="Kacst Decorative"/>
                <a:sym typeface="Kacst Decorative"/>
              </a:rPr>
              <a:t>Inklyuziv ta’lim</a:t>
            </a:r>
          </a:p>
        </p:txBody>
      </p:sp>
      <p:sp>
        <p:nvSpPr>
          <p:cNvPr id="7" name="TextBox 7"/>
          <p:cNvSpPr txBox="1"/>
          <p:nvPr/>
        </p:nvSpPr>
        <p:spPr>
          <a:xfrm>
            <a:off x="519148" y="5153025"/>
            <a:ext cx="9958125" cy="3995801"/>
          </a:xfrm>
          <a:prstGeom prst="rect">
            <a:avLst/>
          </a:prstGeom>
        </p:spPr>
        <p:txBody>
          <a:bodyPr lIns="0" tIns="0" rIns="0" bIns="0" rtlCol="0" anchor="t">
            <a:spAutoFit/>
          </a:bodyPr>
          <a:lstStyle/>
          <a:p>
            <a:pPr algn="just">
              <a:lnSpc>
                <a:spcPts val="4521"/>
              </a:lnSpc>
            </a:pPr>
            <a:r>
              <a:rPr lang="en-US" sz="3799" b="1">
                <a:solidFill>
                  <a:srgbClr val="000000"/>
                </a:solidFill>
                <a:latin typeface="Dosis Semi-Bold"/>
                <a:ea typeface="Dosis Semi-Bold"/>
                <a:cs typeface="Dosis Semi-Bold"/>
                <a:sym typeface="Dosis Semi-Bold"/>
              </a:rPr>
              <a:t>Inklyuziv ta’lim – bu barcha bolalarning, jumladan, nogironligi bor, maxsus ehtiyojga ega yoki turli ijtimoiy guruhlarga mansub bolalarning teng ta’lim olish imkoniyatini ta’minlaydigan ta’lim tizimi. Bu yondashuv har bir bolaning ehtiyojlarini inobatga olib, ularga mos keladigan ta’lim muhitini yaratishga qaratilgan.</a:t>
            </a:r>
          </a:p>
        </p:txBody>
      </p:sp>
      <p:sp>
        <p:nvSpPr>
          <p:cNvPr id="8" name="Freeform 8"/>
          <p:cNvSpPr/>
          <p:nvPr/>
        </p:nvSpPr>
        <p:spPr>
          <a:xfrm rot="-10669463">
            <a:off x="8260161" y="2916377"/>
            <a:ext cx="1767678" cy="1623705"/>
          </a:xfrm>
          <a:custGeom>
            <a:avLst/>
            <a:gdLst/>
            <a:ahLst/>
            <a:cxnLst/>
            <a:rect l="l" t="t" r="r" b="b"/>
            <a:pathLst>
              <a:path w="1767678" h="1623705">
                <a:moveTo>
                  <a:pt x="0" y="0"/>
                </a:moveTo>
                <a:lnTo>
                  <a:pt x="1767678" y="0"/>
                </a:lnTo>
                <a:lnTo>
                  <a:pt x="1767678" y="1623705"/>
                </a:lnTo>
                <a:lnTo>
                  <a:pt x="0" y="1623705"/>
                </a:lnTo>
                <a:lnTo>
                  <a:pt x="0" y="0"/>
                </a:lnTo>
                <a:close/>
              </a:path>
            </a:pathLst>
          </a:custGeom>
          <a:blipFill>
            <a:blip r:embed="rId8"/>
            <a:stretch>
              <a:fillRect/>
            </a:stretch>
          </a:blipFill>
        </p:spPr>
      </p:sp>
      <p:sp>
        <p:nvSpPr>
          <p:cNvPr id="9" name="Freeform 9"/>
          <p:cNvSpPr/>
          <p:nvPr/>
        </p:nvSpPr>
        <p:spPr>
          <a:xfrm rot="2492686">
            <a:off x="6871847" y="1044130"/>
            <a:ext cx="2320821" cy="1223595"/>
          </a:xfrm>
          <a:custGeom>
            <a:avLst/>
            <a:gdLst/>
            <a:ahLst/>
            <a:cxnLst/>
            <a:rect l="l" t="t" r="r" b="b"/>
            <a:pathLst>
              <a:path w="2320821" h="1223595">
                <a:moveTo>
                  <a:pt x="0" y="0"/>
                </a:moveTo>
                <a:lnTo>
                  <a:pt x="2320821" y="0"/>
                </a:lnTo>
                <a:lnTo>
                  <a:pt x="2320821" y="1223595"/>
                </a:lnTo>
                <a:lnTo>
                  <a:pt x="0" y="1223595"/>
                </a:lnTo>
                <a:lnTo>
                  <a:pt x="0" y="0"/>
                </a:lnTo>
                <a:close/>
              </a:path>
            </a:pathLst>
          </a:custGeom>
          <a:blipFill>
            <a:blip r:embed="rId9"/>
            <a:stretch>
              <a:fillRect/>
            </a:stretch>
          </a:blipFill>
        </p:spPr>
      </p:sp>
      <p:sp>
        <p:nvSpPr>
          <p:cNvPr id="10" name="Freeform 10"/>
          <p:cNvSpPr/>
          <p:nvPr/>
        </p:nvSpPr>
        <p:spPr>
          <a:xfrm rot="-6966572">
            <a:off x="10058054" y="8223067"/>
            <a:ext cx="1328863" cy="2070466"/>
          </a:xfrm>
          <a:custGeom>
            <a:avLst/>
            <a:gdLst/>
            <a:ahLst/>
            <a:cxnLst/>
            <a:rect l="l" t="t" r="r" b="b"/>
            <a:pathLst>
              <a:path w="1328863" h="2070466">
                <a:moveTo>
                  <a:pt x="0" y="0"/>
                </a:moveTo>
                <a:lnTo>
                  <a:pt x="1328863" y="0"/>
                </a:lnTo>
                <a:lnTo>
                  <a:pt x="1328863" y="2070466"/>
                </a:lnTo>
                <a:lnTo>
                  <a:pt x="0" y="207046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1" name="Freeform 11"/>
          <p:cNvSpPr/>
          <p:nvPr/>
        </p:nvSpPr>
        <p:spPr>
          <a:xfrm>
            <a:off x="11944486" y="1893874"/>
            <a:ext cx="6343514" cy="6460987"/>
          </a:xfrm>
          <a:custGeom>
            <a:avLst/>
            <a:gdLst/>
            <a:ahLst/>
            <a:cxnLst/>
            <a:rect l="l" t="t" r="r" b="b"/>
            <a:pathLst>
              <a:path w="6343514" h="6460987">
                <a:moveTo>
                  <a:pt x="0" y="0"/>
                </a:moveTo>
                <a:lnTo>
                  <a:pt x="6343514" y="0"/>
                </a:lnTo>
                <a:lnTo>
                  <a:pt x="6343514" y="6460987"/>
                </a:lnTo>
                <a:lnTo>
                  <a:pt x="0" y="6460987"/>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sp>
      <p:sp>
        <p:nvSpPr>
          <p:cNvPr id="3" name="Freeform 3"/>
          <p:cNvSpPr/>
          <p:nvPr/>
        </p:nvSpPr>
        <p:spPr>
          <a:xfrm>
            <a:off x="808921" y="2371698"/>
            <a:ext cx="15515184" cy="7309510"/>
          </a:xfrm>
          <a:custGeom>
            <a:avLst/>
            <a:gdLst/>
            <a:ahLst/>
            <a:cxnLst/>
            <a:rect l="l" t="t" r="r" b="b"/>
            <a:pathLst>
              <a:path w="15515184" h="7309510">
                <a:moveTo>
                  <a:pt x="0" y="0"/>
                </a:moveTo>
                <a:lnTo>
                  <a:pt x="15515184" y="0"/>
                </a:lnTo>
                <a:lnTo>
                  <a:pt x="15515184" y="7309510"/>
                </a:lnTo>
                <a:lnTo>
                  <a:pt x="0" y="7309510"/>
                </a:lnTo>
                <a:lnTo>
                  <a:pt x="0" y="0"/>
                </a:lnTo>
                <a:close/>
              </a:path>
            </a:pathLst>
          </a:custGeom>
          <a:blipFill>
            <a:blip r:embed="rId3"/>
            <a:stretch>
              <a:fillRect t="-816" r="-22803" b="-9965"/>
            </a:stretch>
          </a:blipFill>
        </p:spPr>
      </p:sp>
      <p:grpSp>
        <p:nvGrpSpPr>
          <p:cNvPr id="4" name="Group 4"/>
          <p:cNvGrpSpPr>
            <a:grpSpLocks noChangeAspect="1"/>
          </p:cNvGrpSpPr>
          <p:nvPr/>
        </p:nvGrpSpPr>
        <p:grpSpPr>
          <a:xfrm>
            <a:off x="0" y="5300495"/>
            <a:ext cx="4986505" cy="4986505"/>
            <a:chOff x="0" y="0"/>
            <a:chExt cx="19050000" cy="19050000"/>
          </a:xfrm>
        </p:grpSpPr>
        <p:sp>
          <p:nvSpPr>
            <p:cNvPr id="5" name="Freeform 5"/>
            <p:cNvSpPr/>
            <p:nvPr/>
          </p:nvSpPr>
          <p:spPr>
            <a:xfrm>
              <a:off x="1106665" y="1106665"/>
              <a:ext cx="16836669" cy="16836669"/>
            </a:xfrm>
            <a:custGeom>
              <a:avLst/>
              <a:gdLst/>
              <a:ahLst/>
              <a:cxnLst/>
              <a:rect l="l" t="t" r="r" b="b"/>
              <a:pathLst>
                <a:path w="16836669" h="16836669">
                  <a:moveTo>
                    <a:pt x="0" y="0"/>
                  </a:moveTo>
                  <a:lnTo>
                    <a:pt x="16836669" y="0"/>
                  </a:lnTo>
                  <a:lnTo>
                    <a:pt x="16836669" y="16836669"/>
                  </a:lnTo>
                  <a:lnTo>
                    <a:pt x="0" y="16836669"/>
                  </a:lnTo>
                  <a:close/>
                </a:path>
              </a:pathLst>
            </a:custGeom>
            <a:solidFill>
              <a:srgbClr val="A8D6BC"/>
            </a:solidFill>
            <a:ln w="12700">
              <a:solidFill>
                <a:srgbClr val="000000"/>
              </a:solidFill>
            </a:ln>
          </p:spPr>
        </p:sp>
        <p:sp>
          <p:nvSpPr>
            <p:cNvPr id="6" name="Freeform 6"/>
            <p:cNvSpPr/>
            <p:nvPr/>
          </p:nvSpPr>
          <p:spPr>
            <a:xfrm>
              <a:off x="0" y="0"/>
              <a:ext cx="19050000" cy="19050000"/>
            </a:xfrm>
            <a:custGeom>
              <a:avLst/>
              <a:gdLst/>
              <a:ahLst/>
              <a:cxnLst/>
              <a:rect l="l" t="t" r="r" b="b"/>
              <a:pathLst>
                <a:path w="19050000" h="19050000">
                  <a:moveTo>
                    <a:pt x="0" y="0"/>
                  </a:moveTo>
                  <a:lnTo>
                    <a:pt x="19050000" y="0"/>
                  </a:lnTo>
                  <a:lnTo>
                    <a:pt x="19050000" y="19050000"/>
                  </a:lnTo>
                  <a:lnTo>
                    <a:pt x="0" y="19050000"/>
                  </a:lnTo>
                  <a:close/>
                </a:path>
              </a:pathLst>
            </a:custGeom>
            <a:blipFill>
              <a:blip r:embed="rId4"/>
              <a:stretch>
                <a:fillRect/>
              </a:stretch>
            </a:blipFill>
          </p:spPr>
        </p:sp>
      </p:grpSp>
      <p:grpSp>
        <p:nvGrpSpPr>
          <p:cNvPr id="7" name="Group 7"/>
          <p:cNvGrpSpPr>
            <a:grpSpLocks noChangeAspect="1"/>
          </p:cNvGrpSpPr>
          <p:nvPr/>
        </p:nvGrpSpPr>
        <p:grpSpPr>
          <a:xfrm>
            <a:off x="13280157" y="-114715"/>
            <a:ext cx="5258215" cy="5258215"/>
            <a:chOff x="0" y="0"/>
            <a:chExt cx="19050000" cy="19050000"/>
          </a:xfrm>
        </p:grpSpPr>
        <p:sp>
          <p:nvSpPr>
            <p:cNvPr id="8" name="Freeform 8"/>
            <p:cNvSpPr/>
            <p:nvPr/>
          </p:nvSpPr>
          <p:spPr>
            <a:xfrm>
              <a:off x="1106665" y="1106665"/>
              <a:ext cx="16836669" cy="16836669"/>
            </a:xfrm>
            <a:custGeom>
              <a:avLst/>
              <a:gdLst/>
              <a:ahLst/>
              <a:cxnLst/>
              <a:rect l="l" t="t" r="r" b="b"/>
              <a:pathLst>
                <a:path w="16836669" h="16836669">
                  <a:moveTo>
                    <a:pt x="0" y="0"/>
                  </a:moveTo>
                  <a:lnTo>
                    <a:pt x="16836669" y="0"/>
                  </a:lnTo>
                  <a:lnTo>
                    <a:pt x="16836669" y="16836669"/>
                  </a:lnTo>
                  <a:lnTo>
                    <a:pt x="0" y="16836669"/>
                  </a:lnTo>
                  <a:close/>
                </a:path>
              </a:pathLst>
            </a:custGeom>
            <a:blipFill>
              <a:blip r:embed="rId5"/>
              <a:stretch>
                <a:fillRect b="-30081"/>
              </a:stretch>
            </a:blipFill>
          </p:spPr>
        </p:sp>
        <p:sp>
          <p:nvSpPr>
            <p:cNvPr id="9" name="Freeform 9"/>
            <p:cNvSpPr/>
            <p:nvPr/>
          </p:nvSpPr>
          <p:spPr>
            <a:xfrm>
              <a:off x="0" y="0"/>
              <a:ext cx="19050000" cy="19050000"/>
            </a:xfrm>
            <a:custGeom>
              <a:avLst/>
              <a:gdLst/>
              <a:ahLst/>
              <a:cxnLst/>
              <a:rect l="l" t="t" r="r" b="b"/>
              <a:pathLst>
                <a:path w="19050000" h="19050000">
                  <a:moveTo>
                    <a:pt x="0" y="0"/>
                  </a:moveTo>
                  <a:lnTo>
                    <a:pt x="19050000" y="0"/>
                  </a:lnTo>
                  <a:lnTo>
                    <a:pt x="19050000" y="19050000"/>
                  </a:lnTo>
                  <a:lnTo>
                    <a:pt x="0" y="19050000"/>
                  </a:lnTo>
                  <a:close/>
                </a:path>
              </a:pathLst>
            </a:custGeom>
            <a:blipFill>
              <a:blip r:embed="rId4"/>
              <a:stretch>
                <a:fillRect/>
              </a:stretch>
            </a:blipFill>
          </p:spPr>
        </p:sp>
      </p:grpSp>
      <p:sp>
        <p:nvSpPr>
          <p:cNvPr id="10" name="Freeform 10"/>
          <p:cNvSpPr/>
          <p:nvPr/>
        </p:nvSpPr>
        <p:spPr>
          <a:xfrm rot="-10800000">
            <a:off x="283836" y="783153"/>
            <a:ext cx="12941445" cy="2319894"/>
          </a:xfrm>
          <a:custGeom>
            <a:avLst/>
            <a:gdLst/>
            <a:ahLst/>
            <a:cxnLst/>
            <a:rect l="l" t="t" r="r" b="b"/>
            <a:pathLst>
              <a:path w="12941445" h="2319894">
                <a:moveTo>
                  <a:pt x="0" y="0"/>
                </a:moveTo>
                <a:lnTo>
                  <a:pt x="12941445" y="0"/>
                </a:lnTo>
                <a:lnTo>
                  <a:pt x="12941445" y="2319894"/>
                </a:lnTo>
                <a:lnTo>
                  <a:pt x="0" y="2319894"/>
                </a:lnTo>
                <a:lnTo>
                  <a:pt x="0" y="0"/>
                </a:lnTo>
                <a:close/>
              </a:path>
            </a:pathLst>
          </a:custGeom>
          <a:blipFill>
            <a:blip r:embed="rId3"/>
            <a:stretch>
              <a:fillRect l="-1510" t="-47153" r="-1510" b="-97092"/>
            </a:stretch>
          </a:blipFill>
        </p:spPr>
      </p:sp>
      <p:sp>
        <p:nvSpPr>
          <p:cNvPr id="11" name="Freeform 11"/>
          <p:cNvSpPr/>
          <p:nvPr/>
        </p:nvSpPr>
        <p:spPr>
          <a:xfrm rot="-1051246">
            <a:off x="-1743496" y="-1638432"/>
            <a:ext cx="5104835" cy="5104835"/>
          </a:xfrm>
          <a:custGeom>
            <a:avLst/>
            <a:gdLst/>
            <a:ahLst/>
            <a:cxnLst/>
            <a:rect l="l" t="t" r="r" b="b"/>
            <a:pathLst>
              <a:path w="5104835" h="5104835">
                <a:moveTo>
                  <a:pt x="0" y="0"/>
                </a:moveTo>
                <a:lnTo>
                  <a:pt x="5104835" y="0"/>
                </a:lnTo>
                <a:lnTo>
                  <a:pt x="5104835" y="5104835"/>
                </a:lnTo>
                <a:lnTo>
                  <a:pt x="0" y="510483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2" name="TextBox 12"/>
          <p:cNvSpPr txBox="1"/>
          <p:nvPr/>
        </p:nvSpPr>
        <p:spPr>
          <a:xfrm>
            <a:off x="1977302" y="885825"/>
            <a:ext cx="10054297" cy="1971675"/>
          </a:xfrm>
          <a:prstGeom prst="rect">
            <a:avLst/>
          </a:prstGeom>
        </p:spPr>
        <p:txBody>
          <a:bodyPr lIns="0" tIns="0" rIns="0" bIns="0" rtlCol="0" anchor="t">
            <a:spAutoFit/>
          </a:bodyPr>
          <a:lstStyle/>
          <a:p>
            <a:pPr algn="ctr">
              <a:lnSpc>
                <a:spcPts val="7200"/>
              </a:lnSpc>
            </a:pPr>
            <a:r>
              <a:rPr lang="en-US" sz="6000" b="1" spc="-330">
                <a:solidFill>
                  <a:srgbClr val="000000"/>
                </a:solidFill>
                <a:latin typeface="Gaegu Bold"/>
                <a:ea typeface="Gaegu Bold"/>
                <a:cs typeface="Gaegu Bold"/>
                <a:sym typeface="Gaegu Bold"/>
              </a:rPr>
              <a:t>Inklyuziv ta'lim strategiyasining ijtimoiy modeli </a:t>
            </a:r>
          </a:p>
        </p:txBody>
      </p:sp>
      <p:sp>
        <p:nvSpPr>
          <p:cNvPr id="13" name="Freeform 13"/>
          <p:cNvSpPr/>
          <p:nvPr/>
        </p:nvSpPr>
        <p:spPr>
          <a:xfrm rot="-3179418">
            <a:off x="-1372659" y="-1207299"/>
            <a:ext cx="3312989" cy="3312989"/>
          </a:xfrm>
          <a:custGeom>
            <a:avLst/>
            <a:gdLst/>
            <a:ahLst/>
            <a:cxnLst/>
            <a:rect l="l" t="t" r="r" b="b"/>
            <a:pathLst>
              <a:path w="3312989" h="3312989">
                <a:moveTo>
                  <a:pt x="0" y="0"/>
                </a:moveTo>
                <a:lnTo>
                  <a:pt x="3312990" y="0"/>
                </a:lnTo>
                <a:lnTo>
                  <a:pt x="3312990" y="3312989"/>
                </a:lnTo>
                <a:lnTo>
                  <a:pt x="0" y="331298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4" name="Freeform 14"/>
          <p:cNvSpPr/>
          <p:nvPr/>
        </p:nvSpPr>
        <p:spPr>
          <a:xfrm>
            <a:off x="283836" y="6177824"/>
            <a:ext cx="4162801" cy="3231847"/>
          </a:xfrm>
          <a:custGeom>
            <a:avLst/>
            <a:gdLst/>
            <a:ahLst/>
            <a:cxnLst/>
            <a:rect l="l" t="t" r="r" b="b"/>
            <a:pathLst>
              <a:path w="4162801" h="3231847">
                <a:moveTo>
                  <a:pt x="0" y="0"/>
                </a:moveTo>
                <a:lnTo>
                  <a:pt x="4162801" y="0"/>
                </a:lnTo>
                <a:lnTo>
                  <a:pt x="4162801" y="3231847"/>
                </a:lnTo>
                <a:lnTo>
                  <a:pt x="0" y="323184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5" name="TextBox 15"/>
          <p:cNvSpPr txBox="1"/>
          <p:nvPr/>
        </p:nvSpPr>
        <p:spPr>
          <a:xfrm>
            <a:off x="4769201" y="4011625"/>
            <a:ext cx="8749599" cy="5862824"/>
          </a:xfrm>
          <a:prstGeom prst="rect">
            <a:avLst/>
          </a:prstGeom>
        </p:spPr>
        <p:txBody>
          <a:bodyPr lIns="0" tIns="0" rIns="0" bIns="0" rtlCol="0" anchor="t">
            <a:spAutoFit/>
          </a:bodyPr>
          <a:lstStyle/>
          <a:p>
            <a:pPr algn="ctr">
              <a:lnSpc>
                <a:spcPts val="5254"/>
              </a:lnSpc>
            </a:pPr>
            <a:r>
              <a:rPr lang="en-US" sz="3456" b="1">
                <a:solidFill>
                  <a:srgbClr val="000000"/>
                </a:solidFill>
                <a:latin typeface="Dosis Semi-Bold"/>
                <a:ea typeface="Dosis Semi-Bold"/>
                <a:cs typeface="Dosis Semi-Bold"/>
                <a:sym typeface="Dosis Semi-Bold"/>
              </a:rPr>
              <a:t>Inklyuziv ta’limning ijtimoiy modeli nogironlik va maxsus ehtiyojga ega shaxslarning jamiyatdagi o‘rnini tashqi muhit va ijtimoiy omillar bilan bog‘lab tushuntiradi. Ushbu yondashuvga ko‘ra, nogironlik – bu shaxsning o‘ziga xosligi emas, balki jamiyatning ularning ehtiyojlariga moslashmaganligi natijasida paydo bo‘ladigan to‘siqlardir.</a:t>
            </a:r>
          </a:p>
          <a:p>
            <a:pPr algn="r">
              <a:lnSpc>
                <a:spcPts val="4350"/>
              </a:lnSpc>
            </a:pPr>
            <a:r>
              <a:rPr lang="en-US" sz="2862" b="1">
                <a:solidFill>
                  <a:srgbClr val="000000"/>
                </a:solidFill>
                <a:latin typeface="Dosis Semi-Bold"/>
                <a:ea typeface="Dosis Semi-Bold"/>
                <a:cs typeface="Dosis Semi-Bold"/>
                <a:sym typeface="Dosis Semi-Bold"/>
              </a:rPr>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sp>
      <p:sp>
        <p:nvSpPr>
          <p:cNvPr id="3" name="Freeform 3"/>
          <p:cNvSpPr/>
          <p:nvPr/>
        </p:nvSpPr>
        <p:spPr>
          <a:xfrm rot="-380265">
            <a:off x="1360381" y="1102701"/>
            <a:ext cx="12602964" cy="16662573"/>
          </a:xfrm>
          <a:custGeom>
            <a:avLst/>
            <a:gdLst/>
            <a:ahLst/>
            <a:cxnLst/>
            <a:rect l="l" t="t" r="r" b="b"/>
            <a:pathLst>
              <a:path w="12602964" h="16662573">
                <a:moveTo>
                  <a:pt x="0" y="0"/>
                </a:moveTo>
                <a:lnTo>
                  <a:pt x="12602964" y="0"/>
                </a:lnTo>
                <a:lnTo>
                  <a:pt x="12602964" y="16662572"/>
                </a:lnTo>
                <a:lnTo>
                  <a:pt x="0" y="1666257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rot="-381588">
            <a:off x="3034184" y="2345091"/>
            <a:ext cx="9643235" cy="2445634"/>
          </a:xfrm>
          <a:prstGeom prst="rect">
            <a:avLst/>
          </a:prstGeom>
        </p:spPr>
        <p:txBody>
          <a:bodyPr lIns="0" tIns="0" rIns="0" bIns="0" rtlCol="0" anchor="t">
            <a:spAutoFit/>
          </a:bodyPr>
          <a:lstStyle/>
          <a:p>
            <a:pPr algn="ctr">
              <a:lnSpc>
                <a:spcPts val="9336"/>
              </a:lnSpc>
            </a:pPr>
            <a:r>
              <a:rPr lang="en-US" sz="9827" b="1" spc="-658">
                <a:solidFill>
                  <a:srgbClr val="000000"/>
                </a:solidFill>
                <a:latin typeface="Dosis Bold"/>
                <a:ea typeface="Dosis Bold"/>
                <a:cs typeface="Dosis Bold"/>
                <a:sym typeface="Dosis Bold"/>
              </a:rPr>
              <a:t>Ijtimoiy modelning asosiy g‘oyasi</a:t>
            </a:r>
          </a:p>
        </p:txBody>
      </p:sp>
      <p:sp>
        <p:nvSpPr>
          <p:cNvPr id="5" name="TextBox 5"/>
          <p:cNvSpPr txBox="1"/>
          <p:nvPr/>
        </p:nvSpPr>
        <p:spPr>
          <a:xfrm rot="-406801">
            <a:off x="2904707" y="4734975"/>
            <a:ext cx="10732269" cy="4690618"/>
          </a:xfrm>
          <a:prstGeom prst="rect">
            <a:avLst/>
          </a:prstGeom>
        </p:spPr>
        <p:txBody>
          <a:bodyPr lIns="0" tIns="0" rIns="0" bIns="0" rtlCol="0" anchor="t">
            <a:spAutoFit/>
          </a:bodyPr>
          <a:lstStyle/>
          <a:p>
            <a:pPr marL="755649" lvl="1" indent="-377824" algn="l">
              <a:lnSpc>
                <a:spcPts val="4164"/>
              </a:lnSpc>
              <a:buFont typeface="Arial"/>
              <a:buChar char="•"/>
            </a:pPr>
            <a:r>
              <a:rPr lang="en-US" sz="3499" b="1">
                <a:solidFill>
                  <a:srgbClr val="000000"/>
                </a:solidFill>
                <a:latin typeface="Dosis Semi-Bold"/>
                <a:ea typeface="Dosis Semi-Bold"/>
                <a:cs typeface="Dosis Semi-Bold"/>
                <a:sym typeface="Dosis Semi-Bold"/>
              </a:rPr>
              <a:t>Nogironligi yoki maxsus ehtiyojlari bor bolalar muammosi ularning jismoniy yoki intellektual cheklovlarida emas, balki jamiyat va ta’lim tizimining ularga yetarlicha moslashmaganligida deb qaraladi.</a:t>
            </a:r>
          </a:p>
          <a:p>
            <a:pPr marL="755649" lvl="1" indent="-377824" algn="l">
              <a:lnSpc>
                <a:spcPts val="4164"/>
              </a:lnSpc>
              <a:buFont typeface="Arial"/>
              <a:buChar char="•"/>
            </a:pPr>
            <a:r>
              <a:rPr lang="en-US" sz="3499" b="1">
                <a:solidFill>
                  <a:srgbClr val="000000"/>
                </a:solidFill>
                <a:latin typeface="Dosis Semi-Bold"/>
                <a:ea typeface="Dosis Semi-Bold"/>
                <a:cs typeface="Dosis Semi-Bold"/>
                <a:sym typeface="Dosis Semi-Bold"/>
              </a:rPr>
              <a:t>Ta’lim muassasalari bolalarga moslashishi kerak, bolalar esa o‘zlari maxsus ta’lim tizimiga ajratilishi kerak emas.</a:t>
            </a:r>
          </a:p>
          <a:p>
            <a:pPr marL="755649" lvl="1" indent="-377824" algn="l">
              <a:lnSpc>
                <a:spcPts val="4164"/>
              </a:lnSpc>
              <a:buFont typeface="Arial"/>
              <a:buChar char="•"/>
            </a:pPr>
            <a:r>
              <a:rPr lang="en-US" sz="3499" b="1">
                <a:solidFill>
                  <a:srgbClr val="000000"/>
                </a:solidFill>
                <a:latin typeface="Dosis Semi-Bold"/>
                <a:ea typeface="Dosis Semi-Bold"/>
                <a:cs typeface="Dosis Semi-Bold"/>
                <a:sym typeface="Dosis Semi-Bold"/>
              </a:rPr>
              <a:t>Jamiyatning inklyuziv bo‘lishi uchun infratuzilma, ta’lim muhitlari va ijtimoiy munosabatlar o‘zgarishi lozim.</a:t>
            </a:r>
          </a:p>
          <a:p>
            <a:pPr algn="l">
              <a:lnSpc>
                <a:spcPts val="3926"/>
              </a:lnSpc>
            </a:pPr>
            <a:endParaRPr lang="en-US" sz="3499" b="1">
              <a:solidFill>
                <a:srgbClr val="000000"/>
              </a:solidFill>
              <a:latin typeface="Dosis Semi-Bold"/>
              <a:ea typeface="Dosis Semi-Bold"/>
              <a:cs typeface="Dosis Semi-Bold"/>
              <a:sym typeface="Dosis Semi-Bold"/>
            </a:endParaRPr>
          </a:p>
        </p:txBody>
      </p:sp>
      <p:sp>
        <p:nvSpPr>
          <p:cNvPr id="6" name="Freeform 6"/>
          <p:cNvSpPr/>
          <p:nvPr/>
        </p:nvSpPr>
        <p:spPr>
          <a:xfrm>
            <a:off x="12946365" y="4902269"/>
            <a:ext cx="6697638" cy="5140437"/>
          </a:xfrm>
          <a:custGeom>
            <a:avLst/>
            <a:gdLst/>
            <a:ahLst/>
            <a:cxnLst/>
            <a:rect l="l" t="t" r="r" b="b"/>
            <a:pathLst>
              <a:path w="6697638" h="5140437">
                <a:moveTo>
                  <a:pt x="0" y="0"/>
                </a:moveTo>
                <a:lnTo>
                  <a:pt x="6697638" y="0"/>
                </a:lnTo>
                <a:lnTo>
                  <a:pt x="6697638" y="5140437"/>
                </a:lnTo>
                <a:lnTo>
                  <a:pt x="0" y="514043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rot="1388038">
            <a:off x="14173390" y="434465"/>
            <a:ext cx="1342255" cy="1924380"/>
          </a:xfrm>
          <a:custGeom>
            <a:avLst/>
            <a:gdLst/>
            <a:ahLst/>
            <a:cxnLst/>
            <a:rect l="l" t="t" r="r" b="b"/>
            <a:pathLst>
              <a:path w="1342255" h="1924380">
                <a:moveTo>
                  <a:pt x="0" y="0"/>
                </a:moveTo>
                <a:lnTo>
                  <a:pt x="1342255" y="0"/>
                </a:lnTo>
                <a:lnTo>
                  <a:pt x="1342255" y="1924380"/>
                </a:lnTo>
                <a:lnTo>
                  <a:pt x="0" y="192438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Freeform 8"/>
          <p:cNvSpPr/>
          <p:nvPr/>
        </p:nvSpPr>
        <p:spPr>
          <a:xfrm rot="-9614420" flipH="1" flipV="1">
            <a:off x="14505149" y="1228511"/>
            <a:ext cx="4200691" cy="4451599"/>
          </a:xfrm>
          <a:custGeom>
            <a:avLst/>
            <a:gdLst/>
            <a:ahLst/>
            <a:cxnLst/>
            <a:rect l="l" t="t" r="r" b="b"/>
            <a:pathLst>
              <a:path w="4200691" h="4451599">
                <a:moveTo>
                  <a:pt x="4200691" y="4451599"/>
                </a:moveTo>
                <a:lnTo>
                  <a:pt x="0" y="4451599"/>
                </a:lnTo>
                <a:lnTo>
                  <a:pt x="0" y="0"/>
                </a:lnTo>
                <a:lnTo>
                  <a:pt x="4200691" y="0"/>
                </a:lnTo>
                <a:lnTo>
                  <a:pt x="4200691" y="4451599"/>
                </a:lnTo>
                <a:close/>
              </a:path>
            </a:pathLst>
          </a:custGeom>
          <a:blipFill>
            <a:blip r:embed="rId9">
              <a:extLst>
                <a:ext uri="{96DAC541-7B7A-43D3-8B79-37D633B846F1}">
                  <asvg:svgBlip xmlns:asvg="http://schemas.microsoft.com/office/drawing/2016/SVG/main" xmlns="" r:embed="rId10"/>
                </a:ext>
              </a:extLst>
            </a:blip>
            <a:stretch>
              <a:fillRect/>
            </a:stretch>
          </a:blipFill>
        </p:spPr>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sp>
      <p:sp>
        <p:nvSpPr>
          <p:cNvPr id="3" name="Freeform 3"/>
          <p:cNvSpPr/>
          <p:nvPr/>
        </p:nvSpPr>
        <p:spPr>
          <a:xfrm rot="5400000">
            <a:off x="6635069" y="-943810"/>
            <a:ext cx="5270249" cy="7921873"/>
          </a:xfrm>
          <a:custGeom>
            <a:avLst/>
            <a:gdLst/>
            <a:ahLst/>
            <a:cxnLst/>
            <a:rect l="l" t="t" r="r" b="b"/>
            <a:pathLst>
              <a:path w="5270249" h="7921873">
                <a:moveTo>
                  <a:pt x="0" y="0"/>
                </a:moveTo>
                <a:lnTo>
                  <a:pt x="5270249" y="0"/>
                </a:lnTo>
                <a:lnTo>
                  <a:pt x="5270249" y="7921873"/>
                </a:lnTo>
                <a:lnTo>
                  <a:pt x="0" y="7921873"/>
                </a:lnTo>
                <a:lnTo>
                  <a:pt x="0" y="0"/>
                </a:lnTo>
                <a:close/>
              </a:path>
            </a:pathLst>
          </a:custGeom>
          <a:blipFill>
            <a:blip r:embed="rId3">
              <a:extLst>
                <a:ext uri="{96DAC541-7B7A-43D3-8B79-37D633B846F1}">
                  <asvg:svgBlip xmlns:asvg="http://schemas.microsoft.com/office/drawing/2016/SVG/main" xmlns="" r:embed="rId4"/>
                </a:ext>
              </a:extLst>
            </a:blip>
            <a:stretch>
              <a:fillRect t="-17983" r="-57678" b="-20706"/>
            </a:stretch>
          </a:blipFill>
        </p:spPr>
      </p:sp>
      <p:sp>
        <p:nvSpPr>
          <p:cNvPr id="4" name="TextBox 4"/>
          <p:cNvSpPr txBox="1"/>
          <p:nvPr/>
        </p:nvSpPr>
        <p:spPr>
          <a:xfrm>
            <a:off x="2365973" y="6852759"/>
            <a:ext cx="13556054" cy="2877116"/>
          </a:xfrm>
          <a:prstGeom prst="rect">
            <a:avLst/>
          </a:prstGeom>
        </p:spPr>
        <p:txBody>
          <a:bodyPr lIns="0" tIns="0" rIns="0" bIns="0" rtlCol="0" anchor="t">
            <a:spAutoFit/>
          </a:bodyPr>
          <a:lstStyle/>
          <a:p>
            <a:pPr algn="ctr">
              <a:lnSpc>
                <a:spcPts val="4582"/>
              </a:lnSpc>
            </a:pPr>
            <a:r>
              <a:rPr lang="en-US" sz="3850" b="1">
                <a:solidFill>
                  <a:srgbClr val="000000"/>
                </a:solidFill>
                <a:latin typeface="Dosis Semi-Bold"/>
                <a:ea typeface="Dosis Semi-Bold"/>
                <a:cs typeface="Dosis Semi-Bold"/>
                <a:sym typeface="Dosis Semi-Bold"/>
              </a:rPr>
              <a:t>Inklyuziv ta’limning ijtimoiy modeli jamiyatni nogironlikni shaxsiy muammo sifatida emas, balki ijtimoiy muhitning moslashmaganligi natijasida yuzaga keladigan to‘siq sifatida ko‘rishga undaydi. Bu yondashuv barcha bolalar uchun ta’lim imkoniyatlarini tenglashtirishga qaratilgan bo‘lib, quyidagi muhim afzalliklarga ega:</a:t>
            </a:r>
          </a:p>
        </p:txBody>
      </p:sp>
      <p:sp>
        <p:nvSpPr>
          <p:cNvPr id="5" name="Freeform 5"/>
          <p:cNvSpPr/>
          <p:nvPr/>
        </p:nvSpPr>
        <p:spPr>
          <a:xfrm rot="-10669463">
            <a:off x="15619911" y="2730972"/>
            <a:ext cx="1963020" cy="1803136"/>
          </a:xfrm>
          <a:custGeom>
            <a:avLst/>
            <a:gdLst/>
            <a:ahLst/>
            <a:cxnLst/>
            <a:rect l="l" t="t" r="r" b="b"/>
            <a:pathLst>
              <a:path w="1963020" h="1803136">
                <a:moveTo>
                  <a:pt x="0" y="0"/>
                </a:moveTo>
                <a:lnTo>
                  <a:pt x="1963020" y="0"/>
                </a:lnTo>
                <a:lnTo>
                  <a:pt x="1963020" y="1803136"/>
                </a:lnTo>
                <a:lnTo>
                  <a:pt x="0" y="1803136"/>
                </a:lnTo>
                <a:lnTo>
                  <a:pt x="0" y="0"/>
                </a:lnTo>
                <a:close/>
              </a:path>
            </a:pathLst>
          </a:custGeom>
          <a:blipFill>
            <a:blip r:embed="rId5"/>
            <a:stretch>
              <a:fillRect/>
            </a:stretch>
          </a:blipFill>
        </p:spPr>
      </p:sp>
      <p:sp>
        <p:nvSpPr>
          <p:cNvPr id="6" name="Freeform 6"/>
          <p:cNvSpPr/>
          <p:nvPr/>
        </p:nvSpPr>
        <p:spPr>
          <a:xfrm rot="1727943">
            <a:off x="12886112" y="797418"/>
            <a:ext cx="2884029" cy="1520532"/>
          </a:xfrm>
          <a:custGeom>
            <a:avLst/>
            <a:gdLst/>
            <a:ahLst/>
            <a:cxnLst/>
            <a:rect l="l" t="t" r="r" b="b"/>
            <a:pathLst>
              <a:path w="2884029" h="1520532">
                <a:moveTo>
                  <a:pt x="0" y="0"/>
                </a:moveTo>
                <a:lnTo>
                  <a:pt x="2884029" y="0"/>
                </a:lnTo>
                <a:lnTo>
                  <a:pt x="2884029" y="1520533"/>
                </a:lnTo>
                <a:lnTo>
                  <a:pt x="0" y="1520533"/>
                </a:lnTo>
                <a:lnTo>
                  <a:pt x="0" y="0"/>
                </a:lnTo>
                <a:close/>
              </a:path>
            </a:pathLst>
          </a:custGeom>
          <a:blipFill>
            <a:blip r:embed="rId6"/>
            <a:stretch>
              <a:fillRect/>
            </a:stretch>
          </a:blipFill>
        </p:spPr>
      </p:sp>
      <p:sp>
        <p:nvSpPr>
          <p:cNvPr id="7" name="Freeform 7"/>
          <p:cNvSpPr/>
          <p:nvPr/>
        </p:nvSpPr>
        <p:spPr>
          <a:xfrm rot="-1051246">
            <a:off x="-1897698" y="-1956752"/>
            <a:ext cx="5104835" cy="5104835"/>
          </a:xfrm>
          <a:custGeom>
            <a:avLst/>
            <a:gdLst/>
            <a:ahLst/>
            <a:cxnLst/>
            <a:rect l="l" t="t" r="r" b="b"/>
            <a:pathLst>
              <a:path w="5104835" h="5104835">
                <a:moveTo>
                  <a:pt x="0" y="0"/>
                </a:moveTo>
                <a:lnTo>
                  <a:pt x="5104835" y="0"/>
                </a:lnTo>
                <a:lnTo>
                  <a:pt x="5104835" y="5104835"/>
                </a:lnTo>
                <a:lnTo>
                  <a:pt x="0" y="5104835"/>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Freeform 8"/>
          <p:cNvSpPr/>
          <p:nvPr/>
        </p:nvSpPr>
        <p:spPr>
          <a:xfrm rot="5409034">
            <a:off x="553137" y="382838"/>
            <a:ext cx="2463311" cy="2601368"/>
          </a:xfrm>
          <a:custGeom>
            <a:avLst/>
            <a:gdLst/>
            <a:ahLst/>
            <a:cxnLst/>
            <a:rect l="l" t="t" r="r" b="b"/>
            <a:pathLst>
              <a:path w="2463311" h="2601368">
                <a:moveTo>
                  <a:pt x="0" y="0"/>
                </a:moveTo>
                <a:lnTo>
                  <a:pt x="2463311" y="0"/>
                </a:lnTo>
                <a:lnTo>
                  <a:pt x="2463311" y="2601368"/>
                </a:lnTo>
                <a:lnTo>
                  <a:pt x="0" y="2601368"/>
                </a:lnTo>
                <a:lnTo>
                  <a:pt x="0" y="0"/>
                </a:lnTo>
                <a:close/>
              </a:path>
            </a:pathLst>
          </a:custGeom>
          <a:blipFill>
            <a:blip r:embed="rId9"/>
            <a:stretch>
              <a:fillRect/>
            </a:stretch>
          </a:blipFill>
        </p:spPr>
      </p:sp>
      <p:sp>
        <p:nvSpPr>
          <p:cNvPr id="9" name="Freeform 9"/>
          <p:cNvSpPr/>
          <p:nvPr/>
        </p:nvSpPr>
        <p:spPr>
          <a:xfrm rot="-4249274" flipH="1">
            <a:off x="99622" y="6527820"/>
            <a:ext cx="1642882" cy="3250307"/>
          </a:xfrm>
          <a:custGeom>
            <a:avLst/>
            <a:gdLst/>
            <a:ahLst/>
            <a:cxnLst/>
            <a:rect l="l" t="t" r="r" b="b"/>
            <a:pathLst>
              <a:path w="1642882" h="3250307">
                <a:moveTo>
                  <a:pt x="1642882" y="0"/>
                </a:moveTo>
                <a:lnTo>
                  <a:pt x="0" y="0"/>
                </a:lnTo>
                <a:lnTo>
                  <a:pt x="0" y="3250307"/>
                </a:lnTo>
                <a:lnTo>
                  <a:pt x="1642882" y="3250307"/>
                </a:lnTo>
                <a:lnTo>
                  <a:pt x="1642882"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rot="-1051246">
            <a:off x="16381279" y="7391606"/>
            <a:ext cx="5104835" cy="5104835"/>
          </a:xfrm>
          <a:custGeom>
            <a:avLst/>
            <a:gdLst/>
            <a:ahLst/>
            <a:cxnLst/>
            <a:rect l="l" t="t" r="r" b="b"/>
            <a:pathLst>
              <a:path w="5104835" h="5104835">
                <a:moveTo>
                  <a:pt x="0" y="0"/>
                </a:moveTo>
                <a:lnTo>
                  <a:pt x="5104835" y="0"/>
                </a:lnTo>
                <a:lnTo>
                  <a:pt x="5104835" y="5104835"/>
                </a:lnTo>
                <a:lnTo>
                  <a:pt x="0" y="5104835"/>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1" name="Freeform 11"/>
          <p:cNvSpPr/>
          <p:nvPr/>
        </p:nvSpPr>
        <p:spPr>
          <a:xfrm rot="-63980">
            <a:off x="7168204" y="1596473"/>
            <a:ext cx="4203979" cy="3807867"/>
          </a:xfrm>
          <a:custGeom>
            <a:avLst/>
            <a:gdLst/>
            <a:ahLst/>
            <a:cxnLst/>
            <a:rect l="l" t="t" r="r" b="b"/>
            <a:pathLst>
              <a:path w="4203979" h="3807867">
                <a:moveTo>
                  <a:pt x="0" y="0"/>
                </a:moveTo>
                <a:lnTo>
                  <a:pt x="4203979" y="0"/>
                </a:lnTo>
                <a:lnTo>
                  <a:pt x="4203979" y="3807867"/>
                </a:lnTo>
                <a:lnTo>
                  <a:pt x="0" y="3807867"/>
                </a:lnTo>
                <a:lnTo>
                  <a:pt x="0" y="0"/>
                </a:lnTo>
                <a:close/>
              </a:path>
            </a:pathLst>
          </a:custGeom>
          <a:blipFill>
            <a:blip r:embed="rId12"/>
            <a:stretch>
              <a:fillRect t="-2234" b="-2234"/>
            </a:stretch>
          </a:blipFill>
        </p:spPr>
      </p:sp>
      <p:sp>
        <p:nvSpPr>
          <p:cNvPr id="12" name="TextBox 12"/>
          <p:cNvSpPr txBox="1"/>
          <p:nvPr/>
        </p:nvSpPr>
        <p:spPr>
          <a:xfrm>
            <a:off x="1226150" y="5523881"/>
            <a:ext cx="15375271" cy="995679"/>
          </a:xfrm>
          <a:prstGeom prst="rect">
            <a:avLst/>
          </a:prstGeom>
        </p:spPr>
        <p:txBody>
          <a:bodyPr lIns="0" tIns="0" rIns="0" bIns="0" rtlCol="0" anchor="t">
            <a:spAutoFit/>
          </a:bodyPr>
          <a:lstStyle/>
          <a:p>
            <a:pPr algn="ctr">
              <a:lnSpc>
                <a:spcPts val="8120"/>
              </a:lnSpc>
            </a:pPr>
            <a:r>
              <a:rPr lang="en-US" sz="5800" b="1" u="sng" spc="-295">
                <a:solidFill>
                  <a:srgbClr val="000000"/>
                </a:solidFill>
                <a:latin typeface="Dosis Bold"/>
                <a:ea typeface="Dosis Bold"/>
                <a:cs typeface="Dosis Bold"/>
                <a:sym typeface="Dosis Bold"/>
              </a:rPr>
              <a:t>Inklyuziv ta’limning ijtimoiy modelining afzalliklari</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sp>
      <p:sp>
        <p:nvSpPr>
          <p:cNvPr id="3" name="Freeform 3"/>
          <p:cNvSpPr/>
          <p:nvPr/>
        </p:nvSpPr>
        <p:spPr>
          <a:xfrm>
            <a:off x="1438830" y="1973238"/>
            <a:ext cx="15488520" cy="1935364"/>
          </a:xfrm>
          <a:custGeom>
            <a:avLst/>
            <a:gdLst/>
            <a:ahLst/>
            <a:cxnLst/>
            <a:rect l="l" t="t" r="r" b="b"/>
            <a:pathLst>
              <a:path w="15488520" h="1935364">
                <a:moveTo>
                  <a:pt x="0" y="0"/>
                </a:moveTo>
                <a:lnTo>
                  <a:pt x="15488520" y="0"/>
                </a:lnTo>
                <a:lnTo>
                  <a:pt x="15488520" y="1935364"/>
                </a:lnTo>
                <a:lnTo>
                  <a:pt x="0" y="1935364"/>
                </a:lnTo>
                <a:lnTo>
                  <a:pt x="0" y="0"/>
                </a:lnTo>
                <a:close/>
              </a:path>
            </a:pathLst>
          </a:custGeom>
          <a:blipFill>
            <a:blip r:embed="rId3"/>
            <a:stretch>
              <a:fillRect t="-143318" r="-4791" b="-113100"/>
            </a:stretch>
          </a:blipFill>
        </p:spPr>
      </p:sp>
      <p:sp>
        <p:nvSpPr>
          <p:cNvPr id="4" name="TextBox 4"/>
          <p:cNvSpPr txBox="1"/>
          <p:nvPr/>
        </p:nvSpPr>
        <p:spPr>
          <a:xfrm>
            <a:off x="1970745" y="2229723"/>
            <a:ext cx="14676233" cy="1804051"/>
          </a:xfrm>
          <a:prstGeom prst="rect">
            <a:avLst/>
          </a:prstGeom>
        </p:spPr>
        <p:txBody>
          <a:bodyPr lIns="0" tIns="0" rIns="0" bIns="0" rtlCol="0" anchor="t">
            <a:spAutoFit/>
          </a:bodyPr>
          <a:lstStyle/>
          <a:p>
            <a:pPr algn="ctr">
              <a:lnSpc>
                <a:spcPts val="6900"/>
              </a:lnSpc>
            </a:pPr>
            <a:r>
              <a:rPr lang="en-US" sz="6900" b="1" spc="-227">
                <a:solidFill>
                  <a:srgbClr val="000000"/>
                </a:solidFill>
                <a:latin typeface="Dosis Bold"/>
                <a:ea typeface="Dosis Bold"/>
                <a:cs typeface="Dosis Bold"/>
                <a:sym typeface="Dosis Bold"/>
              </a:rPr>
              <a:t>Inklyuziv ta’limning ijtimoiy modelining afzalliklari</a:t>
            </a:r>
          </a:p>
        </p:txBody>
      </p:sp>
      <p:sp>
        <p:nvSpPr>
          <p:cNvPr id="5" name="TextBox 5"/>
          <p:cNvSpPr txBox="1"/>
          <p:nvPr/>
        </p:nvSpPr>
        <p:spPr>
          <a:xfrm>
            <a:off x="1562655" y="4344812"/>
            <a:ext cx="5086208" cy="3479803"/>
          </a:xfrm>
          <a:prstGeom prst="rect">
            <a:avLst/>
          </a:prstGeom>
        </p:spPr>
        <p:txBody>
          <a:bodyPr lIns="0" tIns="0" rIns="0" bIns="0" rtlCol="0" anchor="t">
            <a:spAutoFit/>
          </a:bodyPr>
          <a:lstStyle/>
          <a:p>
            <a:pPr algn="ctr">
              <a:lnSpc>
                <a:spcPts val="6500"/>
              </a:lnSpc>
            </a:pPr>
            <a:r>
              <a:rPr lang="en-US" sz="6500" b="1" u="sng" spc="-377">
                <a:solidFill>
                  <a:srgbClr val="000000"/>
                </a:solidFill>
                <a:latin typeface="Gaegu Bold"/>
                <a:ea typeface="Gaegu Bold"/>
                <a:cs typeface="Gaegu Bold"/>
                <a:sym typeface="Gaegu Bold"/>
              </a:rPr>
              <a:t> Jamiyatning tenglik tamoyiliga asoslanishi</a:t>
            </a:r>
          </a:p>
        </p:txBody>
      </p:sp>
      <p:sp>
        <p:nvSpPr>
          <p:cNvPr id="6" name="TextBox 6"/>
          <p:cNvSpPr txBox="1"/>
          <p:nvPr/>
        </p:nvSpPr>
        <p:spPr>
          <a:xfrm>
            <a:off x="6823142" y="4344812"/>
            <a:ext cx="4662745" cy="5515612"/>
          </a:xfrm>
          <a:prstGeom prst="rect">
            <a:avLst/>
          </a:prstGeom>
        </p:spPr>
        <p:txBody>
          <a:bodyPr lIns="0" tIns="0" rIns="0" bIns="0" rtlCol="0" anchor="t">
            <a:spAutoFit/>
          </a:bodyPr>
          <a:lstStyle/>
          <a:p>
            <a:pPr algn="ctr">
              <a:lnSpc>
                <a:spcPts val="6600"/>
              </a:lnSpc>
            </a:pPr>
            <a:r>
              <a:rPr lang="en-US" sz="6600" b="1" u="sng" spc="-382">
                <a:solidFill>
                  <a:srgbClr val="000000"/>
                </a:solidFill>
                <a:latin typeface="Gaegu Bold"/>
                <a:ea typeface="Gaegu Bold"/>
                <a:cs typeface="Gaegu Bold"/>
                <a:sym typeface="Gaegu Bold"/>
              </a:rPr>
              <a:t>Ta’lim sifati va metodikasining yaxshilanishi</a:t>
            </a:r>
          </a:p>
          <a:p>
            <a:pPr algn="ctr">
              <a:lnSpc>
                <a:spcPts val="7700"/>
              </a:lnSpc>
            </a:pPr>
            <a:endParaRPr lang="en-US" sz="6600" b="1" u="sng" spc="-382">
              <a:solidFill>
                <a:srgbClr val="000000"/>
              </a:solidFill>
              <a:latin typeface="Gaegu Bold"/>
              <a:ea typeface="Gaegu Bold"/>
              <a:cs typeface="Gaegu Bold"/>
              <a:sym typeface="Gaegu Bold"/>
            </a:endParaRPr>
          </a:p>
          <a:p>
            <a:pPr algn="ctr">
              <a:lnSpc>
                <a:spcPts val="7700"/>
              </a:lnSpc>
            </a:pPr>
            <a:endParaRPr lang="en-US" sz="6600" b="1" u="sng" spc="-382">
              <a:solidFill>
                <a:srgbClr val="000000"/>
              </a:solidFill>
              <a:latin typeface="Gaegu Bold"/>
              <a:ea typeface="Gaegu Bold"/>
              <a:cs typeface="Gaegu Bold"/>
              <a:sym typeface="Gaegu Bold"/>
            </a:endParaRPr>
          </a:p>
        </p:txBody>
      </p:sp>
      <p:sp>
        <p:nvSpPr>
          <p:cNvPr id="7" name="TextBox 7"/>
          <p:cNvSpPr txBox="1"/>
          <p:nvPr/>
        </p:nvSpPr>
        <p:spPr>
          <a:xfrm>
            <a:off x="11966755" y="4382838"/>
            <a:ext cx="4836770" cy="3558540"/>
          </a:xfrm>
          <a:prstGeom prst="rect">
            <a:avLst/>
          </a:prstGeom>
        </p:spPr>
        <p:txBody>
          <a:bodyPr lIns="0" tIns="0" rIns="0" bIns="0" rtlCol="0" anchor="t">
            <a:spAutoFit/>
          </a:bodyPr>
          <a:lstStyle/>
          <a:p>
            <a:pPr algn="ctr">
              <a:lnSpc>
                <a:spcPts val="6600"/>
              </a:lnSpc>
            </a:pPr>
            <a:r>
              <a:rPr lang="en-US" sz="6600" b="1" u="sng" spc="-382">
                <a:solidFill>
                  <a:srgbClr val="000000"/>
                </a:solidFill>
                <a:latin typeface="Gaegu Bold"/>
                <a:ea typeface="Gaegu Bold"/>
                <a:cs typeface="Gaegu Bold"/>
                <a:sym typeface="Gaegu Bold"/>
              </a:rPr>
              <a:t>Ijtimoiy moslashuv va bag‘rikenglikni oshirishi</a:t>
            </a:r>
          </a:p>
        </p:txBody>
      </p:sp>
      <p:sp>
        <p:nvSpPr>
          <p:cNvPr id="8" name="Freeform 8"/>
          <p:cNvSpPr/>
          <p:nvPr/>
        </p:nvSpPr>
        <p:spPr>
          <a:xfrm rot="-1051246">
            <a:off x="-3372611" y="1264131"/>
            <a:ext cx="4739834" cy="4739834"/>
          </a:xfrm>
          <a:custGeom>
            <a:avLst/>
            <a:gdLst/>
            <a:ahLst/>
            <a:cxnLst/>
            <a:rect l="l" t="t" r="r" b="b"/>
            <a:pathLst>
              <a:path w="4739834" h="4739834">
                <a:moveTo>
                  <a:pt x="0" y="0"/>
                </a:moveTo>
                <a:lnTo>
                  <a:pt x="4739834" y="0"/>
                </a:lnTo>
                <a:lnTo>
                  <a:pt x="4739834" y="4739834"/>
                </a:lnTo>
                <a:lnTo>
                  <a:pt x="0" y="473983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rot="9323710" flipH="1">
            <a:off x="15419880" y="1064567"/>
            <a:ext cx="2182490" cy="2215726"/>
          </a:xfrm>
          <a:custGeom>
            <a:avLst/>
            <a:gdLst/>
            <a:ahLst/>
            <a:cxnLst/>
            <a:rect l="l" t="t" r="r" b="b"/>
            <a:pathLst>
              <a:path w="2182490" h="2215726">
                <a:moveTo>
                  <a:pt x="2182490" y="0"/>
                </a:moveTo>
                <a:lnTo>
                  <a:pt x="0" y="0"/>
                </a:lnTo>
                <a:lnTo>
                  <a:pt x="0" y="2215726"/>
                </a:lnTo>
                <a:lnTo>
                  <a:pt x="2182490" y="2215726"/>
                </a:lnTo>
                <a:lnTo>
                  <a:pt x="218249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 name="Freeform 10"/>
          <p:cNvSpPr/>
          <p:nvPr/>
        </p:nvSpPr>
        <p:spPr>
          <a:xfrm rot="642428">
            <a:off x="16965164" y="7999605"/>
            <a:ext cx="1298545" cy="1861713"/>
          </a:xfrm>
          <a:custGeom>
            <a:avLst/>
            <a:gdLst/>
            <a:ahLst/>
            <a:cxnLst/>
            <a:rect l="l" t="t" r="r" b="b"/>
            <a:pathLst>
              <a:path w="1298545" h="1861713">
                <a:moveTo>
                  <a:pt x="0" y="0"/>
                </a:moveTo>
                <a:lnTo>
                  <a:pt x="1298545" y="0"/>
                </a:lnTo>
                <a:lnTo>
                  <a:pt x="1298545" y="1861714"/>
                </a:lnTo>
                <a:lnTo>
                  <a:pt x="0" y="186171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1" name="Freeform 11"/>
          <p:cNvSpPr/>
          <p:nvPr/>
        </p:nvSpPr>
        <p:spPr>
          <a:xfrm rot="-2947305" flipH="1">
            <a:off x="1075238" y="230569"/>
            <a:ext cx="1782824" cy="2777771"/>
          </a:xfrm>
          <a:custGeom>
            <a:avLst/>
            <a:gdLst/>
            <a:ahLst/>
            <a:cxnLst/>
            <a:rect l="l" t="t" r="r" b="b"/>
            <a:pathLst>
              <a:path w="1782824" h="2777771">
                <a:moveTo>
                  <a:pt x="1782824" y="0"/>
                </a:moveTo>
                <a:lnTo>
                  <a:pt x="0" y="0"/>
                </a:lnTo>
                <a:lnTo>
                  <a:pt x="0" y="2777771"/>
                </a:lnTo>
                <a:lnTo>
                  <a:pt x="1782824" y="2777771"/>
                </a:lnTo>
                <a:lnTo>
                  <a:pt x="1782824" y="0"/>
                </a:lnTo>
                <a:close/>
              </a:path>
            </a:pathLst>
          </a:custGeom>
          <a:blipFill>
            <a:blip r:embed="rId10">
              <a:extLst>
                <a:ext uri="{96DAC541-7B7A-43D3-8B79-37D633B846F1}">
                  <asvg:svgBlip xmlns:asvg="http://schemas.microsoft.com/office/drawing/2016/SVG/main" xmlns="" r:embed="rId11"/>
                </a:ext>
              </a:extLst>
            </a:blip>
            <a:stretch>
              <a:fillRect/>
            </a:stretch>
          </a:blipFill>
        </p:spPr>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sp>
      <p:sp>
        <p:nvSpPr>
          <p:cNvPr id="3" name="Freeform 3"/>
          <p:cNvSpPr/>
          <p:nvPr/>
        </p:nvSpPr>
        <p:spPr>
          <a:xfrm rot="-5587592">
            <a:off x="2842518" y="-2882843"/>
            <a:ext cx="12602964" cy="16662573"/>
          </a:xfrm>
          <a:custGeom>
            <a:avLst/>
            <a:gdLst/>
            <a:ahLst/>
            <a:cxnLst/>
            <a:rect l="l" t="t" r="r" b="b"/>
            <a:pathLst>
              <a:path w="12602964" h="16662573">
                <a:moveTo>
                  <a:pt x="0" y="0"/>
                </a:moveTo>
                <a:lnTo>
                  <a:pt x="12602964" y="0"/>
                </a:lnTo>
                <a:lnTo>
                  <a:pt x="12602964" y="16662573"/>
                </a:lnTo>
                <a:lnTo>
                  <a:pt x="0" y="16662573"/>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rot="-167627">
            <a:off x="2190957" y="1973236"/>
            <a:ext cx="14590565" cy="2485736"/>
          </a:xfrm>
          <a:prstGeom prst="rect">
            <a:avLst/>
          </a:prstGeom>
        </p:spPr>
        <p:txBody>
          <a:bodyPr lIns="0" tIns="0" rIns="0" bIns="0" rtlCol="0" anchor="t">
            <a:spAutoFit/>
          </a:bodyPr>
          <a:lstStyle/>
          <a:p>
            <a:pPr algn="ctr">
              <a:lnSpc>
                <a:spcPts val="9990"/>
              </a:lnSpc>
            </a:pPr>
            <a:r>
              <a:rPr lang="en-US" sz="7136" b="1" spc="-520">
                <a:solidFill>
                  <a:srgbClr val="000000"/>
                </a:solidFill>
                <a:latin typeface="Dosis Bold"/>
                <a:ea typeface="Dosis Bold"/>
                <a:cs typeface="Dosis Bold"/>
                <a:sym typeface="Dosis Bold"/>
              </a:rPr>
              <a:t>Ijtimoiy modelga asoslangan inklyuziv ta’lim strategiyalari</a:t>
            </a:r>
          </a:p>
        </p:txBody>
      </p:sp>
      <p:sp>
        <p:nvSpPr>
          <p:cNvPr id="5" name="TextBox 5"/>
          <p:cNvSpPr txBox="1"/>
          <p:nvPr/>
        </p:nvSpPr>
        <p:spPr>
          <a:xfrm rot="-90124">
            <a:off x="1146686" y="4690575"/>
            <a:ext cx="16036504" cy="5320228"/>
          </a:xfrm>
          <a:prstGeom prst="rect">
            <a:avLst/>
          </a:prstGeom>
        </p:spPr>
        <p:txBody>
          <a:bodyPr lIns="0" tIns="0" rIns="0" bIns="0" rtlCol="0" anchor="t">
            <a:spAutoFit/>
          </a:bodyPr>
          <a:lstStyle/>
          <a:p>
            <a:pPr marL="678738" lvl="1" indent="-339369" algn="l">
              <a:lnSpc>
                <a:spcPts val="4306"/>
              </a:lnSpc>
              <a:buFont typeface="Arial"/>
              <a:buChar char="•"/>
            </a:pPr>
            <a:r>
              <a:rPr lang="en-US" sz="3143" b="1">
                <a:solidFill>
                  <a:srgbClr val="000000"/>
                </a:solidFill>
                <a:latin typeface="Dosis Semi-Bold"/>
                <a:ea typeface="Dosis Semi-Bold"/>
                <a:cs typeface="Dosis Semi-Bold"/>
                <a:sym typeface="Dosis Semi-Bold"/>
              </a:rPr>
              <a:t>Barqaror ta’lim muhiti yaratish – barcha bolalar uchun ochiq va qulay maktablarni tashkil etish.</a:t>
            </a:r>
          </a:p>
          <a:p>
            <a:pPr marL="678738" lvl="1" indent="-339369" algn="l">
              <a:lnSpc>
                <a:spcPts val="4306"/>
              </a:lnSpc>
              <a:buFont typeface="Arial"/>
              <a:buChar char="•"/>
            </a:pPr>
            <a:r>
              <a:rPr lang="en-US" sz="3143" b="1">
                <a:solidFill>
                  <a:srgbClr val="000000"/>
                </a:solidFill>
                <a:latin typeface="Dosis Semi-Bold"/>
                <a:ea typeface="Dosis Semi-Bold"/>
                <a:cs typeface="Dosis Semi-Bold"/>
                <a:sym typeface="Dosis Semi-Bold"/>
              </a:rPr>
              <a:t>Pedagoglarni maxsus tayyorlash – o‘qituvchilar inklyuziv ta’lim tamoyillarini tushunishi va amaliyotda qo‘llay olishi kerak.</a:t>
            </a:r>
          </a:p>
          <a:p>
            <a:pPr marL="678738" lvl="1" indent="-339369" algn="l">
              <a:lnSpc>
                <a:spcPts val="4306"/>
              </a:lnSpc>
              <a:buFont typeface="Arial"/>
              <a:buChar char="•"/>
            </a:pPr>
            <a:r>
              <a:rPr lang="en-US" sz="3143" b="1">
                <a:solidFill>
                  <a:srgbClr val="000000"/>
                </a:solidFill>
                <a:latin typeface="Dosis Semi-Bold"/>
                <a:ea typeface="Dosis Semi-Bold"/>
                <a:cs typeface="Dosis Semi-Bold"/>
                <a:sym typeface="Dosis Semi-Bold"/>
              </a:rPr>
              <a:t>Moslashtirilgan o‘quv dasturlari – bolalarning individual ehtiyojlariga qarab moslashtirilgan o‘quv rejalarini ishlab chiqish.</a:t>
            </a:r>
          </a:p>
          <a:p>
            <a:pPr marL="678738" lvl="1" indent="-339369" algn="l">
              <a:lnSpc>
                <a:spcPts val="4306"/>
              </a:lnSpc>
              <a:buFont typeface="Arial"/>
              <a:buChar char="•"/>
            </a:pPr>
            <a:r>
              <a:rPr lang="en-US" sz="3143" b="1">
                <a:solidFill>
                  <a:srgbClr val="000000"/>
                </a:solidFill>
                <a:latin typeface="Dosis Semi-Bold"/>
                <a:ea typeface="Dosis Semi-Bold"/>
                <a:cs typeface="Dosis Semi-Bold"/>
                <a:sym typeface="Dosis Semi-Bold"/>
              </a:rPr>
              <a:t>Fizik va psixologik to‘siqlarni bartaraf etish – maktablar va ta’lim muassasalarida maxsus liftlar, panduslar, audiovizual materiallar, psixologik yordam xizmatlari tashkil etish.</a:t>
            </a:r>
          </a:p>
          <a:p>
            <a:pPr marL="678738" lvl="1" indent="-339369" algn="l">
              <a:lnSpc>
                <a:spcPts val="4306"/>
              </a:lnSpc>
              <a:buFont typeface="Arial"/>
              <a:buChar char="•"/>
            </a:pPr>
            <a:r>
              <a:rPr lang="en-US" sz="3143" b="1">
                <a:solidFill>
                  <a:srgbClr val="000000"/>
                </a:solidFill>
                <a:latin typeface="Dosis Semi-Bold"/>
                <a:ea typeface="Dosis Semi-Bold"/>
                <a:cs typeface="Dosis Semi-Bold"/>
                <a:sym typeface="Dosis Semi-Bold"/>
              </a:rPr>
              <a:t>Ijtimoiy ong va madaniyatni rivojlantirish – inklyuziv ta’lim jamiyat tomonidan qo‘llab-quvvatlanishi uchun ijtimoiy ongni oshirish.</a:t>
            </a:r>
          </a:p>
          <a:p>
            <a:pPr algn="l">
              <a:lnSpc>
                <a:spcPts val="3484"/>
              </a:lnSpc>
            </a:pPr>
            <a:endParaRPr lang="en-US" sz="3143" b="1">
              <a:solidFill>
                <a:srgbClr val="000000"/>
              </a:solidFill>
              <a:latin typeface="Dosis Semi-Bold"/>
              <a:ea typeface="Dosis Semi-Bold"/>
              <a:cs typeface="Dosis Semi-Bold"/>
              <a:sym typeface="Dosis Semi-Bold"/>
            </a:endParaRPr>
          </a:p>
        </p:txBody>
      </p:sp>
      <p:sp>
        <p:nvSpPr>
          <p:cNvPr id="6" name="Freeform 6"/>
          <p:cNvSpPr/>
          <p:nvPr/>
        </p:nvSpPr>
        <p:spPr>
          <a:xfrm rot="7064304">
            <a:off x="3157630" y="35806"/>
            <a:ext cx="1546438" cy="1408664"/>
          </a:xfrm>
          <a:custGeom>
            <a:avLst/>
            <a:gdLst/>
            <a:ahLst/>
            <a:cxnLst/>
            <a:rect l="l" t="t" r="r" b="b"/>
            <a:pathLst>
              <a:path w="1546438" h="1408664">
                <a:moveTo>
                  <a:pt x="0" y="0"/>
                </a:moveTo>
                <a:lnTo>
                  <a:pt x="1546437" y="0"/>
                </a:lnTo>
                <a:lnTo>
                  <a:pt x="1546437" y="1408665"/>
                </a:lnTo>
                <a:lnTo>
                  <a:pt x="0" y="140866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rot="1395835">
            <a:off x="-827440" y="-642746"/>
            <a:ext cx="3712280" cy="6060865"/>
          </a:xfrm>
          <a:custGeom>
            <a:avLst/>
            <a:gdLst/>
            <a:ahLst/>
            <a:cxnLst/>
            <a:rect l="l" t="t" r="r" b="b"/>
            <a:pathLst>
              <a:path w="3712280" h="6060865">
                <a:moveTo>
                  <a:pt x="0" y="0"/>
                </a:moveTo>
                <a:lnTo>
                  <a:pt x="3712280" y="0"/>
                </a:lnTo>
                <a:lnTo>
                  <a:pt x="3712280" y="6060865"/>
                </a:lnTo>
                <a:lnTo>
                  <a:pt x="0" y="6060865"/>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Freeform 8"/>
          <p:cNvSpPr/>
          <p:nvPr/>
        </p:nvSpPr>
        <p:spPr>
          <a:xfrm rot="2275529">
            <a:off x="15702503" y="512905"/>
            <a:ext cx="2261855" cy="3524136"/>
          </a:xfrm>
          <a:custGeom>
            <a:avLst/>
            <a:gdLst/>
            <a:ahLst/>
            <a:cxnLst/>
            <a:rect l="l" t="t" r="r" b="b"/>
            <a:pathLst>
              <a:path w="2261855" h="3524136">
                <a:moveTo>
                  <a:pt x="0" y="0"/>
                </a:moveTo>
                <a:lnTo>
                  <a:pt x="2261855" y="0"/>
                </a:lnTo>
                <a:lnTo>
                  <a:pt x="2261855" y="3524136"/>
                </a:lnTo>
                <a:lnTo>
                  <a:pt x="0" y="3524136"/>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467" t="-10431" r="-2216" b="-13067"/>
            </a:stretch>
          </a:blipFill>
        </p:spPr>
      </p:sp>
      <p:sp>
        <p:nvSpPr>
          <p:cNvPr id="3" name="Freeform 3"/>
          <p:cNvSpPr/>
          <p:nvPr/>
        </p:nvSpPr>
        <p:spPr>
          <a:xfrm>
            <a:off x="5854032" y="1385044"/>
            <a:ext cx="12386388" cy="2160402"/>
          </a:xfrm>
          <a:custGeom>
            <a:avLst/>
            <a:gdLst/>
            <a:ahLst/>
            <a:cxnLst/>
            <a:rect l="l" t="t" r="r" b="b"/>
            <a:pathLst>
              <a:path w="12386388" h="2160402">
                <a:moveTo>
                  <a:pt x="0" y="0"/>
                </a:moveTo>
                <a:lnTo>
                  <a:pt x="12386388" y="0"/>
                </a:lnTo>
                <a:lnTo>
                  <a:pt x="12386388" y="2160403"/>
                </a:lnTo>
                <a:lnTo>
                  <a:pt x="0" y="2160403"/>
                </a:lnTo>
                <a:lnTo>
                  <a:pt x="0" y="0"/>
                </a:lnTo>
                <a:close/>
              </a:path>
            </a:pathLst>
          </a:custGeom>
          <a:blipFill>
            <a:blip r:embed="rId3"/>
            <a:stretch>
              <a:fillRect t="-102675" r="-4791" b="-52667"/>
            </a:stretch>
          </a:blipFill>
        </p:spPr>
      </p:sp>
      <p:sp>
        <p:nvSpPr>
          <p:cNvPr id="4" name="TextBox 4"/>
          <p:cNvSpPr txBox="1"/>
          <p:nvPr/>
        </p:nvSpPr>
        <p:spPr>
          <a:xfrm>
            <a:off x="6940363" y="1527919"/>
            <a:ext cx="10213727" cy="2058330"/>
          </a:xfrm>
          <a:prstGeom prst="rect">
            <a:avLst/>
          </a:prstGeom>
        </p:spPr>
        <p:txBody>
          <a:bodyPr lIns="0" tIns="0" rIns="0" bIns="0" rtlCol="0" anchor="t">
            <a:spAutoFit/>
          </a:bodyPr>
          <a:lstStyle/>
          <a:p>
            <a:pPr algn="ctr">
              <a:lnSpc>
                <a:spcPts val="7911"/>
              </a:lnSpc>
            </a:pPr>
            <a:r>
              <a:rPr lang="en-US" sz="7911" b="1" spc="-261">
                <a:solidFill>
                  <a:srgbClr val="000000"/>
                </a:solidFill>
                <a:latin typeface="Dosis Bold"/>
                <a:ea typeface="Dosis Bold"/>
                <a:cs typeface="Dosis Bold"/>
                <a:sym typeface="Dosis Bold"/>
              </a:rPr>
              <a:t>Ijtimoiy modelning afzalliklari:</a:t>
            </a:r>
          </a:p>
        </p:txBody>
      </p:sp>
      <p:sp>
        <p:nvSpPr>
          <p:cNvPr id="5" name="Freeform 5"/>
          <p:cNvSpPr/>
          <p:nvPr/>
        </p:nvSpPr>
        <p:spPr>
          <a:xfrm rot="-1051246">
            <a:off x="-2147609" y="6984438"/>
            <a:ext cx="5104835" cy="5104835"/>
          </a:xfrm>
          <a:custGeom>
            <a:avLst/>
            <a:gdLst/>
            <a:ahLst/>
            <a:cxnLst/>
            <a:rect l="l" t="t" r="r" b="b"/>
            <a:pathLst>
              <a:path w="5104835" h="5104835">
                <a:moveTo>
                  <a:pt x="0" y="0"/>
                </a:moveTo>
                <a:lnTo>
                  <a:pt x="5104835" y="0"/>
                </a:lnTo>
                <a:lnTo>
                  <a:pt x="5104835" y="5104835"/>
                </a:lnTo>
                <a:lnTo>
                  <a:pt x="0" y="510483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TextBox 6"/>
          <p:cNvSpPr txBox="1"/>
          <p:nvPr/>
        </p:nvSpPr>
        <p:spPr>
          <a:xfrm>
            <a:off x="6711200" y="3954905"/>
            <a:ext cx="10672052" cy="4701921"/>
          </a:xfrm>
          <a:prstGeom prst="rect">
            <a:avLst/>
          </a:prstGeom>
        </p:spPr>
        <p:txBody>
          <a:bodyPr lIns="0" tIns="0" rIns="0" bIns="0" rtlCol="0" anchor="t">
            <a:spAutoFit/>
          </a:bodyPr>
          <a:lstStyle/>
          <a:p>
            <a:pPr algn="just">
              <a:lnSpc>
                <a:spcPts val="5381"/>
              </a:lnSpc>
            </a:pPr>
            <a:r>
              <a:rPr lang="en-US" sz="3899" b="1">
                <a:solidFill>
                  <a:srgbClr val="000000"/>
                </a:solidFill>
                <a:latin typeface="Dosis Semi-Bold"/>
                <a:ea typeface="Dosis Semi-Bold"/>
                <a:cs typeface="Dosis Semi-Bold"/>
                <a:sym typeface="Dosis Semi-Bold"/>
              </a:rPr>
              <a:t>✅ Maxsus ehtiyojga ega bolalarni jamiyatdan ajratmaslikka yordam beradi.</a:t>
            </a:r>
          </a:p>
          <a:p>
            <a:pPr algn="just">
              <a:lnSpc>
                <a:spcPts val="5381"/>
              </a:lnSpc>
            </a:pPr>
            <a:r>
              <a:rPr lang="en-US" sz="3899" b="1">
                <a:solidFill>
                  <a:srgbClr val="000000"/>
                </a:solidFill>
                <a:latin typeface="Dosis Semi-Bold"/>
                <a:ea typeface="Dosis Semi-Bold"/>
                <a:cs typeface="Dosis Semi-Bold"/>
                <a:sym typeface="Dosis Semi-Bold"/>
              </a:rPr>
              <a:t>✅ O‘zaro tushunish va bag‘rikenglikni oshiradi.</a:t>
            </a:r>
          </a:p>
          <a:p>
            <a:pPr algn="just">
              <a:lnSpc>
                <a:spcPts val="5381"/>
              </a:lnSpc>
            </a:pPr>
            <a:r>
              <a:rPr lang="en-US" sz="3899" b="1">
                <a:solidFill>
                  <a:srgbClr val="000000"/>
                </a:solidFill>
                <a:latin typeface="Dosis Semi-Bold"/>
                <a:ea typeface="Dosis Semi-Bold"/>
                <a:cs typeface="Dosis Semi-Bold"/>
                <a:sym typeface="Dosis Semi-Bold"/>
              </a:rPr>
              <a:t>✅ Har bir bolaning jamiyatga foydali bo‘lishiga sharoit yaratadi.</a:t>
            </a:r>
          </a:p>
          <a:p>
            <a:pPr algn="just">
              <a:lnSpc>
                <a:spcPts val="5381"/>
              </a:lnSpc>
            </a:pPr>
            <a:r>
              <a:rPr lang="en-US" sz="3899" b="1">
                <a:solidFill>
                  <a:srgbClr val="000000"/>
                </a:solidFill>
                <a:latin typeface="Dosis Semi-Bold"/>
                <a:ea typeface="Dosis Semi-Bold"/>
                <a:cs typeface="Dosis Semi-Bold"/>
                <a:sym typeface="Dosis Semi-Bold"/>
              </a:rPr>
              <a:t>✅ Disriminatsiyani kamaytiradi va ta’limning adolatli bo‘lishini ta’minlaydi..</a:t>
            </a:r>
          </a:p>
        </p:txBody>
      </p:sp>
      <p:sp>
        <p:nvSpPr>
          <p:cNvPr id="7" name="Freeform 7"/>
          <p:cNvSpPr/>
          <p:nvPr/>
        </p:nvSpPr>
        <p:spPr>
          <a:xfrm rot="5400000" flipH="1">
            <a:off x="5818377" y="1747876"/>
            <a:ext cx="1207064" cy="2388077"/>
          </a:xfrm>
          <a:custGeom>
            <a:avLst/>
            <a:gdLst/>
            <a:ahLst/>
            <a:cxnLst/>
            <a:rect l="l" t="t" r="r" b="b"/>
            <a:pathLst>
              <a:path w="1207064" h="2388077">
                <a:moveTo>
                  <a:pt x="1207064" y="0"/>
                </a:moveTo>
                <a:lnTo>
                  <a:pt x="0" y="0"/>
                </a:lnTo>
                <a:lnTo>
                  <a:pt x="0" y="2388077"/>
                </a:lnTo>
                <a:lnTo>
                  <a:pt x="1207064" y="2388077"/>
                </a:lnTo>
                <a:lnTo>
                  <a:pt x="1207064"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8"/>
          <p:cNvSpPr/>
          <p:nvPr/>
        </p:nvSpPr>
        <p:spPr>
          <a:xfrm>
            <a:off x="0" y="1385044"/>
            <a:ext cx="4246041" cy="4114800"/>
          </a:xfrm>
          <a:custGeom>
            <a:avLst/>
            <a:gdLst/>
            <a:ahLst/>
            <a:cxnLst/>
            <a:rect l="l" t="t" r="r" b="b"/>
            <a:pathLst>
              <a:path w="4246041" h="4114800">
                <a:moveTo>
                  <a:pt x="0" y="0"/>
                </a:moveTo>
                <a:lnTo>
                  <a:pt x="4246041" y="0"/>
                </a:lnTo>
                <a:lnTo>
                  <a:pt x="4246041" y="4114800"/>
                </a:lnTo>
                <a:lnTo>
                  <a:pt x="0" y="411480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Freeform 9"/>
          <p:cNvSpPr/>
          <p:nvPr/>
        </p:nvSpPr>
        <p:spPr>
          <a:xfrm>
            <a:off x="1567700" y="5719004"/>
            <a:ext cx="5143500" cy="4114800"/>
          </a:xfrm>
          <a:custGeom>
            <a:avLst/>
            <a:gdLst/>
            <a:ahLst/>
            <a:cxnLst/>
            <a:rect l="l" t="t" r="r" b="b"/>
            <a:pathLst>
              <a:path w="5143500" h="4114800">
                <a:moveTo>
                  <a:pt x="0" y="0"/>
                </a:moveTo>
                <a:lnTo>
                  <a:pt x="5143500" y="0"/>
                </a:lnTo>
                <a:lnTo>
                  <a:pt x="5143500" y="4114800"/>
                </a:lnTo>
                <a:lnTo>
                  <a:pt x="0" y="411480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52701d276df786df287b5c477d11651791c6ca9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621</Words>
  <Application>Microsoft Office PowerPoint</Application>
  <PresentationFormat>Произвольный</PresentationFormat>
  <Paragraphs>48</Paragraphs>
  <Slides>14</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14</vt:i4>
      </vt:variant>
    </vt:vector>
  </HeadingPairs>
  <TitlesOfParts>
    <vt:vector size="22" baseType="lpstr">
      <vt:lpstr>Gaegu Bold</vt:lpstr>
      <vt:lpstr>Arial</vt:lpstr>
      <vt:lpstr>VeryBerry</vt:lpstr>
      <vt:lpstr>Dosis Bold</vt:lpstr>
      <vt:lpstr>Dosis Semi-Bold</vt:lpstr>
      <vt:lpstr>Kacst Decorative</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Brown and Green Scrapbook Sustainability and Ecology Presentation</dc:title>
  <dc:creator>mohira_bozorboyeva</dc:creator>
  <cp:lastModifiedBy>mohira_bozorboyeva</cp:lastModifiedBy>
  <cp:revision>3</cp:revision>
  <dcterms:created xsi:type="dcterms:W3CDTF">2006-08-16T00:00:00Z</dcterms:created>
  <dcterms:modified xsi:type="dcterms:W3CDTF">2025-04-02T13:42:36Z</dcterms:modified>
  <dc:identifier>DAGjfCs2Yyg</dc:identifier>
</cp:coreProperties>
</file>