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9" r:id="rId3"/>
    <p:sldId id="257" r:id="rId4"/>
    <p:sldId id="258" r:id="rId5"/>
    <p:sldId id="259" r:id="rId6"/>
    <p:sldId id="260" r:id="rId7"/>
    <p:sldId id="273" r:id="rId8"/>
    <p:sldId id="261" r:id="rId9"/>
    <p:sldId id="262" r:id="rId10"/>
    <p:sldId id="263" r:id="rId11"/>
    <p:sldId id="274" r:id="rId12"/>
    <p:sldId id="272" r:id="rId13"/>
    <p:sldId id="264" r:id="rId14"/>
    <p:sldId id="265" r:id="rId15"/>
    <p:sldId id="275" r:id="rId16"/>
    <p:sldId id="266" r:id="rId17"/>
    <p:sldId id="267" r:id="rId18"/>
    <p:sldId id="268" r:id="rId19"/>
    <p:sldId id="269" r:id="rId20"/>
    <p:sldId id="270" r:id="rId21"/>
    <p:sldId id="271" r:id="rId22"/>
    <p:sldId id="276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6077-6A65-49CD-8D56-B82B129DB136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6D85A-43A3-4813-B290-AF7EFF56E70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6077-6A65-49CD-8D56-B82B129DB136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6D85A-43A3-4813-B290-AF7EFF56E70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6077-6A65-49CD-8D56-B82B129DB136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6D85A-43A3-4813-B290-AF7EFF56E70C}" type="slidenum">
              <a:rPr lang="ru-RU" smtClean="0"/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6077-6A65-49CD-8D56-B82B129DB136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6D85A-43A3-4813-B290-AF7EFF56E70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6077-6A65-49CD-8D56-B82B129DB136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6D85A-43A3-4813-B290-AF7EFF56E70C}" type="slidenum">
              <a:rPr lang="ru-RU" smtClean="0"/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6077-6A65-49CD-8D56-B82B129DB136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6D85A-43A3-4813-B290-AF7EFF56E70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6077-6A65-49CD-8D56-B82B129DB136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6D85A-43A3-4813-B290-AF7EFF56E70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6077-6A65-49CD-8D56-B82B129DB136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6D85A-43A3-4813-B290-AF7EFF56E70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6077-6A65-49CD-8D56-B82B129DB136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6D85A-43A3-4813-B290-AF7EFF56E70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6077-6A65-49CD-8D56-B82B129DB136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6D85A-43A3-4813-B290-AF7EFF56E70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6077-6A65-49CD-8D56-B82B129DB136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6D85A-43A3-4813-B290-AF7EFF56E70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6077-6A65-49CD-8D56-B82B129DB136}" type="datetimeFigureOut">
              <a:rPr lang="ru-RU" smtClean="0"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6D85A-43A3-4813-B290-AF7EFF56E70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6077-6A65-49CD-8D56-B82B129DB136}" type="datetimeFigureOut">
              <a:rPr lang="ru-RU" smtClean="0"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6D85A-43A3-4813-B290-AF7EFF56E70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6077-6A65-49CD-8D56-B82B129DB136}" type="datetimeFigureOut">
              <a:rPr lang="ru-RU" smtClean="0"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6D85A-43A3-4813-B290-AF7EFF56E70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6077-6A65-49CD-8D56-B82B129DB136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6D85A-43A3-4813-B290-AF7EFF56E70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6D85A-43A3-4813-B290-AF7EFF56E70C}" type="slidenum">
              <a:rPr lang="ru-RU" smtClean="0"/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6077-6A65-49CD-8D56-B82B129DB136}" type="datetimeFigureOut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D6077-6A65-49CD-8D56-B82B129DB136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996D85A-43A3-4813-B290-AF7EFF56E70C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hyperlink" Target="https://uz.delachieve.com/badanida-nasha-tasiri/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6855" y="2404745"/>
            <a:ext cx="8690610" cy="1646555"/>
          </a:xfrm>
        </p:spPr>
        <p:txBody>
          <a:bodyPr/>
          <a:p>
            <a:pPr algn="ctr"/>
            <a:r>
              <a:rPr lang="en-US" sz="7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Inson</a:t>
            </a:r>
            <a:r>
              <a:rPr lang="en-US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</a:t>
            </a:r>
            <a:r>
              <a:rPr lang="en-US" sz="7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ekologiyasi</a:t>
            </a:r>
            <a:r>
              <a:rPr lang="en-US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. </a:t>
            </a:r>
            <a:r>
              <a:rPr lang="en-US" sz="7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Umumiy</a:t>
            </a:r>
            <a:r>
              <a:rPr lang="en-US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</a:t>
            </a:r>
            <a:r>
              <a:rPr lang="en-US" sz="7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ekologiya</a:t>
            </a:r>
            <a:r>
              <a:rPr lang="en-US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. </a:t>
            </a:r>
            <a:r>
              <a:rPr lang="en-US" dirty="0">
                <a:sym typeface="+mn-ea"/>
              </a:rPr>
              <a:t>  </a:t>
            </a:r>
            <a:endParaRPr lang="ru-RU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25642" y="573065"/>
          <a:ext cx="10835673" cy="5740468"/>
        </p:xfrm>
        <a:graphic>
          <a:graphicData uri="http://schemas.openxmlformats.org/drawingml/2006/table">
            <a:tbl>
              <a:tblPr/>
              <a:tblGrid>
                <a:gridCol w="760087"/>
                <a:gridCol w="5992322"/>
                <a:gridCol w="4083264"/>
              </a:tblGrid>
              <a:tr h="288827">
                <a:tc>
                  <a:txBody>
                    <a:bodyPr/>
                    <a:lstStyle/>
                    <a:p>
                      <a:r>
                        <a:rPr lang="ru-RU" sz="1500" b="1">
                          <a:effectLst/>
                        </a:rPr>
                        <a:t>№</a:t>
                      </a:r>
                      <a:endParaRPr lang="ru-RU" sz="1500">
                        <a:effectLst/>
                      </a:endParaRPr>
                    </a:p>
                  </a:txBody>
                  <a:tcPr marL="25253" marR="25253" marT="6313" marB="6313" anchor="ctr">
                    <a:lnL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>
                          <a:effectLst/>
                        </a:rPr>
                        <a:t>Abiotik</a:t>
                      </a:r>
                      <a:endParaRPr lang="en-US" sz="2000">
                        <a:effectLst/>
                      </a:endParaRPr>
                    </a:p>
                  </a:txBody>
                  <a:tcPr marL="25253" marR="25253" marT="6313" marB="6313" anchor="ctr">
                    <a:lnL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>
                          <a:effectLst/>
                        </a:rPr>
                        <a:t>Biotik</a:t>
                      </a:r>
                      <a:endParaRPr lang="en-US" sz="2000">
                        <a:effectLst/>
                      </a:endParaRPr>
                    </a:p>
                  </a:txBody>
                  <a:tcPr marL="25253" marR="25253" marT="6313" marB="6313" anchor="ctr">
                    <a:lnL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10889">
                <a:tc>
                  <a:txBody>
                    <a:bodyPr/>
                    <a:lstStyle/>
                    <a:p>
                      <a:r>
                        <a:rPr lang="ru-RU" sz="2000" dirty="0">
                          <a:effectLst/>
                        </a:rPr>
                        <a:t>1.</a:t>
                      </a:r>
                      <a:endParaRPr lang="ru-RU" sz="2000" dirty="0">
                        <a:effectLst/>
                      </a:endParaRPr>
                    </a:p>
                  </a:txBody>
                  <a:tcPr marL="25253" marR="25253" marT="6313" marB="6313" anchor="ctr">
                    <a:lnL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effectLst/>
                        </a:rPr>
                        <a:t>Iqlim: yorug’lik, harorat, namlik, havo harorati, bosim va h.k.</a:t>
                      </a:r>
                      <a:endParaRPr lang="en-US" sz="2000">
                        <a:effectLst/>
                      </a:endParaRPr>
                    </a:p>
                  </a:txBody>
                  <a:tcPr marL="25253" marR="25253" marT="6313" marB="6313" anchor="ctr">
                    <a:lnL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effectLst/>
                        </a:rPr>
                        <a:t>Fitogen: o’simliklar</a:t>
                      </a:r>
                      <a:endParaRPr lang="en-US" sz="2000">
                        <a:effectLst/>
                      </a:endParaRPr>
                    </a:p>
                  </a:txBody>
                  <a:tcPr marL="25253" marR="25253" marT="6313" marB="6313" anchor="ctr">
                    <a:lnL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99700">
                <a:tc>
                  <a:txBody>
                    <a:bodyPr/>
                    <a:lstStyle/>
                    <a:p>
                      <a:r>
                        <a:rPr lang="ru-RU" sz="2000" dirty="0">
                          <a:effectLst/>
                        </a:rPr>
                        <a:t>2.</a:t>
                      </a:r>
                      <a:endParaRPr lang="ru-RU" sz="2000" dirty="0">
                        <a:effectLst/>
                      </a:endParaRPr>
                    </a:p>
                  </a:txBody>
                  <a:tcPr marL="25253" marR="25253" marT="6313" marB="6313" anchor="ctr">
                    <a:lnL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effectLst/>
                        </a:rPr>
                        <a:t>Edafik omillar – tuproqning fizikaviy va kimyoviy xossalari (tuzilishi, kimyoviy tarkibi, tuproqda aylanadigan moddalar – gaz, suv, organik va mineral elementlar, donadorlik va b.) majmui.</a:t>
                      </a:r>
                      <a:endParaRPr lang="en-US" sz="2000">
                        <a:effectLst/>
                      </a:endParaRPr>
                    </a:p>
                  </a:txBody>
                  <a:tcPr marL="25253" marR="25253" marT="6313" marB="6313" anchor="ctr">
                    <a:lnL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effectLst/>
                        </a:rPr>
                        <a:t>Zoogen</a:t>
                      </a:r>
                      <a:r>
                        <a:rPr lang="en-US" sz="2000" dirty="0">
                          <a:effectLst/>
                        </a:rPr>
                        <a:t>: </a:t>
                      </a:r>
                      <a:r>
                        <a:rPr lang="en-US" sz="2000" dirty="0" err="1">
                          <a:effectLst/>
                        </a:rPr>
                        <a:t>Hayvonlar</a:t>
                      </a:r>
                      <a:endParaRPr lang="en-US" sz="2000" dirty="0">
                        <a:effectLst/>
                      </a:endParaRPr>
                    </a:p>
                  </a:txBody>
                  <a:tcPr marL="25253" marR="25253" marT="6313" marB="6313" anchor="ctr">
                    <a:lnL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405294">
                <a:tc>
                  <a:txBody>
                    <a:bodyPr/>
                    <a:lstStyle/>
                    <a:p>
                      <a:r>
                        <a:rPr lang="ru-RU" sz="2000" dirty="0">
                          <a:effectLst/>
                        </a:rPr>
                        <a:t>3.</a:t>
                      </a:r>
                      <a:endParaRPr lang="ru-RU" sz="2000" dirty="0">
                        <a:effectLst/>
                      </a:endParaRPr>
                    </a:p>
                  </a:txBody>
                  <a:tcPr marL="25253" marR="25253" marT="6313" marB="6313" anchor="ctr">
                    <a:lnL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effectLst/>
                        </a:rPr>
                        <a:t>Orografik: relyef, dengiz sathidan baland yoki  pastligi, qiyalik darajasi</a:t>
                      </a:r>
                      <a:endParaRPr lang="en-US" sz="2000">
                        <a:effectLst/>
                      </a:endParaRPr>
                    </a:p>
                  </a:txBody>
                  <a:tcPr marL="25253" marR="25253" marT="6313" marB="6313" anchor="ctr">
                    <a:lnL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effectLst/>
                        </a:rPr>
                        <a:t>Mikrobogen: viruslar, sodda</a:t>
                      </a:r>
                      <a:r>
                        <a:rPr lang="en-US" sz="2000">
                          <a:effectLst/>
                          <a:latin typeface="Verdana" panose="020B0604030504040204" pitchFamily="34" charset="0"/>
                        </a:rPr>
                        <a:t>hayvonlar, bakteriyalar, mikroorganizmlar</a:t>
                      </a:r>
                      <a:endParaRPr lang="en-US" sz="200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25253" marR="25253" marT="6313" marB="6313" anchor="ctr">
                    <a:lnL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207159">
                <a:tc>
                  <a:txBody>
                    <a:bodyPr/>
                    <a:lstStyle/>
                    <a:p>
                      <a:r>
                        <a:rPr lang="ru-RU" sz="2000" dirty="0">
                          <a:effectLst/>
                        </a:rPr>
                        <a:t>4.</a:t>
                      </a:r>
                      <a:endParaRPr lang="ru-RU" sz="2000" dirty="0">
                        <a:effectLst/>
                      </a:endParaRPr>
                    </a:p>
                  </a:txBody>
                  <a:tcPr marL="25253" marR="25253" marT="6313" marB="6313" anchor="ctr">
                    <a:lnL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effectLst/>
                        </a:rPr>
                        <a:t>Kimyoviy: Havoning kimyoviy tarkibi, suv sho’rligi, konsentrasiya, kislotalik va eritmalar tarkibi</a:t>
                      </a:r>
                      <a:endParaRPr lang="en-US" sz="2000">
                        <a:effectLst/>
                      </a:endParaRPr>
                    </a:p>
                  </a:txBody>
                  <a:tcPr marL="25253" marR="25253" marT="6313" marB="6313" anchor="ctr">
                    <a:lnL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effectLst/>
                        </a:rPr>
                        <a:t>Antropogen</a:t>
                      </a:r>
                      <a:r>
                        <a:rPr lang="en-US" sz="2000" dirty="0">
                          <a:effectLst/>
                        </a:rPr>
                        <a:t>: </a:t>
                      </a:r>
                      <a:r>
                        <a:rPr lang="en-US" sz="2000" dirty="0" err="1">
                          <a:effectLst/>
                        </a:rPr>
                        <a:t>inson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faoliyati</a:t>
                      </a:r>
                      <a:endParaRPr lang="en-US" sz="2000" dirty="0">
                        <a:effectLst/>
                      </a:endParaRPr>
                    </a:p>
                  </a:txBody>
                  <a:tcPr marL="25253" marR="25253" marT="6313" marB="6313" anchor="ctr">
                    <a:lnL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0316" y="380409"/>
            <a:ext cx="11790947" cy="5416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00"/>
                </a:solidFill>
                <a:latin typeface="Noto Serif" panose="02020600060500020200" pitchFamily="18" charset="0"/>
              </a:rPr>
              <a:t>I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nson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salomatligiga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atrof-muhit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salbiy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ta'sir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uy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-joy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massivlarida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yaqin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joylashgan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sanoat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korxonalari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,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tufaylidir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.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Odatda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,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zararli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chiqindilari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bu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kuchli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manbalari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.</a:t>
            </a:r>
            <a:endParaRPr lang="en-US" sz="3200" b="0" i="0" dirty="0">
              <a:solidFill>
                <a:srgbClr val="000000"/>
              </a:solidFill>
              <a:effectLst/>
              <a:latin typeface="Noto Serif" panose="02020600060500020200" pitchFamily="18" charset="0"/>
            </a:endParaRPr>
          </a:p>
          <a:p>
            <a:endParaRPr lang="en-US" sz="3200" dirty="0">
              <a:solidFill>
                <a:srgbClr val="000000"/>
              </a:solidFill>
              <a:latin typeface="Noto Serif" panose="02020600060500020200" pitchFamily="18" charset="0"/>
            </a:endParaRPr>
          </a:p>
          <a:p>
            <a:pPr algn="l" fontAlgn="base"/>
            <a:r>
              <a:rPr lang="en-US" sz="3200" dirty="0" err="1">
                <a:solidFill>
                  <a:srgbClr val="000000"/>
                </a:solidFill>
                <a:latin typeface="Noto Serif" panose="02020600060500020200" pitchFamily="18" charset="0"/>
              </a:rPr>
              <a:t>H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avoda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har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kuni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gazsimon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moddalarning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turli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xillari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mavjud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. Bu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zaharli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bo'lishi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mumkin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uglerod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,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oltingugurt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,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azot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,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uglevodorodlar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,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qo'rg'oshin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birikmalar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,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chang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,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krom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,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asbest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bir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oksidi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bo'lib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,</a:t>
            </a:r>
            <a:r>
              <a:rPr lang="en-US" sz="3200" b="0" i="0" dirty="0">
                <a:effectLst/>
                <a:latin typeface="Noto Serif" panose="02020600060500020200" pitchFamily="18" charset="0"/>
              </a:rPr>
              <a:t> </a:t>
            </a:r>
            <a:r>
              <a:rPr lang="en-US" sz="3200" b="0" i="0" u="none" strike="noStrike" dirty="0">
                <a:effectLst/>
                <a:latin typeface="Noto Serif" panose="02020600060500020200" pitchFamily="18" charset="0"/>
                <a:hlinkClick r:id="rId1"/>
              </a:rPr>
              <a:t>tana (</a:t>
            </a:r>
            <a:r>
              <a:rPr lang="en-US" sz="3200" b="0" i="0" u="none" strike="noStrike" dirty="0" err="1">
                <a:effectLst/>
                <a:latin typeface="Noto Serif" panose="02020600060500020200" pitchFamily="18" charset="0"/>
                <a:hlinkClick r:id="rId1"/>
              </a:rPr>
              <a:t>organlari</a:t>
            </a:r>
            <a:r>
              <a:rPr lang="en-US" sz="3200" b="0" i="0" u="none" strike="noStrike" dirty="0">
                <a:effectLst/>
                <a:latin typeface="Noto Serif" panose="02020600060500020200" pitchFamily="18" charset="0"/>
                <a:hlinkClick r:id="rId1"/>
              </a:rPr>
              <a:t> </a:t>
            </a:r>
            <a:r>
              <a:rPr lang="en-US" sz="3200" b="0" i="0" u="none" strike="noStrike" dirty="0" err="1">
                <a:effectLst/>
                <a:latin typeface="Noto Serif" panose="02020600060500020200" pitchFamily="18" charset="0"/>
                <a:hlinkClick r:id="rId1"/>
              </a:rPr>
              <a:t>ta'sir</a:t>
            </a:r>
            <a:r>
              <a:rPr lang="en-US" sz="3200" b="0" i="0" dirty="0">
                <a:effectLst/>
                <a:latin typeface="Noto Serif" panose="02020600060500020200" pitchFamily="18" charset="0"/>
              </a:rPr>
              <a:t> </a:t>
            </a:r>
            <a:r>
              <a:rPr lang="en-US" sz="3200" b="0" i="0" dirty="0" err="1">
                <a:effectLst/>
                <a:latin typeface="Noto Serif" panose="02020600060500020200" pitchFamily="18" charset="0"/>
              </a:rPr>
              <a:t>nafas</a:t>
            </a:r>
            <a:r>
              <a:rPr lang="en-US" sz="3200" b="0" i="0" dirty="0"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effectLst/>
                <a:latin typeface="Noto Serif" panose="02020600060500020200" pitchFamily="18" charset="0"/>
              </a:rPr>
              <a:t>shilliq</a:t>
            </a:r>
            <a:r>
              <a:rPr lang="en-US" sz="3200" b="0" i="0" dirty="0"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effectLst/>
                <a:latin typeface="Noto Serif" panose="02020600060500020200" pitchFamily="18" charset="0"/>
              </a:rPr>
              <a:t>pardalar</a:t>
            </a:r>
            <a:r>
              <a:rPr lang="en-US" sz="3200" b="0" i="0" dirty="0">
                <a:effectLst/>
                <a:latin typeface="Noto Serif" panose="02020600060500020200" pitchFamily="18" charset="0"/>
              </a:rPr>
              <a:t>, </a:t>
            </a:r>
            <a:r>
              <a:rPr lang="en-US" sz="3200" b="0" i="0" dirty="0" err="1">
                <a:effectLst/>
                <a:latin typeface="Noto Serif" panose="02020600060500020200" pitchFamily="18" charset="0"/>
              </a:rPr>
              <a:t>ko'rish</a:t>
            </a:r>
            <a:r>
              <a:rPr lang="en-US" sz="3200" b="0" i="0" dirty="0"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effectLst/>
                <a:latin typeface="Noto Serif" panose="02020600060500020200" pitchFamily="18" charset="0"/>
              </a:rPr>
              <a:t>va</a:t>
            </a:r>
            <a:r>
              <a:rPr lang="en-US" sz="3200" b="0" i="0" dirty="0">
                <a:effectLst/>
                <a:latin typeface="Noto Serif" panose="02020600060500020200" pitchFamily="18" charset="0"/>
              </a:rPr>
              <a:t> hid) </a:t>
            </a:r>
            <a:r>
              <a:rPr lang="en-US" sz="3200" b="0" i="0" dirty="0" err="1">
                <a:effectLst/>
                <a:latin typeface="Noto Serif" panose="02020600060500020200" pitchFamily="18" charset="0"/>
              </a:rPr>
              <a:t>bilish</a:t>
            </a:r>
            <a:r>
              <a:rPr lang="en-US" sz="3200" b="0" i="0" dirty="0"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effectLst/>
                <a:latin typeface="Noto Serif" panose="02020600060500020200" pitchFamily="18" charset="0"/>
              </a:rPr>
              <a:t>a’zolariga</a:t>
            </a:r>
            <a:r>
              <a:rPr lang="en-US" sz="3200" b="0" i="0" dirty="0"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effectLst/>
                <a:latin typeface="Noto Serif" panose="02020600060500020200" pitchFamily="18" charset="0"/>
              </a:rPr>
              <a:t>tasir</a:t>
            </a:r>
            <a:r>
              <a:rPr lang="en-US" sz="3200" b="0" i="0" dirty="0"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effectLst/>
                <a:latin typeface="Noto Serif" panose="02020600060500020200" pitchFamily="18" charset="0"/>
              </a:rPr>
              <a:t>etadi</a:t>
            </a:r>
            <a:r>
              <a:rPr lang="en-US" sz="3200" b="0" i="0" dirty="0">
                <a:effectLst/>
                <a:latin typeface="Noto Serif" panose="02020600060500020200" pitchFamily="18" charset="0"/>
              </a:rPr>
              <a:t>.</a:t>
            </a:r>
            <a:endParaRPr lang="en-US" sz="3200" b="0" i="0" dirty="0">
              <a:effectLst/>
              <a:latin typeface="Noto Serif" panose="02020600060500020200" pitchFamily="18" charset="0"/>
            </a:endParaRPr>
          </a:p>
          <a:p>
            <a:pPr algn="l" fontAlgn="base"/>
            <a:endParaRPr lang="en-US" sz="2800" b="0" i="0" dirty="0">
              <a:solidFill>
                <a:srgbClr val="000000"/>
              </a:solidFill>
              <a:effectLst/>
              <a:latin typeface="Noto Serif" panose="02020600060500020200" pitchFamily="18" charset="0"/>
            </a:endParaRPr>
          </a:p>
          <a:p>
            <a:endParaRPr lang="ru-RU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76036" y="725457"/>
            <a:ext cx="1046145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/>
              <a:t>Ifloslangan</a:t>
            </a:r>
            <a:r>
              <a:rPr lang="en-US" sz="3200" dirty="0"/>
              <a:t> </a:t>
            </a:r>
            <a:r>
              <a:rPr lang="en-US" sz="3200" dirty="0" err="1"/>
              <a:t>ichimlik</a:t>
            </a:r>
            <a:r>
              <a:rPr lang="en-US" sz="3200" dirty="0"/>
              <a:t> </a:t>
            </a:r>
            <a:r>
              <a:rPr lang="en-US" sz="3200" dirty="0" err="1"/>
              <a:t>suvi</a:t>
            </a:r>
            <a:r>
              <a:rPr lang="en-US" sz="3200" dirty="0"/>
              <a:t>, </a:t>
            </a:r>
            <a:r>
              <a:rPr lang="en-US" sz="3200" dirty="0" err="1"/>
              <a:t>yurak-qon</a:t>
            </a:r>
            <a:r>
              <a:rPr lang="en-US" sz="3200" dirty="0"/>
              <a:t> </a:t>
            </a:r>
            <a:r>
              <a:rPr lang="en-US" sz="3200" dirty="0" err="1"/>
              <a:t>tomir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/>
              <a:t>buyrak</a:t>
            </a:r>
            <a:r>
              <a:rPr lang="en-US" sz="3200" dirty="0"/>
              <a:t> </a:t>
            </a:r>
            <a:r>
              <a:rPr lang="en-US" sz="3200" dirty="0" err="1"/>
              <a:t>patologiyasini</a:t>
            </a:r>
            <a:r>
              <a:rPr lang="en-US" sz="3200" dirty="0"/>
              <a:t>, </a:t>
            </a:r>
            <a:r>
              <a:rPr lang="en-US" sz="3200" dirty="0" err="1"/>
              <a:t>turli</a:t>
            </a:r>
            <a:r>
              <a:rPr lang="en-US" sz="3200" dirty="0"/>
              <a:t> </a:t>
            </a:r>
            <a:r>
              <a:rPr lang="en-US" sz="3200" dirty="0" err="1"/>
              <a:t>kasalliklarni</a:t>
            </a:r>
            <a:r>
              <a:rPr lang="en-US" sz="3200" dirty="0"/>
              <a:t>  </a:t>
            </a:r>
            <a:r>
              <a:rPr lang="en-US" sz="3200" dirty="0" err="1"/>
              <a:t>odamlarda</a:t>
            </a:r>
            <a:r>
              <a:rPr lang="en-US" sz="3200" dirty="0"/>
              <a:t> </a:t>
            </a:r>
            <a:r>
              <a:rPr lang="en-US" sz="3200" dirty="0" err="1"/>
              <a:t>rivojlanishiga</a:t>
            </a:r>
            <a:r>
              <a:rPr lang="en-US" sz="3200" dirty="0"/>
              <a:t> </a:t>
            </a:r>
            <a:r>
              <a:rPr lang="en-US" sz="3200" dirty="0" err="1"/>
              <a:t>xizmat</a:t>
            </a:r>
            <a:r>
              <a:rPr lang="en-US" sz="3200" dirty="0"/>
              <a:t> </a:t>
            </a:r>
            <a:r>
              <a:rPr lang="en-US" sz="3200" dirty="0" err="1"/>
              <a:t>qilmoqda</a:t>
            </a:r>
            <a:r>
              <a:rPr lang="en-US" sz="3200" dirty="0"/>
              <a:t>.</a:t>
            </a:r>
            <a:endParaRPr lang="en-US" sz="32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79784" y="2714536"/>
            <a:ext cx="9601200" cy="4001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endParaRPr lang="en-US" sz="3200" b="0" i="0" dirty="0">
              <a:solidFill>
                <a:srgbClr val="000000"/>
              </a:solidFill>
              <a:effectLst/>
              <a:latin typeface="Noto Serif" panose="02020600060500020200" pitchFamily="18" charset="0"/>
            </a:endParaRPr>
          </a:p>
          <a:p>
            <a:pPr algn="l" fontAlgn="base"/>
            <a:r>
              <a:rPr lang="en-US" sz="3200" dirty="0" err="1">
                <a:solidFill>
                  <a:srgbClr val="000000"/>
                </a:solidFill>
                <a:latin typeface="Noto Serif" panose="02020600060500020200" pitchFamily="18" charset="0"/>
              </a:rPr>
              <a:t>I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nson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salomatligi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atrof-muhit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ifloslanishi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ta'siri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natijasida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umumiy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ahvoli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yomonlashishiga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sabab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bolmoqda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.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Natijada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bronxit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,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astma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, bosh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og'rig’i</a:t>
            </a:r>
            <a:r>
              <a:rPr lang="en-US" sz="3200" dirty="0" err="1">
                <a:solidFill>
                  <a:srgbClr val="000000"/>
                </a:solidFill>
                <a:latin typeface="Noto Serif" panose="02020600060500020200" pitchFamily="18" charset="0"/>
              </a:rPr>
              <a:t>dan</a:t>
            </a:r>
            <a:r>
              <a:rPr lang="en-US" sz="3200" dirty="0">
                <a:solidFill>
                  <a:srgbClr val="000000"/>
                </a:solidFill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aziyat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chekmoqda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va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zaiflik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hissi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,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qobiliyati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ishlash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,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ko'ngil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aynishi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yuzaga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kelmoqda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Noto Serif" panose="02020600060500020200" pitchFamily="18" charset="0"/>
              </a:rPr>
              <a:t>.</a:t>
            </a:r>
            <a:endParaRPr lang="en-US" sz="3200" b="0" i="0" dirty="0">
              <a:solidFill>
                <a:srgbClr val="000000"/>
              </a:solidFill>
              <a:effectLst/>
              <a:latin typeface="Noto Serif" panose="02020600060500020200" pitchFamily="18" charset="0"/>
            </a:endParaRPr>
          </a:p>
          <a:p>
            <a:endParaRPr lang="ru-RU" sz="3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24951" y="1073778"/>
            <a:ext cx="8969543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/>
              <a:t>Hozirgi</a:t>
            </a:r>
            <a:r>
              <a:rPr lang="en-US" sz="3200" dirty="0"/>
              <a:t> </a:t>
            </a:r>
            <a:r>
              <a:rPr lang="en-US" sz="3200" dirty="0" err="1"/>
              <a:t>zamon</a:t>
            </a:r>
            <a:r>
              <a:rPr lang="en-US" sz="3200" dirty="0"/>
              <a:t> fan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/>
              <a:t>texnika</a:t>
            </a:r>
            <a:r>
              <a:rPr lang="en-US" sz="3200" dirty="0"/>
              <a:t> </a:t>
            </a:r>
            <a:r>
              <a:rPr lang="en-US" sz="3200" dirty="0" err="1"/>
              <a:t>taraqqiyoti</a:t>
            </a:r>
            <a:r>
              <a:rPr lang="en-US" sz="3200" dirty="0"/>
              <a:t> </a:t>
            </a:r>
            <a:r>
              <a:rPr lang="en-US" sz="3200" dirty="0" err="1"/>
              <a:t>davrida</a:t>
            </a:r>
            <a:r>
              <a:rPr lang="en-US" sz="3200" dirty="0"/>
              <a:t> </a:t>
            </a:r>
            <a:r>
              <a:rPr lang="en-US" sz="3200" dirty="0" err="1"/>
              <a:t>ekologik</a:t>
            </a:r>
            <a:r>
              <a:rPr lang="en-US" sz="3200" dirty="0"/>
              <a:t> </a:t>
            </a:r>
            <a:r>
              <a:rPr lang="en-US" sz="3200" dirty="0" err="1"/>
              <a:t>ahvolni</a:t>
            </a:r>
            <a:r>
              <a:rPr lang="en-US" sz="3200" dirty="0"/>
              <a:t> </a:t>
            </a:r>
            <a:r>
              <a:rPr lang="en-US" sz="3200" dirty="0" err="1"/>
              <a:t>muvozanat</a:t>
            </a:r>
            <a:r>
              <a:rPr lang="en-US" sz="3200" dirty="0"/>
              <a:t> </a:t>
            </a:r>
            <a:r>
              <a:rPr lang="en-US" sz="3200" dirty="0" err="1"/>
              <a:t>holida</a:t>
            </a:r>
            <a:r>
              <a:rPr lang="en-US" sz="3200" dirty="0"/>
              <a:t> </a:t>
            </a:r>
            <a:r>
              <a:rPr lang="en-US" sz="3200" dirty="0" err="1"/>
              <a:t>saqlab</a:t>
            </a:r>
            <a:r>
              <a:rPr lang="en-US" sz="3200" dirty="0"/>
              <a:t> </a:t>
            </a:r>
            <a:r>
              <a:rPr lang="en-US" sz="3200" dirty="0" err="1"/>
              <a:t>turish</a:t>
            </a:r>
            <a:r>
              <a:rPr lang="en-US" sz="3200" dirty="0"/>
              <a:t>,  </a:t>
            </a:r>
            <a:r>
              <a:rPr lang="en-US" sz="3200" dirty="0" err="1"/>
              <a:t>atrof</a:t>
            </a:r>
            <a:r>
              <a:rPr lang="en-US" sz="3200" dirty="0"/>
              <a:t> – </a:t>
            </a:r>
            <a:r>
              <a:rPr lang="en-US" sz="3200" dirty="0" err="1"/>
              <a:t>muhitni</a:t>
            </a:r>
            <a:r>
              <a:rPr lang="en-US" sz="3200" dirty="0"/>
              <a:t> </a:t>
            </a:r>
            <a:r>
              <a:rPr lang="en-US" sz="3200" dirty="0" err="1"/>
              <a:t>muhofaza</a:t>
            </a:r>
            <a:r>
              <a:rPr lang="en-US" sz="3200" dirty="0"/>
              <a:t> </a:t>
            </a:r>
            <a:r>
              <a:rPr lang="en-US" sz="3200" dirty="0" err="1"/>
              <a:t>qilish</a:t>
            </a:r>
            <a:r>
              <a:rPr lang="en-US" sz="3200" dirty="0"/>
              <a:t> </a:t>
            </a:r>
            <a:r>
              <a:rPr lang="en-US" sz="3200" dirty="0" err="1"/>
              <a:t>iqtisodiy</a:t>
            </a:r>
            <a:r>
              <a:rPr lang="en-US" sz="3200" dirty="0"/>
              <a:t>, </a:t>
            </a:r>
            <a:r>
              <a:rPr lang="en-US" sz="3200" dirty="0" err="1"/>
              <a:t>ijtimoiy-siyosiy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/>
              <a:t>boshqa</a:t>
            </a:r>
            <a:r>
              <a:rPr lang="en-US" sz="3200" dirty="0"/>
              <a:t>  </a:t>
            </a:r>
            <a:r>
              <a:rPr lang="en-US" sz="3200" dirty="0" err="1"/>
              <a:t>omillarga</a:t>
            </a:r>
            <a:r>
              <a:rPr lang="en-US" sz="3200" dirty="0"/>
              <a:t> </a:t>
            </a:r>
            <a:r>
              <a:rPr lang="en-US" sz="3200" dirty="0" err="1"/>
              <a:t>bog’liq</a:t>
            </a:r>
            <a:r>
              <a:rPr lang="en-US" sz="3200" dirty="0"/>
              <a:t>.  Bu </a:t>
            </a:r>
            <a:r>
              <a:rPr lang="en-US" sz="3200" dirty="0" err="1"/>
              <a:t>omillarning</a:t>
            </a:r>
            <a:r>
              <a:rPr lang="en-US" sz="3200" dirty="0"/>
              <a:t> </a:t>
            </a:r>
            <a:r>
              <a:rPr lang="en-US" sz="3200" dirty="0" err="1"/>
              <a:t>asosiy</a:t>
            </a:r>
            <a:r>
              <a:rPr lang="en-US" sz="3200" dirty="0"/>
              <a:t> </a:t>
            </a:r>
            <a:r>
              <a:rPr lang="en-US" sz="3200" dirty="0" err="1"/>
              <a:t>yetakchisi</a:t>
            </a:r>
            <a:r>
              <a:rPr lang="en-US" sz="3200" dirty="0"/>
              <a:t> </a:t>
            </a:r>
            <a:r>
              <a:rPr lang="en-US" sz="3200" dirty="0" err="1"/>
              <a:t>ekologik</a:t>
            </a:r>
            <a:r>
              <a:rPr lang="en-US" sz="3200" dirty="0"/>
              <a:t> </a:t>
            </a:r>
            <a:r>
              <a:rPr lang="en-US" sz="3200" dirty="0" err="1"/>
              <a:t>ta’lim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/>
              <a:t>tarbiyadir</a:t>
            </a:r>
            <a:r>
              <a:rPr lang="en-US" sz="3200" dirty="0"/>
              <a:t>. </a:t>
            </a:r>
            <a:r>
              <a:rPr lang="en-US" sz="3200" dirty="0" err="1"/>
              <a:t>Yoshlar</a:t>
            </a:r>
            <a:r>
              <a:rPr lang="en-US" sz="3200" dirty="0"/>
              <a:t> </a:t>
            </a:r>
            <a:r>
              <a:rPr lang="en-US" sz="3200" dirty="0" err="1"/>
              <a:t>ongida</a:t>
            </a:r>
            <a:r>
              <a:rPr lang="en-US" sz="3200" dirty="0"/>
              <a:t> </a:t>
            </a:r>
            <a:r>
              <a:rPr lang="en-US" sz="3200" dirty="0" err="1"/>
              <a:t>ekologik</a:t>
            </a:r>
            <a:r>
              <a:rPr lang="en-US" sz="3200" dirty="0"/>
              <a:t> </a:t>
            </a:r>
            <a:r>
              <a:rPr lang="en-US" sz="3200" dirty="0" err="1"/>
              <a:t>ongni</a:t>
            </a:r>
            <a:r>
              <a:rPr lang="en-US" sz="3200" dirty="0"/>
              <a:t> </a:t>
            </a:r>
            <a:r>
              <a:rPr lang="en-US" sz="3200" dirty="0" err="1"/>
              <a:t>shakllantirishda</a:t>
            </a:r>
            <a:r>
              <a:rPr lang="en-US" sz="3200" dirty="0"/>
              <a:t> </a:t>
            </a:r>
            <a:r>
              <a:rPr lang="en-US" sz="3200" dirty="0" err="1"/>
              <a:t>qadimiy</a:t>
            </a:r>
            <a:r>
              <a:rPr lang="en-US" sz="3200" dirty="0"/>
              <a:t> </a:t>
            </a:r>
            <a:r>
              <a:rPr lang="en-US" sz="3200" dirty="0" err="1"/>
              <a:t>milliy</a:t>
            </a:r>
            <a:r>
              <a:rPr lang="en-US" sz="3200" dirty="0"/>
              <a:t> </a:t>
            </a:r>
            <a:r>
              <a:rPr lang="en-US" sz="3200" dirty="0" err="1"/>
              <a:t>tarbiyaviy</a:t>
            </a:r>
            <a:r>
              <a:rPr lang="en-US" sz="3200" dirty="0"/>
              <a:t> </a:t>
            </a:r>
            <a:r>
              <a:rPr lang="en-US" sz="3200" dirty="0" err="1"/>
              <a:t>vositalarni</a:t>
            </a:r>
            <a:r>
              <a:rPr lang="en-US" sz="3200" dirty="0"/>
              <a:t> </a:t>
            </a:r>
            <a:r>
              <a:rPr lang="en-US" sz="3200" dirty="0" err="1"/>
              <a:t>qo’llash</a:t>
            </a:r>
            <a:r>
              <a:rPr lang="en-US" sz="3200" dirty="0"/>
              <a:t> </a:t>
            </a:r>
            <a:r>
              <a:rPr lang="en-US" sz="3200" dirty="0" err="1"/>
              <a:t>maqsadga</a:t>
            </a:r>
            <a:r>
              <a:rPr lang="en-US" sz="3200" dirty="0"/>
              <a:t> </a:t>
            </a:r>
            <a:r>
              <a:rPr lang="en-US" sz="3200" dirty="0" err="1"/>
              <a:t>muvofiq</a:t>
            </a:r>
            <a:r>
              <a:rPr lang="en-US" sz="3200" dirty="0"/>
              <a:t> </a:t>
            </a:r>
            <a:r>
              <a:rPr lang="en-US" sz="3200" dirty="0" err="1"/>
              <a:t>bo’ladi</a:t>
            </a:r>
            <a:r>
              <a:rPr lang="en-US" sz="3200" dirty="0"/>
              <a:t>.</a:t>
            </a:r>
            <a:endParaRPr lang="ru-RU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50281" y="1029568"/>
            <a:ext cx="969143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0" dirty="0" err="1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Kelgusida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atrof-muhitni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muhofaza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qilish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muammosini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eng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avvalo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tutash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texnologik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 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halqani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chiqitsiz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ishlab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chiqarishlarni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yaratish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yo’li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bilan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hal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qiladi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.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Atmosfera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havosini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ifloslanish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sanitariya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normalari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bilan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tartib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solib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turiladi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. U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yoki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bu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aholi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punktlari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atmosfera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havosidagi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zararli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moddalarning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chegaraviy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yo’l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 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qo’yiladigan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konsentratsiyasini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belgilash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ko’zda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tutiladi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.</a:t>
            </a:r>
            <a:endParaRPr lang="ru-RU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61047" y="758722"/>
            <a:ext cx="9571121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/>
              <a:t>Umumiy</a:t>
            </a:r>
            <a:r>
              <a:rPr lang="en-US" sz="3200" dirty="0"/>
              <a:t> </a:t>
            </a:r>
            <a:r>
              <a:rPr lang="en-US" sz="3200" dirty="0" err="1"/>
              <a:t>ta’sir</a:t>
            </a:r>
            <a:r>
              <a:rPr lang="en-US" sz="3200" dirty="0"/>
              <a:t> </a:t>
            </a:r>
            <a:r>
              <a:rPr lang="en-US" sz="3200" dirty="0" err="1"/>
              <a:t>samaradorligida</a:t>
            </a:r>
            <a:r>
              <a:rPr lang="en-US" sz="3200" dirty="0"/>
              <a:t> </a:t>
            </a:r>
            <a:r>
              <a:rPr lang="en-US" sz="3200" dirty="0" err="1"/>
              <a:t>quyidagi</a:t>
            </a:r>
            <a:r>
              <a:rPr lang="en-US" sz="3200" dirty="0"/>
              <a:t> </a:t>
            </a:r>
            <a:r>
              <a:rPr lang="en-US" sz="3200" dirty="0" err="1"/>
              <a:t>zararli</a:t>
            </a:r>
            <a:r>
              <a:rPr lang="en-US" sz="3200" dirty="0"/>
              <a:t> </a:t>
            </a:r>
            <a:r>
              <a:rPr lang="en-US" sz="3200" dirty="0" err="1"/>
              <a:t>moddalarning</a:t>
            </a:r>
            <a:r>
              <a:rPr lang="en-US" sz="3200" dirty="0"/>
              <a:t> </a:t>
            </a:r>
            <a:r>
              <a:rPr lang="en-US" sz="3200" dirty="0" err="1"/>
              <a:t>birikmalari</a:t>
            </a:r>
            <a:r>
              <a:rPr lang="en-US" sz="3200" dirty="0"/>
              <a:t>; </a:t>
            </a:r>
            <a:r>
              <a:rPr lang="en-US" sz="3200" dirty="0" err="1"/>
              <a:t>aseton</a:t>
            </a:r>
            <a:r>
              <a:rPr lang="en-US" sz="3200" dirty="0"/>
              <a:t>, </a:t>
            </a:r>
            <a:r>
              <a:rPr lang="en-US" sz="3200" dirty="0" err="1"/>
              <a:t>asitofenon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/>
              <a:t>fenol</a:t>
            </a:r>
            <a:r>
              <a:rPr lang="en-US" sz="3200" dirty="0"/>
              <a:t>, </a:t>
            </a:r>
            <a:r>
              <a:rPr lang="en-US" sz="3200" dirty="0" err="1"/>
              <a:t>vinilaseat</a:t>
            </a:r>
            <a:r>
              <a:rPr lang="en-US" sz="3200" dirty="0"/>
              <a:t>, valerian,  </a:t>
            </a:r>
            <a:r>
              <a:rPr lang="en-US" sz="3200" dirty="0" err="1"/>
              <a:t>yog</a:t>
            </a:r>
            <a:r>
              <a:rPr lang="en-US" sz="3200" dirty="0"/>
              <a:t>’ </a:t>
            </a:r>
            <a:r>
              <a:rPr lang="en-US" sz="3200" dirty="0" err="1"/>
              <a:t>kislotalari</a:t>
            </a:r>
            <a:r>
              <a:rPr lang="en-US" sz="3200" dirty="0"/>
              <a:t>, </a:t>
            </a:r>
            <a:r>
              <a:rPr lang="en-US" sz="3200" dirty="0" err="1"/>
              <a:t>ozon</a:t>
            </a:r>
            <a:r>
              <a:rPr lang="en-US" sz="3200" dirty="0"/>
              <a:t>, </a:t>
            </a:r>
            <a:r>
              <a:rPr lang="en-US" sz="3200" dirty="0" err="1"/>
              <a:t>azot</a:t>
            </a:r>
            <a:r>
              <a:rPr lang="en-US" sz="3200" dirty="0"/>
              <a:t> (II)- </a:t>
            </a:r>
            <a:r>
              <a:rPr lang="en-US" sz="3200" dirty="0" err="1"/>
              <a:t>oksidi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/>
              <a:t>formaldegid</a:t>
            </a:r>
            <a:r>
              <a:rPr lang="en-US" sz="3200" dirty="0"/>
              <a:t>, </a:t>
            </a:r>
            <a:r>
              <a:rPr lang="en-US" sz="3200" dirty="0" err="1"/>
              <a:t>sulfid</a:t>
            </a:r>
            <a:r>
              <a:rPr lang="en-US" sz="3200" dirty="0"/>
              <a:t> </a:t>
            </a:r>
            <a:r>
              <a:rPr lang="en-US" sz="3200" dirty="0" err="1"/>
              <a:t>gazi</a:t>
            </a:r>
            <a:r>
              <a:rPr lang="en-US" sz="3200" dirty="0"/>
              <a:t>, </a:t>
            </a:r>
            <a:r>
              <a:rPr lang="en-US" sz="3200" dirty="0" err="1"/>
              <a:t>vodorod</a:t>
            </a:r>
            <a:r>
              <a:rPr lang="en-US" sz="3200" dirty="0"/>
              <a:t> </a:t>
            </a:r>
            <a:r>
              <a:rPr lang="en-US" sz="3200" dirty="0" err="1"/>
              <a:t>sulfid</a:t>
            </a:r>
            <a:r>
              <a:rPr lang="en-US" sz="3200" dirty="0"/>
              <a:t>, </a:t>
            </a:r>
            <a:r>
              <a:rPr lang="en-US" sz="3200" dirty="0" err="1"/>
              <a:t>vodorod</a:t>
            </a:r>
            <a:r>
              <a:rPr lang="en-US" sz="3200" dirty="0"/>
              <a:t> </a:t>
            </a:r>
            <a:r>
              <a:rPr lang="en-US" sz="3200" dirty="0" err="1"/>
              <a:t>ftorid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/>
              <a:t>sulfid</a:t>
            </a:r>
            <a:r>
              <a:rPr lang="en-US" sz="3200" dirty="0"/>
              <a:t> </a:t>
            </a:r>
            <a:r>
              <a:rPr lang="en-US" sz="3200" dirty="0" err="1"/>
              <a:t>kislotaning</a:t>
            </a:r>
            <a:r>
              <a:rPr lang="en-US" sz="3200" dirty="0"/>
              <a:t> </a:t>
            </a:r>
            <a:r>
              <a:rPr lang="en-US" sz="3200" dirty="0" err="1"/>
              <a:t>aerazoli</a:t>
            </a:r>
            <a:r>
              <a:rPr lang="en-US" sz="3200" dirty="0"/>
              <a:t>,   </a:t>
            </a:r>
            <a:r>
              <a:rPr lang="en-US" sz="3200" dirty="0" err="1"/>
              <a:t>furfurol</a:t>
            </a:r>
            <a:r>
              <a:rPr lang="en-US" sz="3200" dirty="0"/>
              <a:t>, </a:t>
            </a:r>
            <a:r>
              <a:rPr lang="en-US" sz="3200" dirty="0" err="1"/>
              <a:t>metanol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/>
              <a:t>etanol</a:t>
            </a:r>
            <a:r>
              <a:rPr lang="en-US" sz="3200" dirty="0"/>
              <a:t>, </a:t>
            </a:r>
            <a:r>
              <a:rPr lang="en-US" sz="3200" dirty="0" err="1"/>
              <a:t>seklogeksan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en-US" sz="3200" dirty="0"/>
              <a:t> benzol, </a:t>
            </a:r>
            <a:r>
              <a:rPr lang="en-US" sz="3200" dirty="0" err="1"/>
              <a:t>sulfat</a:t>
            </a:r>
            <a:r>
              <a:rPr lang="en-US" sz="3200" dirty="0"/>
              <a:t>, </a:t>
            </a:r>
            <a:r>
              <a:rPr lang="en-US" sz="3200" dirty="0" err="1"/>
              <a:t>xlorid</a:t>
            </a:r>
            <a:r>
              <a:rPr lang="en-US" sz="3200" dirty="0"/>
              <a:t>, </a:t>
            </a:r>
            <a:r>
              <a:rPr lang="en-US" sz="3200" dirty="0" err="1"/>
              <a:t>azot</a:t>
            </a:r>
            <a:r>
              <a:rPr lang="en-US" sz="3200" dirty="0"/>
              <a:t>, </a:t>
            </a:r>
            <a:r>
              <a:rPr lang="en-US" sz="3200" dirty="0" err="1"/>
              <a:t>kislota</a:t>
            </a:r>
            <a:r>
              <a:rPr lang="en-US" sz="3200" dirty="0"/>
              <a:t>, </a:t>
            </a:r>
            <a:r>
              <a:rPr lang="en-US" sz="3200" dirty="0" err="1"/>
              <a:t>etilen</a:t>
            </a:r>
            <a:r>
              <a:rPr lang="en-US" sz="3200" dirty="0"/>
              <a:t>, </a:t>
            </a:r>
            <a:r>
              <a:rPr lang="en-US" sz="3200" dirty="0" err="1"/>
              <a:t>propilen</a:t>
            </a:r>
            <a:r>
              <a:rPr lang="en-US" sz="3200" dirty="0"/>
              <a:t>, </a:t>
            </a:r>
            <a:r>
              <a:rPr lang="en-US" sz="3200" dirty="0" err="1"/>
              <a:t>butilen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/>
              <a:t>amilin</a:t>
            </a:r>
            <a:r>
              <a:rPr lang="en-US" sz="3200" dirty="0"/>
              <a:t>, 2-3 – dixlor-1,4  </a:t>
            </a:r>
            <a:r>
              <a:rPr lang="en-US" sz="3200" dirty="0" err="1"/>
              <a:t>naftoxinon</a:t>
            </a:r>
            <a:r>
              <a:rPr lang="en-US" sz="3200" dirty="0"/>
              <a:t>, </a:t>
            </a:r>
            <a:r>
              <a:rPr lang="en-US" sz="3200" dirty="0" err="1"/>
              <a:t>sirka</a:t>
            </a:r>
            <a:r>
              <a:rPr lang="en-US" sz="3200" dirty="0"/>
              <a:t> </a:t>
            </a:r>
            <a:r>
              <a:rPr lang="en-US" sz="3200" dirty="0" err="1"/>
              <a:t>kislotasi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/>
              <a:t>uning</a:t>
            </a:r>
            <a:r>
              <a:rPr lang="en-US" sz="3200" dirty="0"/>
              <a:t> </a:t>
            </a:r>
            <a:r>
              <a:rPr lang="en-US" sz="3200" dirty="0" err="1"/>
              <a:t>angidridi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/>
              <a:t>boshqalardan</a:t>
            </a:r>
            <a:r>
              <a:rPr lang="en-US" sz="3200" dirty="0"/>
              <a:t> </a:t>
            </a:r>
            <a:r>
              <a:rPr lang="en-US" sz="3200" dirty="0" err="1"/>
              <a:t>tashkil</a:t>
            </a:r>
            <a:r>
              <a:rPr lang="en-US" sz="3200" dirty="0"/>
              <a:t> </a:t>
            </a:r>
            <a:r>
              <a:rPr lang="en-US" sz="3200" dirty="0" err="1"/>
              <a:t>topganlar</a:t>
            </a:r>
            <a:r>
              <a:rPr lang="en-US" sz="3200" dirty="0"/>
              <a:t>.</a:t>
            </a:r>
            <a:endParaRPr lang="ru-RU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2663" y="181957"/>
            <a:ext cx="11939337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/>
              <a:t>Shunday</a:t>
            </a:r>
            <a:r>
              <a:rPr lang="en-US" sz="3200" dirty="0"/>
              <a:t>   </a:t>
            </a:r>
            <a:r>
              <a:rPr lang="en-US" sz="3200" dirty="0" err="1"/>
              <a:t>ekan</a:t>
            </a:r>
            <a:r>
              <a:rPr lang="en-US" sz="3200" dirty="0"/>
              <a:t> </a:t>
            </a:r>
            <a:r>
              <a:rPr lang="en-US" sz="3200" dirty="0" err="1"/>
              <a:t>yer</a:t>
            </a:r>
            <a:r>
              <a:rPr lang="en-US" sz="3200" dirty="0"/>
              <a:t> – </a:t>
            </a:r>
            <a:r>
              <a:rPr lang="en-US" sz="3200" dirty="0" err="1"/>
              <a:t>odamzodning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/>
              <a:t>barcha</a:t>
            </a:r>
            <a:r>
              <a:rPr lang="en-US" sz="3200" dirty="0"/>
              <a:t> </a:t>
            </a:r>
            <a:r>
              <a:rPr lang="en-US" sz="3200" dirty="0" err="1"/>
              <a:t>tirik</a:t>
            </a:r>
            <a:r>
              <a:rPr lang="en-US" sz="3200" dirty="0"/>
              <a:t> </a:t>
            </a:r>
            <a:r>
              <a:rPr lang="en-US" sz="3200" dirty="0" err="1"/>
              <a:t>organizmlarning</a:t>
            </a:r>
            <a:r>
              <a:rPr lang="en-US" sz="3200" dirty="0"/>
              <a:t> </a:t>
            </a:r>
            <a:r>
              <a:rPr lang="en-US" sz="3200" dirty="0" err="1"/>
              <a:t>hayot</a:t>
            </a:r>
            <a:r>
              <a:rPr lang="en-US" sz="3200" dirty="0"/>
              <a:t> </a:t>
            </a:r>
            <a:r>
              <a:rPr lang="en-US" sz="3200" dirty="0" err="1"/>
              <a:t>manbaidir</a:t>
            </a:r>
            <a:r>
              <a:rPr lang="en-US" sz="3200" dirty="0"/>
              <a:t>, </a:t>
            </a:r>
            <a:r>
              <a:rPr lang="en-US" sz="3200" dirty="0" err="1"/>
              <a:t>uni</a:t>
            </a:r>
            <a:r>
              <a:rPr lang="en-US" sz="3200" dirty="0"/>
              <a:t> </a:t>
            </a:r>
            <a:r>
              <a:rPr lang="en-US" sz="3200" dirty="0" err="1"/>
              <a:t>iqtisodiy</a:t>
            </a:r>
            <a:r>
              <a:rPr lang="en-US" sz="3200" dirty="0"/>
              <a:t>, </a:t>
            </a:r>
            <a:r>
              <a:rPr lang="en-US" sz="3200" dirty="0" err="1"/>
              <a:t>hayotiy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/>
              <a:t>ekologik</a:t>
            </a:r>
            <a:r>
              <a:rPr lang="en-US" sz="3200" dirty="0"/>
              <a:t> </a:t>
            </a:r>
            <a:r>
              <a:rPr lang="en-US" sz="3200" dirty="0" err="1"/>
              <a:t>ahamiyati</a:t>
            </a:r>
            <a:r>
              <a:rPr lang="en-US" sz="3200" dirty="0"/>
              <a:t> </a:t>
            </a:r>
            <a:r>
              <a:rPr lang="en-US" sz="3200" dirty="0" err="1"/>
              <a:t>cheksizdir</a:t>
            </a:r>
            <a:r>
              <a:rPr lang="en-US" sz="3200" dirty="0"/>
              <a:t>.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/>
              <a:t>             </a:t>
            </a:r>
            <a:r>
              <a:rPr lang="en-US" sz="3200" dirty="0" err="1"/>
              <a:t>Ekologik</a:t>
            </a:r>
            <a:r>
              <a:rPr lang="en-US" sz="3200" dirty="0"/>
              <a:t>   </a:t>
            </a:r>
            <a:r>
              <a:rPr lang="en-US" sz="3200" dirty="0" err="1"/>
              <a:t>ta’lim</a:t>
            </a:r>
            <a:r>
              <a:rPr lang="en-US" sz="3200" dirty="0"/>
              <a:t>    </a:t>
            </a:r>
            <a:r>
              <a:rPr lang="en-US" sz="3200" dirty="0" err="1"/>
              <a:t>va</a:t>
            </a:r>
            <a:r>
              <a:rPr lang="en-US" sz="3200" dirty="0"/>
              <a:t>    </a:t>
            </a:r>
            <a:r>
              <a:rPr lang="en-US" sz="3200" dirty="0" err="1"/>
              <a:t>tarbiya</a:t>
            </a:r>
            <a:r>
              <a:rPr lang="en-US" sz="3200" dirty="0"/>
              <a:t>    </a:t>
            </a:r>
            <a:r>
              <a:rPr lang="en-US" sz="3200" dirty="0" err="1"/>
              <a:t>quyidagi</a:t>
            </a:r>
            <a:r>
              <a:rPr lang="en-US" sz="3200" dirty="0"/>
              <a:t>  </a:t>
            </a:r>
            <a:r>
              <a:rPr lang="en-US" sz="3200" dirty="0" err="1"/>
              <a:t>asosli</a:t>
            </a:r>
            <a:r>
              <a:rPr lang="en-US" sz="3200" dirty="0"/>
              <a:t>  </a:t>
            </a:r>
            <a:r>
              <a:rPr lang="en-US" sz="3200" dirty="0" err="1"/>
              <a:t>bilimlarni</a:t>
            </a:r>
            <a:r>
              <a:rPr lang="en-US" sz="3200" dirty="0"/>
              <a:t>  </a:t>
            </a:r>
            <a:r>
              <a:rPr lang="en-US" sz="3200" dirty="0" err="1"/>
              <a:t>o’z</a:t>
            </a:r>
            <a:r>
              <a:rPr lang="en-US" sz="3200" dirty="0"/>
              <a:t>  </a:t>
            </a:r>
            <a:r>
              <a:rPr lang="en-US" sz="3200" dirty="0" err="1"/>
              <a:t>ichiga</a:t>
            </a:r>
            <a:r>
              <a:rPr lang="en-US" sz="3200" dirty="0"/>
              <a:t>  </a:t>
            </a:r>
            <a:r>
              <a:rPr lang="en-US" sz="3200" dirty="0" err="1"/>
              <a:t>oladi</a:t>
            </a:r>
            <a:r>
              <a:rPr lang="en-US" sz="3200" dirty="0"/>
              <a:t>: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/>
              <a:t>-</a:t>
            </a:r>
            <a:r>
              <a:rPr lang="en-US" sz="3200" dirty="0" err="1"/>
              <a:t>Talaba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/>
              <a:t>o’quvchilarni</a:t>
            </a:r>
            <a:r>
              <a:rPr lang="en-US" sz="3200" dirty="0"/>
              <a:t> </a:t>
            </a:r>
            <a:r>
              <a:rPr lang="en-US" sz="3200" dirty="0" err="1"/>
              <a:t>tabiat</a:t>
            </a:r>
            <a:r>
              <a:rPr lang="en-US" sz="3200" dirty="0"/>
              <a:t>  </a:t>
            </a:r>
            <a:r>
              <a:rPr lang="en-US" sz="3200" dirty="0" err="1"/>
              <a:t>go’zalliklarni</a:t>
            </a:r>
            <a:r>
              <a:rPr lang="en-US" sz="3200" dirty="0"/>
              <a:t>  </a:t>
            </a:r>
            <a:r>
              <a:rPr lang="en-US" sz="3200" dirty="0" err="1"/>
              <a:t>sevish</a:t>
            </a:r>
            <a:r>
              <a:rPr lang="en-US" sz="3200" dirty="0"/>
              <a:t>, </a:t>
            </a:r>
            <a:r>
              <a:rPr lang="en-US" sz="3200" dirty="0" err="1"/>
              <a:t>ulardan</a:t>
            </a:r>
            <a:r>
              <a:rPr lang="en-US" sz="3200" dirty="0"/>
              <a:t>  </a:t>
            </a:r>
            <a:r>
              <a:rPr lang="en-US" sz="3200" dirty="0" err="1"/>
              <a:t>estetik</a:t>
            </a:r>
            <a:r>
              <a:rPr lang="en-US" sz="3200" dirty="0"/>
              <a:t>  </a:t>
            </a:r>
            <a:r>
              <a:rPr lang="en-US" sz="3200" dirty="0" err="1"/>
              <a:t>zavq</a:t>
            </a:r>
            <a:r>
              <a:rPr lang="en-US" sz="3200" dirty="0"/>
              <a:t>  </a:t>
            </a:r>
            <a:r>
              <a:rPr lang="en-US" sz="3200" dirty="0" err="1"/>
              <a:t>olish</a:t>
            </a:r>
            <a:r>
              <a:rPr lang="en-US" sz="3200" dirty="0"/>
              <a:t>  </a:t>
            </a:r>
            <a:r>
              <a:rPr lang="en-US" sz="3200" dirty="0" err="1"/>
              <a:t>ruhida</a:t>
            </a:r>
            <a:endParaRPr lang="en-US" sz="3200" dirty="0"/>
          </a:p>
          <a:p>
            <a:r>
              <a:rPr lang="en-US" sz="3200" dirty="0"/>
              <a:t>-</a:t>
            </a:r>
            <a:r>
              <a:rPr lang="en-US" sz="3200" dirty="0" err="1"/>
              <a:t>Jonli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en-US" sz="3200" dirty="0"/>
              <a:t>  </a:t>
            </a:r>
            <a:r>
              <a:rPr lang="en-US" sz="3200" dirty="0" err="1"/>
              <a:t>jonsiz</a:t>
            </a:r>
            <a:r>
              <a:rPr lang="en-US" sz="3200" dirty="0"/>
              <a:t>  </a:t>
            </a:r>
            <a:r>
              <a:rPr lang="en-US" sz="3200" dirty="0" err="1"/>
              <a:t>tabiatning</a:t>
            </a:r>
            <a:r>
              <a:rPr lang="en-US" sz="3200" dirty="0"/>
              <a:t>  </a:t>
            </a:r>
            <a:r>
              <a:rPr lang="en-US" sz="3200" dirty="0" err="1"/>
              <a:t>rivojlanish</a:t>
            </a:r>
            <a:r>
              <a:rPr lang="en-US" sz="3200" dirty="0"/>
              <a:t> </a:t>
            </a:r>
            <a:r>
              <a:rPr lang="en-US" sz="3200" dirty="0" err="1"/>
              <a:t>qonuniyatlari</a:t>
            </a:r>
            <a:r>
              <a:rPr lang="en-US" sz="3200" dirty="0"/>
              <a:t>,  </a:t>
            </a:r>
            <a:r>
              <a:rPr lang="en-US" sz="3200" dirty="0" err="1"/>
              <a:t>tabiat</a:t>
            </a:r>
            <a:r>
              <a:rPr lang="en-US" sz="3200" dirty="0"/>
              <a:t>  </a:t>
            </a:r>
            <a:r>
              <a:rPr lang="en-US" sz="3200" dirty="0" err="1"/>
              <a:t>bilan</a:t>
            </a:r>
            <a:r>
              <a:rPr lang="en-US" sz="3200" dirty="0"/>
              <a:t>  </a:t>
            </a:r>
            <a:r>
              <a:rPr lang="en-US" sz="3200" dirty="0" err="1"/>
              <a:t>jamiyat</a:t>
            </a:r>
            <a:r>
              <a:rPr lang="en-US" sz="3200" dirty="0"/>
              <a:t>  </a:t>
            </a:r>
            <a:r>
              <a:rPr lang="en-US" sz="3200" dirty="0" err="1"/>
              <a:t>o’rtasidagi</a:t>
            </a:r>
            <a:r>
              <a:rPr lang="en-US" sz="3200" dirty="0"/>
              <a:t>  </a:t>
            </a:r>
            <a:r>
              <a:rPr lang="en-US" sz="3200" dirty="0" err="1"/>
              <a:t>murakkab</a:t>
            </a:r>
            <a:r>
              <a:rPr lang="en-US" sz="3200" dirty="0"/>
              <a:t>  </a:t>
            </a:r>
            <a:r>
              <a:rPr lang="en-US" sz="3200" dirty="0" err="1"/>
              <a:t>o’zaro</a:t>
            </a:r>
            <a:r>
              <a:rPr lang="en-US" sz="3200" dirty="0"/>
              <a:t>  </a:t>
            </a:r>
            <a:r>
              <a:rPr lang="en-US" sz="3200" dirty="0" err="1"/>
              <a:t>munosabatlar</a:t>
            </a:r>
            <a:r>
              <a:rPr lang="en-US" sz="3200" dirty="0"/>
              <a:t>,  </a:t>
            </a:r>
            <a:r>
              <a:rPr lang="en-US" sz="3200" dirty="0" err="1"/>
              <a:t>shuningdek</a:t>
            </a:r>
            <a:r>
              <a:rPr lang="en-US" sz="3200" dirty="0"/>
              <a:t>, </a:t>
            </a:r>
            <a:r>
              <a:rPr lang="en-US" sz="3200" dirty="0" err="1"/>
              <a:t>inson</a:t>
            </a:r>
            <a:r>
              <a:rPr lang="en-US" sz="3200" dirty="0"/>
              <a:t>  </a:t>
            </a:r>
            <a:r>
              <a:rPr lang="en-US" sz="3200" dirty="0" err="1"/>
              <a:t>xo’jalik</a:t>
            </a:r>
            <a:r>
              <a:rPr lang="en-US" sz="3200" dirty="0"/>
              <a:t>  </a:t>
            </a:r>
            <a:r>
              <a:rPr lang="en-US" sz="3200" dirty="0" err="1"/>
              <a:t>faoliyatining</a:t>
            </a:r>
            <a:r>
              <a:rPr lang="en-US" sz="3200" dirty="0"/>
              <a:t>  </a:t>
            </a:r>
            <a:r>
              <a:rPr lang="en-US" sz="3200" dirty="0" err="1"/>
              <a:t>tabiatga</a:t>
            </a:r>
            <a:r>
              <a:rPr lang="en-US" sz="3200" dirty="0"/>
              <a:t>  </a:t>
            </a:r>
            <a:r>
              <a:rPr lang="en-US" sz="3200" dirty="0" err="1"/>
              <a:t>ta’siri</a:t>
            </a:r>
            <a:r>
              <a:rPr lang="en-US" sz="3200" dirty="0"/>
              <a:t> </a:t>
            </a:r>
            <a:r>
              <a:rPr lang="en-US" sz="3200" dirty="0" err="1"/>
              <a:t>oqibatlari</a:t>
            </a:r>
            <a:r>
              <a:rPr lang="en-US" sz="3200" dirty="0"/>
              <a:t>  </a:t>
            </a:r>
            <a:r>
              <a:rPr lang="en-US" sz="3200" dirty="0" err="1"/>
              <a:t>haqida</a:t>
            </a:r>
            <a:r>
              <a:rPr lang="en-US" sz="3200" dirty="0"/>
              <a:t>  </a:t>
            </a:r>
            <a:r>
              <a:rPr lang="en-US" sz="3200" dirty="0" err="1"/>
              <a:t>bilim</a:t>
            </a:r>
            <a:endParaRPr lang="ru-RU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81362" y="1402821"/>
            <a:ext cx="928236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/>
              <a:t>Ekologik</a:t>
            </a:r>
            <a:r>
              <a:rPr lang="en-US" sz="3200" dirty="0"/>
              <a:t>  </a:t>
            </a:r>
            <a:r>
              <a:rPr lang="en-US" sz="3200" dirty="0" err="1"/>
              <a:t>tarbiya</a:t>
            </a:r>
            <a:r>
              <a:rPr lang="en-US" sz="3200" dirty="0"/>
              <a:t> – </a:t>
            </a:r>
            <a:r>
              <a:rPr lang="en-US" sz="3200" dirty="0" err="1"/>
              <a:t>axloqiy</a:t>
            </a:r>
            <a:r>
              <a:rPr lang="en-US" sz="3200" dirty="0"/>
              <a:t>  </a:t>
            </a:r>
            <a:r>
              <a:rPr lang="en-US" sz="3200" dirty="0" err="1"/>
              <a:t>tarbiyaning</a:t>
            </a:r>
            <a:r>
              <a:rPr lang="en-US" sz="3200" dirty="0"/>
              <a:t>  </a:t>
            </a:r>
            <a:r>
              <a:rPr lang="en-US" sz="3200" dirty="0" err="1"/>
              <a:t>ajralmas</a:t>
            </a:r>
            <a:r>
              <a:rPr lang="en-US" sz="3200" dirty="0"/>
              <a:t> </a:t>
            </a:r>
            <a:r>
              <a:rPr lang="en-US" sz="3200" dirty="0" err="1"/>
              <a:t>qismidir</a:t>
            </a:r>
            <a:r>
              <a:rPr lang="en-US" sz="3200" dirty="0"/>
              <a:t>.  </a:t>
            </a:r>
            <a:r>
              <a:rPr lang="en-US" sz="3200" dirty="0" err="1"/>
              <a:t>Kishilarda</a:t>
            </a:r>
            <a:r>
              <a:rPr lang="en-US" sz="3200" dirty="0"/>
              <a:t>  </a:t>
            </a:r>
            <a:r>
              <a:rPr lang="en-US" sz="3200" dirty="0" err="1"/>
              <a:t>ekologik</a:t>
            </a:r>
            <a:r>
              <a:rPr lang="en-US" sz="3200" dirty="0"/>
              <a:t>  </a:t>
            </a:r>
            <a:r>
              <a:rPr lang="en-US" sz="3200" dirty="0" err="1"/>
              <a:t>ong</a:t>
            </a:r>
            <a:r>
              <a:rPr lang="en-US" sz="3200" dirty="0"/>
              <a:t>  </a:t>
            </a:r>
            <a:r>
              <a:rPr lang="en-US" sz="3200" dirty="0" err="1"/>
              <a:t>va</a:t>
            </a:r>
            <a:r>
              <a:rPr lang="en-US" sz="3200" dirty="0"/>
              <a:t>  </a:t>
            </a:r>
            <a:r>
              <a:rPr lang="en-US" sz="3200" dirty="0" err="1"/>
              <a:t>tafakkurni</a:t>
            </a:r>
            <a:r>
              <a:rPr lang="en-US" sz="3200" dirty="0"/>
              <a:t>  </a:t>
            </a:r>
            <a:r>
              <a:rPr lang="en-US" sz="3200" dirty="0" err="1"/>
              <a:t>dialektik</a:t>
            </a:r>
            <a:r>
              <a:rPr lang="en-US" sz="3200" dirty="0"/>
              <a:t>  </a:t>
            </a:r>
            <a:r>
              <a:rPr lang="en-US" sz="3200" dirty="0" err="1"/>
              <a:t>tushunishga</a:t>
            </a:r>
            <a:r>
              <a:rPr lang="en-US" sz="3200" dirty="0"/>
              <a:t>  </a:t>
            </a:r>
            <a:r>
              <a:rPr lang="en-US" sz="3200" dirty="0" err="1"/>
              <a:t>yordam</a:t>
            </a:r>
            <a:r>
              <a:rPr lang="en-US" sz="3200" dirty="0"/>
              <a:t>  </a:t>
            </a:r>
            <a:r>
              <a:rPr lang="en-US" sz="3200" dirty="0" err="1"/>
              <a:t>beradi</a:t>
            </a:r>
            <a:r>
              <a:rPr lang="en-US" sz="3200" dirty="0"/>
              <a:t>.  </a:t>
            </a:r>
            <a:r>
              <a:rPr lang="en-US" sz="3200" dirty="0" err="1"/>
              <a:t>Hamma</a:t>
            </a:r>
            <a:r>
              <a:rPr lang="en-US" sz="3200" dirty="0"/>
              <a:t>  </a:t>
            </a:r>
            <a:r>
              <a:rPr lang="en-US" sz="3200" dirty="0" err="1"/>
              <a:t>bosqichlarda</a:t>
            </a:r>
            <a:r>
              <a:rPr lang="en-US" sz="3200" dirty="0"/>
              <a:t>   </a:t>
            </a:r>
            <a:r>
              <a:rPr lang="en-US" sz="3200" dirty="0" err="1"/>
              <a:t>ekologik</a:t>
            </a:r>
            <a:r>
              <a:rPr lang="en-US" sz="3200" dirty="0"/>
              <a:t>  </a:t>
            </a:r>
            <a:r>
              <a:rPr lang="en-US" sz="3200" dirty="0" err="1"/>
              <a:t>ta’lim</a:t>
            </a:r>
            <a:r>
              <a:rPr lang="en-US" sz="3200" dirty="0"/>
              <a:t>  </a:t>
            </a:r>
            <a:r>
              <a:rPr lang="en-US" sz="3200" dirty="0" err="1"/>
              <a:t>va</a:t>
            </a:r>
            <a:r>
              <a:rPr lang="en-US" sz="3200" dirty="0"/>
              <a:t>  </a:t>
            </a:r>
            <a:r>
              <a:rPr lang="en-US" sz="3200" dirty="0" err="1"/>
              <a:t>tarbiyani</a:t>
            </a:r>
            <a:r>
              <a:rPr lang="en-US" sz="3200" dirty="0"/>
              <a:t>  talab </a:t>
            </a:r>
            <a:r>
              <a:rPr lang="en-US" sz="3200" dirty="0" err="1"/>
              <a:t>etilgan</a:t>
            </a:r>
            <a:r>
              <a:rPr lang="en-US" sz="3200" dirty="0"/>
              <a:t>  </a:t>
            </a:r>
            <a:r>
              <a:rPr lang="en-US" sz="3200" dirty="0" err="1"/>
              <a:t>darajada</a:t>
            </a:r>
            <a:r>
              <a:rPr lang="en-US" sz="3200" dirty="0"/>
              <a:t>  </a:t>
            </a:r>
            <a:r>
              <a:rPr lang="en-US" sz="3200" dirty="0" err="1"/>
              <a:t>amalga</a:t>
            </a:r>
            <a:r>
              <a:rPr lang="en-US" sz="3200" dirty="0"/>
              <a:t>  </a:t>
            </a:r>
            <a:r>
              <a:rPr lang="en-US" sz="3200" dirty="0" err="1"/>
              <a:t>oshirish</a:t>
            </a:r>
            <a:r>
              <a:rPr lang="en-US" sz="3200" dirty="0"/>
              <a:t>  </a:t>
            </a:r>
            <a:r>
              <a:rPr lang="en-US" sz="3200" dirty="0" err="1"/>
              <a:t>uchun</a:t>
            </a:r>
            <a:r>
              <a:rPr lang="en-US" sz="3200" dirty="0"/>
              <a:t>  </a:t>
            </a:r>
            <a:r>
              <a:rPr lang="en-US" sz="3200" dirty="0" err="1"/>
              <a:t>bu</a:t>
            </a:r>
            <a:r>
              <a:rPr lang="en-US" sz="3200" dirty="0"/>
              <a:t>  </a:t>
            </a:r>
            <a:r>
              <a:rPr lang="en-US" sz="3200" dirty="0" err="1"/>
              <a:t>vazifaning</a:t>
            </a:r>
            <a:r>
              <a:rPr lang="en-US" sz="3200" dirty="0"/>
              <a:t>  </a:t>
            </a:r>
            <a:r>
              <a:rPr lang="en-US" sz="3200" dirty="0" err="1"/>
              <a:t>muhimligini</a:t>
            </a:r>
            <a:r>
              <a:rPr lang="en-US" sz="3200" dirty="0"/>
              <a:t>  </a:t>
            </a:r>
            <a:r>
              <a:rPr lang="en-US" sz="3200" dirty="0" err="1"/>
              <a:t>va</a:t>
            </a:r>
            <a:r>
              <a:rPr lang="en-US" sz="3200" dirty="0"/>
              <a:t>  </a:t>
            </a:r>
            <a:r>
              <a:rPr lang="en-US" sz="3200" dirty="0" err="1"/>
              <a:t>mas’uliyatini</a:t>
            </a:r>
            <a:r>
              <a:rPr lang="en-US" sz="3200" dirty="0"/>
              <a:t>  </a:t>
            </a:r>
            <a:r>
              <a:rPr lang="en-US" sz="3200" dirty="0" err="1"/>
              <a:t>yaxshi</a:t>
            </a:r>
            <a:r>
              <a:rPr lang="en-US" sz="3200" dirty="0"/>
              <a:t>  </a:t>
            </a:r>
            <a:r>
              <a:rPr lang="en-US" sz="3200" dirty="0" err="1"/>
              <a:t>bilgan</a:t>
            </a:r>
            <a:r>
              <a:rPr lang="en-US" sz="3200" dirty="0"/>
              <a:t>  </a:t>
            </a:r>
            <a:r>
              <a:rPr lang="en-US" sz="3200" dirty="0" err="1"/>
              <a:t>yoshlarni</a:t>
            </a:r>
            <a:r>
              <a:rPr lang="en-US" sz="3200" dirty="0"/>
              <a:t>  </a:t>
            </a:r>
            <a:r>
              <a:rPr lang="en-US" sz="3200" dirty="0" err="1"/>
              <a:t>tayyorlash</a:t>
            </a:r>
            <a:r>
              <a:rPr lang="en-US" sz="3200" dirty="0"/>
              <a:t>  </a:t>
            </a:r>
            <a:r>
              <a:rPr lang="en-US" sz="3200" dirty="0" err="1"/>
              <a:t>zarur</a:t>
            </a:r>
            <a:r>
              <a:rPr lang="en-US" sz="3200" dirty="0"/>
              <a:t>.</a:t>
            </a:r>
            <a:endParaRPr lang="ru-RU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796716"/>
          </a:xfrm>
        </p:spPr>
        <p:txBody>
          <a:bodyPr>
            <a:normAutofit fontScale="90000"/>
          </a:bodyPr>
          <a:lstStyle/>
          <a:p>
            <a:r>
              <a:rPr lang="en-US" dirty="0"/>
              <a:t>             </a:t>
            </a:r>
            <a:br>
              <a:rPr lang="en-US" dirty="0"/>
            </a:br>
            <a:br>
              <a:rPr lang="en-US" dirty="0"/>
            </a:br>
            <a:r>
              <a:rPr lang="en-US" sz="4400" dirty="0" err="1"/>
              <a:t>Reja</a:t>
            </a:r>
            <a:r>
              <a:rPr lang="en-US" sz="4400" dirty="0"/>
              <a:t>: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10752666" cy="3880773"/>
          </a:xfrm>
        </p:spPr>
        <p:txBody>
          <a:bodyPr/>
          <a:lstStyle/>
          <a:p>
            <a:pPr marR="3175" indent="204470" algn="just">
              <a:spcAft>
                <a:spcPts val="0"/>
              </a:spcAft>
            </a:pPr>
            <a:endParaRPr lang="en-US" sz="3000" b="0" i="0" dirty="0">
              <a:solidFill>
                <a:srgbClr val="444444"/>
              </a:solidFill>
              <a:effectLst/>
              <a:latin typeface="Times New Roman" panose="02020603050405020304" pitchFamily="18" charset="0"/>
            </a:endParaRPr>
          </a:p>
          <a:p>
            <a:pPr marR="3175" indent="204470" algn="just">
              <a:lnSpc>
                <a:spcPct val="260000"/>
              </a:lnSpc>
              <a:spcAft>
                <a:spcPts val="0"/>
              </a:spcAft>
            </a:pP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1.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Inson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ekologiyasi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va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uni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o’rganish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uslublari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en-US" sz="3000" b="0" i="0" dirty="0">
              <a:solidFill>
                <a:srgbClr val="444444"/>
              </a:solidFill>
              <a:effectLst/>
              <a:latin typeface="Open Sans" panose="020B0606030504020204" pitchFamily="34" charset="0"/>
            </a:endParaRPr>
          </a:p>
          <a:p>
            <a:pPr marR="3175" indent="204470" algn="just">
              <a:spcAft>
                <a:spcPts val="0"/>
              </a:spcAft>
            </a:pP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2.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Tashki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muhit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omillarining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inson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organizmiga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ta’siri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en-US" sz="3000" b="0" i="0" dirty="0">
              <a:solidFill>
                <a:srgbClr val="444444"/>
              </a:solidFill>
              <a:effectLst/>
              <a:latin typeface="Times New Roman" panose="02020603050405020304" pitchFamily="18" charset="0"/>
            </a:endParaRPr>
          </a:p>
          <a:p>
            <a:pPr marR="3175" indent="204470" algn="just">
              <a:spcAft>
                <a:spcPts val="0"/>
              </a:spcAft>
            </a:pP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3.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Ekologik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muvozanatni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saqlash</a:t>
            </a:r>
            <a:r>
              <a:rPr lang="en-US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en-US" b="0" i="0" dirty="0">
              <a:solidFill>
                <a:srgbClr val="444444"/>
              </a:solidFill>
              <a:effectLst/>
              <a:latin typeface="Open Sans" panose="020B0606030504020204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2978" y="469231"/>
            <a:ext cx="9276347" cy="5919538"/>
          </a:xfrm>
        </p:spPr>
        <p:txBody>
          <a:bodyPr>
            <a:noAutofit/>
          </a:bodyPr>
          <a:lstStyle/>
          <a:p>
            <a:pPr algn="l"/>
            <a:r>
              <a:rPr lang="en-US" sz="2700" b="0" i="0" dirty="0" err="1">
                <a:solidFill>
                  <a:srgbClr val="444444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Inson</a:t>
            </a:r>
            <a:r>
              <a:rPr lang="en-US" sz="2700" b="0" i="0" dirty="0">
                <a:solidFill>
                  <a:srgbClr val="444444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ekologiyasi</a:t>
            </a:r>
            <a:r>
              <a:rPr lang="en-US" sz="2700" b="0" i="0" dirty="0">
                <a:solidFill>
                  <a:srgbClr val="444444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deganimizda</a:t>
            </a:r>
            <a:r>
              <a:rPr lang="en-US" sz="2700" b="0" i="0" dirty="0">
                <a:solidFill>
                  <a:srgbClr val="444444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tashqi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muhitdagi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xilma-xil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omillarning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ta’siri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tufayli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kishi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jismida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yuz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beradigan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o’zgarishlarni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anglaymiz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Inson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ekologiyasi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juda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serqirrali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fan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bo’lib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tashqi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muhitning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barcha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omillari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havo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harorati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yorug’lik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namlik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radiatsiya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shovqin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vaznsizlik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holati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shuningdek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xar-xil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tabiiy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ofatlar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zilzila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dovul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qurg’oqchilik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suv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toshqini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yong’inlar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hamda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tirik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organizmlarning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o’zaro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bir-biriga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ta’siri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tushuniladi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. Bu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barcha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omillarning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ta’siri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kishini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hoxishga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bog’liq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emas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Bulardan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tashqari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kishilar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o’zlari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qurgan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korxonalar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irrigatsiya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inshootlari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, transport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vositalaridan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chiqqan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zaharli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chiqindilar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qishloq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xo’jaligida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keng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qo’llanilgan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kimyoviy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moddalar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ham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havoni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suvni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yerni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oziq-ovqat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mahsulotlarining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sifatini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buzib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inson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sog’ligiga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katta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zarar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7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keltiradi</a:t>
            </a:r>
            <a:r>
              <a:rPr lang="en-US" sz="27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sz="2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1" y="487601"/>
            <a:ext cx="8638672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i="0" dirty="0" err="1">
                <a:solidFill>
                  <a:srgbClr val="444444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Inson</a:t>
            </a:r>
            <a:r>
              <a:rPr lang="en-US" sz="2800" b="0" i="0" dirty="0">
                <a:solidFill>
                  <a:srgbClr val="444444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ekologiyasi</a:t>
            </a:r>
            <a:r>
              <a:rPr lang="en-US" sz="2800" b="0" i="0" dirty="0">
                <a:solidFill>
                  <a:srgbClr val="444444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yoki</a:t>
            </a:r>
            <a:r>
              <a:rPr lang="en-US" sz="2800" b="0" i="0" dirty="0">
                <a:solidFill>
                  <a:srgbClr val="444444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antropoekologiya</a:t>
            </a:r>
            <a:r>
              <a:rPr lang="en-US" sz="2800" b="0" i="0" dirty="0">
                <a:solidFill>
                  <a:srgbClr val="444444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ijtimoiy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jamiyatning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markaziy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bo’lagi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uning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ijtimoii-tabiiy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va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tabiiy-ilmiy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asosidir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Inson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ekologiyasi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o’zida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demografiya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tibbiyot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morfologiya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antropologiya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genetikaning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tegishli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qarashlarini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umumiylashtiradi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. Bu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fanlar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tadqiqot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ob’ekti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bir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ekanligi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negizida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bir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bo’lakda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uyg’unlashadi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O’sha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ob’ekt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inson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bo’lib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, u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ikki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dunyo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tabiiy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va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ijtimoii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dunyoga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tegishli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nodir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jonzotdir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Bunda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shu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narsani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ta’kidlash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lozimki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, «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inson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tabiiy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muhit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»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muammosi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munosabati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bilan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insonni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o’rganishda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e’tibor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beriladigan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asosiy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ob’ekt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umuman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inson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va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hatto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uning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ekologiyasi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emas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balki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inson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ekologiyasining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tabiat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bilan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aloqasi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orkali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namoyon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bo’ladigan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qismidir</a:t>
            </a:r>
            <a:r>
              <a:rPr lang="en-US" sz="26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sz="2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1498" y="797510"/>
            <a:ext cx="10798344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V.I.Vernadskiyning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noosfera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to’g’risidagi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nazariyasiga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ko’ra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hozirgi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zamon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tabiatshunosligida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inson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ekologiyasi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alohida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o’rin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tutadi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Vernadskiy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tabiatning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antropogen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yuki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tobora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oshib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borayotgani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haqida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tabiatni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o’zgartiruvchi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omil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sifatida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insoniyat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haqida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tabiatga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ta’sir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o’tkazishni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uning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imkoniyatlari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bilan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taqqoslash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to’g’risida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,    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ya’ni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   biz   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hozirda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   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inson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   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va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    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biosferaning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koevolyutsiyasi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deb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ataydiganimiz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haqida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gapiradi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Lekin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bir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vaqtda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uning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barcha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mulohazalarida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insonning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biosfera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istiqboli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uchun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mas’ul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ekanligi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jamiyatni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biosfera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evolyutsiyasini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oqilona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yo’naltirishga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imkon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beradigan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qilib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tashkil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etish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haqidagi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fikr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qizil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ip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bo’lib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o’tadi</a:t>
            </a:r>
            <a:r>
              <a:rPr lang="en-US" sz="30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203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8652" y="682094"/>
            <a:ext cx="11694696" cy="4662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300" dirty="0" err="1"/>
              <a:t>Inson</a:t>
            </a:r>
            <a:r>
              <a:rPr lang="en-US" sz="3300" dirty="0"/>
              <a:t> </a:t>
            </a:r>
            <a:r>
              <a:rPr lang="en-US" sz="3300" dirty="0" err="1"/>
              <a:t>ekologiyasi</a:t>
            </a:r>
            <a:r>
              <a:rPr lang="en-US" sz="3300" dirty="0"/>
              <a:t> </a:t>
            </a:r>
            <a:r>
              <a:rPr lang="en-US" sz="3300" dirty="0" err="1"/>
              <a:t>odamlarni</a:t>
            </a:r>
            <a:r>
              <a:rPr lang="en-US" sz="3300" dirty="0"/>
              <a:t> </a:t>
            </a:r>
            <a:r>
              <a:rPr lang="en-US" sz="3300" dirty="0" err="1"/>
              <a:t>o’rab</a:t>
            </a:r>
            <a:r>
              <a:rPr lang="en-US" sz="3300" dirty="0"/>
              <a:t> </a:t>
            </a:r>
            <a:r>
              <a:rPr lang="en-US" sz="3300" dirty="0" err="1"/>
              <a:t>turgan</a:t>
            </a:r>
            <a:r>
              <a:rPr lang="en-US" sz="3300" dirty="0"/>
              <a:t> </a:t>
            </a:r>
            <a:r>
              <a:rPr lang="en-US" sz="3300" dirty="0" err="1"/>
              <a:t>tabiiy</a:t>
            </a:r>
            <a:r>
              <a:rPr lang="en-US" sz="3300" dirty="0"/>
              <a:t> </a:t>
            </a:r>
            <a:r>
              <a:rPr lang="en-US" sz="3300" dirty="0" err="1"/>
              <a:t>va</a:t>
            </a:r>
            <a:r>
              <a:rPr lang="en-US" sz="3300" dirty="0"/>
              <a:t> </a:t>
            </a:r>
            <a:r>
              <a:rPr lang="en-US" sz="3300" dirty="0" err="1"/>
              <a:t>ijtimoiy</a:t>
            </a:r>
            <a:r>
              <a:rPr lang="en-US" sz="3300" dirty="0"/>
              <a:t> </a:t>
            </a:r>
            <a:r>
              <a:rPr lang="en-US" sz="3300" dirty="0" err="1"/>
              <a:t>muhitni</a:t>
            </a:r>
            <a:r>
              <a:rPr lang="en-US" sz="3300" dirty="0"/>
              <a:t>, </a:t>
            </a:r>
            <a:r>
              <a:rPr lang="en-US" sz="3300" dirty="0" err="1"/>
              <a:t>odamlarning</a:t>
            </a:r>
            <a:r>
              <a:rPr lang="en-US" sz="3300" dirty="0"/>
              <a:t> </a:t>
            </a:r>
            <a:r>
              <a:rPr lang="en-US" sz="3300" dirty="0" err="1"/>
              <a:t>unga</a:t>
            </a:r>
            <a:r>
              <a:rPr lang="en-US" sz="3300" dirty="0"/>
              <a:t> </a:t>
            </a:r>
            <a:r>
              <a:rPr lang="en-US" sz="3300" dirty="0" err="1"/>
              <a:t>hamda</a:t>
            </a:r>
            <a:r>
              <a:rPr lang="en-US" sz="3300" dirty="0"/>
              <a:t> </a:t>
            </a:r>
            <a:r>
              <a:rPr lang="en-US" sz="3300" dirty="0" err="1"/>
              <a:t>bir-biriga</a:t>
            </a:r>
            <a:r>
              <a:rPr lang="en-US" sz="3300" dirty="0"/>
              <a:t> </a:t>
            </a:r>
            <a:r>
              <a:rPr lang="en-US" sz="3300" dirty="0" err="1"/>
              <a:t>munosabatlarini</a:t>
            </a:r>
            <a:r>
              <a:rPr lang="en-US" sz="3300" dirty="0"/>
              <a:t> </a:t>
            </a:r>
            <a:r>
              <a:rPr lang="en-US" sz="3300" dirty="0" err="1"/>
              <a:t>ifodasi</a:t>
            </a:r>
            <a:r>
              <a:rPr lang="en-US" sz="3300" dirty="0"/>
              <a:t> </a:t>
            </a:r>
            <a:r>
              <a:rPr lang="en-US" sz="3300" dirty="0" err="1"/>
              <a:t>sifatida</a:t>
            </a:r>
            <a:r>
              <a:rPr lang="en-US" sz="3300" dirty="0"/>
              <a:t> </a:t>
            </a:r>
            <a:r>
              <a:rPr lang="en-US" sz="3300" dirty="0" err="1"/>
              <a:t>ilmiy</a:t>
            </a:r>
            <a:r>
              <a:rPr lang="en-US" sz="3300" dirty="0"/>
              <a:t> </a:t>
            </a:r>
            <a:r>
              <a:rPr lang="en-US" sz="3300" dirty="0" err="1"/>
              <a:t>adabiyotga</a:t>
            </a:r>
            <a:r>
              <a:rPr lang="en-US" sz="3300" dirty="0"/>
              <a:t> </a:t>
            </a:r>
            <a:r>
              <a:rPr lang="en-US" sz="3300" dirty="0" err="1"/>
              <a:t>birinchi</a:t>
            </a:r>
            <a:r>
              <a:rPr lang="en-US" sz="3300" dirty="0"/>
              <a:t> </a:t>
            </a:r>
            <a:r>
              <a:rPr lang="en-US" sz="3300" dirty="0" err="1"/>
              <a:t>marta</a:t>
            </a:r>
            <a:r>
              <a:rPr lang="en-US" sz="3300" dirty="0"/>
              <a:t> </a:t>
            </a:r>
            <a:r>
              <a:rPr lang="en-US" sz="3300" dirty="0" err="1"/>
              <a:t>amerika</a:t>
            </a:r>
            <a:r>
              <a:rPr lang="en-US" sz="3300" dirty="0"/>
              <a:t> </a:t>
            </a:r>
            <a:r>
              <a:rPr lang="en-US" sz="3300" dirty="0" err="1"/>
              <a:t>sotsiologlari</a:t>
            </a:r>
            <a:r>
              <a:rPr lang="en-US" sz="3300" dirty="0"/>
              <a:t> </a:t>
            </a:r>
            <a:r>
              <a:rPr lang="en-US" sz="3300" dirty="0" err="1"/>
              <a:t>R.Park</a:t>
            </a:r>
            <a:r>
              <a:rPr lang="en-US" sz="3300" dirty="0"/>
              <a:t> </a:t>
            </a:r>
            <a:r>
              <a:rPr lang="en-US" sz="3300" dirty="0" err="1"/>
              <a:t>va</a:t>
            </a:r>
            <a:r>
              <a:rPr lang="en-US" sz="3300" dirty="0"/>
              <a:t> </a:t>
            </a:r>
            <a:r>
              <a:rPr lang="en-US" sz="3300" dirty="0" err="1"/>
              <a:t>U.Byurges</a:t>
            </a:r>
            <a:r>
              <a:rPr lang="en-US" sz="3300" dirty="0"/>
              <a:t> </a:t>
            </a:r>
            <a:r>
              <a:rPr lang="en-US" sz="3300" dirty="0" err="1"/>
              <a:t>tomonidan</a:t>
            </a:r>
            <a:r>
              <a:rPr lang="en-US" sz="3300" dirty="0"/>
              <a:t> </a:t>
            </a:r>
            <a:r>
              <a:rPr lang="en-US" sz="3300" dirty="0" err="1"/>
              <a:t>kiritilgan</a:t>
            </a:r>
            <a:r>
              <a:rPr lang="en-US" sz="3300" dirty="0"/>
              <a:t>. Bir </a:t>
            </a:r>
            <a:r>
              <a:rPr lang="en-US" sz="3300" dirty="0" err="1"/>
              <a:t>muncha</a:t>
            </a:r>
            <a:r>
              <a:rPr lang="en-US" sz="3300" dirty="0"/>
              <a:t> </a:t>
            </a:r>
            <a:r>
              <a:rPr lang="en-US" sz="3300" dirty="0" err="1"/>
              <a:t>keyinroq</a:t>
            </a:r>
            <a:r>
              <a:rPr lang="en-US" sz="3300" dirty="0"/>
              <a:t> </a:t>
            </a:r>
            <a:r>
              <a:rPr lang="en-US" sz="3300" dirty="0" err="1"/>
              <a:t>ingliz</a:t>
            </a:r>
            <a:r>
              <a:rPr lang="en-US" sz="3300" dirty="0"/>
              <a:t> </a:t>
            </a:r>
            <a:r>
              <a:rPr lang="en-US" sz="3300" dirty="0" err="1"/>
              <a:t>olimi</a:t>
            </a:r>
            <a:r>
              <a:rPr lang="en-US" sz="3300" dirty="0"/>
              <a:t> </a:t>
            </a:r>
            <a:r>
              <a:rPr lang="en-US" sz="3300" dirty="0" err="1"/>
              <a:t>U.Byus</a:t>
            </a:r>
            <a:r>
              <a:rPr lang="en-US" sz="3300" dirty="0"/>
              <a:t> «</a:t>
            </a:r>
            <a:r>
              <a:rPr lang="en-US" sz="3300" dirty="0" err="1"/>
              <a:t>Inson</a:t>
            </a:r>
            <a:r>
              <a:rPr lang="en-US" sz="3300" dirty="0"/>
              <a:t> </a:t>
            </a:r>
            <a:r>
              <a:rPr lang="en-US" sz="3300" dirty="0" err="1"/>
              <a:t>ekologiyasi</a:t>
            </a:r>
            <a:r>
              <a:rPr lang="en-US" sz="3300" dirty="0"/>
              <a:t>» </a:t>
            </a:r>
            <a:r>
              <a:rPr lang="en-US" sz="3300" dirty="0" err="1"/>
              <a:t>ning</a:t>
            </a:r>
            <a:r>
              <a:rPr lang="en-US" sz="3300" dirty="0"/>
              <a:t> </a:t>
            </a:r>
            <a:r>
              <a:rPr lang="en-US" sz="3300" dirty="0" err="1"/>
              <a:t>vazifasi</a:t>
            </a:r>
            <a:r>
              <a:rPr lang="en-US" sz="3300" dirty="0"/>
              <a:t> </a:t>
            </a:r>
            <a:r>
              <a:rPr lang="en-US" sz="3300" dirty="0" err="1"/>
              <a:t>ayni</a:t>
            </a:r>
            <a:r>
              <a:rPr lang="en-US" sz="3300" dirty="0"/>
              <a:t> </a:t>
            </a:r>
            <a:r>
              <a:rPr lang="en-US" sz="3300" dirty="0" err="1"/>
              <a:t>odamlar</a:t>
            </a:r>
            <a:r>
              <a:rPr lang="en-US" sz="3300" dirty="0"/>
              <a:t> </a:t>
            </a:r>
            <a:r>
              <a:rPr lang="en-US" sz="3300" dirty="0" err="1"/>
              <a:t>ijtimoiy</a:t>
            </a:r>
            <a:r>
              <a:rPr lang="en-US" sz="3300" dirty="0"/>
              <a:t> </a:t>
            </a:r>
            <a:r>
              <a:rPr lang="en-US" sz="3300" dirty="0" err="1"/>
              <a:t>munosabatlarini</a:t>
            </a:r>
            <a:r>
              <a:rPr lang="en-US" sz="3300" dirty="0"/>
              <a:t> </a:t>
            </a:r>
            <a:r>
              <a:rPr lang="en-US" sz="3300" dirty="0" err="1"/>
              <a:t>biologik</a:t>
            </a:r>
            <a:r>
              <a:rPr lang="en-US" sz="3300" dirty="0"/>
              <a:t> </a:t>
            </a:r>
            <a:r>
              <a:rPr lang="en-US" sz="3300" dirty="0" err="1"/>
              <a:t>populyatsiya</a:t>
            </a:r>
            <a:r>
              <a:rPr lang="en-US" sz="3300" dirty="0"/>
              <a:t> </a:t>
            </a:r>
            <a:r>
              <a:rPr lang="en-US" sz="3300" dirty="0" err="1"/>
              <a:t>jarayonlariga</a:t>
            </a:r>
            <a:r>
              <a:rPr lang="en-US" sz="3300" dirty="0"/>
              <a:t> </a:t>
            </a:r>
            <a:r>
              <a:rPr lang="en-US" sz="3300" dirty="0" err="1"/>
              <a:t>tutashtirishdan</a:t>
            </a:r>
            <a:r>
              <a:rPr lang="en-US" sz="3300" dirty="0"/>
              <a:t> </a:t>
            </a:r>
            <a:r>
              <a:rPr lang="en-US" sz="3300" dirty="0" err="1"/>
              <a:t>iboratdir</a:t>
            </a:r>
            <a:r>
              <a:rPr lang="en-US" sz="3300" dirty="0"/>
              <a:t> deb </a:t>
            </a:r>
            <a:r>
              <a:rPr lang="en-US" sz="3300" dirty="0" err="1"/>
              <a:t>izohlaydi</a:t>
            </a:r>
            <a:r>
              <a:rPr lang="en-US" sz="3300" dirty="0"/>
              <a:t> </a:t>
            </a:r>
            <a:r>
              <a:rPr lang="en-US" sz="3300" dirty="0" err="1"/>
              <a:t>va</a:t>
            </a:r>
            <a:r>
              <a:rPr lang="en-US" sz="3300" dirty="0"/>
              <a:t> </a:t>
            </a:r>
            <a:r>
              <a:rPr lang="en-US" sz="3300" dirty="0" err="1"/>
              <a:t>uni</a:t>
            </a:r>
            <a:r>
              <a:rPr lang="en-US" sz="3300" dirty="0"/>
              <a:t> </a:t>
            </a:r>
            <a:r>
              <a:rPr lang="en-US" sz="3300" dirty="0" err="1"/>
              <a:t>biologiya</a:t>
            </a:r>
            <a:r>
              <a:rPr lang="en-US" sz="3300" dirty="0"/>
              <a:t> </a:t>
            </a:r>
            <a:r>
              <a:rPr lang="en-US" sz="3300" dirty="0" err="1"/>
              <a:t>ekologiyasining</a:t>
            </a:r>
            <a:r>
              <a:rPr lang="en-US" sz="3300" dirty="0"/>
              <a:t> </a:t>
            </a:r>
            <a:r>
              <a:rPr lang="en-US" sz="3300" dirty="0" err="1"/>
              <a:t>an’anaviy</a:t>
            </a:r>
            <a:r>
              <a:rPr lang="en-US" sz="3300" dirty="0"/>
              <a:t> </a:t>
            </a:r>
            <a:r>
              <a:rPr lang="en-US" sz="3300" dirty="0" err="1"/>
              <a:t>tushunchalari</a:t>
            </a:r>
            <a:r>
              <a:rPr lang="en-US" sz="3300" dirty="0"/>
              <a:t> </a:t>
            </a:r>
            <a:r>
              <a:rPr lang="en-US" sz="3300" dirty="0" err="1"/>
              <a:t>asosida</a:t>
            </a:r>
            <a:r>
              <a:rPr lang="en-US" sz="3300" dirty="0"/>
              <a:t> </a:t>
            </a:r>
            <a:r>
              <a:rPr lang="en-US" sz="3300" dirty="0" err="1"/>
              <a:t>hal</a:t>
            </a:r>
            <a:r>
              <a:rPr lang="en-US" sz="3300" dirty="0"/>
              <a:t> </a:t>
            </a:r>
            <a:r>
              <a:rPr lang="en-US" sz="3300" dirty="0" err="1"/>
              <a:t>etishga</a:t>
            </a:r>
            <a:r>
              <a:rPr lang="en-US" sz="3300" dirty="0"/>
              <a:t> </a:t>
            </a:r>
            <a:r>
              <a:rPr lang="en-US" sz="3300" dirty="0" err="1"/>
              <a:t>urinadi</a:t>
            </a:r>
            <a:r>
              <a:rPr lang="en-US" sz="3300" dirty="0"/>
              <a:t>. </a:t>
            </a:r>
            <a:endParaRPr lang="ru-RU" sz="3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65583" y="1462706"/>
            <a:ext cx="9113921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en-US" sz="2800" b="0" i="0" dirty="0" err="1">
                <a:solidFill>
                  <a:srgbClr val="444444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Inson</a:t>
            </a:r>
            <a:r>
              <a:rPr lang="en-US" sz="2800" b="0" i="0" dirty="0">
                <a:solidFill>
                  <a:srgbClr val="444444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ekologiyasini</a:t>
            </a:r>
            <a:r>
              <a:rPr lang="en-US" sz="2800" b="0" i="0" dirty="0">
                <a:solidFill>
                  <a:srgbClr val="444444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o’rganishdan</a:t>
            </a:r>
            <a:r>
              <a:rPr lang="en-US" sz="2800" b="0" i="0" dirty="0">
                <a:solidFill>
                  <a:srgbClr val="444444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maqsad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inson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hayoti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uchun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optimal (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kulay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muhitni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yaratishdir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Sodir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bo’lgan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ekologik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falokatlar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sayyoramiz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aholisini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falokatlarni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oldini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olish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choralarini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izlashga</a:t>
            </a:r>
            <a:br>
              <a:rPr lang="en-US" sz="2800" dirty="0"/>
            </a:b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turtki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beryapti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Bunday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holat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sotsial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iqtisodiy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siyosiy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ahloqiy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ekologik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madaniy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tarixiy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masalalarga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yangi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qarashni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taqozo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qilmoqda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Ya’ni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kishilarni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yangicha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fikrlashga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insonni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tabiatdagi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o’rni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va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rolini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anglatmoqda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03158" y="1305341"/>
            <a:ext cx="96012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/>
              <a:t>Sayyoramizda</a:t>
            </a:r>
            <a:r>
              <a:rPr lang="en-US" sz="3200" dirty="0"/>
              <a:t> </a:t>
            </a:r>
            <a:r>
              <a:rPr lang="en-US" sz="3200" dirty="0" err="1"/>
              <a:t>aholi</a:t>
            </a:r>
            <a:r>
              <a:rPr lang="en-US" sz="3200" dirty="0"/>
              <a:t> </a:t>
            </a:r>
            <a:r>
              <a:rPr lang="en-US" sz="3200" dirty="0" err="1"/>
              <a:t>sonining</a:t>
            </a:r>
            <a:r>
              <a:rPr lang="en-US" sz="3200" dirty="0"/>
              <a:t> </a:t>
            </a:r>
            <a:r>
              <a:rPr lang="en-US" sz="3200" dirty="0" err="1"/>
              <a:t>orta</a:t>
            </a:r>
            <a:r>
              <a:rPr lang="en-US" sz="3200" dirty="0"/>
              <a:t> </a:t>
            </a:r>
            <a:r>
              <a:rPr lang="en-US" sz="3200" dirty="0" err="1"/>
              <a:t>borishi</a:t>
            </a:r>
            <a:r>
              <a:rPr lang="en-US" sz="3200" dirty="0"/>
              <a:t> </a:t>
            </a:r>
            <a:r>
              <a:rPr lang="en-US" sz="3200" dirty="0" err="1"/>
              <a:t>bilan</a:t>
            </a:r>
            <a:r>
              <a:rPr lang="en-US" sz="3200" dirty="0"/>
              <a:t> </a:t>
            </a:r>
            <a:r>
              <a:rPr lang="en-US" sz="3200" dirty="0" err="1"/>
              <a:t>insonlarni</a:t>
            </a:r>
            <a:r>
              <a:rPr lang="en-US" sz="3200" dirty="0"/>
              <a:t> </a:t>
            </a:r>
            <a:r>
              <a:rPr lang="en-US" sz="3200" dirty="0" err="1"/>
              <a:t>ehtiyojlarini</a:t>
            </a:r>
            <a:r>
              <a:rPr lang="en-US" sz="3200" dirty="0"/>
              <a:t>, </a:t>
            </a:r>
            <a:r>
              <a:rPr lang="en-US" sz="3200" dirty="0" err="1"/>
              <a:t>ona</a:t>
            </a:r>
            <a:r>
              <a:rPr lang="en-US" sz="3200" dirty="0"/>
              <a:t> </a:t>
            </a:r>
            <a:r>
              <a:rPr lang="en-US" sz="3200" dirty="0" err="1"/>
              <a:t>tabiatga</a:t>
            </a:r>
            <a:r>
              <a:rPr lang="en-US" sz="3200" dirty="0"/>
              <a:t> </a:t>
            </a:r>
            <a:r>
              <a:rPr lang="en-US" sz="3200" dirty="0" err="1"/>
              <a:t>ta’sirini</a:t>
            </a:r>
            <a:r>
              <a:rPr lang="en-US" sz="3200" dirty="0"/>
              <a:t> </a:t>
            </a:r>
            <a:r>
              <a:rPr lang="en-US" sz="3200" dirty="0" err="1"/>
              <a:t>oshira</a:t>
            </a:r>
            <a:r>
              <a:rPr lang="en-US" sz="3200" dirty="0"/>
              <a:t> </a:t>
            </a:r>
            <a:r>
              <a:rPr lang="en-US" sz="3200" dirty="0" err="1"/>
              <a:t>boradi</a:t>
            </a:r>
            <a:r>
              <a:rPr lang="en-US" sz="3200" dirty="0"/>
              <a:t>. Agar 1850 </a:t>
            </a:r>
            <a:r>
              <a:rPr lang="en-US" sz="3200" dirty="0" err="1"/>
              <a:t>yil</a:t>
            </a:r>
            <a:r>
              <a:rPr lang="en-US" sz="3200" dirty="0"/>
              <a:t> </a:t>
            </a:r>
            <a:r>
              <a:rPr lang="en-US" sz="3200" dirty="0" err="1"/>
              <a:t>yerda</a:t>
            </a:r>
            <a:r>
              <a:rPr lang="en-US" sz="3200" dirty="0"/>
              <a:t> 1mlrd </a:t>
            </a:r>
            <a:r>
              <a:rPr lang="en-US" sz="3200" dirty="0" err="1"/>
              <a:t>kishi</a:t>
            </a:r>
            <a:r>
              <a:rPr lang="en-US" sz="3200" dirty="0"/>
              <a:t> </a:t>
            </a:r>
            <a:r>
              <a:rPr lang="en-US" sz="3200" dirty="0" err="1"/>
              <a:t>yashagan</a:t>
            </a:r>
            <a:r>
              <a:rPr lang="en-US" sz="3200" dirty="0"/>
              <a:t> </a:t>
            </a:r>
            <a:r>
              <a:rPr lang="en-US" sz="3200" dirty="0" err="1"/>
              <a:t>bo’lsa</a:t>
            </a:r>
            <a:r>
              <a:rPr lang="en-US" sz="3200" dirty="0"/>
              <a:t>, 1930 </a:t>
            </a:r>
            <a:r>
              <a:rPr lang="en-US" sz="3200" dirty="0" err="1"/>
              <a:t>yilda</a:t>
            </a:r>
            <a:r>
              <a:rPr lang="en-US" sz="3200" dirty="0"/>
              <a:t> 2 </a:t>
            </a:r>
            <a:r>
              <a:rPr lang="en-US" sz="3200" dirty="0" err="1"/>
              <a:t>mlrdga</a:t>
            </a:r>
            <a:r>
              <a:rPr lang="en-US" sz="3200" dirty="0"/>
              <a:t> </a:t>
            </a:r>
            <a:r>
              <a:rPr lang="en-US" sz="3200" dirty="0" err="1"/>
              <a:t>yetdi</a:t>
            </a:r>
            <a:r>
              <a:rPr lang="en-US" sz="3200" dirty="0"/>
              <a:t>, </a:t>
            </a:r>
            <a:r>
              <a:rPr lang="en-US" sz="3200" dirty="0" err="1"/>
              <a:t>hozirgi</a:t>
            </a:r>
            <a:r>
              <a:rPr lang="en-US" sz="3200" dirty="0"/>
              <a:t> </a:t>
            </a:r>
            <a:r>
              <a:rPr lang="en-US" sz="3200" dirty="0" err="1"/>
              <a:t>vaqtda</a:t>
            </a:r>
            <a:r>
              <a:rPr lang="en-US" sz="3200" dirty="0"/>
              <a:t> 8 </a:t>
            </a:r>
            <a:r>
              <a:rPr lang="en-US" sz="3200" dirty="0" err="1"/>
              <a:t>mlrdga</a:t>
            </a:r>
            <a:r>
              <a:rPr lang="en-US" sz="3200" dirty="0"/>
              <a:t> </a:t>
            </a:r>
            <a:r>
              <a:rPr lang="en-US" sz="3200" dirty="0" err="1"/>
              <a:t>yetdi</a:t>
            </a:r>
            <a:r>
              <a:rPr lang="en-US" sz="3200" dirty="0"/>
              <a:t>. </a:t>
            </a:r>
            <a:r>
              <a:rPr lang="en-US" sz="3200" dirty="0" err="1"/>
              <a:t>Insonning</a:t>
            </a:r>
            <a:r>
              <a:rPr lang="en-US" sz="3200" dirty="0"/>
              <a:t> </a:t>
            </a:r>
            <a:r>
              <a:rPr lang="en-US" sz="3200" dirty="0" err="1"/>
              <a:t>atrof-muhit</a:t>
            </a:r>
            <a:r>
              <a:rPr lang="en-US" sz="3200" dirty="0"/>
              <a:t> </a:t>
            </a:r>
            <a:r>
              <a:rPr lang="en-US" sz="3200" dirty="0" err="1"/>
              <a:t>bilan</a:t>
            </a:r>
            <a:r>
              <a:rPr lang="en-US" sz="3200" dirty="0"/>
              <a:t> </a:t>
            </a:r>
            <a:r>
              <a:rPr lang="en-US" sz="3200" dirty="0" err="1"/>
              <a:t>munosabatlaridan</a:t>
            </a:r>
            <a:r>
              <a:rPr lang="en-US" sz="3200" dirty="0"/>
              <a:t> </a:t>
            </a:r>
            <a:r>
              <a:rPr lang="en-US" sz="3200" dirty="0" err="1"/>
              <a:t>qat’iy</a:t>
            </a:r>
            <a:r>
              <a:rPr lang="en-US" sz="3200" dirty="0"/>
              <a:t> </a:t>
            </a:r>
            <a:r>
              <a:rPr lang="en-US" sz="3200" dirty="0" err="1"/>
              <a:t>nazar</a:t>
            </a:r>
            <a:r>
              <a:rPr lang="en-US" sz="3200" dirty="0"/>
              <a:t> </a:t>
            </a:r>
            <a:r>
              <a:rPr lang="en-US" sz="3200" dirty="0" err="1"/>
              <a:t>avlodlar</a:t>
            </a:r>
            <a:r>
              <a:rPr lang="en-US" sz="3200" dirty="0"/>
              <a:t> </a:t>
            </a:r>
            <a:r>
              <a:rPr lang="en-US" sz="3200" dirty="0" err="1"/>
              <a:t>almashishi</a:t>
            </a:r>
            <a:r>
              <a:rPr lang="en-US" sz="3200" dirty="0"/>
              <a:t>, </a:t>
            </a:r>
            <a:r>
              <a:rPr lang="en-US" sz="3200" dirty="0" err="1"/>
              <a:t>aholining</a:t>
            </a:r>
            <a:r>
              <a:rPr lang="en-US" sz="3200" dirty="0"/>
              <a:t> </a:t>
            </a:r>
            <a:r>
              <a:rPr lang="en-US" sz="3200" dirty="0" err="1"/>
              <a:t>ko’payishi</a:t>
            </a:r>
            <a:r>
              <a:rPr lang="en-US" sz="3200" dirty="0"/>
              <a:t> </a:t>
            </a:r>
            <a:r>
              <a:rPr lang="en-US" sz="3200" dirty="0" err="1"/>
              <a:t>jarayonini</a:t>
            </a:r>
            <a:r>
              <a:rPr lang="en-US" sz="3200" dirty="0"/>
              <a:t> </a:t>
            </a:r>
            <a:r>
              <a:rPr lang="en-US" sz="3200" dirty="0" err="1"/>
              <a:t>barqaror</a:t>
            </a:r>
            <a:r>
              <a:rPr lang="en-US" sz="3200" dirty="0"/>
              <a:t> </a:t>
            </a:r>
            <a:r>
              <a:rPr lang="en-US" sz="3200" dirty="0" err="1"/>
              <a:t>holatda</a:t>
            </a:r>
            <a:r>
              <a:rPr lang="en-US" sz="3200" dirty="0"/>
              <a:t> </a:t>
            </a:r>
            <a:r>
              <a:rPr lang="en-US" sz="3200" dirty="0" err="1"/>
              <a:t>saqlash</a:t>
            </a:r>
            <a:r>
              <a:rPr lang="en-US" sz="3200" dirty="0"/>
              <a:t> </a:t>
            </a:r>
            <a:r>
              <a:rPr lang="en-US" sz="3200" dirty="0" err="1"/>
              <a:t>masalalari</a:t>
            </a:r>
            <a:r>
              <a:rPr lang="en-US" sz="3200" dirty="0"/>
              <a:t> </a:t>
            </a:r>
            <a:r>
              <a:rPr lang="en-US" sz="3200" dirty="0" err="1"/>
              <a:t>doimo</a:t>
            </a:r>
            <a:r>
              <a:rPr lang="en-US" sz="3200" dirty="0"/>
              <a:t> </a:t>
            </a:r>
            <a:r>
              <a:rPr lang="en-US" sz="3200" dirty="0" err="1"/>
              <a:t>muhim</a:t>
            </a:r>
            <a:r>
              <a:rPr lang="en-US" sz="3200" dirty="0"/>
              <a:t> </a:t>
            </a:r>
            <a:r>
              <a:rPr lang="en-US" sz="3200" dirty="0" err="1"/>
              <a:t>ahamiyat</a:t>
            </a:r>
            <a:r>
              <a:rPr lang="en-US" sz="3200" dirty="0"/>
              <a:t> </a:t>
            </a:r>
            <a:r>
              <a:rPr lang="en-US" sz="3200" dirty="0" err="1"/>
              <a:t>kasb</a:t>
            </a:r>
            <a:r>
              <a:rPr lang="en-US" sz="3200" dirty="0"/>
              <a:t> </a:t>
            </a:r>
            <a:r>
              <a:rPr lang="en-US" sz="3200" dirty="0" err="1"/>
              <a:t>etadi</a:t>
            </a:r>
            <a:r>
              <a:rPr lang="en-US" sz="3200" dirty="0"/>
              <a:t>. </a:t>
            </a:r>
            <a:endParaRPr lang="ru-RU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7222</Words>
  <Application>WPS Presentation</Application>
  <PresentationFormat>Широкоэкранный</PresentationFormat>
  <Paragraphs>85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6" baseType="lpstr">
      <vt:lpstr>Arial</vt:lpstr>
      <vt:lpstr>SimSun</vt:lpstr>
      <vt:lpstr>Wingdings</vt:lpstr>
      <vt:lpstr>Wingdings 3</vt:lpstr>
      <vt:lpstr>Arial</vt:lpstr>
      <vt:lpstr>Times New Roman</vt:lpstr>
      <vt:lpstr>Open Sans</vt:lpstr>
      <vt:lpstr>Segoe Print</vt:lpstr>
      <vt:lpstr>Trebuchet MS</vt:lpstr>
      <vt:lpstr>Microsoft YaHei</vt:lpstr>
      <vt:lpstr>Arial Unicode MS</vt:lpstr>
      <vt:lpstr>Calibri</vt:lpstr>
      <vt:lpstr>Verdana</vt:lpstr>
      <vt:lpstr>Noto Serif</vt:lpstr>
      <vt:lpstr>Аспект</vt:lpstr>
      <vt:lpstr>PowerPoint 演示文稿</vt:lpstr>
      <vt:lpstr>   Mavzu: Inson ekologiyasi. Umumiye ekologiya.                   Reja: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E-MaxPCShop</dc:creator>
  <cp:lastModifiedBy>E-MaxPCShop</cp:lastModifiedBy>
  <cp:revision>2</cp:revision>
  <dcterms:created xsi:type="dcterms:W3CDTF">2022-11-21T10:57:00Z</dcterms:created>
  <dcterms:modified xsi:type="dcterms:W3CDTF">2025-01-24T10:16:14Z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9AB07DE9D4104D86B6F5D1A00922608B_13</vt:lpwstr>
  </property>
  <property fmtid="{D5CDD505-2E9C-101B-9397-08002B2CF9AE}" pid="3" name="KSOProductBuildVer">
    <vt:lpwstr>1049-12.2.0.19805</vt:lpwstr>
  </property>
</Properties>
</file>