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93" r:id="rId2"/>
    <p:sldId id="256" r:id="rId3"/>
    <p:sldId id="257" r:id="rId4"/>
    <p:sldId id="280" r:id="rId5"/>
    <p:sldId id="285" r:id="rId6"/>
    <p:sldId id="281" r:id="rId7"/>
    <p:sldId id="284" r:id="rId8"/>
    <p:sldId id="283" r:id="rId9"/>
    <p:sldId id="282" r:id="rId10"/>
    <p:sldId id="286" r:id="rId11"/>
    <p:sldId id="287" r:id="rId12"/>
    <p:sldId id="288" r:id="rId13"/>
    <p:sldId id="289" r:id="rId14"/>
    <p:sldId id="290" r:id="rId15"/>
    <p:sldId id="291" r:id="rId16"/>
    <p:sldId id="292" r:id="rId17"/>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D"/>
    <a:srgbClr val="B92D14"/>
    <a:srgbClr val="35759D"/>
    <a:srgbClr val="35B19D"/>
    <a:srgbClr val="20A6C6"/>
    <a:srgbClr val="DEDEDE"/>
    <a:srgbClr val="0033CC"/>
    <a:srgbClr val="4141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5596" autoAdjust="0"/>
  </p:normalViewPr>
  <p:slideViewPr>
    <p:cSldViewPr>
      <p:cViewPr varScale="1">
        <p:scale>
          <a:sx n="76" d="100"/>
          <a:sy n="76" d="100"/>
        </p:scale>
        <p:origin x="1242" y="84"/>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ltLang="ru-RU"/>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ru-RU"/>
          </a:p>
        </p:txBody>
      </p:sp>
      <p:sp>
        <p:nvSpPr>
          <p:cNvPr id="81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ru-RU" smtClean="0"/>
              <a:t>Click to edit Master text styles</a:t>
            </a:r>
          </a:p>
          <a:p>
            <a:pPr lvl="1"/>
            <a:r>
              <a:rPr lang="en-US" altLang="ru-RU" smtClean="0"/>
              <a:t>Second level</a:t>
            </a:r>
          </a:p>
          <a:p>
            <a:pPr lvl="2"/>
            <a:r>
              <a:rPr lang="en-US" altLang="ru-RU" smtClean="0"/>
              <a:t>Third level</a:t>
            </a:r>
          </a:p>
          <a:p>
            <a:pPr lvl="3"/>
            <a:r>
              <a:rPr lang="en-US" altLang="ru-RU" smtClean="0"/>
              <a:t>Fourth level</a:t>
            </a:r>
          </a:p>
          <a:p>
            <a:pPr lvl="4"/>
            <a:r>
              <a:rPr lang="en-US" altLang="ru-RU"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ltLang="ru-RU"/>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F5D8C942-7409-44F3-9FF9-0A33DB2A5871}" type="slidenum">
              <a:rPr lang="en-US" altLang="ru-RU"/>
              <a:pPr/>
              <a:t>‹#›</a:t>
            </a:fld>
            <a:endParaRPr lang="en-US" altLang="ru-RU"/>
          </a:p>
        </p:txBody>
      </p:sp>
    </p:spTree>
    <p:extLst>
      <p:ext uri="{BB962C8B-B14F-4D97-AF65-F5344CB8AC3E}">
        <p14:creationId xmlns:p14="http://schemas.microsoft.com/office/powerpoint/2010/main" val="251800801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34033F-34D0-46D3-8286-1722F33F683E}" type="slidenum">
              <a:rPr lang="en-US" altLang="ru-RU"/>
              <a:pPr/>
              <a:t>2</a:t>
            </a:fld>
            <a:endParaRPr lang="en-US" altLang="ru-RU"/>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ltLang="ru-RU"/>
          </a:p>
        </p:txBody>
      </p:sp>
    </p:spTree>
    <p:extLst>
      <p:ext uri="{BB962C8B-B14F-4D97-AF65-F5344CB8AC3E}">
        <p14:creationId xmlns:p14="http://schemas.microsoft.com/office/powerpoint/2010/main" val="953108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CF83CC-5C65-4497-9346-FAE44691980C}" type="slidenum">
              <a:rPr lang="en-US" altLang="ru-RU"/>
              <a:pPr/>
              <a:t>3</a:t>
            </a:fld>
            <a:endParaRPr lang="en-US" altLang="ru-RU"/>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ru-RU"/>
          </a:p>
        </p:txBody>
      </p:sp>
    </p:spTree>
    <p:extLst>
      <p:ext uri="{BB962C8B-B14F-4D97-AF65-F5344CB8AC3E}">
        <p14:creationId xmlns:p14="http://schemas.microsoft.com/office/powerpoint/2010/main" val="2973579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90600" y="5334000"/>
            <a:ext cx="7772400" cy="704850"/>
          </a:xfrm>
          <a:extLst>
            <a:ext uri="{AF507438-7753-43E0-B8FC-AC1667EBCBE1}">
              <a14:hiddenEffects xmlns:a14="http://schemas.microsoft.com/office/drawing/2010/main">
                <a:effectLst>
                  <a:outerShdw dist="17961" dir="2700000" algn="ctr" rotWithShape="0">
                    <a:schemeClr val="tx1"/>
                  </a:outerShdw>
                </a:effectLst>
              </a14:hiddenEffects>
            </a:ext>
          </a:extLst>
        </p:spPr>
        <p:txBody>
          <a:bodyPr/>
          <a:lstStyle>
            <a:lvl1pPr algn="r">
              <a:defRPr sz="3600">
                <a:solidFill>
                  <a:schemeClr val="bg1"/>
                </a:solidFill>
              </a:defRPr>
            </a:lvl1pPr>
          </a:lstStyle>
          <a:p>
            <a:pPr lvl="0"/>
            <a:r>
              <a:rPr lang="ru-RU" altLang="ru-RU" noProof="0" smtClean="0"/>
              <a:t>Образец заголовка</a:t>
            </a:r>
            <a:endParaRPr lang="en-US" altLang="ru-RU" noProof="0" smtClean="0"/>
          </a:p>
        </p:txBody>
      </p:sp>
      <p:sp>
        <p:nvSpPr>
          <p:cNvPr id="3075" name="Rectangle 3"/>
          <p:cNvSpPr>
            <a:spLocks noGrp="1" noChangeArrowheads="1"/>
          </p:cNvSpPr>
          <p:nvPr>
            <p:ph type="subTitle" idx="1"/>
          </p:nvPr>
        </p:nvSpPr>
        <p:spPr>
          <a:xfrm>
            <a:off x="990600" y="5867400"/>
            <a:ext cx="7772400" cy="533400"/>
          </a:xfrm>
          <a:extLst>
            <a:ext uri="{AF507438-7753-43E0-B8FC-AC1667EBCBE1}">
              <a14:hiddenEffects xmlns:a14="http://schemas.microsoft.com/office/drawing/2010/main">
                <a:effectLst>
                  <a:outerShdw dist="17961" dir="2700000" algn="ctr" rotWithShape="0">
                    <a:schemeClr val="tx1"/>
                  </a:outerShdw>
                </a:effectLst>
              </a14:hiddenEffects>
            </a:ext>
          </a:extLst>
        </p:spPr>
        <p:txBody>
          <a:bodyPr/>
          <a:lstStyle>
            <a:lvl1pPr marL="0" indent="0" algn="r">
              <a:buFontTx/>
              <a:buNone/>
              <a:defRPr sz="2400">
                <a:solidFill>
                  <a:schemeClr val="bg1"/>
                </a:solidFill>
              </a:defRPr>
            </a:lvl1pPr>
          </a:lstStyle>
          <a:p>
            <a:pPr lvl="0"/>
            <a:r>
              <a:rPr lang="ru-RU" altLang="ru-RU" noProof="0" smtClean="0"/>
              <a:t>Образец подзаголовка</a:t>
            </a:r>
            <a:endParaRPr lang="en-US" altLang="ru-RU" noProof="0" smtClean="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604440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400800" y="1417638"/>
            <a:ext cx="1828800" cy="521176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14400" y="1417638"/>
            <a:ext cx="5334000" cy="52117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3576869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1054253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Tree>
    <p:extLst>
      <p:ext uri="{BB962C8B-B14F-4D97-AF65-F5344CB8AC3E}">
        <p14:creationId xmlns:p14="http://schemas.microsoft.com/office/powerpoint/2010/main" val="1288090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914400" y="2438400"/>
            <a:ext cx="3581400" cy="4191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2438400"/>
            <a:ext cx="3581400" cy="4191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1553192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30238" y="2505075"/>
            <a:ext cx="386873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29150" y="2505075"/>
            <a:ext cx="38877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1564301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Tree>
    <p:extLst>
      <p:ext uri="{BB962C8B-B14F-4D97-AF65-F5344CB8AC3E}">
        <p14:creationId xmlns:p14="http://schemas.microsoft.com/office/powerpoint/2010/main" val="134687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2060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Tree>
    <p:extLst>
      <p:ext uri="{BB962C8B-B14F-4D97-AF65-F5344CB8AC3E}">
        <p14:creationId xmlns:p14="http://schemas.microsoft.com/office/powerpoint/2010/main" val="1080685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Tree>
    <p:extLst>
      <p:ext uri="{BB962C8B-B14F-4D97-AF65-F5344CB8AC3E}">
        <p14:creationId xmlns:p14="http://schemas.microsoft.com/office/powerpoint/2010/main" val="1537965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1417638"/>
            <a:ext cx="7315200"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endParaRPr lang="en-US" altLang="ru-RU" smtClean="0"/>
          </a:p>
        </p:txBody>
      </p:sp>
      <p:sp>
        <p:nvSpPr>
          <p:cNvPr id="1027" name="Rectangle 3"/>
          <p:cNvSpPr>
            <a:spLocks noGrp="1" noChangeArrowheads="1"/>
          </p:cNvSpPr>
          <p:nvPr>
            <p:ph type="body" idx="1"/>
          </p:nvPr>
        </p:nvSpPr>
        <p:spPr bwMode="auto">
          <a:xfrm>
            <a:off x="914400" y="2438400"/>
            <a:ext cx="7315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4400" kern="1200">
          <a:solidFill>
            <a:schemeClr val="tx1"/>
          </a:solidFill>
          <a:latin typeface="+mj-lt"/>
          <a:ea typeface="+mj-ea"/>
          <a:cs typeface="+mj-cs"/>
        </a:defRPr>
      </a:lvl1pPr>
      <a:lvl2pPr algn="l" rtl="0" eaLnBrk="1" fontAlgn="base" hangingPunct="1">
        <a:spcBef>
          <a:spcPct val="0"/>
        </a:spcBef>
        <a:spcAft>
          <a:spcPct val="0"/>
        </a:spcAft>
        <a:defRPr sz="4400">
          <a:solidFill>
            <a:schemeClr val="tx1"/>
          </a:solidFill>
          <a:latin typeface="Microsoft Sans Serif" panose="020B0604020202020204" pitchFamily="34" charset="0"/>
        </a:defRPr>
      </a:lvl2pPr>
      <a:lvl3pPr algn="l" rtl="0" eaLnBrk="1" fontAlgn="base" hangingPunct="1">
        <a:spcBef>
          <a:spcPct val="0"/>
        </a:spcBef>
        <a:spcAft>
          <a:spcPct val="0"/>
        </a:spcAft>
        <a:defRPr sz="4400">
          <a:solidFill>
            <a:schemeClr val="tx1"/>
          </a:solidFill>
          <a:latin typeface="Microsoft Sans Serif" panose="020B0604020202020204" pitchFamily="34" charset="0"/>
        </a:defRPr>
      </a:lvl3pPr>
      <a:lvl4pPr algn="l" rtl="0" eaLnBrk="1" fontAlgn="base" hangingPunct="1">
        <a:spcBef>
          <a:spcPct val="0"/>
        </a:spcBef>
        <a:spcAft>
          <a:spcPct val="0"/>
        </a:spcAft>
        <a:defRPr sz="4400">
          <a:solidFill>
            <a:schemeClr val="tx1"/>
          </a:solidFill>
          <a:latin typeface="Microsoft Sans Serif" panose="020B0604020202020204" pitchFamily="34" charset="0"/>
        </a:defRPr>
      </a:lvl4pPr>
      <a:lvl5pPr algn="l" rtl="0" eaLnBrk="1" fontAlgn="base" hangingPunct="1">
        <a:spcBef>
          <a:spcPct val="0"/>
        </a:spcBef>
        <a:spcAft>
          <a:spcPct val="0"/>
        </a:spcAft>
        <a:defRPr sz="4400">
          <a:solidFill>
            <a:schemeClr val="tx1"/>
          </a:solidFill>
          <a:latin typeface="Microsoft Sans Serif" panose="020B0604020202020204" pitchFamily="34" charset="0"/>
        </a:defRPr>
      </a:lvl5pPr>
      <a:lvl6pPr marL="457200" algn="l" rtl="0" eaLnBrk="1" fontAlgn="base" hangingPunct="1">
        <a:spcBef>
          <a:spcPct val="0"/>
        </a:spcBef>
        <a:spcAft>
          <a:spcPct val="0"/>
        </a:spcAft>
        <a:defRPr sz="4400">
          <a:solidFill>
            <a:schemeClr val="tx1"/>
          </a:solidFill>
          <a:latin typeface="Microsoft Sans Serif" panose="020B0604020202020204" pitchFamily="34" charset="0"/>
        </a:defRPr>
      </a:lvl6pPr>
      <a:lvl7pPr marL="914400" algn="l" rtl="0" eaLnBrk="1" fontAlgn="base" hangingPunct="1">
        <a:spcBef>
          <a:spcPct val="0"/>
        </a:spcBef>
        <a:spcAft>
          <a:spcPct val="0"/>
        </a:spcAft>
        <a:defRPr sz="4400">
          <a:solidFill>
            <a:schemeClr val="tx1"/>
          </a:solidFill>
          <a:latin typeface="Microsoft Sans Serif" panose="020B0604020202020204" pitchFamily="34" charset="0"/>
        </a:defRPr>
      </a:lvl7pPr>
      <a:lvl8pPr marL="1371600" algn="l" rtl="0" eaLnBrk="1" fontAlgn="base" hangingPunct="1">
        <a:spcBef>
          <a:spcPct val="0"/>
        </a:spcBef>
        <a:spcAft>
          <a:spcPct val="0"/>
        </a:spcAft>
        <a:defRPr sz="4400">
          <a:solidFill>
            <a:schemeClr val="tx1"/>
          </a:solidFill>
          <a:latin typeface="Microsoft Sans Serif" panose="020B0604020202020204" pitchFamily="34" charset="0"/>
        </a:defRPr>
      </a:lvl8pPr>
      <a:lvl9pPr marL="1828800" algn="l" rtl="0" eaLnBrk="1" fontAlgn="base" hangingPunct="1">
        <a:spcBef>
          <a:spcPct val="0"/>
        </a:spcBef>
        <a:spcAft>
          <a:spcPct val="0"/>
        </a:spcAft>
        <a:defRPr sz="4400">
          <a:solidFill>
            <a:schemeClr val="tx1"/>
          </a:solidFill>
          <a:latin typeface="Microsoft Sans Serif"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Горизонтальный свиток 2"/>
          <p:cNvSpPr/>
          <p:nvPr/>
        </p:nvSpPr>
        <p:spPr bwMode="auto">
          <a:xfrm>
            <a:off x="395536" y="1961456"/>
            <a:ext cx="8424936" cy="4896544"/>
          </a:xfrm>
          <a:prstGeom prst="horizontalScroll">
            <a:avLst/>
          </a:prstGeom>
          <a:solidFill>
            <a:schemeClr val="accent2"/>
          </a:solidFill>
          <a:ln>
            <a:noFill/>
          </a:ln>
          <a:effectLst/>
          <a:extLst/>
        </p:spPr>
        <p:txBody>
          <a:bodyPr vert="horz" wrap="none" lIns="91440" tIns="45720" rIns="91440" bIns="45720" numCol="1" rtlCol="0" anchor="ctr" anchorCtr="0" compatLnSpc="1">
            <a:prstTxWarp prst="textNoShape">
              <a:avLst/>
            </a:prstTxWarp>
          </a:bodyPr>
          <a:lstStyle/>
          <a:p>
            <a:pPr fontAlgn="auto">
              <a:spcBef>
                <a:spcPts val="0"/>
              </a:spcBef>
              <a:spcAft>
                <a:spcPts val="0"/>
              </a:spcAft>
            </a:pPr>
            <a:r>
              <a:rPr lang="en-US" sz="3600" b="1" kern="0" dirty="0">
                <a:solidFill>
                  <a:srgbClr val="FF0000"/>
                </a:solidFill>
                <a:latin typeface="Century Gothic" panose="020B0502020202020204"/>
                <a:ea typeface="宋体" panose="02010600030101010101" pitchFamily="2" charset="-122"/>
                <a:cs typeface="Arial"/>
              </a:rPr>
              <a:t>Toshkent </a:t>
            </a:r>
            <a:r>
              <a:rPr lang="en-US" sz="3600" b="1" kern="0" dirty="0" err="1">
                <a:solidFill>
                  <a:srgbClr val="FF0000"/>
                </a:solidFill>
                <a:latin typeface="Century Gothic" panose="020B0502020202020204"/>
                <a:ea typeface="宋体" panose="02010600030101010101" pitchFamily="2" charset="-122"/>
                <a:cs typeface="Arial"/>
              </a:rPr>
              <a:t>Moliya</a:t>
            </a:r>
            <a:r>
              <a:rPr lang="en-US" sz="3600" b="1" kern="0" dirty="0">
                <a:solidFill>
                  <a:srgbClr val="FF0000"/>
                </a:solidFill>
                <a:latin typeface="Century Gothic" panose="020B0502020202020204"/>
                <a:ea typeface="宋体" panose="02010600030101010101" pitchFamily="2" charset="-122"/>
                <a:cs typeface="Arial"/>
              </a:rPr>
              <a:t> </a:t>
            </a:r>
            <a:r>
              <a:rPr lang="en-US" sz="3600" b="1" kern="0" dirty="0" err="1" smtClean="0">
                <a:solidFill>
                  <a:srgbClr val="FF0000"/>
                </a:solidFill>
                <a:latin typeface="Century Gothic" panose="020B0502020202020204"/>
                <a:ea typeface="宋体" panose="02010600030101010101" pitchFamily="2" charset="-122"/>
                <a:cs typeface="Arial"/>
              </a:rPr>
              <a:t>instituti</a:t>
            </a:r>
            <a:endParaRPr lang="en-US" sz="3600" b="1" kern="0" dirty="0">
              <a:solidFill>
                <a:srgbClr val="FF0000"/>
              </a:solidFill>
              <a:latin typeface="Century Gothic" panose="020B0502020202020204"/>
              <a:ea typeface="宋体" panose="02010600030101010101" pitchFamily="2" charset="-122"/>
              <a:cs typeface="Arial"/>
            </a:endParaRPr>
          </a:p>
          <a:p>
            <a:pPr fontAlgn="auto">
              <a:spcBef>
                <a:spcPts val="0"/>
              </a:spcBef>
              <a:spcAft>
                <a:spcPts val="0"/>
              </a:spcAft>
            </a:pPr>
            <a:r>
              <a:rPr lang="en-US" sz="3600" b="1" kern="0" dirty="0" err="1">
                <a:solidFill>
                  <a:srgbClr val="FF0000"/>
                </a:solidFill>
                <a:latin typeface="Century Gothic" panose="020B0502020202020204"/>
                <a:ea typeface="宋体" panose="02010600030101010101" pitchFamily="2" charset="-122"/>
                <a:cs typeface="Arial"/>
              </a:rPr>
              <a:t>Iqtisodiyot</a:t>
            </a:r>
            <a:r>
              <a:rPr lang="en-US" sz="3600" b="1" kern="0" dirty="0">
                <a:solidFill>
                  <a:srgbClr val="FF0000"/>
                </a:solidFill>
                <a:latin typeface="Century Gothic" panose="020B0502020202020204"/>
                <a:ea typeface="宋体" panose="02010600030101010101" pitchFamily="2" charset="-122"/>
                <a:cs typeface="Arial"/>
              </a:rPr>
              <a:t> </a:t>
            </a:r>
            <a:r>
              <a:rPr lang="en-US" sz="3600" b="1" kern="0" dirty="0" err="1">
                <a:solidFill>
                  <a:srgbClr val="FF0000"/>
                </a:solidFill>
                <a:latin typeface="Century Gothic" panose="020B0502020202020204"/>
                <a:ea typeface="宋体" panose="02010600030101010101" pitchFamily="2" charset="-122"/>
                <a:cs typeface="Arial"/>
              </a:rPr>
              <a:t>fakulteti</a:t>
            </a:r>
            <a:r>
              <a:rPr lang="en-US" sz="3600" b="1" kern="0" dirty="0">
                <a:solidFill>
                  <a:srgbClr val="FF0000"/>
                </a:solidFill>
                <a:latin typeface="Century Gothic" panose="020B0502020202020204"/>
                <a:ea typeface="宋体" panose="02010600030101010101" pitchFamily="2" charset="-122"/>
                <a:cs typeface="Arial"/>
              </a:rPr>
              <a:t> 72-22-guruh</a:t>
            </a:r>
          </a:p>
          <a:p>
            <a:pPr fontAlgn="auto">
              <a:spcBef>
                <a:spcPts val="0"/>
              </a:spcBef>
              <a:spcAft>
                <a:spcPts val="0"/>
              </a:spcAft>
            </a:pPr>
            <a:r>
              <a:rPr lang="en-US" sz="3600" b="1" kern="0" dirty="0" err="1">
                <a:solidFill>
                  <a:srgbClr val="FF0000"/>
                </a:solidFill>
                <a:latin typeface="Century Gothic" panose="020B0502020202020204"/>
                <a:ea typeface="宋体" panose="02010600030101010101" pitchFamily="2" charset="-122"/>
                <a:cs typeface="Arial"/>
              </a:rPr>
              <a:t>Talabasi</a:t>
            </a:r>
            <a:r>
              <a:rPr lang="en-US" sz="3600" b="1" kern="0" dirty="0">
                <a:solidFill>
                  <a:srgbClr val="FF0000"/>
                </a:solidFill>
                <a:latin typeface="Century Gothic" panose="020B0502020202020204"/>
                <a:ea typeface="宋体" panose="02010600030101010101" pitchFamily="2" charset="-122"/>
                <a:cs typeface="Arial"/>
              </a:rPr>
              <a:t> </a:t>
            </a:r>
            <a:r>
              <a:rPr lang="en-US" altLang="ru-RU" sz="3600" b="1" dirty="0" err="1">
                <a:solidFill>
                  <a:srgbClr val="FF0000"/>
                </a:solidFill>
              </a:rPr>
              <a:t>Yoqutoy</a:t>
            </a:r>
            <a:r>
              <a:rPr lang="en-US" altLang="ru-RU" sz="3600" b="1" dirty="0">
                <a:solidFill>
                  <a:srgbClr val="FF0000"/>
                </a:solidFill>
              </a:rPr>
              <a:t> </a:t>
            </a:r>
            <a:r>
              <a:rPr lang="en-US" altLang="ru-RU" sz="3600" b="1" dirty="0" err="1">
                <a:solidFill>
                  <a:srgbClr val="FF0000"/>
                </a:solidFill>
              </a:rPr>
              <a:t>Karimova</a:t>
            </a:r>
            <a:r>
              <a:rPr lang="en-US" sz="3600" b="1" kern="0" dirty="0" err="1">
                <a:solidFill>
                  <a:srgbClr val="FF0000"/>
                </a:solidFill>
                <a:latin typeface="Century Gothic" panose="020B0502020202020204"/>
                <a:ea typeface="宋体" panose="02010600030101010101" pitchFamily="2" charset="-122"/>
                <a:cs typeface="Arial"/>
              </a:rPr>
              <a:t>ning</a:t>
            </a:r>
            <a:r>
              <a:rPr lang="en-US" sz="3600" b="1" kern="0" dirty="0">
                <a:solidFill>
                  <a:srgbClr val="FF0000"/>
                </a:solidFill>
                <a:latin typeface="Century Gothic" panose="020B0502020202020204"/>
                <a:ea typeface="宋体" panose="02010600030101010101" pitchFamily="2" charset="-122"/>
                <a:cs typeface="Arial"/>
              </a:rPr>
              <a:t> </a:t>
            </a:r>
          </a:p>
          <a:p>
            <a:pPr fontAlgn="auto">
              <a:spcBef>
                <a:spcPts val="0"/>
              </a:spcBef>
              <a:spcAft>
                <a:spcPts val="0"/>
              </a:spcAft>
            </a:pPr>
            <a:r>
              <a:rPr lang="en-US" sz="3600" b="1" kern="0" dirty="0">
                <a:solidFill>
                  <a:srgbClr val="FF0000"/>
                </a:solidFill>
                <a:latin typeface="Century Gothic" panose="020B0502020202020204"/>
                <a:ea typeface="宋体" panose="02010600030101010101" pitchFamily="2" charset="-122"/>
                <a:cs typeface="Arial"/>
              </a:rPr>
              <a:t>IAKT </a:t>
            </a:r>
            <a:r>
              <a:rPr lang="en-US" sz="3600" b="1" kern="0" dirty="0" err="1">
                <a:solidFill>
                  <a:srgbClr val="FF0000"/>
                </a:solidFill>
                <a:latin typeface="Century Gothic" panose="020B0502020202020204"/>
                <a:ea typeface="宋体" panose="02010600030101010101" pitchFamily="2" charset="-122"/>
                <a:cs typeface="Arial"/>
              </a:rPr>
              <a:t>fanidan</a:t>
            </a:r>
            <a:r>
              <a:rPr lang="en-US" sz="3600" b="1" kern="0" dirty="0">
                <a:solidFill>
                  <a:srgbClr val="FF0000"/>
                </a:solidFill>
                <a:latin typeface="Century Gothic" panose="020B0502020202020204"/>
                <a:ea typeface="宋体" panose="02010600030101010101" pitchFamily="2" charset="-122"/>
                <a:cs typeface="Arial"/>
              </a:rPr>
              <a:t> </a:t>
            </a:r>
            <a:r>
              <a:rPr lang="en-US" sz="3600" b="1" kern="0" dirty="0" err="1">
                <a:solidFill>
                  <a:srgbClr val="FF0000"/>
                </a:solidFill>
                <a:latin typeface="Century Gothic" panose="020B0502020202020204"/>
                <a:ea typeface="宋体" panose="02010600030101010101" pitchFamily="2" charset="-122"/>
                <a:cs typeface="Arial"/>
              </a:rPr>
              <a:t>amaliy</a:t>
            </a:r>
            <a:r>
              <a:rPr lang="en-US" sz="3600" b="1" kern="0" dirty="0">
                <a:solidFill>
                  <a:srgbClr val="FF0000"/>
                </a:solidFill>
                <a:latin typeface="Century Gothic" panose="020B0502020202020204"/>
                <a:ea typeface="宋体" panose="02010600030101010101" pitchFamily="2" charset="-122"/>
                <a:cs typeface="Arial"/>
              </a:rPr>
              <a:t> </a:t>
            </a:r>
            <a:r>
              <a:rPr lang="en-US" sz="3600" b="1" kern="0" dirty="0" err="1">
                <a:solidFill>
                  <a:srgbClr val="FF0000"/>
                </a:solidFill>
                <a:latin typeface="Century Gothic" panose="020B0502020202020204"/>
                <a:ea typeface="宋体" panose="02010600030101010101" pitchFamily="2" charset="-122"/>
                <a:cs typeface="Arial"/>
              </a:rPr>
              <a:t>mashg’uloti</a:t>
            </a:r>
            <a:endParaRPr lang="ru-RU" sz="3600" b="1" kern="0" dirty="0">
              <a:solidFill>
                <a:srgbClr val="FF0000"/>
              </a:solidFill>
              <a:latin typeface="Century Gothic" panose="020B0502020202020204"/>
              <a:ea typeface="宋体" panose="02010600030101010101" pitchFamily="2" charset="-122"/>
              <a:cs typeface="Arial"/>
            </a:endParaRPr>
          </a:p>
        </p:txBody>
      </p:sp>
      <p:pic>
        <p:nvPicPr>
          <p:cNvPr id="4" name="Рисунок 3"/>
          <p:cNvPicPr>
            <a:picLocks noChangeAspect="1"/>
          </p:cNvPicPr>
          <p:nvPr/>
        </p:nvPicPr>
        <p:blipFill>
          <a:blip r:embed="rId2"/>
          <a:stretch>
            <a:fillRect/>
          </a:stretch>
        </p:blipFill>
        <p:spPr>
          <a:xfrm>
            <a:off x="3167844" y="24160"/>
            <a:ext cx="2880320" cy="2329929"/>
          </a:xfrm>
          <a:prstGeom prst="rect">
            <a:avLst/>
          </a:prstGeom>
        </p:spPr>
      </p:pic>
    </p:spTree>
    <p:extLst>
      <p:ext uri="{BB962C8B-B14F-4D97-AF65-F5344CB8AC3E}">
        <p14:creationId xmlns:p14="http://schemas.microsoft.com/office/powerpoint/2010/main" val="2660678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528822"/>
            <a:ext cx="4968552" cy="2271963"/>
          </a:xfrm>
        </p:spPr>
        <p:style>
          <a:lnRef idx="2">
            <a:schemeClr val="accent2"/>
          </a:lnRef>
          <a:fillRef idx="1">
            <a:schemeClr val="lt1"/>
          </a:fillRef>
          <a:effectRef idx="0">
            <a:schemeClr val="accent2"/>
          </a:effectRef>
          <a:fontRef idx="minor">
            <a:schemeClr val="dk1"/>
          </a:fontRef>
        </p:style>
        <p:txBody>
          <a:bodyPr/>
          <a:lstStyle/>
          <a:p>
            <a:pPr algn="ctr"/>
            <a:r>
              <a:rPr lang="uz-Cyrl-UZ" sz="2400" b="1" dirty="0">
                <a:solidFill>
                  <a:srgbClr val="C00000"/>
                </a:solidFill>
                <a:latin typeface="Times New Roman" panose="02020603050405020304" pitchFamily="18" charset="0"/>
                <a:cs typeface="Times New Roman" panose="02020603050405020304" pitchFamily="18" charset="0"/>
              </a:rPr>
              <a:t>A‘anaviy   iqtisodiyot </a:t>
            </a:r>
            <a:r>
              <a:rPr lang="uz-Cyrl-UZ" sz="2400" dirty="0">
                <a:solidFill>
                  <a:srgbClr val="002060"/>
                </a:solidFill>
                <a:latin typeface="Times New Roman" panose="02020603050405020304" pitchFamily="18" charset="0"/>
                <a:cs typeface="Times New Roman" panose="02020603050405020304" pitchFamily="18" charset="0"/>
              </a:rPr>
              <a:t>- barcha  mamlakatlar uchun  xos  bo’lib, unda  natural yoki  mayda tovar xo’jaligi xukmronlik qilgan. Texnika taraqqiyoti va  uning  yangiliklarini  joriy qilish  cheklangan bo’lgan</a:t>
            </a:r>
            <a:r>
              <a:rPr lang="uz-Cyrl-UZ" sz="2400" dirty="0" smtClean="0">
                <a:solidFill>
                  <a:srgbClr val="002060"/>
                </a:solidFill>
                <a:latin typeface="Times New Roman" panose="02020603050405020304" pitchFamily="18" charset="0"/>
                <a:cs typeface="Times New Roman" panose="02020603050405020304" pitchFamily="18" charset="0"/>
              </a:rPr>
              <a:t>.</a:t>
            </a:r>
            <a:endParaRPr lang="ru-RU" dirty="0">
              <a:solidFill>
                <a:srgbClr val="00206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067944" y="3429000"/>
            <a:ext cx="4790761" cy="230832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spcAft>
                <a:spcPts val="0"/>
              </a:spcAft>
            </a:pPr>
            <a:r>
              <a:rPr lang="uz-Cyrl-UZ" b="1" dirty="0">
                <a:solidFill>
                  <a:srgbClr val="002060"/>
                </a:solidFill>
                <a:latin typeface="Times New Roman" panose="02020603050405020304" pitchFamily="18" charset="0"/>
                <a:ea typeface="Times New Roman" panose="02020603050405020304" pitchFamily="18" charset="0"/>
              </a:rPr>
              <a:t>Ma‘muriy-bo’yruqbozlik iqtisodiyoti</a:t>
            </a:r>
            <a:r>
              <a:rPr lang="uz-Cyrl-UZ" dirty="0">
                <a:solidFill>
                  <a:srgbClr val="002060"/>
                </a:solidFill>
                <a:latin typeface="Times New Roman" panose="02020603050405020304" pitchFamily="18" charset="0"/>
                <a:ea typeface="Times New Roman" panose="02020603050405020304" pitchFamily="18" charset="0"/>
              </a:rPr>
              <a:t> </a:t>
            </a:r>
            <a:r>
              <a:rPr lang="uz-Cyrl-UZ" dirty="0">
                <a:solidFill>
                  <a:srgbClr val="C00000"/>
                </a:solidFill>
                <a:latin typeface="Times New Roman" panose="02020603050405020304" pitchFamily="18" charset="0"/>
                <a:ea typeface="Times New Roman" panose="02020603050405020304" pitchFamily="18" charset="0"/>
              </a:rPr>
              <a:t>- bu  bozor  iqtisodiyotiga  qarama-qarshi bo’lgan  tizim bo’lib, bu  tizimda  davlat mulkchiligi hukmron bo’ladi va iqtisodiyot markazdan  boshqariladi.</a:t>
            </a:r>
            <a:endParaRPr lang="ru-RU" sz="1400" dirty="0">
              <a:solidFill>
                <a:srgbClr val="C00000"/>
              </a:solidFill>
              <a:effectLst/>
              <a:latin typeface="Times New Roman" panose="02020603050405020304" pitchFamily="18" charset="0"/>
              <a:ea typeface="Times New Roman" panose="02020603050405020304" pitchFamily="18" charset="0"/>
            </a:endParaRPr>
          </a:p>
        </p:txBody>
      </p:sp>
      <p:pic>
        <p:nvPicPr>
          <p:cNvPr id="191492"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406931"/>
            <a:ext cx="3486546" cy="2162870"/>
          </a:xfrm>
          <a:prstGeom prst="rect">
            <a:avLst/>
          </a:prstGeom>
          <a:noFill/>
          <a:extLst>
            <a:ext uri="{909E8E84-426E-40DD-AFC4-6F175D3DCCD1}">
              <a14:hiddenFill xmlns:a14="http://schemas.microsoft.com/office/drawing/2010/main">
                <a:solidFill>
                  <a:srgbClr val="FFFFFF"/>
                </a:solidFill>
              </a14:hiddenFill>
            </a:ext>
          </a:extLst>
        </p:spPr>
      </p:pic>
      <p:pic>
        <p:nvPicPr>
          <p:cNvPr id="191494" name="Picture 6" descr="Related imag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292080" y="476672"/>
            <a:ext cx="3566625"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6852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268760"/>
            <a:ext cx="7992888" cy="2016224"/>
          </a:xfrm>
        </p:spPr>
        <p:style>
          <a:lnRef idx="2">
            <a:schemeClr val="accent3">
              <a:shade val="50000"/>
            </a:schemeClr>
          </a:lnRef>
          <a:fillRef idx="1">
            <a:schemeClr val="accent3"/>
          </a:fillRef>
          <a:effectRef idx="0">
            <a:schemeClr val="accent3"/>
          </a:effectRef>
          <a:fontRef idx="minor">
            <a:schemeClr val="lt1"/>
          </a:fontRef>
        </p:style>
        <p:txBody>
          <a:bodyPr/>
          <a:lstStyle/>
          <a:p>
            <a:pPr algn="ctr"/>
            <a:r>
              <a:rPr lang="uz-Cyrl-UZ" sz="2400" dirty="0">
                <a:solidFill>
                  <a:srgbClr val="7030A0"/>
                </a:solidFill>
                <a:latin typeface="Times New Roman" panose="02020603050405020304" pitchFamily="18" charset="0"/>
                <a:cs typeface="Times New Roman" panose="02020603050405020304" pitchFamily="18" charset="0"/>
              </a:rPr>
              <a:t>Bozor  iqtisodiyoti tizimi – bu  iqtisodiyotni  rivojlantirishda  eng  muhim  bo’lgan tizimdir. Bu ikki bosqichga egadir. Birinchisi, erkin raqobatga asoslagan klassik bozor  iqtisodiyoti, ikkinchisi esa, hozirgi zamon  rivojlangan bozor  iqtisodiyoti bo’lib, uni aralash iqtisodiyot tizimi deyiladi</a:t>
            </a:r>
            <a:r>
              <a:rPr lang="uz-Cyrl-UZ" sz="2400" dirty="0" smtClean="0">
                <a:solidFill>
                  <a:srgbClr val="7030A0"/>
                </a:solidFill>
                <a:latin typeface="Times New Roman" panose="02020603050405020304" pitchFamily="18" charset="0"/>
                <a:cs typeface="Times New Roman" panose="02020603050405020304" pitchFamily="18" charset="0"/>
              </a:rPr>
              <a:t>.</a:t>
            </a:r>
            <a:endParaRPr lang="ru-RU" dirty="0">
              <a:solidFill>
                <a:srgbClr val="7030A0"/>
              </a:solidFill>
              <a:latin typeface="Times New Roman" panose="02020603050405020304" pitchFamily="18" charset="0"/>
              <a:cs typeface="Times New Roman" panose="02020603050405020304" pitchFamily="18" charset="0"/>
            </a:endParaRPr>
          </a:p>
        </p:txBody>
      </p:sp>
      <p:pic>
        <p:nvPicPr>
          <p:cNvPr id="192514" name="Picture 2" descr="Related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61170" y="3573016"/>
            <a:ext cx="6093667" cy="2165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3895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052736"/>
            <a:ext cx="8317432" cy="1507306"/>
          </a:xfrm>
        </p:spPr>
        <p:style>
          <a:lnRef idx="2">
            <a:schemeClr val="accent2"/>
          </a:lnRef>
          <a:fillRef idx="1">
            <a:schemeClr val="lt1"/>
          </a:fillRef>
          <a:effectRef idx="0">
            <a:schemeClr val="accent2"/>
          </a:effectRef>
          <a:fontRef idx="minor">
            <a:schemeClr val="dk1"/>
          </a:fontRef>
        </p:style>
        <p:txBody>
          <a:bodyPr/>
          <a:lstStyle/>
          <a:p>
            <a:pPr algn="ctr"/>
            <a:r>
              <a:rPr lang="uz-Cyrl-UZ" sz="2400" b="1" dirty="0">
                <a:solidFill>
                  <a:srgbClr val="0070C0"/>
                </a:solidFill>
                <a:latin typeface="Times New Roman" panose="02020603050405020304" pitchFamily="18" charset="0"/>
                <a:cs typeface="Times New Roman" panose="02020603050405020304" pitchFamily="18" charset="0"/>
              </a:rPr>
              <a:t>Erkin  raqobatga asoslangan  bozor  iqtisodiyoti</a:t>
            </a:r>
            <a:r>
              <a:rPr lang="uz-Cyrl-UZ" sz="2400" dirty="0">
                <a:solidFill>
                  <a:srgbClr val="0070C0"/>
                </a:solidFill>
                <a:latin typeface="Times New Roman" panose="02020603050405020304" pitchFamily="18" charset="0"/>
                <a:cs typeface="Times New Roman" panose="02020603050405020304" pitchFamily="18" charset="0"/>
              </a:rPr>
              <a:t> - tadbirkorlikda erkinlik amal qiladigan va  shaxsiy manfaat ustun turadigan tizimdir. </a:t>
            </a:r>
            <a:endParaRPr lang="ru-RU" sz="2400" dirty="0">
              <a:solidFill>
                <a:srgbClr val="0070C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50627" y="3068960"/>
            <a:ext cx="4572000" cy="2308324"/>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spcAft>
                <a:spcPts val="0"/>
              </a:spcAft>
            </a:pPr>
            <a:r>
              <a:rPr lang="uz-Cyrl-UZ" dirty="0">
                <a:solidFill>
                  <a:srgbClr val="0070C0"/>
                </a:solidFill>
                <a:latin typeface="Times New Roman" panose="02020603050405020304" pitchFamily="18" charset="0"/>
                <a:ea typeface="Times New Roman" panose="02020603050405020304" pitchFamily="18" charset="0"/>
              </a:rPr>
              <a:t>Iqtisodiy  jarayonlarga  davlatning aralashuvi cheklangan bo’lib, davlat xususiy mulkni himoya qiladi va erkin bozorni amal  qilishini  ta‘minlovchi huquqiy tartiblar o’rnatib boradi.</a:t>
            </a:r>
            <a:endParaRPr lang="ru-RU" sz="1400" dirty="0">
              <a:solidFill>
                <a:srgbClr val="0070C0"/>
              </a:solidFill>
              <a:effectLst/>
              <a:latin typeface="Times New Roman" panose="02020603050405020304" pitchFamily="18" charset="0"/>
              <a:ea typeface="Times New Roman" panose="02020603050405020304" pitchFamily="18" charset="0"/>
            </a:endParaRPr>
          </a:p>
        </p:txBody>
      </p:sp>
      <p:pic>
        <p:nvPicPr>
          <p:cNvPr id="193538" name="Picture 2" descr="Related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20072" y="3068960"/>
            <a:ext cx="3204864" cy="2129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815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276872"/>
            <a:ext cx="5040560" cy="2232248"/>
          </a:xfrm>
        </p:spPr>
        <p:txBody>
          <a:bodyPr/>
          <a:lstStyle/>
          <a:p>
            <a:pPr algn="ctr"/>
            <a:r>
              <a:rPr lang="uz-Cyrl-UZ" sz="2400" b="1" dirty="0">
                <a:solidFill>
                  <a:srgbClr val="C00000"/>
                </a:solidFill>
                <a:latin typeface="Times New Roman" panose="02020603050405020304" pitchFamily="18" charset="0"/>
                <a:cs typeface="Times New Roman" panose="02020603050405020304" pitchFamily="18" charset="0"/>
              </a:rPr>
              <a:t>Hozirgi  zamon bozor iqtisodiyoti</a:t>
            </a:r>
            <a:r>
              <a:rPr lang="uz-Cyrl-UZ" sz="2400" dirty="0">
                <a:solidFill>
                  <a:srgbClr val="C00000"/>
                </a:solidFill>
                <a:latin typeface="Times New Roman" panose="02020603050405020304" pitchFamily="18" charset="0"/>
                <a:cs typeface="Times New Roman" panose="02020603050405020304" pitchFamily="18" charset="0"/>
              </a:rPr>
              <a:t> – bu  hozirgi davrda bozor  iqtisodiyoti sof bozor  mexanizmi va  rejali iqtisodiyot, unsurlarini qo’shilishidan hosil bo’lgan aralash iqtisodiyotdir.</a:t>
            </a:r>
            <a:endParaRPr lang="ru-RU" sz="2400" dirty="0">
              <a:solidFill>
                <a:srgbClr val="C00000"/>
              </a:solidFill>
              <a:latin typeface="Times New Roman" panose="02020603050405020304" pitchFamily="18" charset="0"/>
              <a:cs typeface="Times New Roman" panose="02020603050405020304" pitchFamily="18" charset="0"/>
            </a:endParaRPr>
          </a:p>
        </p:txBody>
      </p:sp>
      <p:pic>
        <p:nvPicPr>
          <p:cNvPr id="194562" name="Picture 2" descr="Related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96136" y="206084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2295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620688"/>
            <a:ext cx="8208912" cy="2736304"/>
          </a:xfrm>
        </p:spPr>
        <p:style>
          <a:lnRef idx="2">
            <a:schemeClr val="accent2"/>
          </a:lnRef>
          <a:fillRef idx="1">
            <a:schemeClr val="lt1"/>
          </a:fillRef>
          <a:effectRef idx="0">
            <a:schemeClr val="accent2"/>
          </a:effectRef>
          <a:fontRef idx="minor">
            <a:schemeClr val="dk1"/>
          </a:fontRef>
        </p:style>
        <p:txBody>
          <a:bodyPr/>
          <a:lstStyle/>
          <a:p>
            <a:pPr algn="ctr"/>
            <a:r>
              <a:rPr lang="uz-Cyrl-UZ" sz="2400" dirty="0"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Bunda mulkchilikning  har xil  shakllari, tadbirkorliklar turli bo’ladi, rejalashtirish, prognozlash, aholini ijtimoiy himoyalash kuchayadi. Masalan, hozirgi vaqtda Xitoy Xalq respublikasida davlatning markazlashgan holda  iqtisodiyotga aralashuvi va  rejalashtirish tizimi saqlanib qolgan holda bozor  mexanizmlari  qo’llanishi natijasida iqtisodiy o’sish va  iqtisodiy barqarorlik  ta‘minlanmoqda.</a:t>
            </a:r>
            <a:endParaRPr lang="ru-RU" dirty="0">
              <a:solidFill>
                <a:srgbClr val="00B050"/>
              </a:solidFill>
              <a:latin typeface="Times New Roman" panose="02020603050405020304" pitchFamily="18" charset="0"/>
              <a:cs typeface="Times New Roman" panose="02020603050405020304" pitchFamily="18" charset="0"/>
            </a:endParaRPr>
          </a:p>
        </p:txBody>
      </p:sp>
      <p:pic>
        <p:nvPicPr>
          <p:cNvPr id="195586" name="Picture 2" descr="Related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69468" y="3573016"/>
            <a:ext cx="4493096" cy="2534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2088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3934" y="764704"/>
            <a:ext cx="8424936" cy="1296144"/>
          </a:xfrm>
        </p:spPr>
        <p:style>
          <a:lnRef idx="2">
            <a:schemeClr val="accent2"/>
          </a:lnRef>
          <a:fillRef idx="1">
            <a:schemeClr val="lt1"/>
          </a:fillRef>
          <a:effectRef idx="0">
            <a:schemeClr val="accent2"/>
          </a:effectRef>
          <a:fontRef idx="minor">
            <a:schemeClr val="dk1"/>
          </a:fontRef>
        </p:style>
        <p:txBody>
          <a:bodyPr/>
          <a:lstStyle/>
          <a:p>
            <a:pPr algn="ctr"/>
            <a:r>
              <a:rPr lang="uz-Cyrl-UZ" sz="2400" dirty="0">
                <a:solidFill>
                  <a:srgbClr val="C00000"/>
                </a:solidFill>
                <a:latin typeface="Times New Roman" panose="02020603050405020304" pitchFamily="18" charset="0"/>
                <a:cs typeface="Times New Roman" panose="02020603050405020304" pitchFamily="18" charset="0"/>
              </a:rPr>
              <a:t>Iqtisodiyotni  shakllantirish jarayonida  kishilarni  narsalarga va  barcha moddiy va  nomoddiy borliqqa  munosabatining paydo bo’lishi mulkchilikni  keltirib  chiqaradi</a:t>
            </a:r>
            <a:r>
              <a:rPr lang="uz-Cyrl-UZ" sz="2400" dirty="0" smtClean="0">
                <a:solidFill>
                  <a:srgbClr val="C00000"/>
                </a:solidFill>
                <a:latin typeface="Times New Roman" panose="02020603050405020304" pitchFamily="18" charset="0"/>
                <a:cs typeface="Times New Roman" panose="02020603050405020304" pitchFamily="18" charset="0"/>
              </a:rPr>
              <a:t>.</a:t>
            </a:r>
            <a:r>
              <a:rPr lang="uz-Cyrl-UZ" sz="2000" dirty="0"/>
              <a:t>	</a:t>
            </a:r>
            <a:endParaRPr lang="ru-RU" dirty="0"/>
          </a:p>
        </p:txBody>
      </p:sp>
      <p:sp>
        <p:nvSpPr>
          <p:cNvPr id="4" name="Прямоугольник 3"/>
          <p:cNvSpPr/>
          <p:nvPr/>
        </p:nvSpPr>
        <p:spPr>
          <a:xfrm>
            <a:off x="4067944" y="2621845"/>
            <a:ext cx="4572000" cy="2677656"/>
          </a:xfrm>
          <a:prstGeom prst="rect">
            <a:avLst/>
          </a:prstGeom>
        </p:spPr>
        <p:txBody>
          <a:bodyPr>
            <a:spAutoFit/>
          </a:bodyPr>
          <a:lstStyle/>
          <a:p>
            <a:r>
              <a:rPr lang="uz-Cyrl-UZ" b="1" dirty="0" smtClean="0">
                <a:solidFill>
                  <a:srgbClr val="C00000"/>
                </a:solidFill>
                <a:latin typeface="Times New Roman" panose="02020603050405020304" pitchFamily="18" charset="0"/>
                <a:cs typeface="Times New Roman" panose="02020603050405020304" pitchFamily="18" charset="0"/>
              </a:rPr>
              <a:t>Mulkchilik </a:t>
            </a:r>
            <a:r>
              <a:rPr lang="uz-Cyrl-UZ" b="1" dirty="0">
                <a:solidFill>
                  <a:srgbClr val="C00000"/>
                </a:solidFill>
                <a:latin typeface="Times New Roman" panose="02020603050405020304" pitchFamily="18" charset="0"/>
                <a:cs typeface="Times New Roman" panose="02020603050405020304" pitchFamily="18" charset="0"/>
              </a:rPr>
              <a:t>munosabatlari</a:t>
            </a:r>
            <a:r>
              <a:rPr lang="uz-Cyrl-UZ" dirty="0">
                <a:solidFill>
                  <a:srgbClr val="C00000"/>
                </a:solidFill>
                <a:latin typeface="Times New Roman" panose="02020603050405020304" pitchFamily="18" charset="0"/>
                <a:cs typeface="Times New Roman" panose="02020603050405020304" pitchFamily="18" charset="0"/>
              </a:rPr>
              <a:t> – bu iqtisodiy va  doimiy kategoriya bo’lib, bu  mulkka egalik qilish, foydalanish, o’zlashtirish va tasarruf etish jarayonlarida vujudga keladigan iqtisodiy munosabatlar majmuidir</a:t>
            </a:r>
            <a:r>
              <a:rPr lang="uz-Cyrl-UZ" dirty="0" smtClean="0">
                <a:solidFill>
                  <a:srgbClr val="C00000"/>
                </a:solidFill>
                <a:latin typeface="Times New Roman" panose="02020603050405020304" pitchFamily="18" charset="0"/>
                <a:cs typeface="Times New Roman" panose="02020603050405020304" pitchFamily="18" charset="0"/>
              </a:rPr>
              <a:t>.</a:t>
            </a:r>
            <a:endParaRPr lang="ru-RU" dirty="0">
              <a:solidFill>
                <a:srgbClr val="C00000"/>
              </a:solidFill>
              <a:latin typeface="Times New Roman" panose="02020603050405020304" pitchFamily="18" charset="0"/>
              <a:cs typeface="Times New Roman" panose="02020603050405020304" pitchFamily="18" charset="0"/>
            </a:endParaRPr>
          </a:p>
        </p:txBody>
      </p:sp>
      <p:pic>
        <p:nvPicPr>
          <p:cNvPr id="196610" name="Picture 2" descr="Related imag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55568" y="2780928"/>
            <a:ext cx="3512376" cy="2359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438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836712"/>
            <a:ext cx="7315200" cy="715962"/>
          </a:xfrm>
        </p:spPr>
        <p:style>
          <a:lnRef idx="2">
            <a:schemeClr val="accent2"/>
          </a:lnRef>
          <a:fillRef idx="1">
            <a:schemeClr val="lt1"/>
          </a:fillRef>
          <a:effectRef idx="0">
            <a:schemeClr val="accent2"/>
          </a:effectRef>
          <a:fontRef idx="minor">
            <a:schemeClr val="dk1"/>
          </a:fontRef>
        </p:style>
        <p:txBody>
          <a:bodyPr/>
          <a:lstStyle/>
          <a:p>
            <a:pPr algn="ctr"/>
            <a:r>
              <a:rPr lang="en-US" sz="2800" b="1" i="1" dirty="0" err="1">
                <a:solidFill>
                  <a:srgbClr val="002060"/>
                </a:solidFill>
                <a:latin typeface="Times New Roman" panose="02020603050405020304" pitchFamily="18" charset="0"/>
                <a:cs typeface="Times New Roman" panose="02020603050405020304" pitchFamily="18" charset="0"/>
              </a:rPr>
              <a:t>Foydalanilgan</a:t>
            </a:r>
            <a:r>
              <a:rPr lang="uz-Cyrl-UZ" sz="2800" b="1" i="1" dirty="0">
                <a:solidFill>
                  <a:srgbClr val="002060"/>
                </a:solidFill>
                <a:latin typeface="Times New Roman" panose="02020603050405020304" pitchFamily="18" charset="0"/>
                <a:cs typeface="Times New Roman" panose="02020603050405020304" pitchFamily="18" charset="0"/>
              </a:rPr>
              <a:t> adabiyotlar</a:t>
            </a:r>
            <a:r>
              <a:rPr lang="en-US" sz="2800" b="1" i="1" dirty="0" smtClean="0">
                <a:solidFill>
                  <a:srgbClr val="002060"/>
                </a:solidFill>
                <a:latin typeface="Times New Roman" panose="02020603050405020304" pitchFamily="18" charset="0"/>
                <a:cs typeface="Times New Roman" panose="02020603050405020304" pitchFamily="18" charset="0"/>
              </a:rPr>
              <a:t>:</a:t>
            </a:r>
            <a:endParaRPr lang="ru-RU" sz="2800" b="1" i="1" dirty="0">
              <a:solidFill>
                <a:srgbClr val="00206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95536" y="1772816"/>
            <a:ext cx="8568952" cy="4191000"/>
          </a:xfrm>
        </p:spPr>
        <p:style>
          <a:lnRef idx="2">
            <a:schemeClr val="accent2"/>
          </a:lnRef>
          <a:fillRef idx="1">
            <a:schemeClr val="lt1"/>
          </a:fillRef>
          <a:effectRef idx="0">
            <a:schemeClr val="accent2"/>
          </a:effectRef>
          <a:fontRef idx="minor">
            <a:schemeClr val="dk1"/>
          </a:fontRef>
        </p:style>
        <p:txBody>
          <a:bodyPr/>
          <a:lstStyle/>
          <a:p>
            <a:pPr marL="514350" lvl="0" indent="-514350">
              <a:buFont typeface="+mj-lt"/>
              <a:buAutoNum type="arabicPeriod"/>
            </a:pPr>
            <a:r>
              <a:rPr lang="uz-Cyrl-UZ" sz="2400" i="1" dirty="0">
                <a:solidFill>
                  <a:srgbClr val="002060"/>
                </a:solidFill>
                <a:latin typeface="Times New Roman" panose="02020603050405020304" pitchFamily="18" charset="0"/>
                <a:cs typeface="Times New Roman" panose="02020603050405020304" pitchFamily="18" charset="0"/>
              </a:rPr>
              <a:t>Maxmudov E.Х. Korxona iqtisodiyoti: O`quv qo`llanma. - T.: TDIU, 2004.-208 c. 1 ekz.</a:t>
            </a:r>
            <a:endParaRPr lang="ru-RU" sz="2400" dirty="0">
              <a:solidFill>
                <a:srgbClr val="002060"/>
              </a:solidFill>
              <a:latin typeface="Times New Roman" panose="02020603050405020304" pitchFamily="18" charset="0"/>
              <a:cs typeface="Times New Roman" panose="02020603050405020304" pitchFamily="18" charset="0"/>
            </a:endParaRPr>
          </a:p>
          <a:p>
            <a:pPr marL="514350" lvl="0" indent="-514350">
              <a:buFont typeface="+mj-lt"/>
              <a:buAutoNum type="arabicPeriod"/>
            </a:pPr>
            <a:r>
              <a:rPr lang="uz-Cyrl-UZ" sz="2400" i="1" dirty="0">
                <a:solidFill>
                  <a:srgbClr val="002060"/>
                </a:solidFill>
                <a:latin typeface="Times New Roman" panose="02020603050405020304" pitchFamily="18" charset="0"/>
                <a:cs typeface="Times New Roman" panose="02020603050405020304" pitchFamily="18" charset="0"/>
              </a:rPr>
              <a:t>Bozor iqtisodiyoti va biznes asoslari: O`quv qo`llanma /A.E.Ishmuxamedov va boshk.-T.: TDIU, 2004.-160 c. 1 ekz.</a:t>
            </a:r>
            <a:endParaRPr lang="ru-RU" sz="2400" dirty="0">
              <a:solidFill>
                <a:srgbClr val="002060"/>
              </a:solidFill>
              <a:latin typeface="Times New Roman" panose="02020603050405020304" pitchFamily="18" charset="0"/>
              <a:cs typeface="Times New Roman" panose="02020603050405020304" pitchFamily="18" charset="0"/>
            </a:endParaRPr>
          </a:p>
          <a:p>
            <a:pPr marL="514350" lvl="0" indent="-514350">
              <a:buFont typeface="+mj-lt"/>
              <a:buAutoNum type="arabicPeriod"/>
            </a:pPr>
            <a:r>
              <a:rPr lang="uz-Cyrl-UZ" sz="2400" i="1" dirty="0">
                <a:solidFill>
                  <a:srgbClr val="002060"/>
                </a:solidFill>
                <a:latin typeface="Times New Roman" panose="02020603050405020304" pitchFamily="18" charset="0"/>
                <a:cs typeface="Times New Roman" panose="02020603050405020304" pitchFamily="18" charset="0"/>
              </a:rPr>
              <a:t>Круглова Н.Ю.  Основы бизнеса. учебник для вузов Издательство: РДЛ, 2005.</a:t>
            </a:r>
            <a:endParaRPr lang="ru-RU" sz="2400" dirty="0">
              <a:solidFill>
                <a:srgbClr val="002060"/>
              </a:solidFill>
              <a:latin typeface="Times New Roman" panose="02020603050405020304" pitchFamily="18" charset="0"/>
              <a:cs typeface="Times New Roman" panose="02020603050405020304" pitchFamily="18" charset="0"/>
            </a:endParaRPr>
          </a:p>
          <a:p>
            <a:pPr marL="514350" lvl="0" indent="-514350">
              <a:buFont typeface="+mj-lt"/>
              <a:buAutoNum type="arabicPeriod"/>
            </a:pPr>
            <a:r>
              <a:rPr lang="uz-Cyrl-UZ" sz="2400" i="1" dirty="0">
                <a:solidFill>
                  <a:srgbClr val="002060"/>
                </a:solidFill>
                <a:latin typeface="Times New Roman" panose="02020603050405020304" pitchFamily="18" charset="0"/>
                <a:cs typeface="Times New Roman" panose="02020603050405020304" pitchFamily="18" charset="0"/>
              </a:rPr>
              <a:t>Кузнецов А. Основы рыночной экономики. Терминологический словарь. Издательство: Владос, 2004.</a:t>
            </a:r>
            <a:endParaRPr lang="ru-RU" sz="2400" dirty="0">
              <a:solidFill>
                <a:srgbClr val="002060"/>
              </a:solidFill>
              <a:latin typeface="Times New Roman" panose="02020603050405020304" pitchFamily="18" charset="0"/>
              <a:cs typeface="Times New Roman" panose="02020603050405020304" pitchFamily="18" charset="0"/>
            </a:endParaRPr>
          </a:p>
          <a:p>
            <a:pPr marL="514350" lvl="0" indent="-514350">
              <a:buFont typeface="+mj-lt"/>
              <a:buAutoNum type="arabicPeriod"/>
            </a:pPr>
            <a:r>
              <a:rPr lang="uz-Cyrl-UZ" sz="2400" i="1" dirty="0">
                <a:solidFill>
                  <a:srgbClr val="002060"/>
                </a:solidFill>
                <a:latin typeface="Times New Roman" panose="02020603050405020304" pitchFamily="18" charset="0"/>
                <a:cs typeface="Times New Roman" panose="02020603050405020304" pitchFamily="18" charset="0"/>
              </a:rPr>
              <a:t>Куторжевский Г.А. Экономика. Основы теории. Учебное пособие, Издательство: Экономика, 2004.</a:t>
            </a:r>
            <a:endParaRPr lang="ru-RU" sz="2400" dirty="0">
              <a:solidFill>
                <a:srgbClr val="002060"/>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256504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a:xfrm>
            <a:off x="3707904" y="1412776"/>
            <a:ext cx="5417962" cy="1728192"/>
          </a:xfrm>
        </p:spPr>
        <p:style>
          <a:lnRef idx="1">
            <a:schemeClr val="accent3"/>
          </a:lnRef>
          <a:fillRef idx="3">
            <a:schemeClr val="accent3"/>
          </a:fillRef>
          <a:effectRef idx="2">
            <a:schemeClr val="accent3"/>
          </a:effectRef>
          <a:fontRef idx="minor">
            <a:schemeClr val="lt1"/>
          </a:fontRef>
        </p:style>
        <p:txBody>
          <a:bodyPr/>
          <a:lstStyle/>
          <a:p>
            <a:pPr algn="ctr"/>
            <a:r>
              <a:rPr lang="en-US" sz="3200" b="1" dirty="0" err="1">
                <a:solidFill>
                  <a:srgbClr val="FF0000"/>
                </a:solidFill>
                <a:latin typeface="Arial Black" panose="020B0A04020102020204" pitchFamily="34" charset="0"/>
              </a:rPr>
              <a:t>Iqtisodiyotda</a:t>
            </a:r>
            <a:r>
              <a:rPr lang="en-US" sz="3200" b="1" dirty="0">
                <a:solidFill>
                  <a:srgbClr val="FF0000"/>
                </a:solidFill>
                <a:latin typeface="Arial Black" panose="020B0A04020102020204" pitchFamily="34" charset="0"/>
              </a:rPr>
              <a:t> </a:t>
            </a:r>
            <a:r>
              <a:rPr lang="en-US" sz="3200" b="1" dirty="0" err="1">
                <a:solidFill>
                  <a:srgbClr val="FF0000"/>
                </a:solidFill>
                <a:latin typeface="Arial Black" panose="020B0A04020102020204" pitchFamily="34" charset="0"/>
              </a:rPr>
              <a:t>amaliy</a:t>
            </a:r>
            <a:r>
              <a:rPr lang="en-US" sz="3200" b="1" dirty="0">
                <a:solidFill>
                  <a:srgbClr val="FF0000"/>
                </a:solidFill>
                <a:latin typeface="Arial Black" panose="020B0A04020102020204" pitchFamily="34" charset="0"/>
              </a:rPr>
              <a:t> </a:t>
            </a:r>
            <a:r>
              <a:rPr lang="en-US" sz="3200" b="1" dirty="0" err="1">
                <a:solidFill>
                  <a:srgbClr val="FF0000"/>
                </a:solidFill>
                <a:latin typeface="Arial Black" panose="020B0A04020102020204" pitchFamily="34" charset="0"/>
              </a:rPr>
              <a:t>dasturiy</a:t>
            </a:r>
            <a:r>
              <a:rPr lang="en-US" sz="3200" b="1" dirty="0">
                <a:solidFill>
                  <a:srgbClr val="FF0000"/>
                </a:solidFill>
                <a:latin typeface="Arial Black" panose="020B0A04020102020204" pitchFamily="34" charset="0"/>
              </a:rPr>
              <a:t> </a:t>
            </a:r>
            <a:r>
              <a:rPr lang="en-US" sz="3200" b="1" dirty="0" err="1">
                <a:solidFill>
                  <a:srgbClr val="FF0000"/>
                </a:solidFill>
                <a:latin typeface="Arial Black" panose="020B0A04020102020204" pitchFamily="34" charset="0"/>
              </a:rPr>
              <a:t>ta'minotning</a:t>
            </a:r>
            <a:r>
              <a:rPr lang="en-US" sz="3200" b="1" dirty="0">
                <a:solidFill>
                  <a:srgbClr val="FF0000"/>
                </a:solidFill>
                <a:latin typeface="Arial Black" panose="020B0A04020102020204" pitchFamily="34" charset="0"/>
              </a:rPr>
              <a:t> </a:t>
            </a:r>
            <a:r>
              <a:rPr lang="en-US" sz="3200" b="1" dirty="0" err="1" smtClean="0">
                <a:solidFill>
                  <a:srgbClr val="FF0000"/>
                </a:solidFill>
                <a:latin typeface="Arial Black" panose="020B0A04020102020204" pitchFamily="34" charset="0"/>
              </a:rPr>
              <a:t>o’rni</a:t>
            </a:r>
            <a:r>
              <a:rPr lang="en-US" sz="3200" b="1" dirty="0" smtClean="0">
                <a:solidFill>
                  <a:srgbClr val="FF0000"/>
                </a:solidFill>
                <a:latin typeface="Arial Black" panose="020B0A04020102020204" pitchFamily="34" charset="0"/>
              </a:rPr>
              <a:t> </a:t>
            </a:r>
            <a:r>
              <a:rPr lang="en-US" sz="3200" b="1" dirty="0" err="1">
                <a:solidFill>
                  <a:srgbClr val="FF0000"/>
                </a:solidFill>
                <a:latin typeface="Arial Black" panose="020B0A04020102020204" pitchFamily="34" charset="0"/>
              </a:rPr>
              <a:t>va</a:t>
            </a:r>
            <a:r>
              <a:rPr lang="en-US" sz="3200" b="1" dirty="0">
                <a:solidFill>
                  <a:srgbClr val="FF0000"/>
                </a:solidFill>
                <a:latin typeface="Arial Black" panose="020B0A04020102020204" pitchFamily="34" charset="0"/>
              </a:rPr>
              <a:t> </a:t>
            </a:r>
            <a:r>
              <a:rPr lang="en-US" sz="3200" b="1" dirty="0" err="1">
                <a:solidFill>
                  <a:srgbClr val="FF0000"/>
                </a:solidFill>
                <a:latin typeface="Arial Black" panose="020B0A04020102020204" pitchFamily="34" charset="0"/>
              </a:rPr>
              <a:t>ahamiyati</a:t>
            </a:r>
            <a:endParaRPr lang="ru-RU" altLang="ru-RU" sz="3200" dirty="0">
              <a:solidFill>
                <a:srgbClr val="FF0000"/>
              </a:solidFill>
              <a:latin typeface="Arial Black" panose="020B0A04020102020204" pitchFamily="34" charset="0"/>
            </a:endParaRPr>
          </a:p>
        </p:txBody>
      </p:sp>
      <p:sp>
        <p:nvSpPr>
          <p:cNvPr id="2" name="Подзаголовок 1"/>
          <p:cNvSpPr>
            <a:spLocks noGrp="1"/>
          </p:cNvSpPr>
          <p:nvPr>
            <p:ph type="subTitle" idx="1"/>
          </p:nvPr>
        </p:nvSpPr>
        <p:spPr/>
        <p:txBody>
          <a:bodyPr/>
          <a:lstStyle/>
          <a:p>
            <a:endParaRPr lang="ru-RU"/>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1763688" y="1700808"/>
            <a:ext cx="5256584" cy="715962"/>
          </a:xfrm>
          <a:extLs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pPr algn="ctr"/>
            <a:r>
              <a:rPr lang="en-US" altLang="ru-RU" sz="3600" b="1" i="1" dirty="0" err="1" smtClean="0">
                <a:solidFill>
                  <a:srgbClr val="FF0000"/>
                </a:solidFill>
                <a:latin typeface="Algerian" panose="04020705040A02060702" pitchFamily="82" charset="0"/>
              </a:rPr>
              <a:t>Reja</a:t>
            </a:r>
            <a:r>
              <a:rPr lang="en-US" altLang="ru-RU" sz="3600" b="1" i="1" dirty="0" smtClean="0">
                <a:solidFill>
                  <a:srgbClr val="FF0000"/>
                </a:solidFill>
                <a:latin typeface="Algerian" panose="04020705040A02060702" pitchFamily="82" charset="0"/>
              </a:rPr>
              <a:t>:</a:t>
            </a:r>
            <a:endParaRPr lang="ru-RU" altLang="ru-RU" sz="3600" b="1" i="1" dirty="0">
              <a:solidFill>
                <a:srgbClr val="FF0000"/>
              </a:solidFill>
            </a:endParaRPr>
          </a:p>
        </p:txBody>
      </p:sp>
      <p:sp>
        <p:nvSpPr>
          <p:cNvPr id="17413" name="Rectangle 5"/>
          <p:cNvSpPr>
            <a:spLocks noGrp="1" noChangeArrowheads="1"/>
          </p:cNvSpPr>
          <p:nvPr>
            <p:ph type="body" idx="1"/>
          </p:nvPr>
        </p:nvSpPr>
        <p:spPr>
          <a:xfrm>
            <a:off x="1043608" y="2780928"/>
            <a:ext cx="7704856" cy="1503040"/>
          </a:xfrm>
        </p:spPr>
        <p:txBody>
          <a:bodyPr/>
          <a:lstStyle/>
          <a:p>
            <a:pPr marL="514350" indent="-514350">
              <a:buFont typeface="+mj-lt"/>
              <a:buAutoNum type="arabicPeriod"/>
            </a:pPr>
            <a:r>
              <a:rPr lang="uz-Cyrl-UZ" sz="2800" b="1" i="1" dirty="0">
                <a:solidFill>
                  <a:srgbClr val="FF0000"/>
                </a:solidFill>
                <a:latin typeface="Times New Roman" panose="02020603050405020304" pitchFamily="18" charset="0"/>
                <a:cs typeface="Times New Roman" panose="02020603050405020304" pitchFamily="18" charset="0"/>
              </a:rPr>
              <a:t>Iqtisodiy tizimlar</a:t>
            </a:r>
            <a:endParaRPr lang="ru-RU" sz="2800" i="1" dirty="0">
              <a:solidFill>
                <a:srgbClr val="FF0000"/>
              </a:solidFill>
              <a:latin typeface="Times New Roman" panose="02020603050405020304" pitchFamily="18" charset="0"/>
              <a:cs typeface="Times New Roman" panose="02020603050405020304" pitchFamily="18" charset="0"/>
            </a:endParaRPr>
          </a:p>
          <a:p>
            <a:pPr marL="514350" indent="-514350">
              <a:lnSpc>
                <a:spcPct val="80000"/>
              </a:lnSpc>
              <a:buFont typeface="+mj-lt"/>
              <a:buAutoNum type="arabicPeriod"/>
            </a:pPr>
            <a:r>
              <a:rPr lang="uz-Cyrl-UZ" sz="2800" b="1" i="1" dirty="0">
                <a:solidFill>
                  <a:srgbClr val="FF0000"/>
                </a:solidFill>
                <a:latin typeface="Times New Roman" panose="02020603050405020304" pitchFamily="18" charset="0"/>
                <a:cs typeface="Times New Roman" panose="02020603050405020304" pitchFamily="18" charset="0"/>
              </a:rPr>
              <a:t>Iqtisodiy tizimlar va  ularning  turli  modellari</a:t>
            </a:r>
            <a:endParaRPr lang="ru-RU" sz="2800" i="1" dirty="0">
              <a:solidFill>
                <a:srgbClr val="FF0000"/>
              </a:solidFill>
              <a:latin typeface="Times New Roman" panose="02020603050405020304" pitchFamily="18" charset="0"/>
              <a:cs typeface="Times New Roman" panose="02020603050405020304" pitchFamily="18" charset="0"/>
            </a:endParaRPr>
          </a:p>
          <a:p>
            <a:pPr>
              <a:lnSpc>
                <a:spcPct val="80000"/>
              </a:lnSpc>
            </a:pPr>
            <a:endParaRPr lang="ru-RU" altLang="ru-RU"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28390"/>
            <a:ext cx="8352928" cy="648072"/>
          </a:xfrm>
        </p:spPr>
        <p:style>
          <a:lnRef idx="2">
            <a:schemeClr val="accent2"/>
          </a:lnRef>
          <a:fillRef idx="1">
            <a:schemeClr val="lt1"/>
          </a:fillRef>
          <a:effectRef idx="0">
            <a:schemeClr val="accent2"/>
          </a:effectRef>
          <a:fontRef idx="minor">
            <a:schemeClr val="dk1"/>
          </a:fontRef>
        </p:style>
        <p:txBody>
          <a:bodyPr/>
          <a:lstStyle/>
          <a:p>
            <a:pPr algn="ctr"/>
            <a:r>
              <a:rPr lang="uz-Cyrl-UZ" sz="2400" dirty="0">
                <a:solidFill>
                  <a:srgbClr val="FF0000"/>
                </a:solidFill>
                <a:latin typeface="Times New Roman" panose="02020603050405020304" pitchFamily="18" charset="0"/>
                <a:cs typeface="Times New Roman" panose="02020603050405020304" pitchFamily="18" charset="0"/>
              </a:rPr>
              <a:t>Iqtisodiy faoliyat ma`lum iqtisodiy tizim sharoitida amalga oshadi. </a:t>
            </a:r>
            <a:endParaRPr lang="ru-RU" sz="2400" dirty="0">
              <a:solidFill>
                <a:srgbClr val="FF0000"/>
              </a:solidFill>
              <a:latin typeface="Times New Roman" panose="02020603050405020304" pitchFamily="18" charset="0"/>
              <a:cs typeface="Times New Roman" panose="02020603050405020304" pitchFamily="18" charset="0"/>
            </a:endParaRPr>
          </a:p>
        </p:txBody>
      </p:sp>
      <p:pic>
        <p:nvPicPr>
          <p:cNvPr id="185346" name="Picture 2" descr="Related imag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3607860"/>
            <a:ext cx="3441576" cy="216740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880225" y="3287570"/>
            <a:ext cx="4940247" cy="280076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lvl="0">
              <a:spcAft>
                <a:spcPts val="0"/>
              </a:spcAft>
              <a:tabLst>
                <a:tab pos="149225" algn="l"/>
              </a:tabLst>
            </a:pPr>
            <a:r>
              <a:rPr lang="uz-Cyrl-UZ" sz="2200" dirty="0">
                <a:solidFill>
                  <a:srgbClr val="0070C0"/>
                </a:solidFill>
                <a:latin typeface="Times New Roman" panose="02020603050405020304" pitchFamily="18" charset="0"/>
                <a:ea typeface="Times New Roman" panose="02020603050405020304" pitchFamily="18" charset="0"/>
              </a:rPr>
              <a:t>Iqtisodiy aloqalar xo`jalikning o`z ichida yuz beradi. Boshqalar bilan oldi-sotti  munosabatlari bo`lmaydi. Bu iqtisodiyot davlat siyosati ta`siridan holi bo`ladi.  An`anaviy  iqtisodiy tizim hali taraqqiy etmagan  urug`-aymoqchilik sharoitida yashayotgan ba`zi Afrika xalqlarida uchrab turadi.</a:t>
            </a:r>
            <a:endParaRPr lang="ru-RU" sz="2200" dirty="0">
              <a:solidFill>
                <a:srgbClr val="0070C0"/>
              </a:solidFill>
              <a:effectLst/>
              <a:latin typeface="Times New Roman" panose="02020603050405020304" pitchFamily="18" charset="0"/>
              <a:ea typeface="Times New Roman" panose="02020603050405020304" pitchFamily="18" charset="0"/>
            </a:endParaRPr>
          </a:p>
        </p:txBody>
      </p:sp>
      <p:sp>
        <p:nvSpPr>
          <p:cNvPr id="5" name="Прямоугольник 4"/>
          <p:cNvSpPr/>
          <p:nvPr/>
        </p:nvSpPr>
        <p:spPr>
          <a:xfrm>
            <a:off x="1280331" y="1407331"/>
            <a:ext cx="6727354" cy="156966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457200" indent="-457200" algn="l">
              <a:buAutoNum type="alphaLcParenR"/>
            </a:pPr>
            <a:r>
              <a:rPr lang="uz-Cyrl-UZ" dirty="0" smtClean="0">
                <a:solidFill>
                  <a:srgbClr val="7030A0"/>
                </a:solidFill>
                <a:latin typeface="Times New Roman" panose="02020603050405020304" pitchFamily="18" charset="0"/>
                <a:cs typeface="Times New Roman" panose="02020603050405020304" pitchFamily="18" charset="0"/>
              </a:rPr>
              <a:t>iqtisodiy resurslar; </a:t>
            </a:r>
            <a:endParaRPr lang="en-US" dirty="0" smtClean="0">
              <a:solidFill>
                <a:srgbClr val="7030A0"/>
              </a:solidFill>
              <a:latin typeface="Times New Roman" panose="02020603050405020304" pitchFamily="18" charset="0"/>
              <a:cs typeface="Times New Roman" panose="02020603050405020304" pitchFamily="18" charset="0"/>
            </a:endParaRPr>
          </a:p>
          <a:p>
            <a:pPr marL="457200" indent="-457200" algn="l">
              <a:buAutoNum type="alphaLcParenR"/>
            </a:pPr>
            <a:r>
              <a:rPr lang="uz-Cyrl-UZ" dirty="0" smtClean="0">
                <a:solidFill>
                  <a:srgbClr val="0070C0"/>
                </a:solidFill>
                <a:latin typeface="Times New Roman" panose="02020603050405020304" pitchFamily="18" charset="0"/>
                <a:cs typeface="Times New Roman" panose="02020603050405020304" pitchFamily="18" charset="0"/>
              </a:rPr>
              <a:t>iqtisodiy </a:t>
            </a:r>
            <a:r>
              <a:rPr lang="uz-Cyrl-UZ" dirty="0">
                <a:solidFill>
                  <a:srgbClr val="0070C0"/>
                </a:solidFill>
                <a:latin typeface="Times New Roman" panose="02020603050405020304" pitchFamily="18" charset="0"/>
                <a:cs typeface="Times New Roman" panose="02020603050405020304" pitchFamily="18" charset="0"/>
              </a:rPr>
              <a:t>aloqalar yoki munosabatlar; </a:t>
            </a:r>
            <a:endParaRPr lang="en-US" dirty="0" smtClean="0">
              <a:solidFill>
                <a:srgbClr val="0070C0"/>
              </a:solidFill>
              <a:latin typeface="Times New Roman" panose="02020603050405020304" pitchFamily="18" charset="0"/>
              <a:cs typeface="Times New Roman" panose="02020603050405020304" pitchFamily="18" charset="0"/>
            </a:endParaRPr>
          </a:p>
          <a:p>
            <a:pPr algn="l"/>
            <a:r>
              <a:rPr lang="uz-Cyrl-UZ" b="1" dirty="0" smtClean="0">
                <a:solidFill>
                  <a:srgbClr val="FF0000"/>
                </a:solidFill>
                <a:latin typeface="Times New Roman" panose="02020603050405020304" pitchFamily="18" charset="0"/>
                <a:cs typeface="Times New Roman" panose="02020603050405020304" pitchFamily="18" charset="0"/>
              </a:rPr>
              <a:t>v)</a:t>
            </a:r>
            <a:r>
              <a:rPr lang="uz-Cyrl-UZ" dirty="0" smtClean="0">
                <a:latin typeface="Times New Roman" panose="02020603050405020304" pitchFamily="18" charset="0"/>
                <a:cs typeface="Times New Roman" panose="02020603050405020304" pitchFamily="18" charset="0"/>
              </a:rPr>
              <a:t> </a:t>
            </a:r>
            <a:r>
              <a:rPr lang="uz-Cyrl-UZ" dirty="0" smtClean="0">
                <a:solidFill>
                  <a:srgbClr val="FF0000"/>
                </a:solidFill>
                <a:latin typeface="Times New Roman" panose="02020603050405020304" pitchFamily="18" charset="0"/>
                <a:cs typeface="Times New Roman" panose="02020603050405020304" pitchFamily="18" charset="0"/>
              </a:rPr>
              <a:t>noiqtisodiy mexanizm; </a:t>
            </a:r>
            <a:endParaRPr lang="en-US" dirty="0" smtClean="0">
              <a:solidFill>
                <a:srgbClr val="FF0000"/>
              </a:solidFill>
              <a:latin typeface="Times New Roman" panose="02020603050405020304" pitchFamily="18" charset="0"/>
              <a:cs typeface="Times New Roman" panose="02020603050405020304" pitchFamily="18" charset="0"/>
            </a:endParaRPr>
          </a:p>
          <a:p>
            <a:pPr algn="l"/>
            <a:r>
              <a:rPr lang="uz-Cyrl-UZ" b="1" dirty="0" smtClean="0">
                <a:solidFill>
                  <a:srgbClr val="00B050"/>
                </a:solidFill>
                <a:latin typeface="Times New Roman" panose="02020603050405020304" pitchFamily="18" charset="0"/>
                <a:cs typeface="Times New Roman" panose="02020603050405020304" pitchFamily="18" charset="0"/>
              </a:rPr>
              <a:t>g</a:t>
            </a:r>
            <a:r>
              <a:rPr lang="uz-Cyrl-UZ" b="1" dirty="0">
                <a:solidFill>
                  <a:srgbClr val="00B050"/>
                </a:solidFill>
                <a:latin typeface="Times New Roman" panose="02020603050405020304" pitchFamily="18" charset="0"/>
                <a:cs typeface="Times New Roman" panose="02020603050405020304" pitchFamily="18" charset="0"/>
              </a:rPr>
              <a:t>)</a:t>
            </a:r>
            <a:r>
              <a:rPr lang="uz-Cyrl-UZ" dirty="0">
                <a:latin typeface="Times New Roman" panose="02020603050405020304" pitchFamily="18" charset="0"/>
                <a:cs typeface="Times New Roman" panose="02020603050405020304" pitchFamily="18" charset="0"/>
              </a:rPr>
              <a:t> </a:t>
            </a:r>
            <a:r>
              <a:rPr lang="uz-Cyrl-UZ" dirty="0">
                <a:solidFill>
                  <a:srgbClr val="00B050"/>
                </a:solidFill>
                <a:latin typeface="Times New Roman" panose="02020603050405020304" pitchFamily="18" charset="0"/>
                <a:cs typeface="Times New Roman" panose="02020603050405020304" pitchFamily="18" charset="0"/>
              </a:rPr>
              <a:t>iqtisodiy siyosat. </a:t>
            </a:r>
            <a:endParaRPr lang="ru-RU" dirty="0">
              <a:solidFill>
                <a:srgbClr val="00B05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403648" y="852558"/>
            <a:ext cx="6480720"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uz-Cyrl-UZ" b="1" dirty="0">
                <a:solidFill>
                  <a:srgbClr val="FF0000"/>
                </a:solidFill>
                <a:latin typeface="Times New Roman" panose="02020603050405020304" pitchFamily="18" charset="0"/>
                <a:cs typeface="Times New Roman" panose="02020603050405020304" pitchFamily="18" charset="0"/>
              </a:rPr>
              <a:t>Iqtisodiy tizimga quyidagalar kiradi:</a:t>
            </a:r>
            <a:endParaRPr lang="ru-RU"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2993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476672"/>
            <a:ext cx="7315200" cy="715962"/>
          </a:xfrm>
        </p:spPr>
        <p:style>
          <a:lnRef idx="2">
            <a:schemeClr val="accent2"/>
          </a:lnRef>
          <a:fillRef idx="1">
            <a:schemeClr val="lt1"/>
          </a:fillRef>
          <a:effectRef idx="0">
            <a:schemeClr val="accent2"/>
          </a:effectRef>
          <a:fontRef idx="minor">
            <a:schemeClr val="dk1"/>
          </a:fontRef>
        </p:style>
        <p:txBody>
          <a:bodyPr/>
          <a:lstStyle/>
          <a:p>
            <a:pPr algn="ctr"/>
            <a:r>
              <a:rPr lang="uz-Cyrl-UZ" sz="2400" b="1" dirty="0">
                <a:solidFill>
                  <a:srgbClr val="0070C0"/>
                </a:solidFill>
              </a:rPr>
              <a:t>Iqtisodiy tizimlar va  ularning  turli  modellari</a:t>
            </a:r>
            <a:endParaRPr lang="ru-RU" sz="2400" dirty="0">
              <a:solidFill>
                <a:srgbClr val="0070C0"/>
              </a:solidFill>
            </a:endParaRPr>
          </a:p>
        </p:txBody>
      </p:sp>
      <p:sp>
        <p:nvSpPr>
          <p:cNvPr id="4" name="Прямоугольник 3"/>
          <p:cNvSpPr/>
          <p:nvPr/>
        </p:nvSpPr>
        <p:spPr>
          <a:xfrm>
            <a:off x="360931" y="1815066"/>
            <a:ext cx="4824536" cy="1938992"/>
          </a:xfrm>
          <a:prstGeom prst="rect">
            <a:avLst/>
          </a:prstGeom>
        </p:spPr>
        <p:txBody>
          <a:bodyPr wrap="square">
            <a:spAutoFit/>
          </a:bodyPr>
          <a:lstStyle/>
          <a:p>
            <a:pPr indent="449580">
              <a:spcAft>
                <a:spcPts val="0"/>
              </a:spcAft>
            </a:pPr>
            <a:r>
              <a:rPr lang="uz-Cyrl-UZ" dirty="0">
                <a:solidFill>
                  <a:srgbClr val="002060"/>
                </a:solidFill>
                <a:latin typeface="Times New Roman" panose="02020603050405020304" pitchFamily="18" charset="0"/>
                <a:ea typeface="Times New Roman" panose="02020603050405020304" pitchFamily="18" charset="0"/>
              </a:rPr>
              <a:t>Jamiyat taraqqiyotining  barcha  bosqichlarida amal  qiladigan  xo’jalik yuritishning  iqtisodiy va  ijtimoiy tuzilishi birgalikda </a:t>
            </a:r>
            <a:r>
              <a:rPr lang="uz-Cyrl-UZ" b="1" dirty="0">
                <a:solidFill>
                  <a:srgbClr val="002060"/>
                </a:solidFill>
                <a:latin typeface="Times New Roman" panose="02020603050405020304" pitchFamily="18" charset="0"/>
                <a:ea typeface="Times New Roman" panose="02020603050405020304" pitchFamily="18" charset="0"/>
              </a:rPr>
              <a:t>iqtisodiy tizim</a:t>
            </a:r>
            <a:r>
              <a:rPr lang="uz-Cyrl-UZ" dirty="0">
                <a:solidFill>
                  <a:srgbClr val="002060"/>
                </a:solidFill>
                <a:latin typeface="Times New Roman" panose="02020603050405020304" pitchFamily="18" charset="0"/>
                <a:ea typeface="Times New Roman" panose="02020603050405020304" pitchFamily="18" charset="0"/>
              </a:rPr>
              <a:t>ni  tashkil  qiladi.</a:t>
            </a:r>
            <a:endParaRPr lang="ru-RU" sz="1400" dirty="0">
              <a:solidFill>
                <a:srgbClr val="002060"/>
              </a:solidFill>
              <a:effectLst/>
              <a:latin typeface="Times New Roman" panose="02020603050405020304" pitchFamily="18" charset="0"/>
              <a:ea typeface="Times New Roman" panose="02020603050405020304" pitchFamily="18" charset="0"/>
            </a:endParaRPr>
          </a:p>
        </p:txBody>
      </p:sp>
      <p:sp>
        <p:nvSpPr>
          <p:cNvPr id="5" name="Прямоугольник 4"/>
          <p:cNvSpPr/>
          <p:nvPr/>
        </p:nvSpPr>
        <p:spPr>
          <a:xfrm>
            <a:off x="547339" y="4509120"/>
            <a:ext cx="8099501" cy="1569660"/>
          </a:xfrm>
          <a:prstGeom prst="rect">
            <a:avLst/>
          </a:prstGeom>
        </p:spPr>
        <p:txBody>
          <a:bodyPr wrap="square">
            <a:spAutoFit/>
          </a:bodyPr>
          <a:lstStyle/>
          <a:p>
            <a:pPr>
              <a:spcAft>
                <a:spcPts val="0"/>
              </a:spcAft>
            </a:pPr>
            <a:r>
              <a:rPr lang="uz-Cyrl-UZ" b="1" dirty="0">
                <a:solidFill>
                  <a:srgbClr val="7030A0"/>
                </a:solidFill>
                <a:latin typeface="Times New Roman" panose="02020603050405020304" pitchFamily="18" charset="0"/>
                <a:ea typeface="Times New Roman" panose="02020603050405020304" pitchFamily="18" charset="0"/>
              </a:rPr>
              <a:t>Iqtisodiy tizimlar quyidagi ko’rinishlarda turkumlanadi:</a:t>
            </a:r>
            <a:endParaRPr lang="ru-RU" sz="1400" b="1" dirty="0" smtClean="0">
              <a:solidFill>
                <a:srgbClr val="7030A0"/>
              </a:solidFill>
              <a:effectLst/>
              <a:latin typeface="Times New Roman" panose="02020603050405020304" pitchFamily="18" charset="0"/>
              <a:ea typeface="Times New Roman" panose="02020603050405020304" pitchFamily="18" charset="0"/>
            </a:endParaRPr>
          </a:p>
          <a:p>
            <a:pPr algn="just">
              <a:spcAft>
                <a:spcPts val="0"/>
              </a:spcAft>
            </a:pPr>
            <a:r>
              <a:rPr lang="uz-Cyrl-UZ" dirty="0">
                <a:solidFill>
                  <a:srgbClr val="00B050"/>
                </a:solidFill>
                <a:latin typeface="Times New Roman" panose="02020603050405020304" pitchFamily="18" charset="0"/>
                <a:ea typeface="Times New Roman" panose="02020603050405020304" pitchFamily="18" charset="0"/>
              </a:rPr>
              <a:t>1. An‘anaviy iqtisodiyot;</a:t>
            </a:r>
            <a:endParaRPr lang="ru-RU" sz="1400" dirty="0" smtClean="0">
              <a:solidFill>
                <a:srgbClr val="00B050"/>
              </a:solidFill>
              <a:effectLst/>
              <a:latin typeface="Times New Roman" panose="02020603050405020304" pitchFamily="18" charset="0"/>
              <a:ea typeface="Times New Roman" panose="02020603050405020304" pitchFamily="18" charset="0"/>
            </a:endParaRPr>
          </a:p>
          <a:p>
            <a:pPr algn="just">
              <a:spcAft>
                <a:spcPts val="0"/>
              </a:spcAft>
            </a:pPr>
            <a:r>
              <a:rPr lang="uz-Cyrl-UZ" dirty="0">
                <a:solidFill>
                  <a:srgbClr val="FF0000"/>
                </a:solidFill>
                <a:latin typeface="Times New Roman" panose="02020603050405020304" pitchFamily="18" charset="0"/>
                <a:ea typeface="Times New Roman" panose="02020603050405020304" pitchFamily="18" charset="0"/>
              </a:rPr>
              <a:t>2. Ma‘muriy bo’yruqbozlik iqtisodiyoti;</a:t>
            </a:r>
            <a:endParaRPr lang="ru-RU" sz="1400" dirty="0" smtClean="0">
              <a:solidFill>
                <a:srgbClr val="FF0000"/>
              </a:solidFill>
              <a:effectLst/>
              <a:latin typeface="Times New Roman" panose="02020603050405020304" pitchFamily="18" charset="0"/>
              <a:ea typeface="Times New Roman" panose="02020603050405020304" pitchFamily="18" charset="0"/>
            </a:endParaRPr>
          </a:p>
          <a:p>
            <a:pPr algn="just">
              <a:spcAft>
                <a:spcPts val="0"/>
              </a:spcAft>
            </a:pPr>
            <a:r>
              <a:rPr lang="uz-Cyrl-UZ" dirty="0">
                <a:solidFill>
                  <a:srgbClr val="0070C0"/>
                </a:solidFill>
                <a:latin typeface="Times New Roman" panose="02020603050405020304" pitchFamily="18" charset="0"/>
                <a:ea typeface="Times New Roman" panose="02020603050405020304" pitchFamily="18" charset="0"/>
              </a:rPr>
              <a:t>3. Bozor  iqtisodiyoti tizimi</a:t>
            </a:r>
            <a:r>
              <a:rPr lang="uz-Cyrl-UZ" i="1" dirty="0">
                <a:solidFill>
                  <a:srgbClr val="0070C0"/>
                </a:solidFill>
                <a:latin typeface="Times New Roman" panose="02020603050405020304" pitchFamily="18" charset="0"/>
                <a:ea typeface="Times New Roman" panose="02020603050405020304" pitchFamily="18" charset="0"/>
              </a:rPr>
              <a:t>.</a:t>
            </a:r>
            <a:endParaRPr lang="ru-RU" sz="1400" dirty="0">
              <a:solidFill>
                <a:srgbClr val="0070C0"/>
              </a:solidFill>
              <a:effectLst/>
              <a:latin typeface="Times New Roman" panose="02020603050405020304" pitchFamily="18" charset="0"/>
              <a:ea typeface="Times New Roman" panose="02020603050405020304" pitchFamily="18" charset="0"/>
            </a:endParaRPr>
          </a:p>
        </p:txBody>
      </p:sp>
      <p:pic>
        <p:nvPicPr>
          <p:cNvPr id="190466" name="Picture 2" descr="Related imag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220072" y="1412776"/>
            <a:ext cx="3658096" cy="2743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578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317" y="260648"/>
            <a:ext cx="8568952" cy="2160240"/>
          </a:xfrm>
        </p:spPr>
        <p:style>
          <a:lnRef idx="2">
            <a:schemeClr val="accent2"/>
          </a:lnRef>
          <a:fillRef idx="1">
            <a:schemeClr val="lt1"/>
          </a:fillRef>
          <a:effectRef idx="0">
            <a:schemeClr val="accent2"/>
          </a:effectRef>
          <a:fontRef idx="minor">
            <a:schemeClr val="dk1"/>
          </a:fontRef>
        </p:style>
        <p:txBody>
          <a:bodyPr/>
          <a:lstStyle/>
          <a:p>
            <a:pPr algn="ctr"/>
            <a:r>
              <a:rPr lang="uz-Cyrl-UZ" sz="2400" b="1" dirty="0">
                <a:solidFill>
                  <a:srgbClr val="002060"/>
                </a:solidFill>
                <a:latin typeface="Times New Roman" panose="02020603050405020304" pitchFamily="18" charset="0"/>
                <a:cs typeface="Times New Roman" panose="02020603050405020304" pitchFamily="18" charset="0"/>
              </a:rPr>
              <a:t>Sof bozor iqtisodiyoti tizimi</a:t>
            </a:r>
            <a:r>
              <a:rPr lang="uz-Cyrl-UZ" sz="2400" dirty="0">
                <a:solidFill>
                  <a:srgbClr val="002060"/>
                </a:solidFill>
                <a:latin typeface="Times New Roman" panose="02020603050405020304" pitchFamily="18" charset="0"/>
                <a:cs typeface="Times New Roman" panose="02020603050405020304" pitchFamily="18" charset="0"/>
              </a:rPr>
              <a:t>. </a:t>
            </a:r>
            <a:r>
              <a:rPr lang="en-US" sz="2400" dirty="0" smtClean="0">
                <a:solidFill>
                  <a:srgbClr val="002060"/>
                </a:solidFill>
                <a:latin typeface="Times New Roman" panose="02020603050405020304" pitchFamily="18" charset="0"/>
                <a:cs typeface="Times New Roman" panose="02020603050405020304" pitchFamily="18" charset="0"/>
              </a:rPr>
              <a:t/>
            </a:r>
            <a:br>
              <a:rPr lang="en-US" sz="2400" dirty="0" smtClean="0">
                <a:solidFill>
                  <a:srgbClr val="002060"/>
                </a:solidFill>
                <a:latin typeface="Times New Roman" panose="02020603050405020304" pitchFamily="18" charset="0"/>
                <a:cs typeface="Times New Roman" panose="02020603050405020304" pitchFamily="18" charset="0"/>
              </a:rPr>
            </a:br>
            <a:r>
              <a:rPr lang="uz-Cyrl-UZ" sz="2400" dirty="0" smtClean="0">
                <a:solidFill>
                  <a:srgbClr val="002060"/>
                </a:solidFill>
                <a:latin typeface="Times New Roman" panose="02020603050405020304" pitchFamily="18" charset="0"/>
                <a:cs typeface="Times New Roman" panose="02020603050405020304" pitchFamily="18" charset="0"/>
              </a:rPr>
              <a:t>Bu </a:t>
            </a:r>
            <a:r>
              <a:rPr lang="uz-Cyrl-UZ" sz="2400" dirty="0">
                <a:solidFill>
                  <a:srgbClr val="002060"/>
                </a:solidFill>
                <a:latin typeface="Times New Roman" panose="02020603050405020304" pitchFamily="18" charset="0"/>
                <a:cs typeface="Times New Roman" panose="02020603050405020304" pitchFamily="18" charset="0"/>
              </a:rPr>
              <a:t>bozordaga talabni qondirishga qaratilgan</a:t>
            </a:r>
            <a:r>
              <a:rPr lang="uz-Cyrl-UZ" sz="2400" dirty="0" smtClean="0">
                <a:solidFill>
                  <a:srgbClr val="002060"/>
                </a:solidFill>
                <a:latin typeface="Times New Roman" panose="02020603050405020304" pitchFamily="18" charset="0"/>
                <a:cs typeface="Times New Roman" panose="02020603050405020304" pitchFamily="18" charset="0"/>
              </a:rPr>
              <a:t>,</a:t>
            </a:r>
            <a:r>
              <a:rPr lang="en-US" sz="2400" dirty="0" smtClean="0">
                <a:solidFill>
                  <a:srgbClr val="002060"/>
                </a:solidFill>
                <a:latin typeface="Times New Roman" panose="02020603050405020304" pitchFamily="18" charset="0"/>
                <a:cs typeface="Times New Roman" panose="02020603050405020304" pitchFamily="18" charset="0"/>
              </a:rPr>
              <a:t> </a:t>
            </a:r>
            <a:r>
              <a:rPr lang="uz-Cyrl-UZ" sz="2400" dirty="0" smtClean="0">
                <a:solidFill>
                  <a:srgbClr val="002060"/>
                </a:solidFill>
                <a:latin typeface="Times New Roman" panose="02020603050405020304" pitchFamily="18" charset="0"/>
                <a:cs typeface="Times New Roman" panose="02020603050405020304" pitchFamily="18" charset="0"/>
              </a:rPr>
              <a:t>bozor </a:t>
            </a:r>
            <a:r>
              <a:rPr lang="uz-Cyrl-UZ" sz="2400" dirty="0">
                <a:solidFill>
                  <a:srgbClr val="002060"/>
                </a:solidFill>
                <a:latin typeface="Times New Roman" panose="02020603050405020304" pitchFamily="18" charset="0"/>
                <a:cs typeface="Times New Roman" panose="02020603050405020304" pitchFamily="18" charset="0"/>
              </a:rPr>
              <a:t>orqali hamkorlikni taqozo etuvchi erkin va demokratik  iqtisodiy tizim.   U xususiy  mulkchilik,   bozor  uchun  ishlash,   cheklanmagan iqtisodiy tanlov, naf ko`rish va raqobat kabi tamoyillarga asoslanadi.</a:t>
            </a:r>
            <a:endParaRPr lang="ru-RU" sz="2400" dirty="0">
              <a:solidFill>
                <a:srgbClr val="00206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67544" y="2708920"/>
            <a:ext cx="4970255" cy="3416320"/>
          </a:xfrm>
          <a:prstGeom prst="rect">
            <a:avLst/>
          </a:prstGeom>
        </p:spPr>
        <p:txBody>
          <a:bodyPr wrap="square">
            <a:spAutoFit/>
          </a:bodyPr>
          <a:lstStyle/>
          <a:p>
            <a:pPr lvl="0">
              <a:spcAft>
                <a:spcPts val="0"/>
              </a:spcAft>
              <a:tabLst>
                <a:tab pos="149225" algn="l"/>
              </a:tabLst>
            </a:pPr>
            <a:r>
              <a:rPr lang="uz-Cyrl-UZ" dirty="0">
                <a:solidFill>
                  <a:srgbClr val="002060"/>
                </a:solidFill>
                <a:latin typeface="Times New Roman" panose="02020603050405020304" pitchFamily="18" charset="0"/>
                <a:ea typeface="Times New Roman" panose="02020603050405020304" pitchFamily="18" charset="0"/>
              </a:rPr>
              <a:t>Bozor tizimida daromad   topish   chegaralanmaydi,   boy   bo`lish   taqiqlanmaydi, o`ziga to`q, </a:t>
            </a:r>
            <a:r>
              <a:rPr lang="uz-Cyrl-UZ" spc="-5" dirty="0">
                <a:solidFill>
                  <a:srgbClr val="002060"/>
                </a:solidFill>
                <a:latin typeface="Times New Roman" panose="02020603050405020304" pitchFamily="18" charset="0"/>
                <a:ea typeface="Times New Roman" panose="02020603050405020304" pitchFamily="18" charset="0"/>
              </a:rPr>
              <a:t>farovon   yashovchi  odamlarning  moddiy  tengsizligi   mavjud  bo`ladi.   Bozor </a:t>
            </a:r>
            <a:r>
              <a:rPr lang="uz-Cyrl-UZ" dirty="0">
                <a:solidFill>
                  <a:srgbClr val="002060"/>
                </a:solidFill>
                <a:latin typeface="Times New Roman" panose="02020603050405020304" pitchFamily="18" charset="0"/>
                <a:ea typeface="Times New Roman" panose="02020603050405020304" pitchFamily="18" charset="0"/>
              </a:rPr>
              <a:t>tizimi asosida tovar ishlab chiqarish va pul yotadi. Bozor tizimi dunyoning hamma mamlakatlarida bor, lekin uning rivojlanish darajasi bir xil emas.</a:t>
            </a:r>
            <a:endParaRPr lang="ru-RU" dirty="0">
              <a:solidFill>
                <a:srgbClr val="002060"/>
              </a:solidFill>
              <a:effectLst/>
              <a:latin typeface="Times New Roman" panose="02020603050405020304" pitchFamily="18" charset="0"/>
              <a:ea typeface="Times New Roman" panose="02020603050405020304" pitchFamily="18" charset="0"/>
            </a:endParaRPr>
          </a:p>
        </p:txBody>
      </p:sp>
      <p:pic>
        <p:nvPicPr>
          <p:cNvPr id="186372" name="Picture 4" descr="Related imag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580112" y="3140968"/>
            <a:ext cx="3212945"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4830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3968" y="2033384"/>
            <a:ext cx="4449688" cy="3672408"/>
          </a:xfrm>
        </p:spPr>
        <p:txBody>
          <a:bodyPr/>
          <a:lstStyle/>
          <a:p>
            <a:pPr algn="ctr"/>
            <a:r>
              <a:rPr lang="uz-Cyrl-UZ" sz="2400" b="1" dirty="0">
                <a:solidFill>
                  <a:srgbClr val="00B050"/>
                </a:solidFill>
                <a:latin typeface="Times New Roman" panose="02020603050405020304" pitchFamily="18" charset="0"/>
                <a:cs typeface="Times New Roman" panose="02020603050405020304" pitchFamily="18" charset="0"/>
              </a:rPr>
              <a:t>Aralash tizim iqtisodiyoti </a:t>
            </a:r>
            <a:r>
              <a:rPr lang="uz-Cyrl-UZ" sz="2400" dirty="0">
                <a:solidFill>
                  <a:srgbClr val="00B050"/>
                </a:solidFill>
                <a:latin typeface="Times New Roman" panose="02020603050405020304" pitchFamily="18" charset="0"/>
                <a:cs typeface="Times New Roman" panose="02020603050405020304" pitchFamily="18" charset="0"/>
              </a:rPr>
              <a:t>rivojlangan mamlakatlarda xususan AQSh Kanada va Evropa mamlakatlarida mavjud. O`zbekiston mustaqillik yillari davomida reja iqtisodiyotidan bozor iqtisodiyoti – aralash iqtisodiyotga o`tmoqda</a:t>
            </a:r>
            <a:r>
              <a:rPr lang="uz-Cyrl-UZ" sz="2400" dirty="0" smtClean="0">
                <a:solidFill>
                  <a:srgbClr val="00B050"/>
                </a:solidFill>
                <a:latin typeface="Times New Roman" panose="02020603050405020304" pitchFamily="18" charset="0"/>
                <a:cs typeface="Times New Roman" panose="02020603050405020304" pitchFamily="18" charset="0"/>
              </a:rPr>
              <a:t>.</a:t>
            </a:r>
            <a:endParaRPr lang="ru-RU" sz="2400" dirty="0">
              <a:solidFill>
                <a:srgbClr val="00B050"/>
              </a:solidFill>
              <a:latin typeface="Times New Roman" panose="02020603050405020304" pitchFamily="18" charset="0"/>
              <a:cs typeface="Times New Roman" panose="02020603050405020304" pitchFamily="18" charset="0"/>
            </a:endParaRPr>
          </a:p>
        </p:txBody>
      </p:sp>
      <p:pic>
        <p:nvPicPr>
          <p:cNvPr id="189446" name="Picture 6" descr="Image result for ÑÐºÐ¾Ð½Ð¾Ð¼Ð¸ÑÐµÑÐºÐ¸Ðµ ÑÐ¸ÑÑÐµÐ¼Ñ"/>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4840" y="2010693"/>
            <a:ext cx="3599128" cy="3599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417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571298"/>
            <a:ext cx="4680520" cy="3193875"/>
          </a:xfrm>
          <a:solidFill>
            <a:srgbClr val="FFC000"/>
          </a:solidFill>
        </p:spPr>
        <p:txBody>
          <a:bodyPr/>
          <a:lstStyle/>
          <a:p>
            <a:pPr algn="ctr"/>
            <a:r>
              <a:rPr lang="uz-Cyrl-UZ" sz="2400" b="1" dirty="0">
                <a:solidFill>
                  <a:srgbClr val="002060"/>
                </a:solidFill>
                <a:latin typeface="Times New Roman" panose="02020603050405020304" pitchFamily="18" charset="0"/>
                <a:cs typeface="Times New Roman" panose="02020603050405020304" pitchFamily="18" charset="0"/>
              </a:rPr>
              <a:t>Aralash iqtisodiy tizim</a:t>
            </a:r>
            <a:r>
              <a:rPr lang="uz-Cyrl-UZ" sz="2400" dirty="0">
                <a:solidFill>
                  <a:srgbClr val="002060"/>
                </a:solidFill>
                <a:latin typeface="Times New Roman" panose="02020603050405020304" pitchFamily="18" charset="0"/>
                <a:cs typeface="Times New Roman" panose="02020603050405020304" pitchFamily="18" charset="0"/>
              </a:rPr>
              <a:t>. Bu har xil darajada bozor va reja (nobozor) aloqa-munosabatlarining qorishmasidan iborat tizimdir. Bu tizimda bozor vositalari   bilan   birgalikda   rejalashtirish, hamkorlik  va  saxovatga asoslangan   iqtisodiy   aloqalar   mavjud   bo`ladi.</a:t>
            </a:r>
            <a:endParaRPr lang="ru-RU" sz="2400" dirty="0">
              <a:solidFill>
                <a:srgbClr val="002060"/>
              </a:solidFill>
              <a:latin typeface="Times New Roman" panose="02020603050405020304" pitchFamily="18" charset="0"/>
              <a:cs typeface="Times New Roman" panose="02020603050405020304" pitchFamily="18" charset="0"/>
            </a:endParaRPr>
          </a:p>
        </p:txBody>
      </p:sp>
      <p:pic>
        <p:nvPicPr>
          <p:cNvPr id="4" name="Picture 2" descr="Related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76056" y="1852874"/>
            <a:ext cx="3903680" cy="259228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539552" y="4941168"/>
            <a:ext cx="8280920" cy="1569660"/>
          </a:xfrm>
          <a:prstGeom prst="rect">
            <a:avLst/>
          </a:prstGeom>
          <a:solidFill>
            <a:srgbClr val="FFC000"/>
          </a:solidFill>
        </p:spPr>
        <p:txBody>
          <a:bodyPr wrap="square">
            <a:spAutoFit/>
          </a:bodyPr>
          <a:lstStyle/>
          <a:p>
            <a:r>
              <a:rPr lang="uz-Cyrl-UZ" dirty="0">
                <a:solidFill>
                  <a:srgbClr val="002060"/>
                </a:solidFill>
                <a:latin typeface="Times New Roman" panose="02020603050405020304" pitchFamily="18" charset="0"/>
                <a:ea typeface="Times New Roman" panose="02020603050405020304" pitchFamily="18" charset="0"/>
              </a:rPr>
              <a:t>Iqtisodiyoti yuksak texnologiya, g`oyat yuqori mehnat unumdorligiga asoslanadi, bu esa moddiy to`kinchilikni ta`minlaydi. Aholining ko`pchiligi mulk sohibiga aylanadi, davlat o`z siyosati bilan iqtisodiyotga faol ta`sir etadi.</a:t>
            </a:r>
            <a:endParaRPr lang="ru-RU" dirty="0">
              <a:solidFill>
                <a:srgbClr val="002060"/>
              </a:solidFill>
            </a:endParaRPr>
          </a:p>
        </p:txBody>
      </p:sp>
    </p:spTree>
    <p:extLst>
      <p:ext uri="{BB962C8B-B14F-4D97-AF65-F5344CB8AC3E}">
        <p14:creationId xmlns:p14="http://schemas.microsoft.com/office/powerpoint/2010/main" val="564200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986409"/>
            <a:ext cx="4896544" cy="3456384"/>
          </a:xfrm>
        </p:spPr>
        <p:txBody>
          <a:bodyPr/>
          <a:lstStyle/>
          <a:p>
            <a:pPr algn="ctr"/>
            <a:r>
              <a:rPr lang="uz-Cyrl-UZ" sz="2400" b="1" dirty="0">
                <a:solidFill>
                  <a:srgbClr val="FF0000"/>
                </a:solidFill>
                <a:latin typeface="Times New Roman" panose="02020603050405020304" pitchFamily="18" charset="0"/>
                <a:cs typeface="Times New Roman" panose="02020603050405020304" pitchFamily="18" charset="0"/>
              </a:rPr>
              <a:t>Rejali  yoki  buyruqbozlik-ma`muriy   iqtisodiyot tizimi</a:t>
            </a:r>
            <a:r>
              <a:rPr lang="uz-Cyrl-UZ" sz="2400" dirty="0">
                <a:solidFill>
                  <a:srgbClr val="FF0000"/>
                </a:solidFill>
                <a:latin typeface="Times New Roman" panose="02020603050405020304" pitchFamily="18" charset="0"/>
                <a:cs typeface="Times New Roman" panose="02020603050405020304" pitchFamily="18" charset="0"/>
              </a:rPr>
              <a:t>. Bu to`la-to`kis davlatlashtirilgan iqtisodiy tizimdir. Uning asosi davlat mulki hisoblanadi,  ishlab chiqarish   davlatning   reja-topshiriqlariga binoan yurgiziladi, nima ishlab chiqarish masalasi davlatning buyrug`iga binoan hal etiladi.</a:t>
            </a:r>
            <a:endParaRPr lang="ru-RU" sz="2400" dirty="0">
              <a:solidFill>
                <a:srgbClr val="FF0000"/>
              </a:solidFill>
              <a:latin typeface="Times New Roman" panose="02020603050405020304" pitchFamily="18" charset="0"/>
              <a:cs typeface="Times New Roman" panose="02020603050405020304" pitchFamily="18" charset="0"/>
            </a:endParaRPr>
          </a:p>
        </p:txBody>
      </p:sp>
      <p:pic>
        <p:nvPicPr>
          <p:cNvPr id="187394" name="Picture 2" descr="Related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64088" y="2634481"/>
            <a:ext cx="3428953"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322025"/>
      </p:ext>
    </p:extLst>
  </p:cSld>
  <p:clrMapOvr>
    <a:masterClrMapping/>
  </p:clrMapOvr>
</p:sld>
</file>

<file path=ppt/theme/theme1.xml><?xml version="1.0" encoding="utf-8"?>
<a:theme xmlns:a="http://schemas.openxmlformats.org/drawingml/2006/main" name="powerpoint-template-24">
  <a:themeElements>
    <a:clrScheme name="">
      <a:dk1>
        <a:srgbClr val="4D4D4D"/>
      </a:dk1>
      <a:lt1>
        <a:srgbClr val="FFFFFF"/>
      </a:lt1>
      <a:dk2>
        <a:srgbClr val="4D4D4D"/>
      </a:dk2>
      <a:lt2>
        <a:srgbClr val="142F9E"/>
      </a:lt2>
      <a:accent1>
        <a:srgbClr val="0C5FCA"/>
      </a:accent1>
      <a:accent2>
        <a:srgbClr val="007DF4"/>
      </a:accent2>
      <a:accent3>
        <a:srgbClr val="FFFFFF"/>
      </a:accent3>
      <a:accent4>
        <a:srgbClr val="404040"/>
      </a:accent4>
      <a:accent5>
        <a:srgbClr val="AAB6E1"/>
      </a:accent5>
      <a:accent6>
        <a:srgbClr val="0071DD"/>
      </a:accent6>
      <a:hlink>
        <a:srgbClr val="0CBEFD"/>
      </a:hlink>
      <a:folHlink>
        <a:srgbClr val="D3D3D3"/>
      </a:folHlink>
    </a:clrScheme>
    <a:fontScheme name="powerpoint-template-24">
      <a:majorFont>
        <a:latin typeface="Microsoft Sans Serif"/>
        <a:ea typeface=""/>
        <a:cs typeface=""/>
      </a:majorFont>
      <a:minorFont>
        <a:latin typeface="Microsoft Sans Serif"/>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ru-RU" sz="2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ru-RU" sz="2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powerpoint-template-24 1">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FBB240"/>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FE564C"/>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BB2A32"/>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E84A25"/>
        </a:lt2>
        <a:accent1>
          <a:srgbClr val="ED6A24"/>
        </a:accent1>
        <a:accent2>
          <a:srgbClr val="F99E1C"/>
        </a:accent2>
        <a:accent3>
          <a:srgbClr val="FFFFFF"/>
        </a:accent3>
        <a:accent4>
          <a:srgbClr val="404040"/>
        </a:accent4>
        <a:accent5>
          <a:srgbClr val="F4B9AC"/>
        </a:accent5>
        <a:accent6>
          <a:srgbClr val="E28F18"/>
        </a:accent6>
        <a:hlink>
          <a:srgbClr val="F1B545"/>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B92D14"/>
        </a:lt2>
        <a:accent1>
          <a:srgbClr val="D34E13"/>
        </a:accent1>
        <a:accent2>
          <a:srgbClr val="DC9009"/>
        </a:accent2>
        <a:accent3>
          <a:srgbClr val="FFFFFF"/>
        </a:accent3>
        <a:accent4>
          <a:srgbClr val="404040"/>
        </a:accent4>
        <a:accent5>
          <a:srgbClr val="E6B2AA"/>
        </a:accent5>
        <a:accent6>
          <a:srgbClr val="C78207"/>
        </a:accent6>
        <a:hlink>
          <a:srgbClr val="EEC63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AE6310"/>
        </a:lt2>
        <a:accent1>
          <a:srgbClr val="E79613"/>
        </a:accent1>
        <a:accent2>
          <a:srgbClr val="E1720D"/>
        </a:accent2>
        <a:accent3>
          <a:srgbClr val="FFFFFF"/>
        </a:accent3>
        <a:accent4>
          <a:srgbClr val="404040"/>
        </a:accent4>
        <a:accent5>
          <a:srgbClr val="F1C9AA"/>
        </a:accent5>
        <a:accent6>
          <a:srgbClr val="CC670B"/>
        </a:accent6>
        <a:hlink>
          <a:srgbClr val="C6470A"/>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AF5612"/>
        </a:lt2>
        <a:accent1>
          <a:srgbClr val="CB882F"/>
        </a:accent1>
        <a:accent2>
          <a:srgbClr val="E7C432"/>
        </a:accent2>
        <a:accent3>
          <a:srgbClr val="FFFFFF"/>
        </a:accent3>
        <a:accent4>
          <a:srgbClr val="404040"/>
        </a:accent4>
        <a:accent5>
          <a:srgbClr val="E2C3AD"/>
        </a:accent5>
        <a:accent6>
          <a:srgbClr val="D1B12C"/>
        </a:accent6>
        <a:hlink>
          <a:srgbClr val="EECA34"/>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9A5E40"/>
        </a:lt2>
        <a:accent1>
          <a:srgbClr val="AE7750"/>
        </a:accent1>
        <a:accent2>
          <a:srgbClr val="C08D60"/>
        </a:accent2>
        <a:accent3>
          <a:srgbClr val="FFFFFF"/>
        </a:accent3>
        <a:accent4>
          <a:srgbClr val="404040"/>
        </a:accent4>
        <a:accent5>
          <a:srgbClr val="D3BDB3"/>
        </a:accent5>
        <a:accent6>
          <a:srgbClr val="AE7F56"/>
        </a:accent6>
        <a:hlink>
          <a:srgbClr val="CCA47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D1BB77"/>
        </a:lt2>
        <a:accent1>
          <a:srgbClr val="DBBA87"/>
        </a:accent1>
        <a:accent2>
          <a:srgbClr val="E0B265"/>
        </a:accent2>
        <a:accent3>
          <a:srgbClr val="FFFFFF"/>
        </a:accent3>
        <a:accent4>
          <a:srgbClr val="404040"/>
        </a:accent4>
        <a:accent5>
          <a:srgbClr val="EAD9C3"/>
        </a:accent5>
        <a:accent6>
          <a:srgbClr val="CBA15B"/>
        </a:accent6>
        <a:hlink>
          <a:srgbClr val="E9C27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3D3D3"/>
        </a:folHlink>
      </a:clrScheme>
      <a:clrMap bg1="lt1" tx1="dk1" bg2="lt2" tx2="dk2" accent1="accent1" accent2="accent2" accent3="accent3" accent4="accent4" accent5="accent5" accent6="accent6" hlink="hlink" folHlink="folHlink"/>
    </a:extraClrScheme>
    <a:extraClrScheme>
      <a:clrScheme name="powerpoint-template-24 14">
        <a:dk1>
          <a:srgbClr val="FFFFFF"/>
        </a:dk1>
        <a:lt1>
          <a:srgbClr val="FFFFFF"/>
        </a:lt1>
        <a:dk2>
          <a:srgbClr val="FFFFFF"/>
        </a:dk2>
        <a:lt2>
          <a:srgbClr val="45762A"/>
        </a:lt2>
        <a:accent1>
          <a:srgbClr val="42934C"/>
        </a:accent1>
        <a:accent2>
          <a:srgbClr val="34B66A"/>
        </a:accent2>
        <a:accent3>
          <a:srgbClr val="FFFFFF"/>
        </a:accent3>
        <a:accent4>
          <a:srgbClr val="DADADA"/>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5">
        <a:dk1>
          <a:srgbClr val="FFFFFF"/>
        </a:dk1>
        <a:lt1>
          <a:srgbClr val="FFFFFF"/>
        </a:lt1>
        <a:dk2>
          <a:srgbClr val="FFFFFF"/>
        </a:dk2>
        <a:lt2>
          <a:srgbClr val="55A6FE"/>
        </a:lt2>
        <a:accent1>
          <a:srgbClr val="71BBFF"/>
        </a:accent1>
        <a:accent2>
          <a:srgbClr val="74CCFF"/>
        </a:accent2>
        <a:accent3>
          <a:srgbClr val="FFFFFF"/>
        </a:accent3>
        <a:accent4>
          <a:srgbClr val="DADADA"/>
        </a:accent4>
        <a:accent5>
          <a:srgbClr val="BBDAFF"/>
        </a:accent5>
        <a:accent6>
          <a:srgbClr val="68B9E7"/>
        </a:accent6>
        <a:hlink>
          <a:srgbClr val="94D8FF"/>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6">
        <a:dk1>
          <a:srgbClr val="FFFFFF"/>
        </a:dk1>
        <a:lt1>
          <a:srgbClr val="FFFFFF"/>
        </a:lt1>
        <a:dk2>
          <a:srgbClr val="FFFFFF"/>
        </a:dk2>
        <a:lt2>
          <a:srgbClr val="4BA1FF"/>
        </a:lt2>
        <a:accent1>
          <a:srgbClr val="5DB2FF"/>
        </a:accent1>
        <a:accent2>
          <a:srgbClr val="65C8FF"/>
        </a:accent2>
        <a:accent3>
          <a:srgbClr val="FFFFFF"/>
        </a:accent3>
        <a:accent4>
          <a:srgbClr val="DADADA"/>
        </a:accent4>
        <a:accent5>
          <a:srgbClr val="B6D5FF"/>
        </a:accent5>
        <a:accent6>
          <a:srgbClr val="5BB5E7"/>
        </a:accent6>
        <a:hlink>
          <a:srgbClr val="87E1FF"/>
        </a:hlink>
        <a:folHlink>
          <a:srgbClr val="FFFF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powerpoint-template (18)</Template>
  <TotalTime>79</TotalTime>
  <Words>632</Words>
  <Application>Microsoft Office PowerPoint</Application>
  <PresentationFormat>Экран (4:3)</PresentationFormat>
  <Paragraphs>44</Paragraphs>
  <Slides>16</Slides>
  <Notes>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16</vt:i4>
      </vt:variant>
    </vt:vector>
  </HeadingPairs>
  <TitlesOfParts>
    <vt:vector size="24" baseType="lpstr">
      <vt:lpstr>宋体</vt:lpstr>
      <vt:lpstr>Algerian</vt:lpstr>
      <vt:lpstr>Arial</vt:lpstr>
      <vt:lpstr>Arial Black</vt:lpstr>
      <vt:lpstr>Century Gothic</vt:lpstr>
      <vt:lpstr>Microsoft Sans Serif</vt:lpstr>
      <vt:lpstr>Times New Roman</vt:lpstr>
      <vt:lpstr>powerpoint-template-24</vt:lpstr>
      <vt:lpstr>Презентация PowerPoint</vt:lpstr>
      <vt:lpstr>Iqtisodiyotda amaliy dasturiy ta'minotning o’rni va ahamiyati</vt:lpstr>
      <vt:lpstr>Reja:</vt:lpstr>
      <vt:lpstr>Iqtisodiy faoliyat ma`lum iqtisodiy tizim sharoitida amalga oshadi. </vt:lpstr>
      <vt:lpstr>Iqtisodiy tizimlar va  ularning  turli  modellari</vt:lpstr>
      <vt:lpstr>Sof bozor iqtisodiyoti tizimi.  Bu bozordaga talabni qondirishga qaratilgan, bozor orqali hamkorlikni taqozo etuvchi erkin va demokratik  iqtisodiy tizim.   U xususiy  mulkchilik,   bozor  uchun  ishlash,   cheklanmagan iqtisodiy tanlov, naf ko`rish va raqobat kabi tamoyillarga asoslanadi.</vt:lpstr>
      <vt:lpstr>Aralash tizim iqtisodiyoti rivojlangan mamlakatlarda xususan AQSh Kanada va Evropa mamlakatlarida mavjud. O`zbekiston mustaqillik yillari davomida reja iqtisodiyotidan bozor iqtisodiyoti – aralash iqtisodiyotga o`tmoqda.</vt:lpstr>
      <vt:lpstr>Aralash iqtisodiy tizim. Bu har xil darajada bozor va reja (nobozor) aloqa-munosabatlarining qorishmasidan iborat tizimdir. Bu tizimda bozor vositalari   bilan   birgalikda   rejalashtirish, hamkorlik  va  saxovatga asoslangan   iqtisodiy   aloqalar   mavjud   bo`ladi.</vt:lpstr>
      <vt:lpstr>Rejali  yoki  buyruqbozlik-ma`muriy   iqtisodiyot tizimi. Bu to`la-to`kis davlatlashtirilgan iqtisodiy tizimdir. Uning asosi davlat mulki hisoblanadi,  ishlab chiqarish   davlatning   reja-topshiriqlariga binoan yurgiziladi, nima ishlab chiqarish masalasi davlatning buyrug`iga binoan hal etiladi.</vt:lpstr>
      <vt:lpstr>A‘anaviy   iqtisodiyot - barcha  mamlakatlar uchun  xos  bo’lib, unda  natural yoki  mayda tovar xo’jaligi xukmronlik qilgan. Texnika taraqqiyoti va  uning  yangiliklarini  joriy qilish  cheklangan bo’lgan.</vt:lpstr>
      <vt:lpstr>Bozor  iqtisodiyoti tizimi – bu  iqtisodiyotni  rivojlantirishda  eng  muhim  bo’lgan tizimdir. Bu ikki bosqichga egadir. Birinchisi, erkin raqobatga asoslagan klassik bozor  iqtisodiyoti, ikkinchisi esa, hozirgi zamon  rivojlangan bozor  iqtisodiyoti bo’lib, uni aralash iqtisodiyot tizimi deyiladi.</vt:lpstr>
      <vt:lpstr>Erkin  raqobatga asoslangan  bozor  iqtisodiyoti - tadbirkorlikda erkinlik amal qiladigan va  shaxsiy manfaat ustun turadigan tizimdir. </vt:lpstr>
      <vt:lpstr>Hozirgi  zamon bozor iqtisodiyoti – bu  hozirgi davrda bozor  iqtisodiyoti sof bozor  mexanizmi va  rejali iqtisodiyot, unsurlarini qo’shilishidan hosil bo’lgan aralash iqtisodiyotdir.</vt:lpstr>
      <vt:lpstr>Bunda mulkchilikning  har xil  shakllari, tadbirkorliklar turli bo’ladi, rejalashtirish, prognozlash, aholini ijtimoiy himoyalash kuchayadi. Masalan, hozirgi vaqtda Xitoy Xalq respublikasida davlatning markazlashgan holda  iqtisodiyotga aralashuvi va  rejalashtirish tizimi saqlanib qolgan holda bozor  mexanizmlari  qo’llanishi natijasida iqtisodiy o’sish va  iqtisodiy barqarorlik  ta‘minlanmoqda.</vt:lpstr>
      <vt:lpstr>Iqtisodiyotni  shakllantirish jarayonida  kishilarni  narsalarga va  barcha moddiy va  nomoddiy borliqqa  munosabatining paydo bo’lishi mulkchilikni  keltirib  chiqaradi. </vt:lpstr>
      <vt:lpstr>Foydalanilgan adabiyotlar:</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Iqtisodiy tizimlar va  ularning modellari</dc:title>
  <dc:creator>arxiv.uz</dc:creator>
  <cp:lastModifiedBy>User</cp:lastModifiedBy>
  <cp:revision>12</cp:revision>
  <dcterms:created xsi:type="dcterms:W3CDTF">2018-12-18T09:12:03Z</dcterms:created>
  <dcterms:modified xsi:type="dcterms:W3CDTF">2023-04-22T05:49:35Z</dcterms:modified>
</cp:coreProperties>
</file>