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6" d="100"/>
          <a:sy n="96" d="100"/>
        </p:scale>
        <p:origin x="3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172720" y="0"/>
            <a:ext cx="14630400" cy="8229600"/>
          </a:xfrm>
          <a:prstGeom prst="rect">
            <a:avLst/>
          </a:prstGeom>
          <a:solidFill>
            <a:srgbClr val="252833"/>
          </a:solidFill>
        </p:spPr>
        <p:txBody>
          <a:bodyPr/>
          <a:p>
            <a:endParaRPr lang="ru-RU" altLang="en-US"/>
          </a:p>
        </p:txBody>
      </p:sp>
      <p:pic>
        <p:nvPicPr>
          <p:cNvPr id="4" name="Image 0" descr="preencoded.png"/>
          <p:cNvPicPr>
            <a:picLocks noChangeAspect="1"/>
          </p:cNvPicPr>
          <p:nvPr/>
        </p:nvPicPr>
        <p:blipFill>
          <a:blip r:embed="rId1"/>
          <a:stretch>
            <a:fillRect/>
          </a:stretch>
        </p:blipFill>
        <p:spPr>
          <a:xfrm>
            <a:off x="-7620" y="0"/>
            <a:ext cx="5486400" cy="8229600"/>
          </a:xfrm>
          <a:prstGeom prst="rect">
            <a:avLst/>
          </a:prstGeom>
        </p:spPr>
      </p:pic>
      <p:sp>
        <p:nvSpPr>
          <p:cNvPr id="5" name="Text 2"/>
          <p:cNvSpPr/>
          <p:nvPr/>
        </p:nvSpPr>
        <p:spPr>
          <a:xfrm>
            <a:off x="6066790" y="1240155"/>
            <a:ext cx="7684135" cy="2874645"/>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IoT-da kriptografik algoritmlarga kirish</a:t>
            </a:r>
            <a:endParaRPr lang="en-US" sz="6035" dirty="0">
              <a:latin typeface="Times New Roman" panose="02020603050405020304" charset="0"/>
              <a:cs typeface="Times New Roman" panose="02020603050405020304" charset="0"/>
            </a:endParaRPr>
          </a:p>
        </p:txBody>
      </p:sp>
      <p:sp>
        <p:nvSpPr>
          <p:cNvPr id="6" name="Text 3"/>
          <p:cNvSpPr/>
          <p:nvPr/>
        </p:nvSpPr>
        <p:spPr>
          <a:xfrm>
            <a:off x="6319599" y="4688562"/>
            <a:ext cx="7477601"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Kriptografik algoritmlar Internet of Things (IoT) tizimlarini himoya qilishda, nozik ma'lumotlar va aloqalarni potentsial tahdidlardan himoya qilishda hal qiluvchi rol o'ynaydi. Ushbu taqdimot IoT ilovalarida keng qo'llaniladigan turli kriptografik algoritmlar haqida umumiy ma'lumot beradi.</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7620" y="0"/>
            <a:ext cx="3657600" cy="8229600"/>
          </a:xfrm>
          <a:prstGeom prst="rect">
            <a:avLst/>
          </a:prstGeom>
        </p:spPr>
      </p:pic>
      <p:sp>
        <p:nvSpPr>
          <p:cNvPr id="5" name="Text 2"/>
          <p:cNvSpPr/>
          <p:nvPr/>
        </p:nvSpPr>
        <p:spPr>
          <a:xfrm>
            <a:off x="4490799" y="1498878"/>
            <a:ext cx="6841212"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Engil kriptografiya</a:t>
            </a:r>
            <a:endParaRPr lang="en-US" sz="4375" dirty="0"/>
          </a:p>
        </p:txBody>
      </p:sp>
      <p:sp>
        <p:nvSpPr>
          <p:cNvPr id="6" name="Shape 3"/>
          <p:cNvSpPr/>
          <p:nvPr/>
        </p:nvSpPr>
        <p:spPr>
          <a:xfrm>
            <a:off x="4490799" y="2526506"/>
            <a:ext cx="4542115" cy="2346365"/>
          </a:xfrm>
          <a:prstGeom prst="roundRect">
            <a:avLst>
              <a:gd name="adj" fmla="val 2841"/>
            </a:avLst>
          </a:prstGeom>
          <a:solidFill>
            <a:srgbClr val="363A4A"/>
          </a:solidFill>
        </p:spPr>
      </p:sp>
      <p:sp>
        <p:nvSpPr>
          <p:cNvPr id="7" name="Text 4"/>
          <p:cNvSpPr/>
          <p:nvPr/>
        </p:nvSpPr>
        <p:spPr>
          <a:xfrm>
            <a:off x="4712970" y="2748677"/>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HOZIRGI</a:t>
            </a:r>
            <a:endParaRPr lang="en-US" sz="2185" dirty="0"/>
          </a:p>
        </p:txBody>
      </p:sp>
      <p:sp>
        <p:nvSpPr>
          <p:cNvPr id="8" name="Text 5"/>
          <p:cNvSpPr/>
          <p:nvPr/>
        </p:nvSpPr>
        <p:spPr>
          <a:xfrm>
            <a:off x="4712970" y="3229094"/>
            <a:ext cx="4097774"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PRESENT - cheklangan ishlov berish quvvati va xotiraga ega bo'lgan resurslar cheklangan IoT qurilmalari uchun mo'ljallangan engil blokli shifr.</a:t>
            </a:r>
            <a:endParaRPr lang="en-US" sz="1750" dirty="0"/>
          </a:p>
        </p:txBody>
      </p:sp>
      <p:sp>
        <p:nvSpPr>
          <p:cNvPr id="9" name="Shape 6"/>
          <p:cNvSpPr/>
          <p:nvPr/>
        </p:nvSpPr>
        <p:spPr>
          <a:xfrm>
            <a:off x="9255085" y="2526506"/>
            <a:ext cx="4542115" cy="2346365"/>
          </a:xfrm>
          <a:prstGeom prst="roundRect">
            <a:avLst>
              <a:gd name="adj" fmla="val 2841"/>
            </a:avLst>
          </a:prstGeom>
          <a:solidFill>
            <a:srgbClr val="363A4A"/>
          </a:solidFill>
        </p:spPr>
      </p:sp>
      <p:sp>
        <p:nvSpPr>
          <p:cNvPr id="10" name="Text 7"/>
          <p:cNvSpPr/>
          <p:nvPr/>
        </p:nvSpPr>
        <p:spPr>
          <a:xfrm>
            <a:off x="9477256" y="2748677"/>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KLEFIA</a:t>
            </a:r>
            <a:endParaRPr lang="en-US" sz="2185" dirty="0"/>
          </a:p>
        </p:txBody>
      </p:sp>
      <p:sp>
        <p:nvSpPr>
          <p:cNvPr id="11" name="Text 8"/>
          <p:cNvSpPr/>
          <p:nvPr/>
        </p:nvSpPr>
        <p:spPr>
          <a:xfrm>
            <a:off x="9477256" y="3229094"/>
            <a:ext cx="4097774" cy="1066205"/>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CLEFIA - bu IoT ilovalari uchun xavfsizlik va samaradorlikning yaxshi muvozanatini taklif qiluvchi yana bir engil simmetrik kalit algoritmi.</a:t>
            </a:r>
            <a:endParaRPr lang="en-US" sz="1750" dirty="0"/>
          </a:p>
        </p:txBody>
      </p:sp>
      <p:sp>
        <p:nvSpPr>
          <p:cNvPr id="12" name="Shape 9"/>
          <p:cNvSpPr/>
          <p:nvPr/>
        </p:nvSpPr>
        <p:spPr>
          <a:xfrm>
            <a:off x="4490799" y="5095042"/>
            <a:ext cx="9306401" cy="1635562"/>
          </a:xfrm>
          <a:prstGeom prst="roundRect">
            <a:avLst>
              <a:gd name="adj" fmla="val 4076"/>
            </a:avLst>
          </a:prstGeom>
          <a:solidFill>
            <a:srgbClr val="363A4A"/>
          </a:solidFill>
        </p:spPr>
      </p:sp>
      <p:sp>
        <p:nvSpPr>
          <p:cNvPr id="13" name="Text 10"/>
          <p:cNvSpPr/>
          <p:nvPr/>
        </p:nvSpPr>
        <p:spPr>
          <a:xfrm>
            <a:off x="4712970" y="5317212"/>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SIMON</a:t>
            </a:r>
            <a:endParaRPr lang="en-US" sz="2185" dirty="0"/>
          </a:p>
        </p:txBody>
      </p:sp>
      <p:sp>
        <p:nvSpPr>
          <p:cNvPr id="14" name="Text 11"/>
          <p:cNvSpPr/>
          <p:nvPr/>
        </p:nvSpPr>
        <p:spPr>
          <a:xfrm>
            <a:off x="4712970" y="5797629"/>
            <a:ext cx="8862060" cy="710803"/>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SIMON - bu apparatni amalga oshirish uchun optimallashtirilgan engil blokli shifrlar oilasi bo'lib, u kam quvvatli IoT qurilmalari uchun mos keladi.</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7620" y="0"/>
            <a:ext cx="5486400" cy="8229600"/>
          </a:xfrm>
          <a:prstGeom prst="rect">
            <a:avLst/>
          </a:prstGeom>
        </p:spPr>
      </p:pic>
      <p:sp>
        <p:nvSpPr>
          <p:cNvPr id="5" name="Text 2"/>
          <p:cNvSpPr/>
          <p:nvPr/>
        </p:nvSpPr>
        <p:spPr>
          <a:xfrm>
            <a:off x="6319599" y="2365296"/>
            <a:ext cx="7477601" cy="1388745"/>
          </a:xfrm>
          <a:prstGeom prst="rect">
            <a:avLst/>
          </a:prstGeom>
          <a:noFill/>
        </p:spPr>
        <p:txBody>
          <a:bodyPr wrap="squar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Xulosa va kelajak tendentsiyalari</a:t>
            </a:r>
            <a:endParaRPr lang="en-US" sz="4375" dirty="0"/>
          </a:p>
        </p:txBody>
      </p:sp>
      <p:sp>
        <p:nvSpPr>
          <p:cNvPr id="6" name="Text 3"/>
          <p:cNvSpPr/>
          <p:nvPr/>
        </p:nvSpPr>
        <p:spPr>
          <a:xfrm>
            <a:off x="6319599" y="4087297"/>
            <a:ext cx="7477601" cy="1777008"/>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Kriptografik algoritmlar IoT tizimlarini himoya qilish, ma'lumotlar va aloqani potentsial tahdidlardan himoya qilish uchun zarurdir. IoT texnologiyasi rivojlanishda davom etar ekan, xavfsiz va samarali kriptografik yechimlarga bo‘lgan ehtiyoj ortib boradi. Ushbu sohadagi so'nggi ishlanmalardan xabardor bo'lish IoT-ni joylashtirishning uzoq muddatli muvaffaqiyati va xavfsizligini ta'minlash uchun juda muhim bo'ladi.</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7620" y="0"/>
            <a:ext cx="5486400" cy="8229600"/>
          </a:xfrm>
          <a:prstGeom prst="rect">
            <a:avLst/>
          </a:prstGeom>
        </p:spPr>
      </p:pic>
      <p:sp>
        <p:nvSpPr>
          <p:cNvPr id="5" name="Text 2"/>
          <p:cNvSpPr/>
          <p:nvPr/>
        </p:nvSpPr>
        <p:spPr>
          <a:xfrm>
            <a:off x="6319599" y="1205468"/>
            <a:ext cx="7477601" cy="1916430"/>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 ma'lumotlarini uzatishni ta'minlash</a:t>
            </a:r>
            <a:endParaRPr lang="en-US" sz="6035" dirty="0">
              <a:latin typeface="Times New Roman" panose="02020603050405020304" charset="0"/>
              <a:cs typeface="Times New Roman" panose="02020603050405020304" charset="0"/>
            </a:endParaRPr>
          </a:p>
        </p:txBody>
      </p:sp>
      <p:sp>
        <p:nvSpPr>
          <p:cNvPr id="6" name="Text 3"/>
          <p:cNvSpPr/>
          <p:nvPr/>
        </p:nvSpPr>
        <p:spPr>
          <a:xfrm>
            <a:off x="6319599" y="4351139"/>
            <a:ext cx="7477601" cy="1777008"/>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IoT-da ma'lumotlarning uzatilishini ta'minlash ruxsatsiz kirishning oldini olish va ma'lumotlar yaxlitligini ta'minlash uchun juda muhimdir. Ushbu karta turli xil shifrlash protokollari va uzatish paytida IoT ma'lumotlarini himoya qilish uchun ishlatiladigan xavfsiz aloqa usullarini o'rganadi, bu nozik ma'lumotlarni himoya qilishga va IoT qurilmalarining maxfiyligini saqlashga yordam beradi.</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9151620" y="0"/>
            <a:ext cx="5486400" cy="8229600"/>
          </a:xfrm>
          <a:prstGeom prst="rect">
            <a:avLst/>
          </a:prstGeom>
        </p:spPr>
      </p:pic>
      <p:sp>
        <p:nvSpPr>
          <p:cNvPr id="5" name="Text 2"/>
          <p:cNvSpPr/>
          <p:nvPr/>
        </p:nvSpPr>
        <p:spPr>
          <a:xfrm>
            <a:off x="833199" y="2279094"/>
            <a:ext cx="7477601" cy="1916430"/>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 xavfsizligi muammolari</a:t>
            </a:r>
            <a:endParaRPr lang="en-US" sz="6035" dirty="0">
              <a:latin typeface="Times New Roman" panose="02020603050405020304" charset="0"/>
              <a:cs typeface="Times New Roman" panose="02020603050405020304" charset="0"/>
            </a:endParaRPr>
          </a:p>
        </p:txBody>
      </p:sp>
      <p:sp>
        <p:nvSpPr>
          <p:cNvPr id="6" name="Text 3"/>
          <p:cNvSpPr/>
          <p:nvPr/>
        </p:nvSpPr>
        <p:spPr>
          <a:xfrm>
            <a:off x="833199" y="4528780"/>
            <a:ext cx="7477601"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Narsalar interneti o'sishda davom etar ekan, xavfsizlik muammolari ham o'sib bormoqda. Ushbu karta IoT qurilmalari va tarmoqlari duch keladigan noyob xavfsizlik xatarlarini, jumladan zaifliklar, ma'lumotlarning buzilishi va maxfiylik muammolarini o'rganadi. IoT xavfsizligining hozirgi manzarasi va bu muammolarni qanday hal qilish haqida bilib oling.</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252833">
              <a:alpha val="80000"/>
            </a:srgbClr>
          </a:solidFill>
        </p:spPr>
      </p:sp>
      <p:sp>
        <p:nvSpPr>
          <p:cNvPr id="6" name="Text 3"/>
          <p:cNvSpPr/>
          <p:nvPr/>
        </p:nvSpPr>
        <p:spPr>
          <a:xfrm>
            <a:off x="2187099" y="1267539"/>
            <a:ext cx="9933503" cy="1916430"/>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 qurilmalarini himoya qilish: eng yaxshi amaliyotlar</a:t>
            </a:r>
            <a:endParaRPr lang="en-US" sz="6035" dirty="0">
              <a:latin typeface="Times New Roman" panose="02020603050405020304" charset="0"/>
              <a:cs typeface="Times New Roman" panose="02020603050405020304" charset="0"/>
            </a:endParaRPr>
          </a:p>
        </p:txBody>
      </p:sp>
      <p:sp>
        <p:nvSpPr>
          <p:cNvPr id="7" name="Text 4"/>
          <p:cNvSpPr/>
          <p:nvPr/>
        </p:nvSpPr>
        <p:spPr>
          <a:xfrm>
            <a:off x="2348389" y="4528780"/>
            <a:ext cx="9933503"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IoT qurilmalari soni o‘sishda davom etar ekan, kuchli xavfsizlik choralarini qo‘llash juda muhim. Ushbu kartada IoT qurilmalarini himoya qilishning eng yaxshi amaliyotlari, jumladan xavfsiz yuklash, proshivka yangilanishlari va tarmoq segmentatsiyasi muhokama qilinadi. Ushbu amaliyotlarga rioya qilish orqali siz IoT ekotizimingiz xavfsizligi va yaxlitligini ta'minlashingiz mumkin.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sp>
        <p:nvSpPr>
          <p:cNvPr id="4" name="Text 2"/>
          <p:cNvSpPr/>
          <p:nvPr/>
        </p:nvSpPr>
        <p:spPr>
          <a:xfrm>
            <a:off x="2348389" y="2401253"/>
            <a:ext cx="9933503" cy="1916430"/>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IoT-da maxfiylik masalalari</a:t>
            </a:r>
            <a:endParaRPr lang="en-US" sz="6035" dirty="0">
              <a:latin typeface="Times New Roman" panose="02020603050405020304" charset="0"/>
              <a:cs typeface="Times New Roman" panose="02020603050405020304" charset="0"/>
            </a:endParaRPr>
          </a:p>
        </p:txBody>
      </p:sp>
      <p:sp>
        <p:nvSpPr>
          <p:cNvPr id="5" name="Text 3"/>
          <p:cNvSpPr/>
          <p:nvPr/>
        </p:nvSpPr>
        <p:spPr>
          <a:xfrm>
            <a:off x="2348389" y="4762024"/>
            <a:ext cx="9933503" cy="1066205"/>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IoT qurilmalari katta hajmdagi ma'lumotlarni to'plash va uzatishda maxfiylikni ta'minlash muhim ahamiyatga ega. Ushbu karta IoT-da maxfiylikning asosiy masalalari, jumladan maʼlumotlarni shifrlash, foydalanuvchi roziligi va maʼlumotlarni xavfsiz saqlashni oʻrganadi. Maxfiylikka ustunlik berish orqali siz foydalanuvchilar bilan ishonchni mustahkamlashingiz va ularning maxfiy ma'lumotlarini himoya qilishingiz mumkin.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9151620" y="0"/>
            <a:ext cx="5486400" cy="8229600"/>
          </a:xfrm>
          <a:prstGeom prst="rect">
            <a:avLst/>
          </a:prstGeom>
        </p:spPr>
      </p:pic>
      <p:sp>
        <p:nvSpPr>
          <p:cNvPr id="5" name="Text 2"/>
          <p:cNvSpPr/>
          <p:nvPr/>
        </p:nvSpPr>
        <p:spPr>
          <a:xfrm>
            <a:off x="833199" y="1622346"/>
            <a:ext cx="7477601" cy="2874645"/>
          </a:xfrm>
          <a:prstGeom prst="rect">
            <a:avLst/>
          </a:prstGeom>
          <a:noFill/>
        </p:spPr>
        <p:txBody>
          <a:bodyPr wrap="square" rtlCol="0" anchor="t"/>
          <a:lstStyle/>
          <a:p>
            <a:pPr marL="0" indent="0">
              <a:lnSpc>
                <a:spcPts val="7545"/>
              </a:lnSpc>
              <a:buNone/>
            </a:pPr>
            <a:r>
              <a:rPr lang="en-US" sz="6035" dirty="0">
                <a:solidFill>
                  <a:srgbClr val="6EB9FC"/>
                </a:solidFill>
                <a:latin typeface="Times New Roman" panose="02020603050405020304" charset="0"/>
                <a:ea typeface="Lora" pitchFamily="34" charset="-122"/>
                <a:cs typeface="Times New Roman" panose="02020603050405020304" charset="0"/>
              </a:rPr>
              <a:t>IoT tarmoqlarini himoya qilish: eng yaxshi amaliyotlar</a:t>
            </a:r>
            <a:endParaRPr lang="en-US" sz="6035" dirty="0">
              <a:latin typeface="Times New Roman" panose="02020603050405020304" charset="0"/>
              <a:cs typeface="Times New Roman" panose="02020603050405020304" charset="0"/>
            </a:endParaRPr>
          </a:p>
        </p:txBody>
      </p:sp>
      <p:sp>
        <p:nvSpPr>
          <p:cNvPr id="6" name="Text 3"/>
          <p:cNvSpPr/>
          <p:nvPr/>
        </p:nvSpPr>
        <p:spPr>
          <a:xfrm>
            <a:off x="833199" y="4830247"/>
            <a:ext cx="7477601" cy="1777008"/>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IoT tarmoqlarini himoya qilish ruxsatsiz kirish va ma'lumotlar buzilishidan himoya qilish uchun juda muhimdir. Ushbu karta tarmoq segmentatsiyasi, kuchli autentifikatsiya va muntazam monitoringni o'z ichiga olgan IoT tarmoqlarini himoya qilish bo'yicha eng yaxshi amaliyotlarni o'rganadi. Ushbu chora-tadbirlarni amalga oshirish orqali siz IoT tarmog'ingizning yaxlitligi va maxfiyligini ta'minlashingiz mumkin.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sp>
        <p:nvSpPr>
          <p:cNvPr id="4" name="Text 2"/>
          <p:cNvSpPr/>
          <p:nvPr/>
        </p:nvSpPr>
        <p:spPr>
          <a:xfrm>
            <a:off x="2348389" y="2216706"/>
            <a:ext cx="7008971"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Simmetrik kalitli algoritmlar</a:t>
            </a:r>
            <a:endParaRPr lang="en-US" sz="4375" dirty="0"/>
          </a:p>
        </p:txBody>
      </p:sp>
      <p:sp>
        <p:nvSpPr>
          <p:cNvPr id="5" name="Text 3"/>
          <p:cNvSpPr/>
          <p:nvPr/>
        </p:nvSpPr>
        <p:spPr>
          <a:xfrm>
            <a:off x="2348389" y="3466505"/>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AES</a:t>
            </a:r>
            <a:endParaRPr lang="en-US" sz="2185" dirty="0"/>
          </a:p>
        </p:txBody>
      </p:sp>
      <p:sp>
        <p:nvSpPr>
          <p:cNvPr id="6" name="Text 4"/>
          <p:cNvSpPr/>
          <p:nvPr/>
        </p:nvSpPr>
        <p:spPr>
          <a:xfrm>
            <a:off x="2348389" y="4035862"/>
            <a:ext cx="2949416" cy="1777008"/>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Kengaytirilgan shifrlash standarti (AES) o'zining kuchi va samaradorligi bilan mashhur bo'lgan keng tarqalgan nosimmetrik kalit algoritmidir.</a:t>
            </a:r>
            <a:endParaRPr lang="en-US" sz="1750" dirty="0"/>
          </a:p>
        </p:txBody>
      </p:sp>
      <p:sp>
        <p:nvSpPr>
          <p:cNvPr id="7" name="Text 5"/>
          <p:cNvSpPr/>
          <p:nvPr/>
        </p:nvSpPr>
        <p:spPr>
          <a:xfrm>
            <a:off x="5847398" y="3466505"/>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Blowfish</a:t>
            </a:r>
            <a:endParaRPr lang="en-US" sz="2185" dirty="0"/>
          </a:p>
        </p:txBody>
      </p:sp>
      <p:sp>
        <p:nvSpPr>
          <p:cNvPr id="8" name="Text 6"/>
          <p:cNvSpPr/>
          <p:nvPr/>
        </p:nvSpPr>
        <p:spPr>
          <a:xfrm>
            <a:off x="5847398" y="4035862"/>
            <a:ext cx="2949416"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Blowfish - cheklangan resurslarga ega kam quvvatli IoT qurilmalari uchun mos bo'lgan tezkor va xavfsiz simmetrik kalitli shifr.</a:t>
            </a:r>
            <a:endParaRPr lang="en-US" sz="1750" dirty="0"/>
          </a:p>
        </p:txBody>
      </p:sp>
      <p:sp>
        <p:nvSpPr>
          <p:cNvPr id="9" name="Text 7"/>
          <p:cNvSpPr/>
          <p:nvPr/>
        </p:nvSpPr>
        <p:spPr>
          <a:xfrm>
            <a:off x="9346406" y="3466505"/>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Ikki baliq</a:t>
            </a:r>
            <a:endParaRPr lang="en-US" sz="2185" dirty="0"/>
          </a:p>
        </p:txBody>
      </p:sp>
      <p:sp>
        <p:nvSpPr>
          <p:cNvPr id="10" name="Text 8"/>
          <p:cNvSpPr/>
          <p:nvPr/>
        </p:nvSpPr>
        <p:spPr>
          <a:xfrm>
            <a:off x="9346406" y="4035862"/>
            <a:ext cx="2949416" cy="1777008"/>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Twofish - bu IoT muhitida xavfsizlik va ishlashning yaxshi muvozanatini taklif qiluvchi yana bir mashhur simmetrik kalit algoritmi.</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sp>
        <p:nvSpPr>
          <p:cNvPr id="4" name="Text 2"/>
          <p:cNvSpPr/>
          <p:nvPr/>
        </p:nvSpPr>
        <p:spPr>
          <a:xfrm>
            <a:off x="2348389" y="2394466"/>
            <a:ext cx="7301627"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Asimmetrik kalitli algoritmlar</a:t>
            </a:r>
            <a:endParaRPr lang="en-US" sz="4375" dirty="0"/>
          </a:p>
        </p:txBody>
      </p:sp>
      <p:sp>
        <p:nvSpPr>
          <p:cNvPr id="5" name="Text 3"/>
          <p:cNvSpPr/>
          <p:nvPr/>
        </p:nvSpPr>
        <p:spPr>
          <a:xfrm>
            <a:off x="2348389" y="3644265"/>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RSA</a:t>
            </a:r>
            <a:endParaRPr lang="en-US" sz="2185" dirty="0"/>
          </a:p>
        </p:txBody>
      </p:sp>
      <p:sp>
        <p:nvSpPr>
          <p:cNvPr id="6" name="Text 4"/>
          <p:cNvSpPr/>
          <p:nvPr/>
        </p:nvSpPr>
        <p:spPr>
          <a:xfrm>
            <a:off x="2348389" y="4213622"/>
            <a:ext cx="4695706" cy="1066205"/>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RSA keng qo'llaniladigan assimetrik kalit algoritmi bo'lib, u IoT ilovalari uchun xavfsiz kalit almashinuvi va raqamli imzolarni ta'minlaydi.</a:t>
            </a:r>
            <a:endParaRPr lang="en-US" sz="1750" dirty="0"/>
          </a:p>
        </p:txBody>
      </p:sp>
      <p:sp>
        <p:nvSpPr>
          <p:cNvPr id="7" name="Text 5"/>
          <p:cNvSpPr/>
          <p:nvPr/>
        </p:nvSpPr>
        <p:spPr>
          <a:xfrm>
            <a:off x="7593687" y="3644265"/>
            <a:ext cx="441448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Elliptik egri kriptografiya (ECC)</a:t>
            </a:r>
            <a:endParaRPr lang="en-US" sz="2185" dirty="0"/>
          </a:p>
        </p:txBody>
      </p:sp>
      <p:sp>
        <p:nvSpPr>
          <p:cNvPr id="8" name="Text 6"/>
          <p:cNvSpPr/>
          <p:nvPr/>
        </p:nvSpPr>
        <p:spPr>
          <a:xfrm>
            <a:off x="7593687" y="4213622"/>
            <a:ext cx="4695706"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ECC muqobil assimetrik kalit algoritmi bo'lib, kichikroq kalit o'lchamlari bilan taqqoslanadigan xavfsizlikni taklif qiladi va uni resurslar cheklangan IoT qurilmalari uchun mos qiladi.</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pic>
        <p:nvPicPr>
          <p:cNvPr id="4" name="Image 0" descr="preencoded.png"/>
          <p:cNvPicPr>
            <a:picLocks noChangeAspect="1"/>
          </p:cNvPicPr>
          <p:nvPr/>
        </p:nvPicPr>
        <p:blipFill>
          <a:blip r:embed="rId1"/>
          <a:stretch>
            <a:fillRect/>
          </a:stretch>
        </p:blipFill>
        <p:spPr>
          <a:xfrm>
            <a:off x="10980420" y="0"/>
            <a:ext cx="3657600" cy="8229600"/>
          </a:xfrm>
          <a:prstGeom prst="rect">
            <a:avLst/>
          </a:prstGeom>
        </p:spPr>
      </p:pic>
      <p:sp>
        <p:nvSpPr>
          <p:cNvPr id="5" name="Text 2"/>
          <p:cNvSpPr/>
          <p:nvPr/>
        </p:nvSpPr>
        <p:spPr>
          <a:xfrm>
            <a:off x="833199" y="1693307"/>
            <a:ext cx="5554980"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Xesh algoritmlari</a:t>
            </a:r>
            <a:endParaRPr lang="en-US" sz="4375" dirty="0"/>
          </a:p>
        </p:txBody>
      </p:sp>
      <p:sp>
        <p:nvSpPr>
          <p:cNvPr id="6" name="Shape 3"/>
          <p:cNvSpPr/>
          <p:nvPr/>
        </p:nvSpPr>
        <p:spPr>
          <a:xfrm>
            <a:off x="833199" y="2894528"/>
            <a:ext cx="499943" cy="499943"/>
          </a:xfrm>
          <a:prstGeom prst="roundRect">
            <a:avLst>
              <a:gd name="adj" fmla="val 13333"/>
            </a:avLst>
          </a:prstGeom>
          <a:solidFill>
            <a:srgbClr val="363A4A"/>
          </a:solidFill>
        </p:spPr>
      </p:sp>
      <p:sp>
        <p:nvSpPr>
          <p:cNvPr id="7" name="Text 4"/>
          <p:cNvSpPr/>
          <p:nvPr/>
        </p:nvSpPr>
        <p:spPr>
          <a:xfrm>
            <a:off x="1022509" y="2936200"/>
            <a:ext cx="121325" cy="416481"/>
          </a:xfrm>
          <a:prstGeom prst="rect">
            <a:avLst/>
          </a:prstGeom>
          <a:noFill/>
        </p:spPr>
        <p:txBody>
          <a:bodyPr wrap="none" rtlCol="0" anchor="t"/>
          <a:lstStyle/>
          <a:p>
            <a:pPr marL="0" indent="0" algn="ctr">
              <a:lnSpc>
                <a:spcPts val="3280"/>
              </a:lnSpc>
              <a:buNone/>
            </a:pPr>
            <a:r>
              <a:rPr lang="en-US" sz="2625" dirty="0">
                <a:solidFill>
                  <a:srgbClr val="6EB9FC"/>
                </a:solidFill>
                <a:latin typeface="Lora" pitchFamily="34" charset="0"/>
                <a:ea typeface="Lora" pitchFamily="34" charset="-122"/>
                <a:cs typeface="Lora" pitchFamily="34" charset="-120"/>
              </a:rPr>
              <a:t>1</a:t>
            </a:r>
            <a:endParaRPr lang="en-US" sz="2625" dirty="0"/>
          </a:p>
        </p:txBody>
      </p:sp>
      <p:sp>
        <p:nvSpPr>
          <p:cNvPr id="8" name="Text 5"/>
          <p:cNvSpPr/>
          <p:nvPr/>
        </p:nvSpPr>
        <p:spPr>
          <a:xfrm>
            <a:off x="1555313" y="2970848"/>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SHA-256</a:t>
            </a:r>
            <a:endParaRPr lang="en-US" sz="2185" dirty="0"/>
          </a:p>
        </p:txBody>
      </p:sp>
      <p:sp>
        <p:nvSpPr>
          <p:cNvPr id="9" name="Text 6"/>
          <p:cNvSpPr/>
          <p:nvPr/>
        </p:nvSpPr>
        <p:spPr>
          <a:xfrm>
            <a:off x="1555313" y="3451265"/>
            <a:ext cx="3820001"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SHA-256 keng qo'llaniladigan kriptografik xesh funksiyasi bo'lib, yuqori darajadagi xavfsizlikni ta'minlaydi va odatda IoT tizimlarida qo'llaniladi.</a:t>
            </a:r>
            <a:endParaRPr lang="en-US" sz="1750" dirty="0"/>
          </a:p>
        </p:txBody>
      </p:sp>
      <p:sp>
        <p:nvSpPr>
          <p:cNvPr id="10" name="Shape 7"/>
          <p:cNvSpPr/>
          <p:nvPr/>
        </p:nvSpPr>
        <p:spPr>
          <a:xfrm>
            <a:off x="5597485" y="2894528"/>
            <a:ext cx="499943" cy="499943"/>
          </a:xfrm>
          <a:prstGeom prst="roundRect">
            <a:avLst>
              <a:gd name="adj" fmla="val 13333"/>
            </a:avLst>
          </a:prstGeom>
          <a:solidFill>
            <a:srgbClr val="363A4A"/>
          </a:solidFill>
        </p:spPr>
      </p:sp>
      <p:sp>
        <p:nvSpPr>
          <p:cNvPr id="11" name="Text 8"/>
          <p:cNvSpPr/>
          <p:nvPr/>
        </p:nvSpPr>
        <p:spPr>
          <a:xfrm>
            <a:off x="5757863" y="2936200"/>
            <a:ext cx="179070" cy="416481"/>
          </a:xfrm>
          <a:prstGeom prst="rect">
            <a:avLst/>
          </a:prstGeom>
          <a:noFill/>
        </p:spPr>
        <p:txBody>
          <a:bodyPr wrap="none" rtlCol="0" anchor="t"/>
          <a:lstStyle/>
          <a:p>
            <a:pPr marL="0" indent="0" algn="ctr">
              <a:lnSpc>
                <a:spcPts val="3280"/>
              </a:lnSpc>
              <a:buNone/>
            </a:pPr>
            <a:r>
              <a:rPr lang="en-US" sz="2625" dirty="0">
                <a:solidFill>
                  <a:srgbClr val="6EB9FC"/>
                </a:solidFill>
                <a:latin typeface="Lora" pitchFamily="34" charset="0"/>
                <a:ea typeface="Lora" pitchFamily="34" charset="-122"/>
                <a:cs typeface="Lora" pitchFamily="34" charset="-120"/>
              </a:rPr>
              <a:t>2</a:t>
            </a:r>
            <a:endParaRPr lang="en-US" sz="2625" dirty="0"/>
          </a:p>
        </p:txBody>
      </p:sp>
      <p:sp>
        <p:nvSpPr>
          <p:cNvPr id="12" name="Text 9"/>
          <p:cNvSpPr/>
          <p:nvPr/>
        </p:nvSpPr>
        <p:spPr>
          <a:xfrm>
            <a:off x="6319599" y="2970848"/>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SHA-3</a:t>
            </a:r>
            <a:endParaRPr lang="en-US" sz="2185" dirty="0"/>
          </a:p>
        </p:txBody>
      </p:sp>
      <p:sp>
        <p:nvSpPr>
          <p:cNvPr id="13" name="Text 10"/>
          <p:cNvSpPr/>
          <p:nvPr/>
        </p:nvSpPr>
        <p:spPr>
          <a:xfrm>
            <a:off x="6319599" y="3451265"/>
            <a:ext cx="3820001" cy="1421606"/>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SHA-3 - oldingi SHA standartlariga nisbatan yaxshilangan xavfsizlik va ishlashni taklif qiluvchi yangi xesh funksiyasi.</a:t>
            </a:r>
            <a:endParaRPr lang="en-US" sz="1750" dirty="0"/>
          </a:p>
        </p:txBody>
      </p:sp>
      <p:sp>
        <p:nvSpPr>
          <p:cNvPr id="14" name="Shape 11"/>
          <p:cNvSpPr/>
          <p:nvPr/>
        </p:nvSpPr>
        <p:spPr>
          <a:xfrm>
            <a:off x="833199" y="5268635"/>
            <a:ext cx="499943" cy="499943"/>
          </a:xfrm>
          <a:prstGeom prst="roundRect">
            <a:avLst>
              <a:gd name="adj" fmla="val 13333"/>
            </a:avLst>
          </a:prstGeom>
          <a:solidFill>
            <a:srgbClr val="363A4A"/>
          </a:solidFill>
        </p:spPr>
      </p:sp>
      <p:sp>
        <p:nvSpPr>
          <p:cNvPr id="15" name="Text 12"/>
          <p:cNvSpPr/>
          <p:nvPr/>
        </p:nvSpPr>
        <p:spPr>
          <a:xfrm>
            <a:off x="990243" y="5310307"/>
            <a:ext cx="185738" cy="416481"/>
          </a:xfrm>
          <a:prstGeom prst="rect">
            <a:avLst/>
          </a:prstGeom>
          <a:noFill/>
        </p:spPr>
        <p:txBody>
          <a:bodyPr wrap="none" rtlCol="0" anchor="t"/>
          <a:lstStyle/>
          <a:p>
            <a:pPr marL="0" indent="0" algn="ctr">
              <a:lnSpc>
                <a:spcPts val="3280"/>
              </a:lnSpc>
              <a:buNone/>
            </a:pPr>
            <a:r>
              <a:rPr lang="en-US" sz="2625" dirty="0">
                <a:solidFill>
                  <a:srgbClr val="6EB9FC"/>
                </a:solidFill>
                <a:latin typeface="Lora" pitchFamily="34" charset="0"/>
                <a:ea typeface="Lora" pitchFamily="34" charset="-122"/>
                <a:cs typeface="Lora" pitchFamily="34" charset="-120"/>
              </a:rPr>
              <a:t>3</a:t>
            </a:r>
            <a:endParaRPr lang="en-US" sz="2625" dirty="0"/>
          </a:p>
        </p:txBody>
      </p:sp>
      <p:sp>
        <p:nvSpPr>
          <p:cNvPr id="16" name="Text 13"/>
          <p:cNvSpPr/>
          <p:nvPr/>
        </p:nvSpPr>
        <p:spPr>
          <a:xfrm>
            <a:off x="1555313" y="5344954"/>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BLAKE2</a:t>
            </a:r>
            <a:endParaRPr lang="en-US" sz="2185" dirty="0"/>
          </a:p>
        </p:txBody>
      </p:sp>
      <p:sp>
        <p:nvSpPr>
          <p:cNvPr id="17" name="Text 14"/>
          <p:cNvSpPr/>
          <p:nvPr/>
        </p:nvSpPr>
        <p:spPr>
          <a:xfrm>
            <a:off x="1555313" y="5825371"/>
            <a:ext cx="8584287" cy="710803"/>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BLAKE2 tezkor va xavfsiz xeshlash algoritmi bo‘lib, u samaradorligi tufayli IoT ilovalarida mashhurlik kasb etmoqda.</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sp>
        <p:nvSpPr>
          <p:cNvPr id="4" name="Text 2"/>
          <p:cNvSpPr/>
          <p:nvPr/>
        </p:nvSpPr>
        <p:spPr>
          <a:xfrm>
            <a:off x="2348389" y="2398514"/>
            <a:ext cx="6213038"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Kalit almashinuv protokollari</a:t>
            </a:r>
            <a:endParaRPr lang="en-US" sz="4375" dirty="0"/>
          </a:p>
        </p:txBody>
      </p:sp>
      <p:sp>
        <p:nvSpPr>
          <p:cNvPr id="5" name="Text 3"/>
          <p:cNvSpPr/>
          <p:nvPr/>
        </p:nvSpPr>
        <p:spPr>
          <a:xfrm>
            <a:off x="2348389" y="3648313"/>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Diffie-Hellman</a:t>
            </a:r>
            <a:endParaRPr lang="en-US" sz="2185" dirty="0"/>
          </a:p>
        </p:txBody>
      </p:sp>
      <p:sp>
        <p:nvSpPr>
          <p:cNvPr id="6" name="Text 4"/>
          <p:cNvSpPr/>
          <p:nvPr/>
        </p:nvSpPr>
        <p:spPr>
          <a:xfrm>
            <a:off x="2348389" y="4217670"/>
            <a:ext cx="4695706" cy="1066205"/>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Diffie-Hellman protokoli ikki tomonga xavfsiz bo'lmagan aloqa kanali orqali umumiy maxfiy kalitni o'rnatishga imkon beradi.</a:t>
            </a:r>
            <a:endParaRPr lang="en-US" sz="1750" dirty="0"/>
          </a:p>
        </p:txBody>
      </p:sp>
      <p:sp>
        <p:nvSpPr>
          <p:cNvPr id="7" name="Text 5"/>
          <p:cNvSpPr/>
          <p:nvPr/>
        </p:nvSpPr>
        <p:spPr>
          <a:xfrm>
            <a:off x="7593687" y="3648313"/>
            <a:ext cx="4695706" cy="694373"/>
          </a:xfrm>
          <a:prstGeom prst="rect">
            <a:avLst/>
          </a:prstGeom>
          <a:noFill/>
        </p:spPr>
        <p:txBody>
          <a:bodyPr wrap="squar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Elliptik egri Diffie-Hellman (ECDH)</a:t>
            </a:r>
            <a:endParaRPr lang="en-US" sz="2185" dirty="0"/>
          </a:p>
        </p:txBody>
      </p:sp>
      <p:sp>
        <p:nvSpPr>
          <p:cNvPr id="8" name="Text 6"/>
          <p:cNvSpPr/>
          <p:nvPr/>
        </p:nvSpPr>
        <p:spPr>
          <a:xfrm>
            <a:off x="7593687" y="4564856"/>
            <a:ext cx="4695706" cy="1066205"/>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ECDH Diffie-Hellman protokolining elliptik egri chiziqqa asoslangan varianti bo'lib, IoT qurilmalari uchun samarali kalit almashinuvini ta'minlaydi.</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p:spPr>
      </p:sp>
      <p:sp>
        <p:nvSpPr>
          <p:cNvPr id="3" name="Shape 1"/>
          <p:cNvSpPr/>
          <p:nvPr/>
        </p:nvSpPr>
        <p:spPr>
          <a:xfrm>
            <a:off x="0" y="0"/>
            <a:ext cx="14630400" cy="8229600"/>
          </a:xfrm>
          <a:prstGeom prst="rect">
            <a:avLst/>
          </a:prstGeom>
          <a:solidFill>
            <a:srgbClr val="252833"/>
          </a:solidFill>
        </p:spPr>
      </p:sp>
      <p:sp>
        <p:nvSpPr>
          <p:cNvPr id="4" name="Text 2"/>
          <p:cNvSpPr/>
          <p:nvPr/>
        </p:nvSpPr>
        <p:spPr>
          <a:xfrm>
            <a:off x="2348389" y="2039064"/>
            <a:ext cx="6451283" cy="694373"/>
          </a:xfrm>
          <a:prstGeom prst="rect">
            <a:avLst/>
          </a:prstGeom>
          <a:noFill/>
        </p:spPr>
        <p:txBody>
          <a:bodyPr wrap="none" rtlCol="0" anchor="t"/>
          <a:lstStyle/>
          <a:p>
            <a:pPr marL="0" indent="0">
              <a:lnSpc>
                <a:spcPts val="5470"/>
              </a:lnSpc>
              <a:buNone/>
            </a:pPr>
            <a:r>
              <a:rPr lang="en-US" sz="4375" dirty="0">
                <a:solidFill>
                  <a:srgbClr val="6EB9FC"/>
                </a:solidFill>
                <a:latin typeface="Lora" pitchFamily="34" charset="0"/>
                <a:ea typeface="Lora" pitchFamily="34" charset="-122"/>
                <a:cs typeface="Lora" pitchFamily="34" charset="-120"/>
              </a:rPr>
              <a:t>Autentifikatsiya protokollari</a:t>
            </a:r>
            <a:endParaRPr lang="en-US" sz="4375" dirty="0"/>
          </a:p>
        </p:txBody>
      </p:sp>
      <p:sp>
        <p:nvSpPr>
          <p:cNvPr id="5" name="Text 3"/>
          <p:cNvSpPr/>
          <p:nvPr/>
        </p:nvSpPr>
        <p:spPr>
          <a:xfrm>
            <a:off x="2348389" y="3288863"/>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TLS/SSL</a:t>
            </a:r>
            <a:endParaRPr lang="en-US" sz="2185" dirty="0"/>
          </a:p>
        </p:txBody>
      </p:sp>
      <p:sp>
        <p:nvSpPr>
          <p:cNvPr id="6" name="Text 4"/>
          <p:cNvSpPr/>
          <p:nvPr/>
        </p:nvSpPr>
        <p:spPr>
          <a:xfrm>
            <a:off x="2348389" y="3858220"/>
            <a:ext cx="2949416" cy="2132409"/>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Transport Layer Security (TLS) va uning salafi Secure Sockets Layer (SSL) IoT tizimlarida xavfsiz aloqani taʼminlaydigan keng tarqalgan autentifikatsiya protokollari hisoblanadi.</a:t>
            </a:r>
            <a:endParaRPr lang="en-US" sz="1750" dirty="0"/>
          </a:p>
        </p:txBody>
      </p:sp>
      <p:sp>
        <p:nvSpPr>
          <p:cNvPr id="7" name="Text 5"/>
          <p:cNvSpPr/>
          <p:nvPr/>
        </p:nvSpPr>
        <p:spPr>
          <a:xfrm>
            <a:off x="5847398" y="3288863"/>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DTLS</a:t>
            </a:r>
            <a:endParaRPr lang="en-US" sz="2185" dirty="0"/>
          </a:p>
        </p:txBody>
      </p:sp>
      <p:sp>
        <p:nvSpPr>
          <p:cNvPr id="8" name="Text 6"/>
          <p:cNvSpPr/>
          <p:nvPr/>
        </p:nvSpPr>
        <p:spPr>
          <a:xfrm>
            <a:off x="5847398" y="3858220"/>
            <a:ext cx="2949416" cy="2132409"/>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Datagram Transport Layer Security (DTLS) TLS varianti boʻlib, u UDP kabi asosiy transport protokoli ishonchsiz boʻlgan IoT muhitlarida foydalanish uchun moʻljallangan.</a:t>
            </a:r>
            <a:endParaRPr lang="en-US" sz="1750" dirty="0"/>
          </a:p>
        </p:txBody>
      </p:sp>
      <p:sp>
        <p:nvSpPr>
          <p:cNvPr id="9" name="Text 7"/>
          <p:cNvSpPr/>
          <p:nvPr/>
        </p:nvSpPr>
        <p:spPr>
          <a:xfrm>
            <a:off x="9346406" y="3288863"/>
            <a:ext cx="2777490" cy="347186"/>
          </a:xfrm>
          <a:prstGeom prst="rect">
            <a:avLst/>
          </a:prstGeom>
          <a:noFill/>
        </p:spPr>
        <p:txBody>
          <a:bodyPr wrap="none" rtlCol="0" anchor="t"/>
          <a:lstStyle/>
          <a:p>
            <a:pPr marL="0" indent="0">
              <a:lnSpc>
                <a:spcPts val="2735"/>
              </a:lnSpc>
              <a:buNone/>
            </a:pPr>
            <a:r>
              <a:rPr lang="en-US" sz="2185" dirty="0">
                <a:solidFill>
                  <a:srgbClr val="6EB9FC"/>
                </a:solidFill>
                <a:latin typeface="Lora" pitchFamily="34" charset="0"/>
                <a:ea typeface="Lora" pitchFamily="34" charset="-122"/>
                <a:cs typeface="Lora" pitchFamily="34" charset="-120"/>
              </a:rPr>
              <a:t>IPsec</a:t>
            </a:r>
            <a:endParaRPr lang="en-US" sz="2185" dirty="0"/>
          </a:p>
        </p:txBody>
      </p:sp>
      <p:sp>
        <p:nvSpPr>
          <p:cNvPr id="10" name="Text 8"/>
          <p:cNvSpPr/>
          <p:nvPr/>
        </p:nvSpPr>
        <p:spPr>
          <a:xfrm>
            <a:off x="9346406" y="3858220"/>
            <a:ext cx="2949416" cy="2132409"/>
          </a:xfrm>
          <a:prstGeom prst="rect">
            <a:avLst/>
          </a:prstGeom>
          <a:noFill/>
        </p:spPr>
        <p:txBody>
          <a:bodyPr wrap="square" rtlCol="0" anchor="t"/>
          <a:lstStyle/>
          <a:p>
            <a:pPr marL="0" indent="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Internet Protocol Security (IPsec) bu tarmoq sathida xavfsiz aloqani taʼminlovchi protokollar toʻplami boʻlib, uni IoT-ni joylashtirish uchun moslashtiradi.</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5565</Words>
  <Application>WPS Presentation</Application>
  <PresentationFormat>Custom</PresentationFormat>
  <Paragraphs>110</Paragraphs>
  <Slides>13</Slides>
  <Notes>13</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13</vt:i4>
      </vt:variant>
    </vt:vector>
  </HeadingPairs>
  <TitlesOfParts>
    <vt:vector size="29" baseType="lpstr">
      <vt:lpstr>Arial</vt:lpstr>
      <vt:lpstr>SimSun</vt:lpstr>
      <vt:lpstr>Wingdings</vt:lpstr>
      <vt:lpstr>Times New Roman</vt:lpstr>
      <vt:lpstr>Lora</vt:lpstr>
      <vt:lpstr>Source Sans Pro</vt:lpstr>
      <vt:lpstr>Source Sans Pro</vt:lpstr>
      <vt:lpstr>Source Sans Pro</vt:lpstr>
      <vt:lpstr>Lora</vt:lpstr>
      <vt:lpstr>Segoe Print</vt:lpstr>
      <vt:lpstr>Lora</vt:lpstr>
      <vt:lpstr>Calibri</vt:lpstr>
      <vt:lpstr>Microsoft YaHei</vt:lpstr>
      <vt:lpstr>Arial Unicode MS</vt:lpstr>
      <vt:lpstr>MingLiU-ExtB</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creator>PptxGenJS</dc:creator>
  <dc:subject>PptxGenJS Presentation</dc:subject>
  <cp:lastModifiedBy>Nurulloh Shokirov</cp:lastModifiedBy>
  <cp:revision>4</cp:revision>
  <dcterms:created xsi:type="dcterms:W3CDTF">2024-05-07T03:53:00Z</dcterms:created>
  <dcterms:modified xsi:type="dcterms:W3CDTF">2024-05-20T03:53:48Z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7BAE82CD2EC846F681B0BF326F574CA5_12</vt:lpwstr>
  </property>
  <property fmtid="{D5CDD505-2E9C-101B-9397-08002B2CF9AE}" pid="3" name="KSOProductBuildVer">
    <vt:lpwstr>1049-12.2.0.16909</vt:lpwstr>
  </property>
</Properties>
</file>