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1959A4A-AEA6-41FD-B89B-D5492F9E218B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2BE6433-0104-437B-A649-DAC52E164E6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47DA09-0536-48B6-BB5A-88AD41B44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409448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Lexical Analysis of Texts</a:t>
            </a:r>
            <a:br>
              <a:rPr lang="en-US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4341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908720"/>
            <a:ext cx="64087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Lexical Analysis of Texts</a:t>
            </a:r>
          </a:p>
          <a:p>
            <a:endParaRPr lang="en-US" sz="2800" b="1" dirty="0"/>
          </a:p>
          <a:p>
            <a:pPr algn="ctr"/>
            <a:r>
              <a:rPr lang="en-US" sz="2800" b="1" dirty="0"/>
              <a:t>Plan:</a:t>
            </a:r>
          </a:p>
          <a:p>
            <a:endParaRPr lang="en-US" sz="2800" b="1" dirty="0"/>
          </a:p>
          <a:p>
            <a:r>
              <a:rPr lang="en-US" sz="2800" b="1" dirty="0"/>
              <a:t>•  Importance of lexical analysis in text study.</a:t>
            </a:r>
          </a:p>
          <a:p>
            <a:r>
              <a:rPr lang="en-US" sz="2800" b="1" dirty="0"/>
              <a:t>  •  Defining lexical analysis and its scope.</a:t>
            </a:r>
          </a:p>
          <a:p>
            <a:r>
              <a:rPr lang="en-US" sz="2800" b="1" dirty="0"/>
              <a:t>  •  Purpose and objectives of the presentation.</a:t>
            </a:r>
          </a:p>
        </p:txBody>
      </p:sp>
    </p:spTree>
    <p:extLst>
      <p:ext uri="{BB962C8B-B14F-4D97-AF65-F5344CB8AC3E}">
        <p14:creationId xmlns:p14="http://schemas.microsoft.com/office/powerpoint/2010/main" val="21551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620688"/>
            <a:ext cx="4104456" cy="53285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Basic Concepts in Lexical Analysis</a:t>
            </a:r>
          </a:p>
          <a:p>
            <a:r>
              <a:rPr lang="en-US" sz="2800" dirty="0"/>
              <a:t>  •  Definition of lexical analysis.</a:t>
            </a:r>
          </a:p>
          <a:p>
            <a:r>
              <a:rPr lang="en-US" sz="2800" dirty="0"/>
              <a:t>  •  Key concepts:</a:t>
            </a:r>
          </a:p>
          <a:p>
            <a:r>
              <a:rPr lang="en-US" sz="2800" dirty="0"/>
              <a:t>    *  Lexemes</a:t>
            </a:r>
          </a:p>
          <a:p>
            <a:r>
              <a:rPr lang="en-US" sz="2800" dirty="0"/>
              <a:t>    *  Lexical items</a:t>
            </a:r>
          </a:p>
          <a:p>
            <a:r>
              <a:rPr lang="en-US" sz="2800" dirty="0"/>
              <a:t>    *  Types and tokens</a:t>
            </a:r>
          </a:p>
          <a:p>
            <a:r>
              <a:rPr lang="en-US" sz="2800" dirty="0"/>
              <a:t>    *  Lexical density</a:t>
            </a:r>
          </a:p>
          <a:p>
            <a:r>
              <a:rPr lang="en-US" sz="2800" dirty="0"/>
              <a:t>    *  Lexical diversity</a:t>
            </a:r>
          </a:p>
          <a:p>
            <a:r>
              <a:rPr lang="en-US" sz="2800" dirty="0"/>
              <a:t>  •  The role of context in lexical analysis.</a:t>
            </a:r>
            <a:endParaRPr lang="ru-R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08720"/>
            <a:ext cx="3960440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1913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39952" y="764704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Techniques in Lexical Analysis</a:t>
            </a:r>
          </a:p>
          <a:p>
            <a:r>
              <a:rPr lang="en-US" sz="2400" dirty="0"/>
              <a:t>  •  Overview of various techniques:</a:t>
            </a:r>
          </a:p>
          <a:p>
            <a:r>
              <a:rPr lang="en-US" sz="2400" dirty="0"/>
              <a:t>    *  Frequency analysis</a:t>
            </a:r>
          </a:p>
          <a:p>
            <a:r>
              <a:rPr lang="en-US" sz="2400" dirty="0"/>
              <a:t>    *  Concordance analysis</a:t>
            </a:r>
          </a:p>
          <a:p>
            <a:r>
              <a:rPr lang="en-US" sz="2400" dirty="0"/>
              <a:t>    *  Collocation analysis</a:t>
            </a:r>
          </a:p>
          <a:p>
            <a:r>
              <a:rPr lang="en-US" sz="2400" dirty="0"/>
              <a:t>    *  Keyword analysis</a:t>
            </a:r>
          </a:p>
          <a:p>
            <a:r>
              <a:rPr lang="en-US" sz="2400" dirty="0"/>
              <a:t>    *  Semantic analysis</a:t>
            </a:r>
          </a:p>
          <a:p>
            <a:r>
              <a:rPr lang="en-US" sz="2400" dirty="0"/>
              <a:t>    *  Sentiment analysis</a:t>
            </a:r>
          </a:p>
          <a:p>
            <a:r>
              <a:rPr lang="en-US" sz="2400" dirty="0"/>
              <a:t>  •  How these techniques reveal linguistic patterns in texts.</a:t>
            </a:r>
          </a:p>
          <a:p>
            <a:r>
              <a:rPr lang="en-US" sz="2400" dirty="0"/>
              <a:t>  •  Examples of tools and software used for lexical analysis.</a:t>
            </a: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48" y="908720"/>
            <a:ext cx="3563888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8924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404664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Applications of Lexical Analysis</a:t>
            </a:r>
          </a:p>
          <a:p>
            <a:r>
              <a:rPr lang="en-US" sz="2400" dirty="0"/>
              <a:t>  •  How lexical analysis is applied in different fields:</a:t>
            </a:r>
          </a:p>
          <a:p>
            <a:r>
              <a:rPr lang="en-US" sz="2400" dirty="0"/>
              <a:t>    *  Linguistics</a:t>
            </a:r>
          </a:p>
          <a:p>
            <a:r>
              <a:rPr lang="en-US" sz="2400" dirty="0"/>
              <a:t>    *  Literary studies</a:t>
            </a:r>
          </a:p>
          <a:p>
            <a:r>
              <a:rPr lang="en-US" sz="2400" dirty="0"/>
              <a:t>    *  Translation</a:t>
            </a:r>
          </a:p>
          <a:p>
            <a:r>
              <a:rPr lang="en-US" sz="2400" dirty="0"/>
              <a:t>    *  Natural Language Processing (NLP)</a:t>
            </a:r>
          </a:p>
          <a:p>
            <a:r>
              <a:rPr lang="en-US" sz="2400" dirty="0"/>
              <a:t>    *  Educational research</a:t>
            </a:r>
          </a:p>
          <a:p>
            <a:r>
              <a:rPr lang="en-US" sz="2400" dirty="0"/>
              <a:t>    *  Marketing and communication</a:t>
            </a:r>
          </a:p>
          <a:p>
            <a:r>
              <a:rPr lang="en-US" sz="2400" dirty="0"/>
              <a:t>  •  Specific examples of real-world applications in each field.</a:t>
            </a:r>
            <a:endParaRPr lang="ru-RU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052736"/>
            <a:ext cx="3528392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6204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1920" y="836712"/>
            <a:ext cx="4572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/>
              <a:t>. Analyzing Lexical Patterns in Different Text Types</a:t>
            </a:r>
          </a:p>
          <a:p>
            <a:r>
              <a:rPr lang="en-US" sz="2400" dirty="0"/>
              <a:t>  •  How lexical patterns vary across text types:</a:t>
            </a:r>
          </a:p>
          <a:p>
            <a:r>
              <a:rPr lang="en-US" sz="2400" dirty="0"/>
              <a:t>    *  Narrative texts</a:t>
            </a:r>
          </a:p>
          <a:p>
            <a:r>
              <a:rPr lang="en-US" sz="2400" dirty="0"/>
              <a:t>    *  Expository texts</a:t>
            </a:r>
          </a:p>
          <a:p>
            <a:r>
              <a:rPr lang="en-US" sz="2400" dirty="0"/>
              <a:t>    *  Persuasive texts</a:t>
            </a:r>
          </a:p>
          <a:p>
            <a:r>
              <a:rPr lang="en-US" sz="2400" dirty="0"/>
              <a:t>    *  Academic texts</a:t>
            </a:r>
          </a:p>
          <a:p>
            <a:r>
              <a:rPr lang="en-US" sz="2400" dirty="0"/>
              <a:t>    *  Journalistic texts</a:t>
            </a:r>
          </a:p>
          <a:p>
            <a:r>
              <a:rPr lang="en-US" sz="2400" dirty="0"/>
              <a:t>  •  The impact of genre on lexical choice.</a:t>
            </a:r>
          </a:p>
          <a:p>
            <a:r>
              <a:rPr lang="en-US" sz="2400" dirty="0"/>
              <a:t>  •  Examples of lexical patterns specific to different text types.</a:t>
            </a:r>
            <a:endParaRPr lang="ru-RU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46" y="1124744"/>
            <a:ext cx="2529902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797" y="3284984"/>
            <a:ext cx="2450121" cy="2396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4005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4572000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Challenges in Lexical Analysis</a:t>
            </a:r>
          </a:p>
          <a:p>
            <a:r>
              <a:rPr lang="en-US" sz="2800" dirty="0"/>
              <a:t>  •  Issues and limitations in performing lexical analysis:</a:t>
            </a:r>
          </a:p>
          <a:p>
            <a:r>
              <a:rPr lang="en-US" sz="2800" dirty="0"/>
              <a:t>    *  Ambiguity</a:t>
            </a:r>
          </a:p>
          <a:p>
            <a:r>
              <a:rPr lang="en-US" sz="2800" dirty="0"/>
              <a:t>    *  Polysemy</a:t>
            </a:r>
          </a:p>
          <a:p>
            <a:r>
              <a:rPr lang="en-US" sz="2800" dirty="0"/>
              <a:t>    *  Idioms</a:t>
            </a:r>
          </a:p>
          <a:p>
            <a:r>
              <a:rPr lang="en-US" sz="2800" dirty="0"/>
              <a:t>    *  Subjectivity in semantic interpretation</a:t>
            </a:r>
          </a:p>
          <a:p>
            <a:r>
              <a:rPr lang="en-US" sz="2800" dirty="0"/>
              <a:t>    *  Data processing limitations</a:t>
            </a:r>
          </a:p>
          <a:p>
            <a:r>
              <a:rPr lang="en-US" sz="2800" dirty="0"/>
              <a:t>  •  Strategies to address these challenges.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6111" y="2132856"/>
            <a:ext cx="3240360" cy="3456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9666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3968" y="736492"/>
            <a:ext cx="43022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Interpreting Lexical Analysis Results</a:t>
            </a:r>
          </a:p>
          <a:p>
            <a:r>
              <a:rPr lang="en-US" sz="2400" dirty="0"/>
              <a:t>  •  How to interpret results obtained through lexical analysis.</a:t>
            </a:r>
          </a:p>
          <a:p>
            <a:r>
              <a:rPr lang="en-US" sz="2400" dirty="0"/>
              <a:t>  •  Connecting quantitative data to qualitative interpretations.</a:t>
            </a:r>
          </a:p>
          <a:p>
            <a:r>
              <a:rPr lang="en-US" sz="2400" dirty="0"/>
              <a:t>  •  The importance of combining multiple perspectives in lexical analysis.</a:t>
            </a:r>
          </a:p>
          <a:p>
            <a:r>
              <a:rPr lang="en-US" sz="2400" dirty="0"/>
              <a:t>  •  Guidelines for reporting findings from lexical analyses.</a:t>
            </a:r>
            <a:endParaRPr lang="ru-RU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556792"/>
            <a:ext cx="3096344" cy="3691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0449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1196752"/>
            <a:ext cx="64807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Conclusion</a:t>
            </a:r>
          </a:p>
          <a:p>
            <a:r>
              <a:rPr lang="en-US" sz="2000" dirty="0"/>
              <a:t>  •  Summary of the main points about lexical analysis.</a:t>
            </a:r>
          </a:p>
          <a:p>
            <a:r>
              <a:rPr lang="en-US" sz="2000" dirty="0"/>
              <a:t>  •  Importance of lexical analysis for text understanding.</a:t>
            </a:r>
          </a:p>
          <a:p>
            <a:r>
              <a:rPr lang="en-US" sz="2000" dirty="0"/>
              <a:t>  •  Implications for further research and applications. Use real-world examples and case studies to highlight the concepts.</a:t>
            </a:r>
          </a:p>
          <a:p>
            <a:r>
              <a:rPr lang="en-US" sz="2000" dirty="0"/>
              <a:t>•  Use visual aids like charts, graphs, and word clouds to present data.</a:t>
            </a:r>
          </a:p>
          <a:p>
            <a:r>
              <a:rPr lang="en-US" sz="2000" dirty="0"/>
              <a:t>•  Define key terms and avoid technical jargon.</a:t>
            </a:r>
          </a:p>
          <a:p>
            <a:r>
              <a:rPr lang="en-US" sz="2000" dirty="0"/>
              <a:t>•  Encourage discussion and interaction with the audience.</a:t>
            </a:r>
          </a:p>
          <a:p>
            <a:r>
              <a:rPr lang="en-US" sz="2000" dirty="0"/>
              <a:t>•  Discuss the practical applications of the techniques to increase audience engagement.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08120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</TotalTime>
  <Words>433</Words>
  <Application>Microsoft Office PowerPoint</Application>
  <PresentationFormat>Экран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Century Gothic</vt:lpstr>
      <vt:lpstr>Wingdings 2</vt:lpstr>
      <vt:lpstr>Остин</vt:lpstr>
      <vt:lpstr>Lexical Analysis of Texts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YuTech</dc:creator>
  <cp:lastModifiedBy>Canon</cp:lastModifiedBy>
  <cp:revision>3</cp:revision>
  <dcterms:created xsi:type="dcterms:W3CDTF">2025-01-12T08:46:36Z</dcterms:created>
  <dcterms:modified xsi:type="dcterms:W3CDTF">2025-01-22T09:53:46Z</dcterms:modified>
</cp:coreProperties>
</file>