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libri" pitchFamily="34" charset="0"/>
      <p:regular r:id="rId15"/>
      <p:bold r:id="rId16"/>
      <p:italic r:id="rId17"/>
      <p:boldItalic r:id="rId18"/>
    </p:embeddedFont>
    <p:embeddedFont>
      <p:font typeface="Anton" charset="0"/>
      <p:regular r:id="rId19"/>
    </p:embeddedFont>
    <p:embeddedFont>
      <p:font typeface="Raleway" charset="-52"/>
      <p:regular r:id="rId20"/>
    </p:embeddedFont>
    <p:embeddedFont>
      <p:font typeface="Raleway Medium" charset="-52"/>
      <p:regular r:id="rId21"/>
    </p:embeddedFont>
    <p:embeddedFont>
      <p:font typeface="Open Sans Bold"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8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jpeg"/><Relationship Id="rId7" Type="http://schemas.openxmlformats.org/officeDocument/2006/relationships/image" Target="../media/image3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0.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3.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8.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1.png"/><Relationship Id="rId7"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28.sv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8505207" y="682599"/>
            <a:ext cx="9404563" cy="9404563"/>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5960DC"/>
              </a:solidFill>
              <a:prstDash val="solid"/>
              <a:miter/>
            </a:ln>
          </p:spPr>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9273139" y="1450531"/>
            <a:ext cx="7868699" cy="7868699"/>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5960DC"/>
              </a:solidFill>
              <a:prstDash val="solid"/>
              <a:miter/>
            </a:ln>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a:off x="10385050" y="1185951"/>
            <a:ext cx="5644877" cy="7564324"/>
          </a:xfrm>
          <a:custGeom>
            <a:avLst/>
            <a:gdLst/>
            <a:ahLst/>
            <a:cxnLst/>
            <a:rect l="l" t="t" r="r" b="b"/>
            <a:pathLst>
              <a:path w="5644877" h="7564324">
                <a:moveTo>
                  <a:pt x="0" y="0"/>
                </a:moveTo>
                <a:lnTo>
                  <a:pt x="5644877" y="0"/>
                </a:lnTo>
                <a:lnTo>
                  <a:pt x="5644877" y="7564324"/>
                </a:lnTo>
                <a:lnTo>
                  <a:pt x="0" y="7564324"/>
                </a:lnTo>
                <a:lnTo>
                  <a:pt x="0" y="0"/>
                </a:lnTo>
                <a:close/>
              </a:path>
            </a:pathLst>
          </a:custGeom>
          <a:blipFill>
            <a:blip r:embed="rId3"/>
            <a:stretch>
              <a:fillRect/>
            </a:stretch>
          </a:blipFill>
        </p:spPr>
      </p:sp>
      <p:grpSp>
        <p:nvGrpSpPr>
          <p:cNvPr id="10" name="Group 10"/>
          <p:cNvGrpSpPr/>
          <p:nvPr/>
        </p:nvGrpSpPr>
        <p:grpSpPr>
          <a:xfrm>
            <a:off x="8242509" y="3503495"/>
            <a:ext cx="1030630" cy="103063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4483810" y="4968113"/>
            <a:ext cx="9639356" cy="8229600"/>
          </a:xfrm>
          <a:custGeom>
            <a:avLst/>
            <a:gdLst/>
            <a:ahLst/>
            <a:cxnLst/>
            <a:rect l="l" t="t" r="r" b="b"/>
            <a:pathLst>
              <a:path w="9639356" h="8229600">
                <a:moveTo>
                  <a:pt x="0" y="0"/>
                </a:moveTo>
                <a:lnTo>
                  <a:pt x="9639356" y="0"/>
                </a:lnTo>
                <a:lnTo>
                  <a:pt x="9639356" y="8229600"/>
                </a:lnTo>
                <a:lnTo>
                  <a:pt x="0" y="8229600"/>
                </a:lnTo>
                <a:lnTo>
                  <a:pt x="0" y="0"/>
                </a:lnTo>
                <a:close/>
              </a:path>
            </a:pathLst>
          </a:custGeom>
          <a:blipFill>
            <a:blip r:embed="rId4">
              <a:alphaModFix amt="46000"/>
            </a:blip>
            <a:stretch>
              <a:fillRect/>
            </a:stretch>
          </a:blipFill>
        </p:spPr>
      </p:sp>
      <p:sp>
        <p:nvSpPr>
          <p:cNvPr id="14" name="Freeform 14"/>
          <p:cNvSpPr/>
          <p:nvPr/>
        </p:nvSpPr>
        <p:spPr>
          <a:xfrm>
            <a:off x="14450958" y="6480769"/>
            <a:ext cx="478436" cy="837524"/>
          </a:xfrm>
          <a:custGeom>
            <a:avLst/>
            <a:gdLst/>
            <a:ahLst/>
            <a:cxnLst/>
            <a:rect l="l" t="t" r="r" b="b"/>
            <a:pathLst>
              <a:path w="478436" h="837524">
                <a:moveTo>
                  <a:pt x="0" y="0"/>
                </a:moveTo>
                <a:lnTo>
                  <a:pt x="478436" y="0"/>
                </a:lnTo>
                <a:lnTo>
                  <a:pt x="478436" y="837525"/>
                </a:lnTo>
                <a:lnTo>
                  <a:pt x="0" y="83752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5" name="TextBox 15"/>
          <p:cNvSpPr txBox="1"/>
          <p:nvPr/>
        </p:nvSpPr>
        <p:spPr>
          <a:xfrm>
            <a:off x="700195" y="1231747"/>
            <a:ext cx="6503363" cy="5255862"/>
          </a:xfrm>
          <a:prstGeom prst="rect">
            <a:avLst/>
          </a:prstGeom>
        </p:spPr>
        <p:txBody>
          <a:bodyPr wrap="square" lIns="0" tIns="0" rIns="0" bIns="0" rtlCol="0" anchor="t">
            <a:spAutoFit/>
          </a:bodyPr>
          <a:lstStyle/>
          <a:p>
            <a:pPr algn="ctr">
              <a:lnSpc>
                <a:spcPct val="150000"/>
              </a:lnSpc>
            </a:pPr>
            <a:r>
              <a:rPr lang="en-US" sz="5848" dirty="0">
                <a:solidFill>
                  <a:srgbClr val="1F2374"/>
                </a:solidFill>
                <a:latin typeface="Open Sans Bold" charset="0"/>
                <a:ea typeface="Open Sans Bold" charset="0"/>
                <a:cs typeface="Open Sans Bold" charset="0"/>
                <a:sym typeface="Anicon Slab"/>
              </a:rPr>
              <a:t>MICROSOFT WORD MATN MUHARRIRINING IMKONIYATLARI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754489" y="3312565"/>
            <a:ext cx="4744972" cy="4744972"/>
          </a:xfrm>
          <a:custGeom>
            <a:avLst/>
            <a:gdLst/>
            <a:ahLst/>
            <a:cxnLst/>
            <a:rect l="l" t="t" r="r" b="b"/>
            <a:pathLst>
              <a:path w="4744972" h="4744972">
                <a:moveTo>
                  <a:pt x="0" y="0"/>
                </a:moveTo>
                <a:lnTo>
                  <a:pt x="4744972" y="0"/>
                </a:lnTo>
                <a:lnTo>
                  <a:pt x="4744972" y="4744972"/>
                </a:lnTo>
                <a:lnTo>
                  <a:pt x="0" y="4744972"/>
                </a:lnTo>
                <a:lnTo>
                  <a:pt x="0" y="0"/>
                </a:lnTo>
                <a:close/>
              </a:path>
            </a:pathLst>
          </a:custGeom>
          <a:blipFill>
            <a:blip r:embed="rId3"/>
            <a:stretch>
              <a:fillRect/>
            </a:stretch>
          </a:blipFill>
        </p:spPr>
      </p:sp>
      <p:sp>
        <p:nvSpPr>
          <p:cNvPr id="4" name="TextBox 4"/>
          <p:cNvSpPr txBox="1"/>
          <p:nvPr/>
        </p:nvSpPr>
        <p:spPr>
          <a:xfrm>
            <a:off x="7443353" y="695690"/>
            <a:ext cx="10048554" cy="8043612"/>
          </a:xfrm>
          <a:prstGeom prst="rect">
            <a:avLst/>
          </a:prstGeom>
        </p:spPr>
        <p:txBody>
          <a:bodyPr lIns="0" tIns="0" rIns="0" bIns="0" rtlCol="0" anchor="t">
            <a:spAutoFit/>
          </a:bodyPr>
          <a:lstStyle/>
          <a:p>
            <a:pPr algn="l">
              <a:lnSpc>
                <a:spcPts val="3499"/>
              </a:lnSpc>
            </a:pPr>
            <a:r>
              <a:rPr lang="en-US" sz="2499" b="1" dirty="0">
                <a:solidFill>
                  <a:srgbClr val="000000"/>
                </a:solidFill>
                <a:latin typeface="Raleway Medium"/>
                <a:ea typeface="Raleway Medium"/>
                <a:cs typeface="Raleway Medium"/>
                <a:sym typeface="Raleway Medium"/>
              </a:rPr>
              <a:t>·OK </a:t>
            </a:r>
            <a:r>
              <a:rPr lang="en-US" sz="2499" b="1" dirty="0" err="1">
                <a:solidFill>
                  <a:srgbClr val="000000"/>
                </a:solidFill>
                <a:latin typeface="Raleway Medium"/>
                <a:ea typeface="Raleway Medium"/>
                <a:cs typeface="Raleway Medium"/>
                <a:sym typeface="Raleway Medium"/>
              </a:rPr>
              <a:t>knopkasini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bosing</a:t>
            </a:r>
            <a:r>
              <a:rPr lang="en-US" sz="2499" b="1" dirty="0">
                <a:solidFill>
                  <a:srgbClr val="000000"/>
                </a:solidFill>
                <a:latin typeface="Raleway Medium"/>
                <a:ea typeface="Raleway Medium"/>
                <a:cs typeface="Raleway Medium"/>
                <a:sym typeface="Raleway Medium"/>
              </a:rPr>
              <a:t>.</a:t>
            </a:r>
          </a:p>
          <a:p>
            <a:pPr algn="l">
              <a:lnSpc>
                <a:spcPts val="3499"/>
              </a:lnSpc>
            </a:pPr>
            <a:r>
              <a:rPr lang="en-US" sz="2499" b="1" dirty="0">
                <a:solidFill>
                  <a:srgbClr val="000000"/>
                </a:solidFill>
                <a:latin typeface="Raleway Medium"/>
                <a:ea typeface="Raleway Medium"/>
                <a:cs typeface="Raleway Medium"/>
                <a:sym typeface="Raleway Medium"/>
              </a:rPr>
              <a:t>·</a:t>
            </a:r>
            <a:r>
              <a:rPr lang="en-US" sz="2499" b="1" dirty="0" err="1">
                <a:solidFill>
                  <a:srgbClr val="000000"/>
                </a:solidFill>
                <a:latin typeface="Raleway Medium"/>
                <a:ea typeface="Raleway Medium"/>
                <a:cs typeface="Raleway Medium"/>
                <a:sym typeface="Raleway Medium"/>
              </a:rPr>
              <a:t>Tekshirish</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uchun</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xujjatni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xotiraga</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oling</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va</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uni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yoping</a:t>
            </a:r>
            <a:r>
              <a:rPr lang="en-US" sz="2499" b="1" dirty="0">
                <a:solidFill>
                  <a:srgbClr val="000000"/>
                </a:solidFill>
                <a:latin typeface="Raleway Medium"/>
                <a:ea typeface="Raleway Medium"/>
                <a:cs typeface="Raleway Medium"/>
                <a:sym typeface="Raleway Medium"/>
              </a:rPr>
              <a:t>.</a:t>
            </a:r>
          </a:p>
          <a:p>
            <a:pPr algn="l">
              <a:lnSpc>
                <a:spcPts val="3499"/>
              </a:lnSpc>
            </a:pPr>
            <a:r>
              <a:rPr lang="en-US" sz="2499" b="1" dirty="0">
                <a:solidFill>
                  <a:srgbClr val="000000"/>
                </a:solidFill>
                <a:latin typeface="Raleway Medium"/>
                <a:ea typeface="Raleway Medium"/>
                <a:cs typeface="Raleway Medium"/>
                <a:sym typeface="Raleway Medium"/>
              </a:rPr>
              <a:t>·</a:t>
            </a:r>
            <a:r>
              <a:rPr lang="en-US" sz="2499" b="1" dirty="0" err="1">
                <a:solidFill>
                  <a:srgbClr val="000000"/>
                </a:solidFill>
                <a:latin typeface="Raleway Medium"/>
                <a:ea typeface="Raleway Medium"/>
                <a:cs typeface="Raleway Medium"/>
                <a:sym typeface="Raleway Medium"/>
              </a:rPr>
              <a:t>Xujjatni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qaytadan</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ochishga</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harakat</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qiling</a:t>
            </a:r>
            <a:r>
              <a:rPr lang="en-US" sz="2499" b="1" dirty="0">
                <a:solidFill>
                  <a:srgbClr val="000000"/>
                </a:solidFill>
                <a:latin typeface="Raleway Medium"/>
                <a:ea typeface="Raleway Medium"/>
                <a:cs typeface="Raleway Medium"/>
                <a:sym typeface="Raleway Medium"/>
              </a:rPr>
              <a:t>.</a:t>
            </a:r>
          </a:p>
          <a:p>
            <a:pPr algn="l">
              <a:lnSpc>
                <a:spcPts val="3499"/>
              </a:lnSpc>
            </a:pPr>
            <a:r>
              <a:rPr lang="en-US" sz="2499" b="1" dirty="0">
                <a:solidFill>
                  <a:srgbClr val="000000"/>
                </a:solidFill>
                <a:latin typeface="Raleway Medium"/>
                <a:ea typeface="Raleway Medium"/>
                <a:cs typeface="Raleway Medium"/>
                <a:sym typeface="Raleway Medium"/>
              </a:rPr>
              <a:t>·</a:t>
            </a:r>
            <a:r>
              <a:rPr lang="en-US" sz="2499" b="1" dirty="0" err="1">
                <a:solidFill>
                  <a:srgbClr val="000000"/>
                </a:solidFill>
                <a:latin typeface="Raleway Medium"/>
                <a:ea typeface="Raleway Medium"/>
                <a:cs typeface="Raleway Medium"/>
                <a:sym typeface="Raleway Medium"/>
              </a:rPr>
              <a:t>Parol</a:t>
            </a:r>
            <a:r>
              <a:rPr lang="en-US" sz="2499" b="1" dirty="0">
                <a:solidFill>
                  <a:srgbClr val="000000"/>
                </a:solidFill>
                <a:latin typeface="Raleway Medium"/>
                <a:ea typeface="Raleway Medium"/>
                <a:cs typeface="Raleway Medium"/>
                <a:sym typeface="Raleway Medium"/>
              </a:rPr>
              <a:t> dialog </a:t>
            </a:r>
            <a:r>
              <a:rPr lang="en-US" sz="2499" b="1" dirty="0" err="1">
                <a:solidFill>
                  <a:srgbClr val="000000"/>
                </a:solidFill>
                <a:latin typeface="Raleway Medium"/>
                <a:ea typeface="Raleway Medium"/>
                <a:cs typeface="Raleway Medium"/>
                <a:sym typeface="Raleway Medium"/>
              </a:rPr>
              <a:t>oynaga</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to‘g‘ri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parolni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kiriting</a:t>
            </a:r>
            <a:r>
              <a:rPr lang="en-US" sz="2499" b="1" dirty="0">
                <a:solidFill>
                  <a:srgbClr val="000000"/>
                </a:solidFill>
                <a:latin typeface="Raleway Medium"/>
                <a:ea typeface="Raleway Medium"/>
                <a:cs typeface="Raleway Medium"/>
                <a:sym typeface="Raleway Medium"/>
              </a:rPr>
              <a:t>.</a:t>
            </a:r>
          </a:p>
          <a:p>
            <a:pPr algn="l">
              <a:lnSpc>
                <a:spcPts val="3499"/>
              </a:lnSpc>
            </a:pPr>
            <a:r>
              <a:rPr lang="en-US" sz="2499" b="1" dirty="0">
                <a:solidFill>
                  <a:srgbClr val="000000"/>
                </a:solidFill>
                <a:latin typeface="Raleway Medium"/>
                <a:ea typeface="Raleway Medium"/>
                <a:cs typeface="Raleway Medium"/>
                <a:sym typeface="Raleway Medium"/>
              </a:rPr>
              <a:t>·OK </a:t>
            </a:r>
            <a:r>
              <a:rPr lang="en-US" sz="2499" b="1" dirty="0" err="1">
                <a:solidFill>
                  <a:srgbClr val="000000"/>
                </a:solidFill>
                <a:latin typeface="Raleway Medium"/>
                <a:ea typeface="Raleway Medium"/>
                <a:cs typeface="Raleway Medium"/>
                <a:sym typeface="Raleway Medium"/>
              </a:rPr>
              <a:t>knopkasini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bosing</a:t>
            </a:r>
            <a:r>
              <a:rPr lang="en-US" sz="2499" b="1" dirty="0">
                <a:solidFill>
                  <a:srgbClr val="000000"/>
                </a:solidFill>
                <a:latin typeface="Raleway Medium"/>
                <a:ea typeface="Raleway Medium"/>
                <a:cs typeface="Raleway Medium"/>
                <a:sym typeface="Raleway Medium"/>
              </a:rPr>
              <a:t>.</a:t>
            </a:r>
          </a:p>
          <a:p>
            <a:pPr algn="l">
              <a:lnSpc>
                <a:spcPts val="3499"/>
              </a:lnSpc>
            </a:pPr>
            <a:r>
              <a:rPr lang="en-US" sz="2499" b="1" dirty="0">
                <a:solidFill>
                  <a:srgbClr val="000000"/>
                </a:solidFill>
                <a:latin typeface="Raleway Medium"/>
                <a:ea typeface="Raleway Medium"/>
                <a:cs typeface="Raleway Medium"/>
                <a:sym typeface="Raleway Medium"/>
              </a:rPr>
              <a:t>·</a:t>
            </a:r>
            <a:r>
              <a:rPr lang="en-US" sz="2499" b="1" dirty="0" err="1">
                <a:solidFill>
                  <a:srgbClr val="000000"/>
                </a:solidFill>
                <a:latin typeface="Raleway Medium"/>
                <a:ea typeface="Raleway Medium"/>
                <a:cs typeface="Raleway Medium"/>
                <a:sym typeface="Raleway Medium"/>
              </a:rPr>
              <a:t>Parolni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olib</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tashlash</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uchun</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Файл-Сведения-Защита</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документа</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Зашифровать</a:t>
            </a:r>
            <a:r>
              <a:rPr lang="en-US" sz="2499" b="1" dirty="0">
                <a:solidFill>
                  <a:srgbClr val="000000"/>
                </a:solidFill>
                <a:latin typeface="Raleway Medium"/>
                <a:ea typeface="Raleway Medium"/>
                <a:cs typeface="Raleway Medium"/>
                <a:sym typeface="Raleway Medium"/>
              </a:rPr>
              <a:t> с </a:t>
            </a:r>
            <a:r>
              <a:rPr lang="en-US" sz="2499" b="1" dirty="0" err="1">
                <a:solidFill>
                  <a:srgbClr val="000000"/>
                </a:solidFill>
                <a:latin typeface="Raleway Medium"/>
                <a:ea typeface="Raleway Medium"/>
                <a:cs typeface="Raleway Medium"/>
                <a:sym typeface="Raleway Medium"/>
              </a:rPr>
              <a:t>использованием</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parolya</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buyrug‘ini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bajaring</a:t>
            </a:r>
            <a:r>
              <a:rPr lang="en-US" sz="2499" b="1" dirty="0">
                <a:solidFill>
                  <a:srgbClr val="000000"/>
                </a:solidFill>
                <a:latin typeface="Raleway Medium"/>
                <a:ea typeface="Raleway Medium"/>
                <a:cs typeface="Raleway Medium"/>
                <a:sym typeface="Raleway Medium"/>
              </a:rPr>
              <a:t>.</a:t>
            </a:r>
          </a:p>
          <a:p>
            <a:pPr algn="l">
              <a:lnSpc>
                <a:spcPts val="3499"/>
              </a:lnSpc>
            </a:pPr>
            <a:r>
              <a:rPr lang="en-US" sz="2499" b="1" dirty="0">
                <a:solidFill>
                  <a:srgbClr val="000000"/>
                </a:solidFill>
                <a:latin typeface="Raleway Medium"/>
                <a:ea typeface="Raleway Medium"/>
                <a:cs typeface="Raleway Medium"/>
                <a:sym typeface="Raleway Medium"/>
              </a:rPr>
              <a:t>·</a:t>
            </a:r>
            <a:r>
              <a:rPr lang="en-US" sz="2499" b="1" dirty="0" err="1">
                <a:solidFill>
                  <a:srgbClr val="000000"/>
                </a:solidFill>
                <a:latin typeface="Raleway Medium"/>
                <a:ea typeface="Raleway Medium"/>
                <a:cs typeface="Raleway Medium"/>
                <a:sym typeface="Raleway Medium"/>
              </a:rPr>
              <a:t>Paydo</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bo‘lgan</a:t>
            </a:r>
            <a:r>
              <a:rPr lang="en-US" sz="2499" b="1" dirty="0">
                <a:solidFill>
                  <a:srgbClr val="000000"/>
                </a:solidFill>
                <a:latin typeface="Raleway Medium"/>
                <a:ea typeface="Raleway Medium"/>
                <a:cs typeface="Raleway Medium"/>
                <a:sym typeface="Raleway Medium"/>
              </a:rPr>
              <a:t> dialog </a:t>
            </a:r>
            <a:r>
              <a:rPr lang="en-US" sz="2499" b="1" dirty="0" err="1">
                <a:solidFill>
                  <a:srgbClr val="000000"/>
                </a:solidFill>
                <a:latin typeface="Raleway Medium"/>
                <a:ea typeface="Raleway Medium"/>
                <a:cs typeface="Raleway Medium"/>
                <a:sym typeface="Raleway Medium"/>
              </a:rPr>
              <a:t>oynadan</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parolni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o‘chirib</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yuboring</a:t>
            </a:r>
            <a:r>
              <a:rPr lang="en-US" sz="2499" b="1" dirty="0">
                <a:solidFill>
                  <a:srgbClr val="000000"/>
                </a:solidFill>
                <a:latin typeface="Raleway Medium"/>
                <a:ea typeface="Raleway Medium"/>
                <a:cs typeface="Raleway Medium"/>
                <a:sym typeface="Raleway Medium"/>
              </a:rPr>
              <a:t>.</a:t>
            </a:r>
          </a:p>
          <a:p>
            <a:pPr algn="l">
              <a:lnSpc>
                <a:spcPts val="3499"/>
              </a:lnSpc>
            </a:pPr>
            <a:r>
              <a:rPr lang="en-US" sz="2499" b="1" dirty="0">
                <a:solidFill>
                  <a:srgbClr val="000000"/>
                </a:solidFill>
                <a:latin typeface="Raleway Medium"/>
                <a:ea typeface="Raleway Medium"/>
                <a:cs typeface="Raleway Medium"/>
                <a:sym typeface="Raleway Medium"/>
              </a:rPr>
              <a:t>·OK </a:t>
            </a:r>
            <a:r>
              <a:rPr lang="en-US" sz="2499" b="1" dirty="0" err="1">
                <a:solidFill>
                  <a:srgbClr val="000000"/>
                </a:solidFill>
                <a:latin typeface="Raleway Medium"/>
                <a:ea typeface="Raleway Medium"/>
                <a:cs typeface="Raleway Medium"/>
                <a:sym typeface="Raleway Medium"/>
              </a:rPr>
              <a:t>knopkasini</a:t>
            </a:r>
            <a:r>
              <a:rPr lang="en-US" sz="2499" b="1" dirty="0">
                <a:solidFill>
                  <a:srgbClr val="000000"/>
                </a:solidFill>
                <a:latin typeface="Raleway Medium"/>
                <a:ea typeface="Raleway Medium"/>
                <a:cs typeface="Raleway Medium"/>
                <a:sym typeface="Raleway Medium"/>
              </a:rPr>
              <a:t> </a:t>
            </a:r>
            <a:r>
              <a:rPr lang="en-US" sz="2499" b="1" dirty="0" err="1">
                <a:solidFill>
                  <a:srgbClr val="000000"/>
                </a:solidFill>
                <a:latin typeface="Raleway Medium"/>
                <a:ea typeface="Raleway Medium"/>
                <a:cs typeface="Raleway Medium"/>
                <a:sym typeface="Raleway Medium"/>
              </a:rPr>
              <a:t>bosing</a:t>
            </a:r>
            <a:r>
              <a:rPr lang="en-US" sz="2499" b="1" dirty="0">
                <a:solidFill>
                  <a:srgbClr val="000000"/>
                </a:solidFill>
                <a:latin typeface="Raleway Medium"/>
                <a:ea typeface="Raleway Medium"/>
                <a:cs typeface="Raleway Medium"/>
                <a:sym typeface="Raleway Medium"/>
              </a:rPr>
              <a:t>.</a:t>
            </a:r>
          </a:p>
          <a:p>
            <a:pPr algn="l">
              <a:lnSpc>
                <a:spcPts val="3499"/>
              </a:lnSpc>
            </a:pPr>
            <a:endParaRPr lang="en-US" sz="2499" b="1" dirty="0">
              <a:solidFill>
                <a:srgbClr val="000000"/>
              </a:solidFill>
              <a:latin typeface="Raleway Medium"/>
              <a:ea typeface="Raleway Medium"/>
              <a:cs typeface="Raleway Medium"/>
              <a:sym typeface="Raleway Medium"/>
            </a:endParaRPr>
          </a:p>
          <a:p>
            <a:pPr algn="l">
              <a:lnSpc>
                <a:spcPts val="3499"/>
              </a:lnSpc>
            </a:pPr>
            <a:r>
              <a:rPr lang="en-US" sz="2499" b="1" dirty="0" err="1">
                <a:solidFill>
                  <a:srgbClr val="000000"/>
                </a:solidFill>
                <a:latin typeface="Raleway"/>
                <a:ea typeface="Raleway"/>
                <a:cs typeface="Raleway"/>
                <a:sym typeface="Raleway"/>
              </a:rPr>
              <a:t>Создать</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документ</a:t>
            </a:r>
            <a:r>
              <a:rPr lang="en-US" sz="2499" b="1" dirty="0">
                <a:solidFill>
                  <a:srgbClr val="000000"/>
                </a:solidFill>
                <a:latin typeface="Raleway"/>
                <a:ea typeface="Raleway"/>
                <a:cs typeface="Raleway"/>
                <a:sym typeface="Raleway"/>
              </a:rPr>
              <a:t> PDF/XPS </a:t>
            </a:r>
            <a:r>
              <a:rPr lang="en-US" sz="2499" b="1" dirty="0" err="1">
                <a:solidFill>
                  <a:srgbClr val="000000"/>
                </a:solidFill>
                <a:latin typeface="Raleway"/>
                <a:ea typeface="Raleway"/>
                <a:cs typeface="Raleway"/>
                <a:sym typeface="Raleway"/>
              </a:rPr>
              <a:t>xujjatni</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taxrirlanishidan</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ximoyalash</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uchun</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pdf</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yoki</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xps</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formatlariga</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eksport</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qiladi</a:t>
            </a:r>
            <a:r>
              <a:rPr lang="en-US" sz="2499" b="1" dirty="0">
                <a:solidFill>
                  <a:srgbClr val="000000"/>
                </a:solidFill>
                <a:latin typeface="Raleway"/>
                <a:ea typeface="Raleway"/>
                <a:cs typeface="Raleway"/>
                <a:sym typeface="Raleway"/>
              </a:rPr>
              <a:t>.</a:t>
            </a:r>
          </a:p>
          <a:p>
            <a:pPr algn="l">
              <a:lnSpc>
                <a:spcPts val="3499"/>
              </a:lnSpc>
            </a:pPr>
            <a:r>
              <a:rPr lang="en-US" sz="2499" b="1" dirty="0" err="1">
                <a:solidFill>
                  <a:srgbClr val="000000"/>
                </a:solidFill>
                <a:latin typeface="Raleway"/>
                <a:ea typeface="Raleway"/>
                <a:cs typeface="Raleway"/>
                <a:sym typeface="Raleway"/>
              </a:rPr>
              <a:t>Изменить</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тип</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файла</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xujjatni</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turli</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tiplarga</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eksport</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qilish</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ishlarini</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amalga</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oshiradi</a:t>
            </a:r>
            <a:r>
              <a:rPr lang="en-US" sz="2499" b="1" dirty="0">
                <a:solidFill>
                  <a:srgbClr val="000000"/>
                </a:solidFill>
                <a:latin typeface="Raleway"/>
                <a:ea typeface="Raleway"/>
                <a:cs typeface="Raleway"/>
                <a:sym typeface="Raleway"/>
              </a:rPr>
              <a:t>. </a:t>
            </a:r>
          </a:p>
          <a:p>
            <a:pPr algn="l">
              <a:lnSpc>
                <a:spcPts val="3499"/>
              </a:lnSpc>
            </a:pPr>
            <a:r>
              <a:rPr lang="en-US" sz="2499" b="1" dirty="0" err="1">
                <a:solidFill>
                  <a:srgbClr val="000000"/>
                </a:solidFill>
                <a:latin typeface="Raleway"/>
                <a:ea typeface="Raleway"/>
                <a:cs typeface="Raleway"/>
                <a:sym typeface="Raleway"/>
              </a:rPr>
              <a:t>Закрыть</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joriy</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xujjat</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oynasini</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yopish</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dastur</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oynasini</a:t>
            </a:r>
            <a:r>
              <a:rPr lang="en-US" sz="2499" b="1" dirty="0">
                <a:solidFill>
                  <a:srgbClr val="000000"/>
                </a:solidFill>
                <a:latin typeface="Raleway"/>
                <a:ea typeface="Raleway"/>
                <a:cs typeface="Raleway"/>
                <a:sym typeface="Raleway"/>
              </a:rPr>
              <a:t> </a:t>
            </a:r>
            <a:r>
              <a:rPr lang="en-US" sz="2499" b="1" dirty="0" err="1">
                <a:solidFill>
                  <a:srgbClr val="000000"/>
                </a:solidFill>
                <a:latin typeface="Raleway"/>
                <a:ea typeface="Raleway"/>
                <a:cs typeface="Raleway"/>
                <a:sym typeface="Raleway"/>
              </a:rPr>
              <a:t>emas</a:t>
            </a:r>
            <a:r>
              <a:rPr lang="en-US" sz="2499" b="1" dirty="0">
                <a:solidFill>
                  <a:srgbClr val="000000"/>
                </a:solidFill>
                <a:latin typeface="Raleway"/>
                <a:ea typeface="Raleway"/>
                <a:cs typeface="Raleway"/>
                <a:sym typeface="Raleway"/>
              </a:rPr>
              <a:t>).</a:t>
            </a:r>
          </a:p>
          <a:p>
            <a:pPr algn="l">
              <a:lnSpc>
                <a:spcPts val="3499"/>
              </a:lnSpc>
            </a:pPr>
            <a:endParaRPr lang="en-US" sz="2499" dirty="0">
              <a:solidFill>
                <a:srgbClr val="000000"/>
              </a:solidFill>
              <a:latin typeface="Raleway"/>
              <a:ea typeface="Raleway"/>
              <a:cs typeface="Raleway"/>
              <a:sym typeface="Raleway"/>
            </a:endParaRPr>
          </a:p>
          <a:p>
            <a:pPr algn="l">
              <a:lnSpc>
                <a:spcPts val="3499"/>
              </a:lnSpc>
            </a:pPr>
            <a:endParaRPr lang="en-US" sz="2499" dirty="0">
              <a:solidFill>
                <a:srgbClr val="000000"/>
              </a:solidFill>
              <a:latin typeface="Raleway"/>
              <a:ea typeface="Raleway"/>
              <a:cs typeface="Raleway"/>
              <a:sym typeface="Raleway"/>
            </a:endParaRPr>
          </a:p>
          <a:p>
            <a:pPr algn="l">
              <a:lnSpc>
                <a:spcPts val="3499"/>
              </a:lnSpc>
              <a:spcBef>
                <a:spcPct val="0"/>
              </a:spcBef>
            </a:pPr>
            <a:endParaRPr lang="en-US" sz="2499" dirty="0">
              <a:solidFill>
                <a:srgbClr val="000000"/>
              </a:solidFill>
              <a:latin typeface="Raleway"/>
              <a:ea typeface="Raleway"/>
              <a:cs typeface="Raleway"/>
              <a:sym typeface="Raleway"/>
            </a:endParaRPr>
          </a:p>
        </p:txBody>
      </p:sp>
      <p:sp>
        <p:nvSpPr>
          <p:cNvPr id="5" name="Freeform 5"/>
          <p:cNvSpPr/>
          <p:nvPr/>
        </p:nvSpPr>
        <p:spPr>
          <a:xfrm>
            <a:off x="14504450" y="-416385"/>
            <a:ext cx="7315200" cy="2646772"/>
          </a:xfrm>
          <a:custGeom>
            <a:avLst/>
            <a:gdLst/>
            <a:ahLst/>
            <a:cxnLst/>
            <a:rect l="l" t="t" r="r" b="b"/>
            <a:pathLst>
              <a:path w="7315200" h="2646772">
                <a:moveTo>
                  <a:pt x="0" y="0"/>
                </a:moveTo>
                <a:lnTo>
                  <a:pt x="7315200" y="0"/>
                </a:lnTo>
                <a:lnTo>
                  <a:pt x="7315200" y="2646772"/>
                </a:lnTo>
                <a:lnTo>
                  <a:pt x="0" y="26467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3246205" y="8502164"/>
            <a:ext cx="7315200" cy="2646772"/>
          </a:xfrm>
          <a:custGeom>
            <a:avLst/>
            <a:gdLst/>
            <a:ahLst/>
            <a:cxnLst/>
            <a:rect l="l" t="t" r="r" b="b"/>
            <a:pathLst>
              <a:path w="7315200" h="2646772">
                <a:moveTo>
                  <a:pt x="0" y="0"/>
                </a:moveTo>
                <a:lnTo>
                  <a:pt x="7315200" y="0"/>
                </a:lnTo>
                <a:lnTo>
                  <a:pt x="7315200" y="2646772"/>
                </a:lnTo>
                <a:lnTo>
                  <a:pt x="0" y="26467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815319" y="1705106"/>
            <a:ext cx="2587021" cy="2587021"/>
          </a:xfrm>
          <a:custGeom>
            <a:avLst/>
            <a:gdLst/>
            <a:ahLst/>
            <a:cxnLst/>
            <a:rect l="l" t="t" r="r" b="b"/>
            <a:pathLst>
              <a:path w="2587021" h="2587021">
                <a:moveTo>
                  <a:pt x="0" y="0"/>
                </a:moveTo>
                <a:lnTo>
                  <a:pt x="2587021" y="0"/>
                </a:lnTo>
                <a:lnTo>
                  <a:pt x="2587021" y="2587022"/>
                </a:lnTo>
                <a:lnTo>
                  <a:pt x="0" y="2587022"/>
                </a:lnTo>
                <a:lnTo>
                  <a:pt x="0" y="0"/>
                </a:lnTo>
                <a:close/>
              </a:path>
            </a:pathLst>
          </a:custGeom>
          <a:blipFill>
            <a:blip r:embed="rId3"/>
            <a:stretch>
              <a:fillRect/>
            </a:stretch>
          </a:blipFill>
        </p:spPr>
      </p:sp>
      <p:grpSp>
        <p:nvGrpSpPr>
          <p:cNvPr id="8" name="Group 8"/>
          <p:cNvGrpSpPr/>
          <p:nvPr/>
        </p:nvGrpSpPr>
        <p:grpSpPr>
          <a:xfrm>
            <a:off x="5636703" y="2205622"/>
            <a:ext cx="674469" cy="67446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338557" y="1752264"/>
            <a:ext cx="321808" cy="32180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3163288" y="6858699"/>
            <a:ext cx="2941681" cy="294168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5960DC"/>
              </a:solidFill>
              <a:prstDash val="solid"/>
              <a:miter/>
            </a:ln>
          </p:spPr>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3325429" y="7020840"/>
            <a:ext cx="2617400" cy="2617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5046" r="-25046"/>
              </a:stretch>
            </a:blipFill>
            <a:ln w="28575" cap="sq">
              <a:gradFill>
                <a:gsLst>
                  <a:gs pos="0">
                    <a:srgbClr val="5960DC">
                      <a:alpha val="100000"/>
                    </a:srgbClr>
                  </a:gs>
                  <a:gs pos="100000">
                    <a:srgbClr val="FF99FF">
                      <a:alpha val="100000"/>
                    </a:srgbClr>
                  </a:gs>
                </a:gsLst>
                <a:lin ang="0"/>
              </a:gradFill>
              <a:prstDash val="solid"/>
              <a:miter/>
            </a:ln>
          </p:spPr>
        </p:sp>
      </p:grpSp>
      <p:grpSp>
        <p:nvGrpSpPr>
          <p:cNvPr id="8" name="Group 8"/>
          <p:cNvGrpSpPr/>
          <p:nvPr/>
        </p:nvGrpSpPr>
        <p:grpSpPr>
          <a:xfrm>
            <a:off x="3255184" y="7376189"/>
            <a:ext cx="666072" cy="66607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815490" y="6892081"/>
            <a:ext cx="2941681" cy="294168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5960DC"/>
              </a:solid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7977630" y="7054222"/>
            <a:ext cx="2617400" cy="2617400"/>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38888" r="-38888"/>
              </a:stretch>
            </a:blipFill>
            <a:ln w="28575" cap="sq">
              <a:gradFill>
                <a:gsLst>
                  <a:gs pos="0">
                    <a:srgbClr val="5960DC">
                      <a:alpha val="100000"/>
                    </a:srgbClr>
                  </a:gs>
                  <a:gs pos="100000">
                    <a:srgbClr val="FF99FF">
                      <a:alpha val="100000"/>
                    </a:srgbClr>
                  </a:gs>
                </a:gsLst>
                <a:lin ang="0"/>
              </a:gradFill>
              <a:prstDash val="solid"/>
              <a:miter/>
            </a:ln>
          </p:spPr>
        </p:sp>
      </p:grpSp>
      <p:grpSp>
        <p:nvGrpSpPr>
          <p:cNvPr id="16" name="Group 16"/>
          <p:cNvGrpSpPr/>
          <p:nvPr/>
        </p:nvGrpSpPr>
        <p:grpSpPr>
          <a:xfrm>
            <a:off x="7707327" y="7442952"/>
            <a:ext cx="666072" cy="666072"/>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2183030" y="6858699"/>
            <a:ext cx="2941681" cy="2941681"/>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5960DC"/>
              </a:solidFill>
              <a:prstDash val="solid"/>
              <a:miter/>
            </a:ln>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12345171" y="7020840"/>
            <a:ext cx="2617400" cy="2617400"/>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a:ln w="28575" cap="sq">
              <a:gradFill>
                <a:gsLst>
                  <a:gs pos="0">
                    <a:srgbClr val="5960DC">
                      <a:alpha val="100000"/>
                    </a:srgbClr>
                  </a:gs>
                  <a:gs pos="100000">
                    <a:srgbClr val="FF99FF">
                      <a:alpha val="100000"/>
                    </a:srgbClr>
                  </a:gs>
                </a:gsLst>
                <a:lin ang="0"/>
              </a:gradFill>
              <a:prstDash val="solid"/>
              <a:miter/>
            </a:ln>
          </p:spPr>
        </p:sp>
      </p:grpSp>
      <p:grpSp>
        <p:nvGrpSpPr>
          <p:cNvPr id="24" name="Group 24"/>
          <p:cNvGrpSpPr/>
          <p:nvPr/>
        </p:nvGrpSpPr>
        <p:grpSpPr>
          <a:xfrm>
            <a:off x="12074867" y="7409570"/>
            <a:ext cx="666072" cy="666072"/>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7" name="Freeform 27"/>
          <p:cNvSpPr/>
          <p:nvPr/>
        </p:nvSpPr>
        <p:spPr>
          <a:xfrm>
            <a:off x="0" y="-1559738"/>
            <a:ext cx="2921863" cy="5522421"/>
          </a:xfrm>
          <a:custGeom>
            <a:avLst/>
            <a:gdLst/>
            <a:ahLst/>
            <a:cxnLst/>
            <a:rect l="l" t="t" r="r" b="b"/>
            <a:pathLst>
              <a:path w="2921863" h="5522421">
                <a:moveTo>
                  <a:pt x="0" y="0"/>
                </a:moveTo>
                <a:lnTo>
                  <a:pt x="2921863" y="0"/>
                </a:lnTo>
                <a:lnTo>
                  <a:pt x="2921863" y="5522421"/>
                </a:lnTo>
                <a:lnTo>
                  <a:pt x="0" y="552242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8" name="Freeform 28"/>
          <p:cNvSpPr/>
          <p:nvPr/>
        </p:nvSpPr>
        <p:spPr>
          <a:xfrm>
            <a:off x="16693888" y="3244430"/>
            <a:ext cx="2921863" cy="5522421"/>
          </a:xfrm>
          <a:custGeom>
            <a:avLst/>
            <a:gdLst/>
            <a:ahLst/>
            <a:cxnLst/>
            <a:rect l="l" t="t" r="r" b="b"/>
            <a:pathLst>
              <a:path w="2921863" h="5522421">
                <a:moveTo>
                  <a:pt x="0" y="0"/>
                </a:moveTo>
                <a:lnTo>
                  <a:pt x="2921862" y="0"/>
                </a:lnTo>
                <a:lnTo>
                  <a:pt x="2921862" y="5522421"/>
                </a:lnTo>
                <a:lnTo>
                  <a:pt x="0" y="552242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9" name="Freeform 29"/>
          <p:cNvSpPr/>
          <p:nvPr/>
        </p:nvSpPr>
        <p:spPr>
          <a:xfrm>
            <a:off x="3325429" y="1227801"/>
            <a:ext cx="12803899" cy="4886352"/>
          </a:xfrm>
          <a:custGeom>
            <a:avLst/>
            <a:gdLst/>
            <a:ahLst/>
            <a:cxnLst/>
            <a:rect l="l" t="t" r="r" b="b"/>
            <a:pathLst>
              <a:path w="12803899" h="4886352">
                <a:moveTo>
                  <a:pt x="0" y="0"/>
                </a:moveTo>
                <a:lnTo>
                  <a:pt x="12803899" y="0"/>
                </a:lnTo>
                <a:lnTo>
                  <a:pt x="12803899" y="4886352"/>
                </a:lnTo>
                <a:lnTo>
                  <a:pt x="0" y="4886352"/>
                </a:lnTo>
                <a:lnTo>
                  <a:pt x="0" y="0"/>
                </a:lnTo>
                <a:close/>
              </a:path>
            </a:pathLst>
          </a:custGeom>
          <a:blipFill>
            <a:blip r:embed="rId8"/>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TextBox 3"/>
          <p:cNvSpPr txBox="1"/>
          <p:nvPr/>
        </p:nvSpPr>
        <p:spPr>
          <a:xfrm>
            <a:off x="3070214" y="971550"/>
            <a:ext cx="12147573" cy="5350567"/>
          </a:xfrm>
          <a:prstGeom prst="rect">
            <a:avLst/>
          </a:prstGeom>
        </p:spPr>
        <p:txBody>
          <a:bodyPr lIns="0" tIns="0" rIns="0" bIns="0" rtlCol="0" anchor="t">
            <a:spAutoFit/>
          </a:bodyPr>
          <a:lstStyle/>
          <a:p>
            <a:pPr algn="ctr">
              <a:lnSpc>
                <a:spcPts val="3499"/>
              </a:lnSpc>
            </a:pP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Foydalanilgan</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adabiyotlar</a:t>
            </a:r>
            <a:endParaRPr lang="en-US" sz="2499" dirty="0">
              <a:solidFill>
                <a:srgbClr val="000000"/>
              </a:solidFill>
              <a:latin typeface="Raleway Medium"/>
              <a:ea typeface="Raleway Medium"/>
              <a:cs typeface="Raleway Medium"/>
              <a:sym typeface="Raleway Medium"/>
            </a:endParaRPr>
          </a:p>
          <a:p>
            <a:pPr algn="ctr">
              <a:lnSpc>
                <a:spcPts val="3499"/>
              </a:lnSpc>
            </a:pPr>
            <a:r>
              <a:rPr lang="en-US" sz="2499" dirty="0">
                <a:solidFill>
                  <a:srgbClr val="000000"/>
                </a:solidFill>
                <a:latin typeface="Raleway Medium"/>
                <a:ea typeface="Raleway Medium"/>
                <a:cs typeface="Raleway Medium"/>
                <a:sym typeface="Raleway Medium"/>
              </a:rPr>
              <a:t> 1. </a:t>
            </a:r>
            <a:r>
              <a:rPr lang="en-US" sz="2499" dirty="0" err="1">
                <a:solidFill>
                  <a:srgbClr val="000000"/>
                </a:solidFill>
                <a:latin typeface="Raleway Medium"/>
                <a:ea typeface="Raleway Medium"/>
                <a:cs typeface="Raleway Medium"/>
                <a:sym typeface="Raleway Medium"/>
              </a:rPr>
              <a:t>Aripov</a:t>
            </a:r>
            <a:r>
              <a:rPr lang="en-US" sz="2499" dirty="0">
                <a:solidFill>
                  <a:srgbClr val="000000"/>
                </a:solidFill>
                <a:latin typeface="Raleway Medium"/>
                <a:ea typeface="Raleway Medium"/>
                <a:cs typeface="Raleway Medium"/>
                <a:sym typeface="Raleway Medium"/>
              </a:rPr>
              <a:t> M.M, </a:t>
            </a:r>
            <a:r>
              <a:rPr lang="en-US" sz="2499" dirty="0" err="1">
                <a:solidFill>
                  <a:srgbClr val="000000"/>
                </a:solidFill>
                <a:latin typeface="Raleway Medium"/>
                <a:ea typeface="Raleway Medium"/>
                <a:cs typeface="Raleway Medium"/>
                <a:sym typeface="Raleway Medium"/>
              </a:rPr>
              <a:t>Lutfillayev</a:t>
            </a:r>
            <a:r>
              <a:rPr lang="en-US" sz="2499" dirty="0">
                <a:solidFill>
                  <a:srgbClr val="000000"/>
                </a:solidFill>
                <a:latin typeface="Raleway Medium"/>
                <a:ea typeface="Raleway Medium"/>
                <a:cs typeface="Raleway Medium"/>
                <a:sym typeface="Raleway Medium"/>
              </a:rPr>
              <a:t> M.X., “</a:t>
            </a:r>
            <a:r>
              <a:rPr lang="en-US" sz="2499" dirty="0" err="1">
                <a:solidFill>
                  <a:srgbClr val="000000"/>
                </a:solidFill>
                <a:latin typeface="Raleway Medium"/>
                <a:ea typeface="Raleway Medium"/>
                <a:cs typeface="Raleway Medium"/>
                <a:sym typeface="Raleway Medium"/>
              </a:rPr>
              <a:t>Informatika</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va</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axborot</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texnologiyalari</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O‘quv</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qO‘llanma</a:t>
            </a:r>
            <a:r>
              <a:rPr lang="en-US" sz="2499" dirty="0">
                <a:solidFill>
                  <a:srgbClr val="000000"/>
                </a:solidFill>
                <a:latin typeface="Raleway Medium"/>
                <a:ea typeface="Raleway Medium"/>
                <a:cs typeface="Raleway Medium"/>
                <a:sym typeface="Raleway Medium"/>
              </a:rPr>
              <a:t>. Toshkent. </a:t>
            </a:r>
            <a:r>
              <a:rPr lang="en-US" sz="2499" dirty="0" err="1">
                <a:solidFill>
                  <a:srgbClr val="000000"/>
                </a:solidFill>
                <a:latin typeface="Raleway Medium"/>
                <a:ea typeface="Raleway Medium"/>
                <a:cs typeface="Raleway Medium"/>
                <a:sym typeface="Raleway Medium"/>
              </a:rPr>
              <a:t>O‘zMU</a:t>
            </a:r>
            <a:r>
              <a:rPr lang="en-US" sz="2499" dirty="0">
                <a:solidFill>
                  <a:srgbClr val="000000"/>
                </a:solidFill>
                <a:latin typeface="Raleway Medium"/>
                <a:ea typeface="Raleway Medium"/>
                <a:cs typeface="Raleway Medium"/>
                <a:sym typeface="Raleway Medium"/>
              </a:rPr>
              <a:t>, 2015 </a:t>
            </a:r>
            <a:r>
              <a:rPr lang="en-US" sz="2499" dirty="0" err="1">
                <a:solidFill>
                  <a:srgbClr val="000000"/>
                </a:solidFill>
                <a:latin typeface="Raleway Medium"/>
                <a:ea typeface="Raleway Medium"/>
                <a:cs typeface="Raleway Medium"/>
                <a:sym typeface="Raleway Medium"/>
              </a:rPr>
              <a:t>yil</a:t>
            </a:r>
            <a:r>
              <a:rPr lang="en-US" sz="2499" dirty="0">
                <a:solidFill>
                  <a:srgbClr val="000000"/>
                </a:solidFill>
                <a:latin typeface="Raleway Medium"/>
                <a:ea typeface="Raleway Medium"/>
                <a:cs typeface="Raleway Medium"/>
                <a:sym typeface="Raleway Medium"/>
              </a:rPr>
              <a:t>. 142 bet.</a:t>
            </a:r>
          </a:p>
          <a:p>
            <a:pPr algn="ctr">
              <a:lnSpc>
                <a:spcPts val="3499"/>
              </a:lnSpc>
            </a:pPr>
            <a:r>
              <a:rPr lang="en-US" sz="2499" dirty="0">
                <a:solidFill>
                  <a:srgbClr val="000000"/>
                </a:solidFill>
                <a:latin typeface="Raleway Medium"/>
                <a:ea typeface="Raleway Medium"/>
                <a:cs typeface="Raleway Medium"/>
                <a:sym typeface="Raleway Medium"/>
              </a:rPr>
              <a:t> 2. </a:t>
            </a:r>
            <a:r>
              <a:rPr lang="en-US" sz="2499" dirty="0" err="1">
                <a:solidFill>
                  <a:srgbClr val="000000"/>
                </a:solidFill>
                <a:latin typeface="Raleway Medium"/>
                <a:ea typeface="Raleway Medium"/>
                <a:cs typeface="Raleway Medium"/>
                <a:sym typeface="Raleway Medium"/>
              </a:rPr>
              <a:t>Современные</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педагогические</a:t>
            </a:r>
            <a:r>
              <a:rPr lang="en-US" sz="2499" dirty="0">
                <a:solidFill>
                  <a:srgbClr val="000000"/>
                </a:solidFill>
                <a:latin typeface="Raleway Medium"/>
                <a:ea typeface="Raleway Medium"/>
                <a:cs typeface="Raleway Medium"/>
                <a:sym typeface="Raleway Medium"/>
              </a:rPr>
              <a:t> и </a:t>
            </a:r>
            <a:r>
              <a:rPr lang="en-US" sz="2499" dirty="0" err="1">
                <a:solidFill>
                  <a:srgbClr val="000000"/>
                </a:solidFill>
                <a:latin typeface="Raleway Medium"/>
                <a:ea typeface="Raleway Medium"/>
                <a:cs typeface="Raleway Medium"/>
                <a:sym typeface="Raleway Medium"/>
              </a:rPr>
              <a:t>информационные</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технологии</a:t>
            </a:r>
            <a:r>
              <a:rPr lang="en-US" sz="2499" dirty="0">
                <a:solidFill>
                  <a:srgbClr val="000000"/>
                </a:solidFill>
                <a:latin typeface="Raleway Medium"/>
                <a:ea typeface="Raleway Medium"/>
                <a:cs typeface="Raleway Medium"/>
                <a:sym typeface="Raleway Medium"/>
              </a:rPr>
              <a:t> в </a:t>
            </a:r>
            <a:r>
              <a:rPr lang="en-US" sz="2499" dirty="0" err="1">
                <a:solidFill>
                  <a:srgbClr val="000000"/>
                </a:solidFill>
                <a:latin typeface="Raleway Medium"/>
                <a:ea typeface="Raleway Medium"/>
                <a:cs typeface="Raleway Medium"/>
                <a:sym typeface="Raleway Medium"/>
              </a:rPr>
              <a:t>системе</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образования</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учеб</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Пособие</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для</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студ.высш</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учеб</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заведений</a:t>
            </a:r>
            <a:r>
              <a:rPr lang="en-US" sz="2499" dirty="0">
                <a:solidFill>
                  <a:srgbClr val="000000"/>
                </a:solidFill>
                <a:latin typeface="Raleway Medium"/>
                <a:ea typeface="Raleway Medium"/>
                <a:cs typeface="Raleway Medium"/>
                <a:sym typeface="Raleway Medium"/>
              </a:rPr>
              <a:t> / </a:t>
            </a:r>
            <a:r>
              <a:rPr lang="en-US" sz="2499" dirty="0" err="1">
                <a:solidFill>
                  <a:srgbClr val="000000"/>
                </a:solidFill>
                <a:latin typeface="Raleway Medium"/>
                <a:ea typeface="Raleway Medium"/>
                <a:cs typeface="Raleway Medium"/>
                <a:sym typeface="Raleway Medium"/>
              </a:rPr>
              <a:t>Е.С.Полат</a:t>
            </a:r>
            <a:r>
              <a:rPr lang="en-US" sz="2499" dirty="0">
                <a:solidFill>
                  <a:srgbClr val="000000"/>
                </a:solidFill>
                <a:latin typeface="Raleway Medium"/>
                <a:ea typeface="Raleway Medium"/>
                <a:cs typeface="Raleway Medium"/>
                <a:sym typeface="Raleway Medium"/>
              </a:rPr>
              <a:t>, М.Ю.Бухаркина.-3-е </a:t>
            </a:r>
            <a:r>
              <a:rPr lang="en-US" sz="2499" dirty="0" err="1">
                <a:solidFill>
                  <a:srgbClr val="000000"/>
                </a:solidFill>
                <a:latin typeface="Raleway Medium"/>
                <a:ea typeface="Raleway Medium"/>
                <a:cs typeface="Raleway Medium"/>
                <a:sym typeface="Raleway Medium"/>
              </a:rPr>
              <a:t>изд</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стер</a:t>
            </a:r>
            <a:r>
              <a:rPr lang="en-US" sz="2499" dirty="0">
                <a:solidFill>
                  <a:srgbClr val="000000"/>
                </a:solidFill>
                <a:latin typeface="Raleway Medium"/>
                <a:ea typeface="Raleway Medium"/>
                <a:cs typeface="Raleway Medium"/>
                <a:sym typeface="Raleway Medium"/>
              </a:rPr>
              <a:t>.-М.:</a:t>
            </a:r>
            <a:r>
              <a:rPr lang="en-US" sz="2499" dirty="0" err="1">
                <a:solidFill>
                  <a:srgbClr val="000000"/>
                </a:solidFill>
                <a:latin typeface="Raleway Medium"/>
                <a:ea typeface="Raleway Medium"/>
                <a:cs typeface="Raleway Medium"/>
                <a:sym typeface="Raleway Medium"/>
              </a:rPr>
              <a:t>Издательский</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центр</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Академия</a:t>
            </a:r>
            <a:r>
              <a:rPr lang="en-US" sz="2499" dirty="0">
                <a:solidFill>
                  <a:srgbClr val="000000"/>
                </a:solidFill>
                <a:latin typeface="Raleway Medium"/>
                <a:ea typeface="Raleway Medium"/>
                <a:cs typeface="Raleway Medium"/>
                <a:sym typeface="Raleway Medium"/>
              </a:rPr>
              <a:t>», 2010.-368 с.</a:t>
            </a:r>
          </a:p>
          <a:p>
            <a:pPr algn="ctr">
              <a:lnSpc>
                <a:spcPts val="3499"/>
              </a:lnSpc>
            </a:pPr>
            <a:r>
              <a:rPr lang="en-US" sz="2499" dirty="0">
                <a:solidFill>
                  <a:srgbClr val="000000"/>
                </a:solidFill>
                <a:latin typeface="Raleway Medium"/>
                <a:ea typeface="Raleway Medium"/>
                <a:cs typeface="Raleway Medium"/>
                <a:sym typeface="Raleway Medium"/>
              </a:rPr>
              <a:t> 3. </a:t>
            </a:r>
            <a:r>
              <a:rPr lang="en-US" sz="2499" dirty="0" err="1">
                <a:solidFill>
                  <a:srgbClr val="000000"/>
                </a:solidFill>
                <a:latin typeface="Raleway Medium"/>
                <a:ea typeface="Raleway Medium"/>
                <a:cs typeface="Raleway Medium"/>
                <a:sym typeface="Raleway Medium"/>
              </a:rPr>
              <a:t>Новейшая</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энциклопедия</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Компьютер</a:t>
            </a:r>
            <a:r>
              <a:rPr lang="en-US" sz="2499" dirty="0">
                <a:solidFill>
                  <a:srgbClr val="000000"/>
                </a:solidFill>
                <a:latin typeface="Raleway Medium"/>
                <a:ea typeface="Raleway Medium"/>
                <a:cs typeface="Raleway Medium"/>
                <a:sym typeface="Raleway Medium"/>
              </a:rPr>
              <a:t> и </a:t>
            </a:r>
            <a:r>
              <a:rPr lang="en-US" sz="2499" dirty="0" err="1">
                <a:solidFill>
                  <a:srgbClr val="000000"/>
                </a:solidFill>
                <a:latin typeface="Raleway Medium"/>
                <a:ea typeface="Raleway Medium"/>
                <a:cs typeface="Raleway Medium"/>
                <a:sym typeface="Raleway Medium"/>
              </a:rPr>
              <a:t>интернет</a:t>
            </a:r>
            <a:r>
              <a:rPr lang="en-US" sz="2499" dirty="0">
                <a:solidFill>
                  <a:srgbClr val="000000"/>
                </a:solidFill>
                <a:latin typeface="Raleway Medium"/>
                <a:ea typeface="Raleway Medium"/>
                <a:cs typeface="Raleway Medium"/>
                <a:sym typeface="Raleway Medium"/>
              </a:rPr>
              <a:t> 2016 / </a:t>
            </a:r>
            <a:r>
              <a:rPr lang="en-US" sz="2499" dirty="0" err="1">
                <a:solidFill>
                  <a:srgbClr val="000000"/>
                </a:solidFill>
                <a:latin typeface="Raleway Medium"/>
                <a:ea typeface="Raleway Medium"/>
                <a:cs typeface="Raleway Medium"/>
                <a:sym typeface="Raleway Medium"/>
              </a:rPr>
              <a:t>Виталий</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Леонтьев</a:t>
            </a:r>
            <a:r>
              <a:rPr lang="en-US" sz="2499" dirty="0">
                <a:solidFill>
                  <a:srgbClr val="000000"/>
                </a:solidFill>
                <a:latin typeface="Raleway Medium"/>
                <a:ea typeface="Raleway Medium"/>
                <a:cs typeface="Raleway Medium"/>
                <a:sym typeface="Raleway Medium"/>
              </a:rPr>
              <a:t>. – </a:t>
            </a:r>
            <a:r>
              <a:rPr lang="en-US" sz="2499" dirty="0" err="1">
                <a:solidFill>
                  <a:srgbClr val="000000"/>
                </a:solidFill>
                <a:latin typeface="Raleway Medium"/>
                <a:ea typeface="Raleway Medium"/>
                <a:cs typeface="Raleway Medium"/>
                <a:sym typeface="Raleway Medium"/>
              </a:rPr>
              <a:t>Москва</a:t>
            </a:r>
            <a:r>
              <a:rPr lang="en-US" sz="2499" dirty="0">
                <a:solidFill>
                  <a:srgbClr val="000000"/>
                </a:solidFill>
                <a:latin typeface="Raleway Medium"/>
                <a:ea typeface="Raleway Medium"/>
                <a:cs typeface="Raleway Medium"/>
                <a:sym typeface="Raleway Medium"/>
              </a:rPr>
              <a:t> : </a:t>
            </a:r>
            <a:r>
              <a:rPr lang="en-US" sz="2499" dirty="0" err="1">
                <a:solidFill>
                  <a:srgbClr val="000000"/>
                </a:solidFill>
                <a:latin typeface="Raleway Medium"/>
                <a:ea typeface="Raleway Medium"/>
                <a:cs typeface="Raleway Medium"/>
                <a:sym typeface="Raleway Medium"/>
              </a:rPr>
              <a:t>Издательство</a:t>
            </a:r>
            <a:r>
              <a:rPr lang="en-US" sz="2499" dirty="0">
                <a:solidFill>
                  <a:srgbClr val="000000"/>
                </a:solidFill>
                <a:latin typeface="Raleway Medium"/>
                <a:ea typeface="Raleway Medium"/>
                <a:cs typeface="Raleway Medium"/>
                <a:sym typeface="Raleway Medium"/>
              </a:rPr>
              <a:t> «Э», 2016. – 560 с. : </a:t>
            </a:r>
            <a:r>
              <a:rPr lang="en-US" sz="2499" dirty="0" err="1">
                <a:solidFill>
                  <a:srgbClr val="000000"/>
                </a:solidFill>
                <a:latin typeface="Raleway Medium"/>
                <a:ea typeface="Raleway Medium"/>
                <a:cs typeface="Raleway Medium"/>
                <a:sym typeface="Raleway Medium"/>
              </a:rPr>
              <a:t>ил</a:t>
            </a:r>
            <a:r>
              <a:rPr lang="en-US" sz="2499" dirty="0">
                <a:solidFill>
                  <a:srgbClr val="000000"/>
                </a:solidFill>
                <a:latin typeface="Raleway Medium"/>
                <a:ea typeface="Raleway Medium"/>
                <a:cs typeface="Raleway Medium"/>
                <a:sym typeface="Raleway Medium"/>
              </a:rPr>
              <a:t>. – (</a:t>
            </a:r>
            <a:r>
              <a:rPr lang="en-US" sz="2499" dirty="0" err="1">
                <a:solidFill>
                  <a:srgbClr val="000000"/>
                </a:solidFill>
                <a:latin typeface="Raleway Medium"/>
                <a:ea typeface="Raleway Medium"/>
                <a:cs typeface="Raleway Medium"/>
                <a:sym typeface="Raleway Medium"/>
              </a:rPr>
              <a:t>Компьютерные</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книги</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Виталия</a:t>
            </a:r>
            <a:r>
              <a:rPr lang="en-US" sz="2499" dirty="0">
                <a:solidFill>
                  <a:srgbClr val="000000"/>
                </a:solidFill>
                <a:latin typeface="Raleway Medium"/>
                <a:ea typeface="Raleway Medium"/>
                <a:cs typeface="Raleway Medium"/>
                <a:sym typeface="Raleway Medium"/>
              </a:rPr>
              <a:t> </a:t>
            </a:r>
            <a:r>
              <a:rPr lang="en-US" sz="2499" dirty="0" err="1">
                <a:solidFill>
                  <a:srgbClr val="000000"/>
                </a:solidFill>
                <a:latin typeface="Raleway Medium"/>
                <a:ea typeface="Raleway Medium"/>
                <a:cs typeface="Raleway Medium"/>
                <a:sym typeface="Raleway Medium"/>
              </a:rPr>
              <a:t>Леонтьева</a:t>
            </a:r>
            <a:r>
              <a:rPr lang="en-US" sz="2499" dirty="0">
                <a:solidFill>
                  <a:srgbClr val="000000"/>
                </a:solidFill>
                <a:latin typeface="Raleway Medium"/>
                <a:ea typeface="Raleway Medium"/>
                <a:cs typeface="Raleway Medium"/>
                <a:sym typeface="Raleway Medium"/>
              </a:rPr>
              <a:t>).</a:t>
            </a:r>
          </a:p>
          <a:p>
            <a:pPr algn="ctr">
              <a:lnSpc>
                <a:spcPts val="3499"/>
              </a:lnSpc>
            </a:pPr>
            <a:r>
              <a:rPr lang="en-US" sz="2499" dirty="0">
                <a:solidFill>
                  <a:srgbClr val="000000"/>
                </a:solidFill>
                <a:latin typeface="Raleway Medium"/>
                <a:ea typeface="Raleway Medium"/>
                <a:cs typeface="Raleway Medium"/>
                <a:sym typeface="Raleway Medium"/>
              </a:rPr>
              <a:t> 4. </a:t>
            </a:r>
            <a:r>
              <a:rPr lang="en-US" sz="2499" dirty="0" err="1">
                <a:solidFill>
                  <a:srgbClr val="000000"/>
                </a:solidFill>
                <a:latin typeface="Raleway Medium"/>
                <a:ea typeface="Raleway Medium"/>
                <a:cs typeface="Raleway Medium"/>
                <a:sym typeface="Raleway Medium"/>
              </a:rPr>
              <a:t>Kоndratеv</a:t>
            </a:r>
            <a:r>
              <a:rPr lang="en-US" sz="2499" dirty="0">
                <a:solidFill>
                  <a:srgbClr val="000000"/>
                </a:solidFill>
                <a:latin typeface="Raleway Medium"/>
                <a:ea typeface="Raleway Medium"/>
                <a:cs typeface="Raleway Medium"/>
                <a:sym typeface="Raleway Medium"/>
              </a:rPr>
              <a:t> S.A. </a:t>
            </a:r>
            <a:r>
              <a:rPr lang="en-US" sz="2499" dirty="0" err="1">
                <a:solidFill>
                  <a:srgbClr val="000000"/>
                </a:solidFill>
                <a:latin typeface="Raleway Medium"/>
                <a:ea typeface="Raleway Medium"/>
                <a:cs typeface="Raleway Medium"/>
                <a:sym typeface="Raleway Medium"/>
              </a:rPr>
              <a:t>Fizika</a:t>
            </a:r>
            <a:r>
              <a:rPr lang="en-US" sz="2499" dirty="0">
                <a:solidFill>
                  <a:srgbClr val="000000"/>
                </a:solidFill>
                <a:latin typeface="Raleway Medium"/>
                <a:ea typeface="Raleway Medium"/>
                <a:cs typeface="Raleway Medium"/>
                <a:sym typeface="Raleway Medium"/>
              </a:rPr>
              <a:t> i </a:t>
            </a:r>
            <a:r>
              <a:rPr lang="en-US" sz="2499" dirty="0" err="1">
                <a:solidFill>
                  <a:srgbClr val="000000"/>
                </a:solidFill>
                <a:latin typeface="Raleway Medium"/>
                <a:ea typeface="Raleway Medium"/>
                <a:cs typeface="Raleway Medium"/>
                <a:sym typeface="Raleway Medium"/>
              </a:rPr>
              <a:t>kоmpyutеr</a:t>
            </a:r>
            <a:r>
              <a:rPr lang="en-US" sz="2499" dirty="0">
                <a:solidFill>
                  <a:srgbClr val="000000"/>
                </a:solidFill>
                <a:latin typeface="Raleway Medium"/>
                <a:ea typeface="Raleway Medium"/>
                <a:cs typeface="Raleway Medium"/>
                <a:sym typeface="Raleway Medium"/>
              </a:rPr>
              <a:t> M., </a:t>
            </a:r>
            <a:r>
              <a:rPr lang="en-US" sz="2499" dirty="0" err="1">
                <a:solidFill>
                  <a:srgbClr val="000000"/>
                </a:solidFill>
                <a:latin typeface="Raleway Medium"/>
                <a:ea typeface="Raleway Medium"/>
                <a:cs typeface="Raleway Medium"/>
                <a:sym typeface="Raleway Medium"/>
              </a:rPr>
              <a:t>Nauka</a:t>
            </a:r>
            <a:r>
              <a:rPr lang="en-US" sz="2499" dirty="0">
                <a:solidFill>
                  <a:srgbClr val="000000"/>
                </a:solidFill>
                <a:latin typeface="Raleway Medium"/>
                <a:ea typeface="Raleway Medium"/>
                <a:cs typeface="Raleway Medium"/>
                <a:sym typeface="Raleway Medium"/>
              </a:rPr>
              <a:t>. 1988.</a:t>
            </a:r>
          </a:p>
          <a:p>
            <a:pPr algn="ctr">
              <a:lnSpc>
                <a:spcPts val="3499"/>
              </a:lnSpc>
              <a:spcBef>
                <a:spcPct val="0"/>
              </a:spcBef>
            </a:pPr>
            <a:endParaRPr lang="en-US" sz="2499" dirty="0">
              <a:solidFill>
                <a:srgbClr val="000000"/>
              </a:solidFill>
              <a:latin typeface="Raleway Medium"/>
              <a:ea typeface="Raleway Medium"/>
              <a:cs typeface="Raleway Medium"/>
              <a:sym typeface="Raleway Medium"/>
            </a:endParaRPr>
          </a:p>
        </p:txBody>
      </p:sp>
      <p:grpSp>
        <p:nvGrpSpPr>
          <p:cNvPr id="4" name="Group 4"/>
          <p:cNvGrpSpPr/>
          <p:nvPr/>
        </p:nvGrpSpPr>
        <p:grpSpPr>
          <a:xfrm>
            <a:off x="-700342" y="6801322"/>
            <a:ext cx="11586470" cy="2763562"/>
            <a:chOff x="0" y="0"/>
            <a:chExt cx="1795047" cy="428148"/>
          </a:xfrm>
        </p:grpSpPr>
        <p:sp>
          <p:nvSpPr>
            <p:cNvPr id="5" name="Freeform 5"/>
            <p:cNvSpPr/>
            <p:nvPr/>
          </p:nvSpPr>
          <p:spPr>
            <a:xfrm>
              <a:off x="0" y="0"/>
              <a:ext cx="1795047" cy="428148"/>
            </a:xfrm>
            <a:custGeom>
              <a:avLst/>
              <a:gdLst/>
              <a:ahLst/>
              <a:cxnLst/>
              <a:rect l="l" t="t" r="r" b="b"/>
              <a:pathLst>
                <a:path w="1795047" h="428148">
                  <a:moveTo>
                    <a:pt x="0" y="0"/>
                  </a:moveTo>
                  <a:lnTo>
                    <a:pt x="1795047" y="0"/>
                  </a:lnTo>
                  <a:lnTo>
                    <a:pt x="1795047" y="428148"/>
                  </a:lnTo>
                  <a:lnTo>
                    <a:pt x="0" y="428148"/>
                  </a:lnTo>
                  <a:close/>
                </a:path>
              </a:pathLst>
            </a:custGeom>
            <a:blipFill>
              <a:blip r:embed="rId3"/>
              <a:stretch>
                <a:fillRect t="-89752" b="-89752"/>
              </a:stretch>
            </a:blipFill>
          </p:spPr>
        </p:sp>
      </p:grpSp>
      <p:grpSp>
        <p:nvGrpSpPr>
          <p:cNvPr id="6" name="Group 6"/>
          <p:cNvGrpSpPr/>
          <p:nvPr/>
        </p:nvGrpSpPr>
        <p:grpSpPr>
          <a:xfrm>
            <a:off x="10602868" y="6801322"/>
            <a:ext cx="11586470" cy="2763562"/>
            <a:chOff x="0" y="0"/>
            <a:chExt cx="1795047" cy="428148"/>
          </a:xfrm>
        </p:grpSpPr>
        <p:sp>
          <p:nvSpPr>
            <p:cNvPr id="7" name="Freeform 7"/>
            <p:cNvSpPr/>
            <p:nvPr/>
          </p:nvSpPr>
          <p:spPr>
            <a:xfrm>
              <a:off x="0" y="0"/>
              <a:ext cx="1795047" cy="428148"/>
            </a:xfrm>
            <a:custGeom>
              <a:avLst/>
              <a:gdLst/>
              <a:ahLst/>
              <a:cxnLst/>
              <a:rect l="l" t="t" r="r" b="b"/>
              <a:pathLst>
                <a:path w="1795047" h="428148">
                  <a:moveTo>
                    <a:pt x="0" y="0"/>
                  </a:moveTo>
                  <a:lnTo>
                    <a:pt x="1795047" y="0"/>
                  </a:lnTo>
                  <a:lnTo>
                    <a:pt x="1795047" y="428148"/>
                  </a:lnTo>
                  <a:lnTo>
                    <a:pt x="0" y="428148"/>
                  </a:lnTo>
                  <a:close/>
                </a:path>
              </a:pathLst>
            </a:custGeom>
            <a:gradFill rotWithShape="1">
              <a:gsLst>
                <a:gs pos="0">
                  <a:srgbClr val="5960DC">
                    <a:alpha val="100000"/>
                  </a:srgbClr>
                </a:gs>
                <a:gs pos="100000">
                  <a:srgbClr val="FF99FF">
                    <a:alpha val="100000"/>
                  </a:srgbClr>
                </a:gs>
              </a:gsLst>
              <a:lin ang="0"/>
            </a:gradFill>
            <a:ln w="12700">
              <a:solidFill>
                <a:srgbClr val="000000"/>
              </a:solidFill>
            </a:ln>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7753977" y="527163"/>
            <a:ext cx="9404563" cy="9404563"/>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5960DC"/>
              </a:solidFill>
              <a:prstDash val="solid"/>
              <a:miter/>
            </a:ln>
          </p:spPr>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3607700" y="-514350"/>
            <a:ext cx="9450794" cy="11449207"/>
            <a:chOff x="0" y="0"/>
            <a:chExt cx="2489098" cy="3015429"/>
          </a:xfrm>
        </p:grpSpPr>
        <p:sp>
          <p:nvSpPr>
            <p:cNvPr id="7" name="Freeform 7"/>
            <p:cNvSpPr/>
            <p:nvPr/>
          </p:nvSpPr>
          <p:spPr>
            <a:xfrm>
              <a:off x="0" y="0"/>
              <a:ext cx="2489098" cy="3015429"/>
            </a:xfrm>
            <a:custGeom>
              <a:avLst/>
              <a:gdLst/>
              <a:ahLst/>
              <a:cxnLst/>
              <a:rect l="l" t="t" r="r" b="b"/>
              <a:pathLst>
                <a:path w="2489098" h="3015429">
                  <a:moveTo>
                    <a:pt x="0" y="0"/>
                  </a:moveTo>
                  <a:lnTo>
                    <a:pt x="2489098" y="0"/>
                  </a:lnTo>
                  <a:lnTo>
                    <a:pt x="2489098" y="3015429"/>
                  </a:lnTo>
                  <a:lnTo>
                    <a:pt x="0" y="3015429"/>
                  </a:lnTo>
                  <a:close/>
                </a:path>
              </a:pathLst>
            </a:custGeom>
            <a:solidFill>
              <a:srgbClr val="C4459F"/>
            </a:solidFill>
          </p:spPr>
        </p:sp>
        <p:sp>
          <p:nvSpPr>
            <p:cNvPr id="8" name="TextBox 8"/>
            <p:cNvSpPr txBox="1"/>
            <p:nvPr/>
          </p:nvSpPr>
          <p:spPr>
            <a:xfrm>
              <a:off x="0" y="-38100"/>
              <a:ext cx="2489098" cy="3053529"/>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451564" y="2770373"/>
            <a:ext cx="7901127" cy="4917703"/>
          </a:xfrm>
          <a:prstGeom prst="rect">
            <a:avLst/>
          </a:prstGeom>
        </p:spPr>
        <p:txBody>
          <a:bodyPr lIns="0" tIns="0" rIns="0" bIns="0" rtlCol="0" anchor="t">
            <a:spAutoFit/>
          </a:bodyPr>
          <a:lstStyle/>
          <a:p>
            <a:pPr algn="ctr">
              <a:lnSpc>
                <a:spcPts val="12754"/>
              </a:lnSpc>
            </a:pPr>
            <a:r>
              <a:rPr lang="en-US" sz="12147">
                <a:solidFill>
                  <a:srgbClr val="1F2374"/>
                </a:solidFill>
                <a:latin typeface="Anton"/>
                <a:ea typeface="Anton"/>
                <a:cs typeface="Anton"/>
                <a:sym typeface="Anton"/>
              </a:rPr>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2947727" y="-1077507"/>
            <a:ext cx="9639356" cy="8229600"/>
          </a:xfrm>
          <a:custGeom>
            <a:avLst/>
            <a:gdLst/>
            <a:ahLst/>
            <a:cxnLst/>
            <a:rect l="l" t="t" r="r" b="b"/>
            <a:pathLst>
              <a:path w="9639356" h="8229600">
                <a:moveTo>
                  <a:pt x="0" y="0"/>
                </a:moveTo>
                <a:lnTo>
                  <a:pt x="9639356" y="0"/>
                </a:lnTo>
                <a:lnTo>
                  <a:pt x="9639356" y="8229600"/>
                </a:lnTo>
                <a:lnTo>
                  <a:pt x="0" y="8229600"/>
                </a:lnTo>
                <a:lnTo>
                  <a:pt x="0" y="0"/>
                </a:lnTo>
                <a:close/>
              </a:path>
            </a:pathLst>
          </a:custGeom>
          <a:blipFill>
            <a:blip r:embed="rId3">
              <a:alphaModFix amt="46000"/>
            </a:blip>
            <a:stretch>
              <a:fillRect/>
            </a:stretch>
          </a:blipFill>
        </p:spPr>
      </p:sp>
      <p:sp>
        <p:nvSpPr>
          <p:cNvPr id="4" name="Freeform 4"/>
          <p:cNvSpPr/>
          <p:nvPr/>
        </p:nvSpPr>
        <p:spPr>
          <a:xfrm>
            <a:off x="-3424567" y="3676282"/>
            <a:ext cx="9639356" cy="8229600"/>
          </a:xfrm>
          <a:custGeom>
            <a:avLst/>
            <a:gdLst/>
            <a:ahLst/>
            <a:cxnLst/>
            <a:rect l="l" t="t" r="r" b="b"/>
            <a:pathLst>
              <a:path w="9639356" h="8229600">
                <a:moveTo>
                  <a:pt x="0" y="0"/>
                </a:moveTo>
                <a:lnTo>
                  <a:pt x="9639356" y="0"/>
                </a:lnTo>
                <a:lnTo>
                  <a:pt x="9639356" y="8229600"/>
                </a:lnTo>
                <a:lnTo>
                  <a:pt x="0" y="8229600"/>
                </a:lnTo>
                <a:lnTo>
                  <a:pt x="0" y="0"/>
                </a:lnTo>
                <a:close/>
              </a:path>
            </a:pathLst>
          </a:custGeom>
          <a:blipFill>
            <a:blip r:embed="rId3">
              <a:alphaModFix amt="46000"/>
            </a:blip>
            <a:stretch>
              <a:fillRect/>
            </a:stretch>
          </a:blipFill>
        </p:spPr>
      </p:sp>
      <p:grpSp>
        <p:nvGrpSpPr>
          <p:cNvPr id="5" name="Group 5"/>
          <p:cNvGrpSpPr/>
          <p:nvPr/>
        </p:nvGrpSpPr>
        <p:grpSpPr>
          <a:xfrm>
            <a:off x="10789108" y="212384"/>
            <a:ext cx="9404563" cy="940456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a:solidFill>
                <a:srgbClr val="5960DC"/>
              </a:soli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1557040" y="980316"/>
            <a:ext cx="7868699" cy="786869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5960DC"/>
              </a:solidFill>
              <a:prstDash val="solid"/>
              <a:miter/>
            </a:ln>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10526409" y="3033280"/>
            <a:ext cx="1030630" cy="103063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990750" y="1414026"/>
            <a:ext cx="7001279" cy="700127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r="-22137"/>
              </a:stretch>
            </a:blipFill>
          </p:spPr>
        </p:sp>
      </p:grpSp>
      <p:sp>
        <p:nvSpPr>
          <p:cNvPr id="16" name="Freeform 16"/>
          <p:cNvSpPr/>
          <p:nvPr/>
        </p:nvSpPr>
        <p:spPr>
          <a:xfrm>
            <a:off x="1223617" y="9237186"/>
            <a:ext cx="663074" cy="379761"/>
          </a:xfrm>
          <a:custGeom>
            <a:avLst/>
            <a:gdLst/>
            <a:ahLst/>
            <a:cxnLst/>
            <a:rect l="l" t="t" r="r" b="b"/>
            <a:pathLst>
              <a:path w="663074" h="379761">
                <a:moveTo>
                  <a:pt x="0" y="0"/>
                </a:moveTo>
                <a:lnTo>
                  <a:pt x="663074" y="0"/>
                </a:lnTo>
                <a:lnTo>
                  <a:pt x="663074" y="379761"/>
                </a:lnTo>
                <a:lnTo>
                  <a:pt x="0" y="3797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7" name="TextBox 17"/>
          <p:cNvSpPr txBox="1"/>
          <p:nvPr/>
        </p:nvSpPr>
        <p:spPr>
          <a:xfrm>
            <a:off x="1223617" y="2205212"/>
            <a:ext cx="7355471" cy="1343384"/>
          </a:xfrm>
          <a:prstGeom prst="rect">
            <a:avLst/>
          </a:prstGeom>
        </p:spPr>
        <p:txBody>
          <a:bodyPr lIns="0" tIns="0" rIns="0" bIns="0" rtlCol="0" anchor="t">
            <a:spAutoFit/>
          </a:bodyPr>
          <a:lstStyle/>
          <a:p>
            <a:pPr algn="l">
              <a:lnSpc>
                <a:spcPts val="10288"/>
              </a:lnSpc>
            </a:pPr>
            <a:r>
              <a:rPr lang="en-US" sz="9799">
                <a:solidFill>
                  <a:srgbClr val="1F2374"/>
                </a:solidFill>
                <a:latin typeface="Anton"/>
                <a:ea typeface="Anton"/>
                <a:cs typeface="Anton"/>
                <a:sym typeface="Anton"/>
              </a:rPr>
              <a:t>REJA:</a:t>
            </a:r>
          </a:p>
        </p:txBody>
      </p:sp>
      <p:sp>
        <p:nvSpPr>
          <p:cNvPr id="18" name="TextBox 18"/>
          <p:cNvSpPr txBox="1"/>
          <p:nvPr/>
        </p:nvSpPr>
        <p:spPr>
          <a:xfrm>
            <a:off x="686657" y="4491443"/>
            <a:ext cx="9447943" cy="3731791"/>
          </a:xfrm>
          <a:prstGeom prst="rect">
            <a:avLst/>
          </a:prstGeom>
        </p:spPr>
        <p:txBody>
          <a:bodyPr wrap="square" lIns="0" tIns="0" rIns="0" bIns="0" rtlCol="0" anchor="t">
            <a:spAutoFit/>
          </a:bodyPr>
          <a:lstStyle/>
          <a:p>
            <a:pPr algn="l">
              <a:lnSpc>
                <a:spcPts val="6439"/>
              </a:lnSpc>
            </a:pPr>
            <a:r>
              <a:rPr lang="en-US" sz="4599" dirty="0">
                <a:solidFill>
                  <a:srgbClr val="000000"/>
                </a:solidFill>
                <a:latin typeface="Raleway Medium"/>
                <a:ea typeface="Raleway Medium"/>
                <a:cs typeface="Raleway Medium"/>
                <a:sym typeface="Raleway Medium"/>
              </a:rPr>
              <a:t>1.    Microsoft Word </a:t>
            </a:r>
            <a:r>
              <a:rPr lang="en-US" sz="4599" dirty="0" err="1">
                <a:solidFill>
                  <a:srgbClr val="000000"/>
                </a:solidFill>
                <a:latin typeface="Raleway Medium"/>
                <a:ea typeface="Raleway Medium"/>
                <a:cs typeface="Raleway Medium"/>
                <a:sym typeface="Raleway Medium"/>
              </a:rPr>
              <a:t>matn</a:t>
            </a:r>
            <a:r>
              <a:rPr lang="en-US" sz="4599" dirty="0">
                <a:solidFill>
                  <a:srgbClr val="000000"/>
                </a:solidFill>
                <a:latin typeface="Raleway Medium"/>
                <a:ea typeface="Raleway Medium"/>
                <a:cs typeface="Raleway Medium"/>
                <a:sym typeface="Raleway Medium"/>
              </a:rPr>
              <a:t> </a:t>
            </a:r>
            <a:r>
              <a:rPr lang="en-US" sz="4599" dirty="0" err="1">
                <a:solidFill>
                  <a:srgbClr val="000000"/>
                </a:solidFill>
                <a:latin typeface="Raleway Medium"/>
                <a:ea typeface="Raleway Medium"/>
                <a:cs typeface="Raleway Medium"/>
                <a:sym typeface="Raleway Medium"/>
              </a:rPr>
              <a:t>muxarriri</a:t>
            </a:r>
            <a:r>
              <a:rPr lang="en-US" sz="4599" dirty="0">
                <a:solidFill>
                  <a:srgbClr val="000000"/>
                </a:solidFill>
                <a:latin typeface="Raleway Medium"/>
                <a:ea typeface="Raleway Medium"/>
                <a:cs typeface="Raleway Medium"/>
                <a:sym typeface="Raleway Medium"/>
              </a:rPr>
              <a:t> </a:t>
            </a:r>
            <a:r>
              <a:rPr lang="en-US" sz="4599" dirty="0" err="1">
                <a:solidFill>
                  <a:srgbClr val="000000"/>
                </a:solidFill>
                <a:latin typeface="Raleway Medium"/>
                <a:ea typeface="Raleway Medium"/>
                <a:cs typeface="Raleway Medium"/>
                <a:sym typeface="Raleway Medium"/>
              </a:rPr>
              <a:t>imkoniyatlari</a:t>
            </a:r>
            <a:r>
              <a:rPr lang="en-US" sz="4599" dirty="0">
                <a:solidFill>
                  <a:srgbClr val="000000"/>
                </a:solidFill>
                <a:latin typeface="Raleway Medium"/>
                <a:ea typeface="Raleway Medium"/>
                <a:cs typeface="Raleway Medium"/>
                <a:sym typeface="Raleway Medium"/>
              </a:rPr>
              <a:t>.</a:t>
            </a:r>
          </a:p>
          <a:p>
            <a:pPr algn="l">
              <a:lnSpc>
                <a:spcPts val="6439"/>
              </a:lnSpc>
            </a:pPr>
            <a:r>
              <a:rPr lang="en-US" sz="4599" dirty="0">
                <a:solidFill>
                  <a:srgbClr val="000000"/>
                </a:solidFill>
                <a:latin typeface="Raleway Medium"/>
                <a:ea typeface="Raleway Medium"/>
                <a:cs typeface="Raleway Medium"/>
                <a:sym typeface="Raleway Medium"/>
              </a:rPr>
              <a:t>2.Microsoft Word </a:t>
            </a:r>
            <a:r>
              <a:rPr lang="en-US" sz="4599" dirty="0" err="1">
                <a:solidFill>
                  <a:srgbClr val="000000"/>
                </a:solidFill>
                <a:latin typeface="Raleway Medium"/>
                <a:ea typeface="Raleway Medium"/>
                <a:cs typeface="Raleway Medium"/>
                <a:sym typeface="Raleway Medium"/>
              </a:rPr>
              <a:t>dastur</a:t>
            </a:r>
            <a:r>
              <a:rPr lang="en-US" sz="4599" dirty="0">
                <a:solidFill>
                  <a:srgbClr val="000000"/>
                </a:solidFill>
                <a:latin typeface="Raleway Medium"/>
                <a:ea typeface="Raleway Medium"/>
                <a:cs typeface="Raleway Medium"/>
                <a:sym typeface="Raleway Medium"/>
              </a:rPr>
              <a:t> </a:t>
            </a:r>
            <a:r>
              <a:rPr lang="en-US" sz="4599" dirty="0" err="1">
                <a:solidFill>
                  <a:srgbClr val="000000"/>
                </a:solidFill>
                <a:latin typeface="Raleway Medium"/>
                <a:ea typeface="Raleway Medium"/>
                <a:cs typeface="Raleway Medium"/>
                <a:sym typeface="Raleway Medium"/>
              </a:rPr>
              <a:t>interfeysi</a:t>
            </a:r>
            <a:r>
              <a:rPr lang="en-US" sz="4599" dirty="0">
                <a:solidFill>
                  <a:srgbClr val="000000"/>
                </a:solidFill>
                <a:latin typeface="Raleway Medium"/>
                <a:ea typeface="Raleway Medium"/>
                <a:cs typeface="Raleway Medium"/>
                <a:sym typeface="Raleway Medium"/>
              </a:rPr>
              <a:t>.</a:t>
            </a:r>
          </a:p>
          <a:p>
            <a:pPr algn="l">
              <a:lnSpc>
                <a:spcPts val="6439"/>
              </a:lnSpc>
            </a:pPr>
            <a:r>
              <a:rPr lang="en-US" sz="4599" dirty="0">
                <a:solidFill>
                  <a:srgbClr val="000000"/>
                </a:solidFill>
                <a:latin typeface="Raleway Medium"/>
                <a:ea typeface="Raleway Medium"/>
                <a:cs typeface="Raleway Medium"/>
                <a:sym typeface="Raleway Medium"/>
              </a:rPr>
              <a:t>3.    </a:t>
            </a:r>
            <a:r>
              <a:rPr lang="en-US" sz="4599" dirty="0" err="1">
                <a:solidFill>
                  <a:srgbClr val="000000"/>
                </a:solidFill>
                <a:latin typeface="Raleway Medium"/>
                <a:ea typeface="Raleway Medium"/>
                <a:cs typeface="Raleway Medium"/>
                <a:sym typeface="Raleway Medium"/>
              </a:rPr>
              <a:t>Menyu</a:t>
            </a:r>
            <a:r>
              <a:rPr lang="en-US" sz="4599" dirty="0">
                <a:solidFill>
                  <a:srgbClr val="000000"/>
                </a:solidFill>
                <a:latin typeface="Raleway Medium"/>
                <a:ea typeface="Raleway Medium"/>
                <a:cs typeface="Raleway Medium"/>
                <a:sym typeface="Raleway Medium"/>
              </a:rPr>
              <a:t> </a:t>
            </a:r>
            <a:r>
              <a:rPr lang="en-US" sz="4599" dirty="0" err="1">
                <a:solidFill>
                  <a:srgbClr val="000000"/>
                </a:solidFill>
                <a:latin typeface="Raleway Medium"/>
                <a:ea typeface="Raleway Medium"/>
                <a:cs typeface="Raleway Medium"/>
                <a:sym typeface="Raleway Medium"/>
              </a:rPr>
              <a:t>buyruqlari</a:t>
            </a:r>
            <a:r>
              <a:rPr lang="en-US" sz="4599" dirty="0">
                <a:solidFill>
                  <a:srgbClr val="000000"/>
                </a:solidFill>
                <a:latin typeface="Raleway Medium"/>
                <a:ea typeface="Raleway Medium"/>
                <a:cs typeface="Raleway Medium"/>
                <a:sym typeface="Raleway Medium"/>
              </a:rPr>
              <a:t>.</a:t>
            </a:r>
          </a:p>
          <a:p>
            <a:pPr algn="l">
              <a:lnSpc>
                <a:spcPts val="3499"/>
              </a:lnSpc>
              <a:spcBef>
                <a:spcPct val="0"/>
              </a:spcBef>
            </a:pPr>
            <a:endParaRPr lang="en-US" sz="4599" dirty="0">
              <a:solidFill>
                <a:srgbClr val="000000"/>
              </a:solidFill>
              <a:latin typeface="Raleway Medium"/>
              <a:ea typeface="Raleway Medium"/>
              <a:cs typeface="Raleway Medium"/>
              <a:sym typeface="Raleway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1631083" y="4392101"/>
            <a:ext cx="20887092" cy="5336414"/>
            <a:chOff x="0" y="0"/>
            <a:chExt cx="5501127" cy="1405475"/>
          </a:xfrm>
        </p:grpSpPr>
        <p:sp>
          <p:nvSpPr>
            <p:cNvPr id="4" name="Freeform 4"/>
            <p:cNvSpPr/>
            <p:nvPr/>
          </p:nvSpPr>
          <p:spPr>
            <a:xfrm>
              <a:off x="0" y="0"/>
              <a:ext cx="5501127" cy="1405475"/>
            </a:xfrm>
            <a:custGeom>
              <a:avLst/>
              <a:gdLst/>
              <a:ahLst/>
              <a:cxnLst/>
              <a:rect l="l" t="t" r="r" b="b"/>
              <a:pathLst>
                <a:path w="5501127" h="1405475">
                  <a:moveTo>
                    <a:pt x="18903" y="0"/>
                  </a:moveTo>
                  <a:lnTo>
                    <a:pt x="5482224" y="0"/>
                  </a:lnTo>
                  <a:cubicBezTo>
                    <a:pt x="5492664" y="0"/>
                    <a:pt x="5501127" y="8463"/>
                    <a:pt x="5501127" y="18903"/>
                  </a:cubicBezTo>
                  <a:lnTo>
                    <a:pt x="5501127" y="1386572"/>
                  </a:lnTo>
                  <a:cubicBezTo>
                    <a:pt x="5501127" y="1391585"/>
                    <a:pt x="5499135" y="1396394"/>
                    <a:pt x="5495590" y="1399939"/>
                  </a:cubicBezTo>
                  <a:cubicBezTo>
                    <a:pt x="5492045" y="1403484"/>
                    <a:pt x="5487237" y="1405475"/>
                    <a:pt x="5482224" y="1405475"/>
                  </a:cubicBezTo>
                  <a:lnTo>
                    <a:pt x="18903" y="1405475"/>
                  </a:lnTo>
                  <a:cubicBezTo>
                    <a:pt x="13890" y="1405475"/>
                    <a:pt x="9082" y="1403484"/>
                    <a:pt x="5537" y="1399939"/>
                  </a:cubicBezTo>
                  <a:cubicBezTo>
                    <a:pt x="1992" y="1396394"/>
                    <a:pt x="0" y="1391585"/>
                    <a:pt x="0" y="1386572"/>
                  </a:cubicBezTo>
                  <a:lnTo>
                    <a:pt x="0" y="18903"/>
                  </a:lnTo>
                  <a:cubicBezTo>
                    <a:pt x="0" y="13890"/>
                    <a:pt x="1992" y="9082"/>
                    <a:pt x="5537" y="5537"/>
                  </a:cubicBezTo>
                  <a:cubicBezTo>
                    <a:pt x="9082" y="1992"/>
                    <a:pt x="13890" y="0"/>
                    <a:pt x="18903" y="0"/>
                  </a:cubicBezTo>
                  <a:close/>
                </a:path>
              </a:pathLst>
            </a:custGeom>
            <a:solidFill>
              <a:srgbClr val="000000">
                <a:alpha val="0"/>
              </a:srgbClr>
            </a:solidFill>
            <a:ln w="28575" cap="rnd">
              <a:gradFill>
                <a:gsLst>
                  <a:gs pos="0">
                    <a:srgbClr val="5960DC">
                      <a:alpha val="100000"/>
                    </a:srgbClr>
                  </a:gs>
                  <a:gs pos="100000">
                    <a:srgbClr val="FF99FF">
                      <a:alpha val="100000"/>
                    </a:srgbClr>
                  </a:gs>
                </a:gsLst>
                <a:lin ang="0"/>
              </a:gradFill>
              <a:prstDash val="solid"/>
              <a:round/>
            </a:ln>
          </p:spPr>
        </p:sp>
        <p:sp>
          <p:nvSpPr>
            <p:cNvPr id="5" name="TextBox 5"/>
            <p:cNvSpPr txBox="1"/>
            <p:nvPr/>
          </p:nvSpPr>
          <p:spPr>
            <a:xfrm>
              <a:off x="0" y="-38100"/>
              <a:ext cx="5501127" cy="1443575"/>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4005199" y="5842629"/>
            <a:ext cx="9639356" cy="8229600"/>
          </a:xfrm>
          <a:custGeom>
            <a:avLst/>
            <a:gdLst/>
            <a:ahLst/>
            <a:cxnLst/>
            <a:rect l="l" t="t" r="r" b="b"/>
            <a:pathLst>
              <a:path w="9639356" h="8229600">
                <a:moveTo>
                  <a:pt x="0" y="0"/>
                </a:moveTo>
                <a:lnTo>
                  <a:pt x="9639356" y="0"/>
                </a:lnTo>
                <a:lnTo>
                  <a:pt x="9639356" y="8229600"/>
                </a:lnTo>
                <a:lnTo>
                  <a:pt x="0" y="8229600"/>
                </a:lnTo>
                <a:lnTo>
                  <a:pt x="0" y="0"/>
                </a:lnTo>
                <a:close/>
              </a:path>
            </a:pathLst>
          </a:custGeom>
          <a:blipFill>
            <a:blip r:embed="rId3">
              <a:alphaModFix amt="46000"/>
            </a:blip>
            <a:stretch>
              <a:fillRect/>
            </a:stretch>
          </a:blipFill>
        </p:spPr>
      </p:sp>
      <p:sp>
        <p:nvSpPr>
          <p:cNvPr id="7" name="Freeform 7"/>
          <p:cNvSpPr/>
          <p:nvPr/>
        </p:nvSpPr>
        <p:spPr>
          <a:xfrm>
            <a:off x="8619466" y="9068420"/>
            <a:ext cx="663074" cy="379761"/>
          </a:xfrm>
          <a:custGeom>
            <a:avLst/>
            <a:gdLst/>
            <a:ahLst/>
            <a:cxnLst/>
            <a:rect l="l" t="t" r="r" b="b"/>
            <a:pathLst>
              <a:path w="663074" h="379761">
                <a:moveTo>
                  <a:pt x="0" y="0"/>
                </a:moveTo>
                <a:lnTo>
                  <a:pt x="663075" y="0"/>
                </a:lnTo>
                <a:lnTo>
                  <a:pt x="663075" y="379760"/>
                </a:lnTo>
                <a:lnTo>
                  <a:pt x="0" y="37976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1345005" y="-817212"/>
            <a:ext cx="4318969" cy="4114800"/>
          </a:xfrm>
          <a:custGeom>
            <a:avLst/>
            <a:gdLst/>
            <a:ahLst/>
            <a:cxnLst/>
            <a:rect l="l" t="t" r="r" b="b"/>
            <a:pathLst>
              <a:path w="4318969" h="4114800">
                <a:moveTo>
                  <a:pt x="0" y="0"/>
                </a:moveTo>
                <a:lnTo>
                  <a:pt x="4318969" y="0"/>
                </a:lnTo>
                <a:lnTo>
                  <a:pt x="4318969"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TextBox 9"/>
          <p:cNvSpPr txBox="1"/>
          <p:nvPr/>
        </p:nvSpPr>
        <p:spPr>
          <a:xfrm>
            <a:off x="3313097" y="1173513"/>
            <a:ext cx="12998083" cy="2472056"/>
          </a:xfrm>
          <a:prstGeom prst="rect">
            <a:avLst/>
          </a:prstGeom>
        </p:spPr>
        <p:txBody>
          <a:bodyPr lIns="0" tIns="0" rIns="0" bIns="0" rtlCol="0" anchor="t">
            <a:spAutoFit/>
          </a:bodyPr>
          <a:lstStyle/>
          <a:p>
            <a:pPr algn="ctr">
              <a:lnSpc>
                <a:spcPts val="3919"/>
              </a:lnSpc>
            </a:pPr>
            <a:r>
              <a:rPr lang="en-US" sz="2799" b="1">
                <a:solidFill>
                  <a:srgbClr val="000000"/>
                </a:solidFill>
                <a:latin typeface="Raleway Medium"/>
                <a:ea typeface="Raleway Medium"/>
                <a:cs typeface="Raleway Medium"/>
                <a:sym typeface="Raleway Medium"/>
              </a:rPr>
              <a:t> MS Office paketlaridan biri bo‘lgan Word 2013 dasturi boshqa paketlar kabi ko‘plab qulayliklar, xujjat ustida sifatli amallarni bajarish, fayllarni konvertatsiyalash, boshqa dasturlar bilan hamkorlikda ishlab imkoniyatlari yuklatilgan.</a:t>
            </a:r>
          </a:p>
          <a:p>
            <a:pPr algn="ctr">
              <a:lnSpc>
                <a:spcPts val="3919"/>
              </a:lnSpc>
              <a:spcBef>
                <a:spcPct val="0"/>
              </a:spcBef>
            </a:pPr>
            <a:endParaRPr lang="en-US" sz="2799" b="1">
              <a:solidFill>
                <a:srgbClr val="000000"/>
              </a:solidFill>
              <a:latin typeface="Raleway Medium"/>
              <a:ea typeface="Raleway Medium"/>
              <a:cs typeface="Raleway Medium"/>
              <a:sym typeface="Raleway Medium"/>
            </a:endParaRPr>
          </a:p>
        </p:txBody>
      </p:sp>
      <p:sp>
        <p:nvSpPr>
          <p:cNvPr id="10" name="Freeform 10"/>
          <p:cNvSpPr/>
          <p:nvPr/>
        </p:nvSpPr>
        <p:spPr>
          <a:xfrm flipH="1">
            <a:off x="16128515" y="6992974"/>
            <a:ext cx="4318969" cy="4114800"/>
          </a:xfrm>
          <a:custGeom>
            <a:avLst/>
            <a:gdLst/>
            <a:ahLst/>
            <a:cxnLst/>
            <a:rect l="l" t="t" r="r" b="b"/>
            <a:pathLst>
              <a:path w="4318969" h="4114800">
                <a:moveTo>
                  <a:pt x="4318970" y="0"/>
                </a:moveTo>
                <a:lnTo>
                  <a:pt x="0" y="0"/>
                </a:lnTo>
                <a:lnTo>
                  <a:pt x="0" y="4114800"/>
                </a:lnTo>
                <a:lnTo>
                  <a:pt x="4318970" y="4114800"/>
                </a:lnTo>
                <a:lnTo>
                  <a:pt x="431897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12755863" y="-3661170"/>
            <a:ext cx="9639356" cy="8229600"/>
          </a:xfrm>
          <a:custGeom>
            <a:avLst/>
            <a:gdLst/>
            <a:ahLst/>
            <a:cxnLst/>
            <a:rect l="l" t="t" r="r" b="b"/>
            <a:pathLst>
              <a:path w="9639356" h="8229600">
                <a:moveTo>
                  <a:pt x="0" y="0"/>
                </a:moveTo>
                <a:lnTo>
                  <a:pt x="9639355" y="0"/>
                </a:lnTo>
                <a:lnTo>
                  <a:pt x="9639355" y="8229600"/>
                </a:lnTo>
                <a:lnTo>
                  <a:pt x="0" y="8229600"/>
                </a:lnTo>
                <a:lnTo>
                  <a:pt x="0" y="0"/>
                </a:lnTo>
                <a:close/>
              </a:path>
            </a:pathLst>
          </a:custGeom>
          <a:blipFill>
            <a:blip r:embed="rId3">
              <a:alphaModFix amt="46000"/>
            </a:blip>
            <a:stretch>
              <a:fillRect/>
            </a:stretch>
          </a:blipFill>
        </p:spPr>
      </p:sp>
      <p:grpSp>
        <p:nvGrpSpPr>
          <p:cNvPr id="12" name="Group 12"/>
          <p:cNvGrpSpPr>
            <a:grpSpLocks noChangeAspect="1"/>
          </p:cNvGrpSpPr>
          <p:nvPr/>
        </p:nvGrpSpPr>
        <p:grpSpPr>
          <a:xfrm>
            <a:off x="4697286" y="3559819"/>
            <a:ext cx="9651385" cy="6168696"/>
            <a:chOff x="0" y="0"/>
            <a:chExt cx="7123430" cy="4552950"/>
          </a:xfrm>
        </p:grpSpPr>
        <p:sp>
          <p:nvSpPr>
            <p:cNvPr id="13" name="Freeform 13"/>
            <p:cNvSpPr/>
            <p:nvPr/>
          </p:nvSpPr>
          <p:spPr>
            <a:xfrm>
              <a:off x="0" y="0"/>
              <a:ext cx="7123430" cy="4552950"/>
            </a:xfrm>
            <a:custGeom>
              <a:avLst/>
              <a:gdLst/>
              <a:ahLst/>
              <a:cxnLst/>
              <a:rect l="l" t="t" r="r" b="b"/>
              <a:pathLst>
                <a:path w="7123430" h="4552950">
                  <a:moveTo>
                    <a:pt x="0" y="0"/>
                  </a:moveTo>
                  <a:lnTo>
                    <a:pt x="7123430" y="0"/>
                  </a:lnTo>
                  <a:lnTo>
                    <a:pt x="7123430" y="4552950"/>
                  </a:lnTo>
                  <a:lnTo>
                    <a:pt x="0" y="4552950"/>
                  </a:lnTo>
                  <a:close/>
                </a:path>
              </a:pathLst>
            </a:custGeom>
            <a:blipFill>
              <a:blip r:embed="rId8"/>
              <a:stretch>
                <a:fillRect l="-17905" r="-30653" b="-30850"/>
              </a:stretch>
            </a:blipFill>
          </p:spPr>
        </p:sp>
        <p:sp>
          <p:nvSpPr>
            <p:cNvPr id="14" name="Freeform 14"/>
            <p:cNvSpPr/>
            <p:nvPr/>
          </p:nvSpPr>
          <p:spPr>
            <a:xfrm>
              <a:off x="0" y="3829050"/>
              <a:ext cx="7123430" cy="723900"/>
            </a:xfrm>
            <a:custGeom>
              <a:avLst/>
              <a:gdLst/>
              <a:ahLst/>
              <a:cxnLst/>
              <a:rect l="l" t="t" r="r" b="b"/>
              <a:pathLst>
                <a:path w="7123430" h="723900">
                  <a:moveTo>
                    <a:pt x="0" y="0"/>
                  </a:moveTo>
                  <a:lnTo>
                    <a:pt x="7123430" y="0"/>
                  </a:lnTo>
                  <a:lnTo>
                    <a:pt x="7123430" y="723900"/>
                  </a:lnTo>
                  <a:lnTo>
                    <a:pt x="0" y="723900"/>
                  </a:lnTo>
                  <a:close/>
                </a:path>
              </a:pathLst>
            </a:custGeom>
            <a:solidFill>
              <a:srgbClr val="848F2C"/>
            </a:solid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1261129" y="1270794"/>
            <a:ext cx="6700867" cy="7470139"/>
            <a:chOff x="0" y="0"/>
            <a:chExt cx="960026" cy="1070239"/>
          </a:xfrm>
        </p:grpSpPr>
        <p:sp>
          <p:nvSpPr>
            <p:cNvPr id="4" name="Freeform 4"/>
            <p:cNvSpPr/>
            <p:nvPr/>
          </p:nvSpPr>
          <p:spPr>
            <a:xfrm>
              <a:off x="0" y="0"/>
              <a:ext cx="960026" cy="1070239"/>
            </a:xfrm>
            <a:custGeom>
              <a:avLst/>
              <a:gdLst/>
              <a:ahLst/>
              <a:cxnLst/>
              <a:rect l="l" t="t" r="r" b="b"/>
              <a:pathLst>
                <a:path w="960026" h="1070239">
                  <a:moveTo>
                    <a:pt x="480013" y="0"/>
                  </a:moveTo>
                  <a:cubicBezTo>
                    <a:pt x="214909" y="0"/>
                    <a:pt x="0" y="239581"/>
                    <a:pt x="0" y="535119"/>
                  </a:cubicBezTo>
                  <a:cubicBezTo>
                    <a:pt x="0" y="830658"/>
                    <a:pt x="214909" y="1070239"/>
                    <a:pt x="480013" y="1070239"/>
                  </a:cubicBezTo>
                  <a:cubicBezTo>
                    <a:pt x="745117" y="1070239"/>
                    <a:pt x="960026" y="830658"/>
                    <a:pt x="960026" y="535119"/>
                  </a:cubicBezTo>
                  <a:cubicBezTo>
                    <a:pt x="960026" y="239581"/>
                    <a:pt x="745117" y="0"/>
                    <a:pt x="480013" y="0"/>
                  </a:cubicBezTo>
                  <a:close/>
                </a:path>
              </a:pathLst>
            </a:custGeom>
            <a:solidFill>
              <a:srgbClr val="000000">
                <a:alpha val="0"/>
              </a:srgbClr>
            </a:solidFill>
            <a:ln w="9525" cap="sq">
              <a:solidFill>
                <a:srgbClr val="5960DC"/>
              </a:solidFill>
              <a:prstDash val="solid"/>
              <a:miter/>
            </a:ln>
          </p:spPr>
        </p:sp>
        <p:sp>
          <p:nvSpPr>
            <p:cNvPr id="5" name="TextBox 5"/>
            <p:cNvSpPr txBox="1"/>
            <p:nvPr/>
          </p:nvSpPr>
          <p:spPr>
            <a:xfrm>
              <a:off x="90002" y="62235"/>
              <a:ext cx="780021" cy="907669"/>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710360" y="-5074466"/>
            <a:ext cx="18778525" cy="9696548"/>
          </a:xfrm>
          <a:custGeom>
            <a:avLst/>
            <a:gdLst/>
            <a:ahLst/>
            <a:cxnLst/>
            <a:rect l="l" t="t" r="r" b="b"/>
            <a:pathLst>
              <a:path w="18778525" h="9696548">
                <a:moveTo>
                  <a:pt x="0" y="0"/>
                </a:moveTo>
                <a:lnTo>
                  <a:pt x="18778525" y="0"/>
                </a:lnTo>
                <a:lnTo>
                  <a:pt x="18778525" y="9696548"/>
                </a:lnTo>
                <a:lnTo>
                  <a:pt x="0" y="969654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2766985" y="7261682"/>
            <a:ext cx="5814884" cy="4964457"/>
          </a:xfrm>
          <a:custGeom>
            <a:avLst/>
            <a:gdLst/>
            <a:ahLst/>
            <a:cxnLst/>
            <a:rect l="l" t="t" r="r" b="b"/>
            <a:pathLst>
              <a:path w="5814884" h="4964457">
                <a:moveTo>
                  <a:pt x="0" y="0"/>
                </a:moveTo>
                <a:lnTo>
                  <a:pt x="5814883" y="0"/>
                </a:lnTo>
                <a:lnTo>
                  <a:pt x="5814883" y="4964457"/>
                </a:lnTo>
                <a:lnTo>
                  <a:pt x="0" y="4964457"/>
                </a:lnTo>
                <a:lnTo>
                  <a:pt x="0" y="0"/>
                </a:lnTo>
                <a:close/>
              </a:path>
            </a:pathLst>
          </a:custGeom>
          <a:blipFill>
            <a:blip r:embed="rId5">
              <a:alphaModFix amt="46000"/>
            </a:blip>
            <a:stretch>
              <a:fillRect/>
            </a:stretch>
          </a:blipFill>
        </p:spPr>
      </p:sp>
      <p:grpSp>
        <p:nvGrpSpPr>
          <p:cNvPr id="8" name="Group 8"/>
          <p:cNvGrpSpPr/>
          <p:nvPr/>
        </p:nvGrpSpPr>
        <p:grpSpPr>
          <a:xfrm>
            <a:off x="6958329" y="6521255"/>
            <a:ext cx="957589" cy="95758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19050" cap="sq">
              <a:gradFill>
                <a:gsLst>
                  <a:gs pos="0">
                    <a:srgbClr val="5960DC">
                      <a:alpha val="100000"/>
                    </a:srgbClr>
                  </a:gs>
                  <a:gs pos="100000">
                    <a:srgbClr val="FF99FF">
                      <a:alpha val="100000"/>
                    </a:srgbClr>
                  </a:gs>
                </a:gsLst>
                <a:lin ang="0"/>
              </a:gradFill>
              <a:prstDash val="solid"/>
              <a:miter/>
            </a:ln>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238190" y="2514937"/>
            <a:ext cx="4746745" cy="474674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5960DC"/>
              </a:solid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1028700" y="3981267"/>
            <a:ext cx="621722" cy="621722"/>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583708" y="2776570"/>
            <a:ext cx="4223480" cy="422348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6666" r="-16666"/>
              </a:stretch>
            </a:blipFill>
          </p:spPr>
        </p:sp>
      </p:grpSp>
      <p:grpSp>
        <p:nvGrpSpPr>
          <p:cNvPr id="19" name="Group 19"/>
          <p:cNvGrpSpPr/>
          <p:nvPr/>
        </p:nvGrpSpPr>
        <p:grpSpPr>
          <a:xfrm>
            <a:off x="7092676" y="6655602"/>
            <a:ext cx="688895" cy="68889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8552546" y="570185"/>
            <a:ext cx="8782194" cy="9980673"/>
          </a:xfrm>
          <a:prstGeom prst="rect">
            <a:avLst/>
          </a:prstGeom>
        </p:spPr>
        <p:txBody>
          <a:bodyPr lIns="0" tIns="0" rIns="0" bIns="0" rtlCol="0" anchor="t">
            <a:spAutoFit/>
          </a:bodyPr>
          <a:lstStyle/>
          <a:p>
            <a:pPr algn="l">
              <a:lnSpc>
                <a:spcPts val="3304"/>
              </a:lnSpc>
            </a:pPr>
            <a:r>
              <a:rPr lang="en-US" sz="2360" b="1">
                <a:solidFill>
                  <a:srgbClr val="000000"/>
                </a:solidFill>
                <a:latin typeface="Raleway Medium"/>
                <a:ea typeface="Raleway Medium"/>
                <a:cs typeface="Raleway Medium"/>
                <a:sym typeface="Raleway Medium"/>
              </a:rPr>
              <a:t> Microsoft Word dasturining yangi versiyasi bo‘lgan Word 2013 dasturi interfeysida foydalanuvchi uchun bir qancha qulayliklar nazarda tutilgan.</a:t>
            </a:r>
          </a:p>
          <a:p>
            <a:pPr algn="l">
              <a:lnSpc>
                <a:spcPts val="3304"/>
              </a:lnSpc>
            </a:pPr>
            <a:r>
              <a:rPr lang="en-US" sz="2360" b="1">
                <a:solidFill>
                  <a:srgbClr val="000000"/>
                </a:solidFill>
                <a:latin typeface="Raleway Medium"/>
                <a:ea typeface="Raleway Medium"/>
                <a:cs typeface="Raleway Medium"/>
                <a:sym typeface="Raleway Medium"/>
              </a:rPr>
              <a:t> Quyida ulardan ba’zilarini keltiramiz.</a:t>
            </a:r>
          </a:p>
          <a:p>
            <a:pPr algn="l">
              <a:lnSpc>
                <a:spcPts val="3304"/>
              </a:lnSpc>
            </a:pPr>
            <a:r>
              <a:rPr lang="en-US" sz="2360" b="1">
                <a:solidFill>
                  <a:srgbClr val="000000"/>
                </a:solidFill>
                <a:latin typeface="Raleway Medium"/>
                <a:ea typeface="Raleway Medium"/>
                <a:cs typeface="Raleway Medium"/>
                <a:sym typeface="Raleway Medium"/>
              </a:rPr>
              <a:t> ·    Bosh menyudagi buyruqlar tiplarga ajratilgan holda lenta shaklida ifodalanishi;</a:t>
            </a:r>
          </a:p>
          <a:p>
            <a:pPr algn="l">
              <a:lnSpc>
                <a:spcPts val="3304"/>
              </a:lnSpc>
            </a:pPr>
            <a:r>
              <a:rPr lang="en-US" sz="2360" b="1">
                <a:solidFill>
                  <a:srgbClr val="000000"/>
                </a:solidFill>
                <a:latin typeface="Raleway Medium"/>
                <a:ea typeface="Raleway Medium"/>
                <a:cs typeface="Raleway Medium"/>
                <a:sym typeface="Raleway Medium"/>
              </a:rPr>
              <a:t> ·    Xujjat fragmenti ajratilgan mini panel instrument xosil bo‘lishi;</a:t>
            </a:r>
          </a:p>
          <a:p>
            <a:pPr algn="l">
              <a:lnSpc>
                <a:spcPts val="3304"/>
              </a:lnSpc>
            </a:pPr>
            <a:r>
              <a:rPr lang="en-US" sz="2360" b="1">
                <a:solidFill>
                  <a:srgbClr val="000000"/>
                </a:solidFill>
                <a:latin typeface="Raleway Medium"/>
                <a:ea typeface="Raleway Medium"/>
                <a:cs typeface="Raleway Medium"/>
                <a:sym typeface="Raleway Medium"/>
              </a:rPr>
              <a:t> ·    Xujjat ximoyasida bir necha xil usullarni taklif etilishi;</a:t>
            </a:r>
          </a:p>
          <a:p>
            <a:pPr algn="l">
              <a:lnSpc>
                <a:spcPts val="3304"/>
              </a:lnSpc>
            </a:pPr>
            <a:r>
              <a:rPr lang="en-US" sz="2360" b="1">
                <a:solidFill>
                  <a:srgbClr val="000000"/>
                </a:solidFill>
                <a:latin typeface="Raleway Medium"/>
                <a:ea typeface="Raleway Medium"/>
                <a:cs typeface="Raleway Medium"/>
                <a:sym typeface="Raleway Medium"/>
              </a:rPr>
              <a:t> ·    Muammolarni qidirishda “Inspektor dokumentov” imkoniyati mavjudligi;</a:t>
            </a:r>
          </a:p>
          <a:p>
            <a:pPr algn="l">
              <a:lnSpc>
                <a:spcPts val="3304"/>
              </a:lnSpc>
            </a:pPr>
            <a:r>
              <a:rPr lang="en-US" sz="2360" b="1">
                <a:solidFill>
                  <a:srgbClr val="000000"/>
                </a:solidFill>
                <a:latin typeface="Raleway Medium"/>
                <a:ea typeface="Raleway Medium"/>
                <a:cs typeface="Raleway Medium"/>
                <a:sym typeface="Raleway Medium"/>
              </a:rPr>
              <a:t> ·    Yangi xujjat yaratishda bir necha xil turdagi shablonlarni taklif etilishi va qo‘llanishi;</a:t>
            </a:r>
          </a:p>
          <a:p>
            <a:pPr algn="l">
              <a:lnSpc>
                <a:spcPts val="3304"/>
              </a:lnSpc>
            </a:pPr>
            <a:r>
              <a:rPr lang="en-US" sz="2360" b="1">
                <a:solidFill>
                  <a:srgbClr val="000000"/>
                </a:solidFill>
                <a:latin typeface="Raleway Medium"/>
                <a:ea typeface="Raleway Medium"/>
                <a:cs typeface="Raleway Medium"/>
                <a:sym typeface="Raleway Medium"/>
              </a:rPr>
              <a:t> ·    Общий доступ buyrug‘ida xujjatga Internet tizimi orqali murojaat qilinishi, xujjatni elektron pochta orqali boshqarish, bloklarda nashr etish mumkinligi;</a:t>
            </a:r>
          </a:p>
          <a:p>
            <a:pPr algn="l">
              <a:lnSpc>
                <a:spcPts val="3304"/>
              </a:lnSpc>
            </a:pPr>
            <a:r>
              <a:rPr lang="en-US" sz="2360" b="1">
                <a:solidFill>
                  <a:srgbClr val="000000"/>
                </a:solidFill>
                <a:latin typeface="Raleway Medium"/>
                <a:ea typeface="Raleway Medium"/>
                <a:cs typeface="Raleway Medium"/>
                <a:sym typeface="Raleway Medium"/>
              </a:rPr>
              <a:t> ·    Экспорт buyrug‘i yordamida xujjatni PDF formatlariga konvertatsiya bo‘lishi;</a:t>
            </a:r>
          </a:p>
          <a:p>
            <a:pPr algn="l">
              <a:lnSpc>
                <a:spcPts val="3304"/>
              </a:lnSpc>
            </a:pPr>
            <a:r>
              <a:rPr lang="en-US" sz="2360" b="1">
                <a:solidFill>
                  <a:srgbClr val="000000"/>
                </a:solidFill>
                <a:latin typeface="Raleway Medium"/>
                <a:ea typeface="Raleway Medium"/>
                <a:cs typeface="Raleway Medium"/>
                <a:sym typeface="Raleway Medium"/>
              </a:rPr>
              <a:t> ·    Uchyotnaya zapis buyrug‘ida ixtiyoriy yerdan o‘z xujjatingizga (internet orqali) murojaat qila olishingiz;</a:t>
            </a:r>
          </a:p>
          <a:p>
            <a:pPr algn="l">
              <a:lnSpc>
                <a:spcPts val="3164"/>
              </a:lnSpc>
            </a:pPr>
            <a:endParaRPr lang="en-US" sz="2360" b="1">
              <a:solidFill>
                <a:srgbClr val="000000"/>
              </a:solidFill>
              <a:latin typeface="Raleway Medium"/>
              <a:ea typeface="Raleway Medium"/>
              <a:cs typeface="Raleway Medium"/>
              <a:sym typeface="Raleway Medium"/>
            </a:endParaRPr>
          </a:p>
          <a:p>
            <a:pPr algn="l">
              <a:lnSpc>
                <a:spcPts val="3164"/>
              </a:lnSpc>
            </a:pPr>
            <a:endParaRPr lang="en-US" sz="2360" b="1">
              <a:solidFill>
                <a:srgbClr val="000000"/>
              </a:solidFill>
              <a:latin typeface="Raleway Medium"/>
              <a:ea typeface="Raleway Medium"/>
              <a:cs typeface="Raleway Medium"/>
              <a:sym typeface="Raleway Medium"/>
            </a:endParaRPr>
          </a:p>
          <a:p>
            <a:pPr algn="l">
              <a:lnSpc>
                <a:spcPts val="3164"/>
              </a:lnSpc>
            </a:pPr>
            <a:endParaRPr lang="en-US" sz="2360" b="1">
              <a:solidFill>
                <a:srgbClr val="000000"/>
              </a:solidFill>
              <a:latin typeface="Raleway Medium"/>
              <a:ea typeface="Raleway Medium"/>
              <a:cs typeface="Raleway Medium"/>
              <a:sym typeface="Raleway Medium"/>
            </a:endParaRPr>
          </a:p>
          <a:p>
            <a:pPr algn="l">
              <a:lnSpc>
                <a:spcPts val="3164"/>
              </a:lnSpc>
              <a:spcBef>
                <a:spcPct val="0"/>
              </a:spcBef>
            </a:pPr>
            <a:endParaRPr lang="en-US" sz="2360" b="1">
              <a:solidFill>
                <a:srgbClr val="000000"/>
              </a:solidFill>
              <a:latin typeface="Raleway Medium"/>
              <a:ea typeface="Raleway Medium"/>
              <a:cs typeface="Raleway Medium"/>
              <a:sym typeface="Raleway Medium"/>
            </a:endParaRPr>
          </a:p>
        </p:txBody>
      </p:sp>
      <p:sp>
        <p:nvSpPr>
          <p:cNvPr id="23" name="Freeform 23"/>
          <p:cNvSpPr/>
          <p:nvPr/>
        </p:nvSpPr>
        <p:spPr>
          <a:xfrm>
            <a:off x="929592" y="9554030"/>
            <a:ext cx="663074" cy="379761"/>
          </a:xfrm>
          <a:custGeom>
            <a:avLst/>
            <a:gdLst/>
            <a:ahLst/>
            <a:cxnLst/>
            <a:rect l="l" t="t" r="r" b="b"/>
            <a:pathLst>
              <a:path w="663074" h="379761">
                <a:moveTo>
                  <a:pt x="0" y="0"/>
                </a:moveTo>
                <a:lnTo>
                  <a:pt x="663075" y="0"/>
                </a:lnTo>
                <a:lnTo>
                  <a:pt x="663075" y="379761"/>
                </a:lnTo>
                <a:lnTo>
                  <a:pt x="0" y="37976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nvGrpSpPr>
          <p:cNvPr id="24" name="Group 24"/>
          <p:cNvGrpSpPr/>
          <p:nvPr/>
        </p:nvGrpSpPr>
        <p:grpSpPr>
          <a:xfrm>
            <a:off x="4367693" y="8634669"/>
            <a:ext cx="243870" cy="243870"/>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2434221" y="-446483"/>
            <a:ext cx="9993248" cy="8531735"/>
          </a:xfrm>
          <a:custGeom>
            <a:avLst/>
            <a:gdLst/>
            <a:ahLst/>
            <a:cxnLst/>
            <a:rect l="l" t="t" r="r" b="b"/>
            <a:pathLst>
              <a:path w="9993248" h="8531735">
                <a:moveTo>
                  <a:pt x="0" y="0"/>
                </a:moveTo>
                <a:lnTo>
                  <a:pt x="9993248" y="0"/>
                </a:lnTo>
                <a:lnTo>
                  <a:pt x="9993248" y="8531735"/>
                </a:lnTo>
                <a:lnTo>
                  <a:pt x="0" y="8531735"/>
                </a:lnTo>
                <a:lnTo>
                  <a:pt x="0" y="0"/>
                </a:lnTo>
                <a:close/>
              </a:path>
            </a:pathLst>
          </a:custGeom>
          <a:blipFill>
            <a:blip r:embed="rId3">
              <a:alphaModFix amt="46000"/>
            </a:blip>
            <a:stretch>
              <a:fillRect/>
            </a:stretch>
          </a:blipFill>
        </p:spPr>
      </p:sp>
      <p:sp>
        <p:nvSpPr>
          <p:cNvPr id="4" name="Freeform 4"/>
          <p:cNvSpPr/>
          <p:nvPr/>
        </p:nvSpPr>
        <p:spPr>
          <a:xfrm>
            <a:off x="859134" y="3330383"/>
            <a:ext cx="4769736" cy="3809827"/>
          </a:xfrm>
          <a:custGeom>
            <a:avLst/>
            <a:gdLst/>
            <a:ahLst/>
            <a:cxnLst/>
            <a:rect l="l" t="t" r="r" b="b"/>
            <a:pathLst>
              <a:path w="4769736" h="3809827">
                <a:moveTo>
                  <a:pt x="0" y="0"/>
                </a:moveTo>
                <a:lnTo>
                  <a:pt x="4769736" y="0"/>
                </a:lnTo>
                <a:lnTo>
                  <a:pt x="4769736" y="3809827"/>
                </a:lnTo>
                <a:lnTo>
                  <a:pt x="0" y="3809827"/>
                </a:lnTo>
                <a:lnTo>
                  <a:pt x="0" y="0"/>
                </a:lnTo>
                <a:close/>
              </a:path>
            </a:pathLst>
          </a:custGeom>
          <a:blipFill>
            <a:blip r:embed="rId4"/>
            <a:stretch>
              <a:fillRect/>
            </a:stretch>
          </a:blipFill>
        </p:spPr>
      </p:sp>
      <p:sp>
        <p:nvSpPr>
          <p:cNvPr id="5" name="Freeform 5"/>
          <p:cNvSpPr/>
          <p:nvPr/>
        </p:nvSpPr>
        <p:spPr>
          <a:xfrm>
            <a:off x="9144000" y="8878539"/>
            <a:ext cx="663074" cy="379761"/>
          </a:xfrm>
          <a:custGeom>
            <a:avLst/>
            <a:gdLst/>
            <a:ahLst/>
            <a:cxnLst/>
            <a:rect l="l" t="t" r="r" b="b"/>
            <a:pathLst>
              <a:path w="663074" h="379761">
                <a:moveTo>
                  <a:pt x="0" y="0"/>
                </a:moveTo>
                <a:lnTo>
                  <a:pt x="663074" y="0"/>
                </a:lnTo>
                <a:lnTo>
                  <a:pt x="663074" y="379761"/>
                </a:lnTo>
                <a:lnTo>
                  <a:pt x="0" y="3797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827914" y="0"/>
            <a:ext cx="7315200" cy="2646772"/>
          </a:xfrm>
          <a:custGeom>
            <a:avLst/>
            <a:gdLst/>
            <a:ahLst/>
            <a:cxnLst/>
            <a:rect l="l" t="t" r="r" b="b"/>
            <a:pathLst>
              <a:path w="7315200" h="2646772">
                <a:moveTo>
                  <a:pt x="0" y="0"/>
                </a:moveTo>
                <a:lnTo>
                  <a:pt x="7315200" y="0"/>
                </a:lnTo>
                <a:lnTo>
                  <a:pt x="7315200" y="2646772"/>
                </a:lnTo>
                <a:lnTo>
                  <a:pt x="0" y="264677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Freeform 7"/>
          <p:cNvSpPr/>
          <p:nvPr/>
        </p:nvSpPr>
        <p:spPr>
          <a:xfrm>
            <a:off x="7163931" y="4247770"/>
            <a:ext cx="10540580" cy="5784880"/>
          </a:xfrm>
          <a:custGeom>
            <a:avLst/>
            <a:gdLst/>
            <a:ahLst/>
            <a:cxnLst/>
            <a:rect l="l" t="t" r="r" b="b"/>
            <a:pathLst>
              <a:path w="10540580" h="5784880">
                <a:moveTo>
                  <a:pt x="0" y="0"/>
                </a:moveTo>
                <a:lnTo>
                  <a:pt x="10540580" y="0"/>
                </a:lnTo>
                <a:lnTo>
                  <a:pt x="10540580" y="5784880"/>
                </a:lnTo>
                <a:lnTo>
                  <a:pt x="0" y="5784880"/>
                </a:lnTo>
                <a:lnTo>
                  <a:pt x="0" y="0"/>
                </a:lnTo>
                <a:close/>
              </a:path>
            </a:pathLst>
          </a:custGeom>
          <a:blipFill>
            <a:blip r:embed="rId9"/>
            <a:stretch>
              <a:fillRect t="-8648" b="-8648"/>
            </a:stretch>
          </a:blipFill>
        </p:spPr>
      </p:sp>
      <p:sp>
        <p:nvSpPr>
          <p:cNvPr id="8" name="TextBox 8"/>
          <p:cNvSpPr txBox="1"/>
          <p:nvPr/>
        </p:nvSpPr>
        <p:spPr>
          <a:xfrm>
            <a:off x="8720084" y="211547"/>
            <a:ext cx="7920383" cy="4813300"/>
          </a:xfrm>
          <a:prstGeom prst="rect">
            <a:avLst/>
          </a:prstGeom>
        </p:spPr>
        <p:txBody>
          <a:bodyPr lIns="0" tIns="0" rIns="0" bIns="0" rtlCol="0" anchor="t">
            <a:spAutoFit/>
          </a:bodyPr>
          <a:lstStyle/>
          <a:p>
            <a:pPr algn="l">
              <a:lnSpc>
                <a:spcPts val="3499"/>
              </a:lnSpc>
            </a:pPr>
            <a:r>
              <a:rPr lang="en-US" sz="2499" b="1">
                <a:solidFill>
                  <a:srgbClr val="000000"/>
                </a:solidFill>
                <a:latin typeface="Raleway Medium"/>
                <a:ea typeface="Raleway Medium"/>
                <a:cs typeface="Raleway Medium"/>
                <a:sym typeface="Raleway Medium"/>
              </a:rPr>
              <a:t> ·    “Панель быстрого доступа” paneliga ko‘p qo‘llaniluvchi buyruqlarni kiritish mumkinligi va ishlatilishi.</a:t>
            </a:r>
          </a:p>
          <a:p>
            <a:pPr algn="l">
              <a:lnSpc>
                <a:spcPts val="3499"/>
              </a:lnSpc>
            </a:pPr>
            <a:r>
              <a:rPr lang="en-US" sz="2499" b="1">
                <a:solidFill>
                  <a:srgbClr val="000000"/>
                </a:solidFill>
                <a:latin typeface="Raleway Medium"/>
                <a:ea typeface="Raleway Medium"/>
                <a:cs typeface="Raleway Medium"/>
                <a:sym typeface="Raleway Medium"/>
              </a:rPr>
              <a:t> Yuqoridagilardan tashqari bosh menyu bo‘limlaridagi buyruqlarda ham foydalanuvchi uchun ko‘plab qulayliklar, qo‘shimchalar kiritilgan. Bu haqida atroflicha tadqiqotning keyingi bo‘limlarida bayon etamiz.</a:t>
            </a:r>
          </a:p>
          <a:p>
            <a:pPr algn="l">
              <a:lnSpc>
                <a:spcPts val="3499"/>
              </a:lnSpc>
            </a:pPr>
            <a:r>
              <a:rPr lang="en-US" sz="2499" b="1">
                <a:solidFill>
                  <a:srgbClr val="000000"/>
                </a:solidFill>
                <a:latin typeface="Raleway Medium"/>
                <a:ea typeface="Raleway Medium"/>
                <a:cs typeface="Raleway Medium"/>
                <a:sym typeface="Raleway Medium"/>
              </a:rPr>
              <a:t> Файл menyu buyruqlari</a:t>
            </a:r>
          </a:p>
          <a:p>
            <a:pPr algn="l">
              <a:lnSpc>
                <a:spcPts val="3499"/>
              </a:lnSpc>
            </a:pPr>
            <a:endParaRPr lang="en-US" sz="2499" b="1">
              <a:solidFill>
                <a:srgbClr val="000000"/>
              </a:solidFill>
              <a:latin typeface="Raleway Medium"/>
              <a:ea typeface="Raleway Medium"/>
              <a:cs typeface="Raleway Medium"/>
              <a:sym typeface="Raleway Medium"/>
            </a:endParaRPr>
          </a:p>
          <a:p>
            <a:pPr algn="l">
              <a:lnSpc>
                <a:spcPts val="3499"/>
              </a:lnSpc>
              <a:spcBef>
                <a:spcPct val="0"/>
              </a:spcBef>
            </a:pPr>
            <a:endParaRPr lang="en-US" sz="2499" b="1">
              <a:solidFill>
                <a:srgbClr val="000000"/>
              </a:solidFill>
              <a:latin typeface="Raleway Medium"/>
              <a:ea typeface="Raleway Medium"/>
              <a:cs typeface="Raleway Medium"/>
              <a:sym typeface="Raleway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3790978" y="-4114800"/>
            <a:ext cx="9639356" cy="8229600"/>
          </a:xfrm>
          <a:custGeom>
            <a:avLst/>
            <a:gdLst/>
            <a:ahLst/>
            <a:cxnLst/>
            <a:rect l="l" t="t" r="r" b="b"/>
            <a:pathLst>
              <a:path w="9639356" h="8229600">
                <a:moveTo>
                  <a:pt x="0" y="0"/>
                </a:moveTo>
                <a:lnTo>
                  <a:pt x="9639356" y="0"/>
                </a:lnTo>
                <a:lnTo>
                  <a:pt x="9639356" y="8229600"/>
                </a:lnTo>
                <a:lnTo>
                  <a:pt x="0" y="8229600"/>
                </a:lnTo>
                <a:lnTo>
                  <a:pt x="0" y="0"/>
                </a:lnTo>
                <a:close/>
              </a:path>
            </a:pathLst>
          </a:custGeom>
          <a:blipFill>
            <a:blip r:embed="rId3">
              <a:alphaModFix amt="46000"/>
            </a:blip>
            <a:stretch>
              <a:fillRect/>
            </a:stretch>
          </a:blipFill>
        </p:spPr>
      </p:sp>
      <p:sp>
        <p:nvSpPr>
          <p:cNvPr id="4" name="Freeform 4"/>
          <p:cNvSpPr/>
          <p:nvPr/>
        </p:nvSpPr>
        <p:spPr>
          <a:xfrm>
            <a:off x="1223617" y="8660415"/>
            <a:ext cx="663074" cy="379761"/>
          </a:xfrm>
          <a:custGeom>
            <a:avLst/>
            <a:gdLst/>
            <a:ahLst/>
            <a:cxnLst/>
            <a:rect l="l" t="t" r="r" b="b"/>
            <a:pathLst>
              <a:path w="663074" h="379761">
                <a:moveTo>
                  <a:pt x="0" y="0"/>
                </a:moveTo>
                <a:lnTo>
                  <a:pt x="663074" y="0"/>
                </a:lnTo>
                <a:lnTo>
                  <a:pt x="663074" y="379761"/>
                </a:lnTo>
                <a:lnTo>
                  <a:pt x="0" y="37976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5" name="Group 5"/>
          <p:cNvGrpSpPr/>
          <p:nvPr/>
        </p:nvGrpSpPr>
        <p:grpSpPr>
          <a:xfrm>
            <a:off x="10853509" y="0"/>
            <a:ext cx="6102833" cy="10287000"/>
            <a:chOff x="0" y="0"/>
            <a:chExt cx="945489" cy="1593725"/>
          </a:xfrm>
        </p:grpSpPr>
        <p:sp>
          <p:nvSpPr>
            <p:cNvPr id="6" name="Freeform 6"/>
            <p:cNvSpPr/>
            <p:nvPr/>
          </p:nvSpPr>
          <p:spPr>
            <a:xfrm>
              <a:off x="0" y="0"/>
              <a:ext cx="945489" cy="1593725"/>
            </a:xfrm>
            <a:custGeom>
              <a:avLst/>
              <a:gdLst/>
              <a:ahLst/>
              <a:cxnLst/>
              <a:rect l="l" t="t" r="r" b="b"/>
              <a:pathLst>
                <a:path w="945489" h="1593725">
                  <a:moveTo>
                    <a:pt x="0" y="0"/>
                  </a:moveTo>
                  <a:lnTo>
                    <a:pt x="945489" y="0"/>
                  </a:lnTo>
                  <a:lnTo>
                    <a:pt x="945489" y="1593725"/>
                  </a:lnTo>
                  <a:lnTo>
                    <a:pt x="0" y="1593725"/>
                  </a:lnTo>
                  <a:close/>
                </a:path>
              </a:pathLst>
            </a:custGeom>
            <a:blipFill>
              <a:blip r:embed="rId6"/>
              <a:stretch>
                <a:fillRect l="-6151" r="-6151"/>
              </a:stretch>
            </a:blipFill>
          </p:spPr>
        </p:sp>
      </p:grpSp>
      <p:grpSp>
        <p:nvGrpSpPr>
          <p:cNvPr id="7" name="Group 7"/>
          <p:cNvGrpSpPr/>
          <p:nvPr/>
        </p:nvGrpSpPr>
        <p:grpSpPr>
          <a:xfrm>
            <a:off x="16441027" y="7791082"/>
            <a:ext cx="1030630" cy="103063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804147" y="2324335"/>
            <a:ext cx="3519591" cy="4095524"/>
            <a:chOff x="0" y="0"/>
            <a:chExt cx="698500" cy="812800"/>
          </a:xfrm>
        </p:grpSpPr>
        <p:sp>
          <p:nvSpPr>
            <p:cNvPr id="11" name="Freeform 11"/>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blipFill>
              <a:blip r:embed="rId7"/>
              <a:stretch>
                <a:fillRect l="-37327" r="-37327"/>
              </a:stretch>
            </a:blipFill>
            <a:ln w="38100" cap="sq">
              <a:gradFill>
                <a:gsLst>
                  <a:gs pos="0">
                    <a:srgbClr val="5960DC">
                      <a:alpha val="100000"/>
                    </a:srgbClr>
                  </a:gs>
                  <a:gs pos="100000">
                    <a:srgbClr val="FF99FF">
                      <a:alpha val="100000"/>
                    </a:srgbClr>
                  </a:gs>
                </a:gsLst>
                <a:lin ang="0"/>
              </a:gradFill>
              <a:prstDash val="solid"/>
              <a:miter/>
            </a:ln>
          </p:spPr>
        </p:sp>
      </p:grpSp>
      <p:grpSp>
        <p:nvGrpSpPr>
          <p:cNvPr id="12" name="Group 12"/>
          <p:cNvGrpSpPr/>
          <p:nvPr/>
        </p:nvGrpSpPr>
        <p:grpSpPr>
          <a:xfrm>
            <a:off x="8288831" y="3017596"/>
            <a:ext cx="1030630" cy="1030630"/>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960DC">
                    <a:alpha val="100000"/>
                  </a:srgbClr>
                </a:gs>
                <a:gs pos="100000">
                  <a:srgbClr val="FF99FF">
                    <a:alpha val="100000"/>
                  </a:srgbClr>
                </a:gs>
              </a:gsLst>
              <a:lin ang="0"/>
            </a:gra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728495" y="3446332"/>
            <a:ext cx="7287634" cy="6644608"/>
          </a:xfrm>
          <a:custGeom>
            <a:avLst/>
            <a:gdLst/>
            <a:ahLst/>
            <a:cxnLst/>
            <a:rect l="l" t="t" r="r" b="b"/>
            <a:pathLst>
              <a:path w="7287634" h="6644608">
                <a:moveTo>
                  <a:pt x="0" y="0"/>
                </a:moveTo>
                <a:lnTo>
                  <a:pt x="7287634" y="0"/>
                </a:lnTo>
                <a:lnTo>
                  <a:pt x="7287634" y="6644608"/>
                </a:lnTo>
                <a:lnTo>
                  <a:pt x="0" y="6644608"/>
                </a:lnTo>
                <a:lnTo>
                  <a:pt x="0" y="0"/>
                </a:lnTo>
                <a:close/>
              </a:path>
            </a:pathLst>
          </a:custGeom>
          <a:blipFill>
            <a:blip r:embed="rId8"/>
            <a:stretch>
              <a:fillRect/>
            </a:stretch>
          </a:blipFill>
        </p:spPr>
      </p:sp>
      <p:sp>
        <p:nvSpPr>
          <p:cNvPr id="16" name="TextBox 16"/>
          <p:cNvSpPr txBox="1"/>
          <p:nvPr/>
        </p:nvSpPr>
        <p:spPr>
          <a:xfrm>
            <a:off x="545351" y="472211"/>
            <a:ext cx="7920383" cy="3060700"/>
          </a:xfrm>
          <a:prstGeom prst="rect">
            <a:avLst/>
          </a:prstGeom>
        </p:spPr>
        <p:txBody>
          <a:bodyPr lIns="0" tIns="0" rIns="0" bIns="0" rtlCol="0" anchor="t">
            <a:spAutoFit/>
          </a:bodyPr>
          <a:lstStyle/>
          <a:p>
            <a:pPr algn="l">
              <a:lnSpc>
                <a:spcPts val="3499"/>
              </a:lnSpc>
            </a:pPr>
            <a:r>
              <a:rPr lang="en-US" sz="2499" b="1">
                <a:solidFill>
                  <a:srgbClr val="000000"/>
                </a:solidFill>
                <a:latin typeface="Raleway Medium"/>
                <a:ea typeface="Raleway Medium"/>
                <a:cs typeface="Raleway Medium"/>
                <a:sym typeface="Raleway Medium"/>
              </a:rPr>
              <a:t> Сведения buyrug‘ida joriy xujjat haqida (xajmi, saxifalar soni, so‘zlar soni, yaratilish sanasi,) ma’lumot, xujjat ustida ximoya usulini qo‘llash (защита документа), xujjatdagi muammolarni qidirish (поиск проблем), dastur versiyalarini boshqarish (управление версиями) buyruqlari bajariladi.</a:t>
            </a:r>
          </a:p>
          <a:p>
            <a:pPr algn="l">
              <a:lnSpc>
                <a:spcPts val="3499"/>
              </a:lnSpc>
              <a:spcBef>
                <a:spcPct val="0"/>
              </a:spcBef>
            </a:pPr>
            <a:endParaRPr lang="en-US" sz="2499" b="1">
              <a:solidFill>
                <a:srgbClr val="000000"/>
              </a:solidFill>
              <a:latin typeface="Raleway Medium"/>
              <a:ea typeface="Raleway Medium"/>
              <a:cs typeface="Raleway Medium"/>
              <a:sym typeface="Raleway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TextBox 3"/>
          <p:cNvSpPr txBox="1"/>
          <p:nvPr/>
        </p:nvSpPr>
        <p:spPr>
          <a:xfrm>
            <a:off x="587668" y="228508"/>
            <a:ext cx="6902081" cy="6532942"/>
          </a:xfrm>
          <a:prstGeom prst="rect">
            <a:avLst/>
          </a:prstGeom>
        </p:spPr>
        <p:txBody>
          <a:bodyPr lIns="0" tIns="0" rIns="0" bIns="0" rtlCol="0" anchor="t">
            <a:spAutoFit/>
          </a:bodyPr>
          <a:lstStyle/>
          <a:p>
            <a:pPr>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Пометить</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как</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окончательный</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buyrug‘i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xujjatda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eng</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so‘nngi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taxrirlash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ishlari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bajarilgandan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so‘ng</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ishga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tushiriladi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Natijada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bu</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ustida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amal</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bajarish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taxrirlash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ishlarini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bajarish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mumkin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bo‘lmaydi</a:t>
            </a:r>
            <a:r>
              <a:rPr lang="en-US" sz="2270" b="1" dirty="0">
                <a:solidFill>
                  <a:srgbClr val="000000"/>
                </a:solidFill>
                <a:latin typeface="Raleway Medium"/>
                <a:ea typeface="Raleway Medium"/>
                <a:cs typeface="Raleway Medium"/>
                <a:sym typeface="Raleway Medium"/>
              </a:rPr>
              <a:t>.</a:t>
            </a:r>
          </a:p>
          <a:p>
            <a:pPr>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Зашифровать</a:t>
            </a:r>
            <a:r>
              <a:rPr lang="en-US" sz="2270" b="1" dirty="0">
                <a:solidFill>
                  <a:srgbClr val="000000"/>
                </a:solidFill>
                <a:latin typeface="Raleway Medium"/>
                <a:ea typeface="Raleway Medium"/>
                <a:cs typeface="Raleway Medium"/>
                <a:sym typeface="Raleway Medium"/>
              </a:rPr>
              <a:t> с </a:t>
            </a:r>
            <a:r>
              <a:rPr lang="en-US" sz="2270" b="1" dirty="0" err="1">
                <a:solidFill>
                  <a:srgbClr val="000000"/>
                </a:solidFill>
                <a:latin typeface="Raleway Medium"/>
                <a:ea typeface="Raleway Medium"/>
                <a:cs typeface="Raleway Medium"/>
                <a:sym typeface="Raleway Medium"/>
              </a:rPr>
              <a:t>использованием</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пароля</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buyrug‘i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parol</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bilan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ximoyalaydi</a:t>
            </a:r>
            <a:r>
              <a:rPr lang="en-US" sz="2270" b="1" dirty="0">
                <a:solidFill>
                  <a:srgbClr val="000000"/>
                </a:solidFill>
                <a:latin typeface="Raleway Medium"/>
                <a:ea typeface="Raleway Medium"/>
                <a:cs typeface="Raleway Medium"/>
                <a:sym typeface="Raleway Medium"/>
              </a:rPr>
              <a:t>.</a:t>
            </a:r>
          </a:p>
          <a:p>
            <a:pPr>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Ограничить</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редактирование</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ustida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taxrirlash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ishlarini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cheklash</a:t>
            </a:r>
            <a:r>
              <a:rPr lang="en-US" sz="2270" b="1" dirty="0">
                <a:solidFill>
                  <a:srgbClr val="000000"/>
                </a:solidFill>
                <a:latin typeface="Raleway Medium"/>
                <a:ea typeface="Raleway Medium"/>
                <a:cs typeface="Raleway Medium"/>
                <a:sym typeface="Raleway Medium"/>
              </a:rPr>
              <a:t>.</a:t>
            </a:r>
          </a:p>
          <a:p>
            <a:pPr>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Ограничить</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доступ</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pechat</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qilish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chegara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ruxsatlarini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cheklash</a:t>
            </a:r>
            <a:r>
              <a:rPr lang="en-US" sz="2270" b="1" dirty="0">
                <a:solidFill>
                  <a:srgbClr val="000000"/>
                </a:solidFill>
                <a:latin typeface="Raleway Medium"/>
                <a:ea typeface="Raleway Medium"/>
                <a:cs typeface="Raleway Medium"/>
                <a:sym typeface="Raleway Medium"/>
              </a:rPr>
              <a:t>.</a:t>
            </a:r>
          </a:p>
          <a:p>
            <a:pPr>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Добавить</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цифровую</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подпись</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xujjatga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elektron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imzo</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ko‘yish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Buning</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uchun</a:t>
            </a:r>
            <a:r>
              <a:rPr lang="en-US" sz="2270" b="1" dirty="0">
                <a:solidFill>
                  <a:srgbClr val="000000"/>
                </a:solidFill>
                <a:latin typeface="Raleway Medium"/>
                <a:ea typeface="Raleway Medium"/>
                <a:cs typeface="Raleway Medium"/>
                <a:sym typeface="Raleway Medium"/>
              </a:rPr>
              <a:t> Microsoft </a:t>
            </a:r>
            <a:r>
              <a:rPr lang="en-US" sz="2270" b="1" dirty="0" err="1">
                <a:solidFill>
                  <a:srgbClr val="000000"/>
                </a:solidFill>
                <a:latin typeface="Raleway Medium"/>
                <a:ea typeface="Raleway Medium"/>
                <a:cs typeface="Raleway Medium"/>
                <a:sym typeface="Raleway Medium"/>
              </a:rPr>
              <a:t>kompaniyasidan</a:t>
            </a:r>
            <a:r>
              <a:rPr lang="en-US" sz="2270" b="1" dirty="0">
                <a:solidFill>
                  <a:srgbClr val="000000"/>
                </a:solidFill>
                <a:latin typeface="Raleway Medium"/>
                <a:ea typeface="Raleway Medium"/>
                <a:cs typeface="Raleway Medium"/>
                <a:sym typeface="Raleway Medium"/>
              </a:rPr>
              <a:t> internet </a:t>
            </a:r>
            <a:r>
              <a:rPr lang="en-US" sz="2270" b="1" dirty="0" err="1">
                <a:solidFill>
                  <a:srgbClr val="000000"/>
                </a:solidFill>
                <a:latin typeface="Raleway Medium"/>
                <a:ea typeface="Raleway Medium"/>
                <a:cs typeface="Raleway Medium"/>
                <a:sym typeface="Raleway Medium"/>
              </a:rPr>
              <a:t>orqali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raqamli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imzoni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olish</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kerak</a:t>
            </a:r>
            <a:r>
              <a:rPr lang="en-US" sz="2270" b="1" dirty="0">
                <a:solidFill>
                  <a:srgbClr val="000000"/>
                </a:solidFill>
                <a:latin typeface="Raleway Medium"/>
                <a:ea typeface="Raleway Medium"/>
                <a:cs typeface="Raleway Medium"/>
                <a:sym typeface="Raleway Medium"/>
              </a:rPr>
              <a:t>.</a:t>
            </a:r>
          </a:p>
          <a:p>
            <a:pPr>
              <a:lnSpc>
                <a:spcPts val="3179"/>
              </a:lnSpc>
              <a:spcBef>
                <a:spcPct val="0"/>
              </a:spcBef>
            </a:pPr>
            <a:endParaRPr lang="en-US" sz="2270" b="1" dirty="0">
              <a:solidFill>
                <a:srgbClr val="000000"/>
              </a:solidFill>
              <a:latin typeface="Raleway Medium"/>
              <a:ea typeface="Raleway Medium"/>
              <a:cs typeface="Raleway Medium"/>
              <a:sym typeface="Raleway Medium"/>
            </a:endParaRPr>
          </a:p>
        </p:txBody>
      </p:sp>
      <p:sp>
        <p:nvSpPr>
          <p:cNvPr id="4" name="Freeform 4"/>
          <p:cNvSpPr/>
          <p:nvPr/>
        </p:nvSpPr>
        <p:spPr>
          <a:xfrm>
            <a:off x="-1776175" y="-2008268"/>
            <a:ext cx="5814884" cy="4964457"/>
          </a:xfrm>
          <a:custGeom>
            <a:avLst/>
            <a:gdLst/>
            <a:ahLst/>
            <a:cxnLst/>
            <a:rect l="l" t="t" r="r" b="b"/>
            <a:pathLst>
              <a:path w="5814884" h="4964457">
                <a:moveTo>
                  <a:pt x="0" y="0"/>
                </a:moveTo>
                <a:lnTo>
                  <a:pt x="5814883" y="0"/>
                </a:lnTo>
                <a:lnTo>
                  <a:pt x="5814883" y="4964457"/>
                </a:lnTo>
                <a:lnTo>
                  <a:pt x="0" y="4964457"/>
                </a:lnTo>
                <a:lnTo>
                  <a:pt x="0" y="0"/>
                </a:lnTo>
                <a:close/>
              </a:path>
            </a:pathLst>
          </a:custGeom>
          <a:blipFill>
            <a:blip r:embed="rId3">
              <a:alphaModFix amt="46000"/>
            </a:blip>
            <a:stretch>
              <a:fillRect/>
            </a:stretch>
          </a:blipFill>
        </p:spPr>
      </p:sp>
      <p:sp>
        <p:nvSpPr>
          <p:cNvPr id="5" name="Freeform 5"/>
          <p:cNvSpPr/>
          <p:nvPr/>
        </p:nvSpPr>
        <p:spPr>
          <a:xfrm>
            <a:off x="8193085" y="473960"/>
            <a:ext cx="8728009" cy="5367492"/>
          </a:xfrm>
          <a:custGeom>
            <a:avLst/>
            <a:gdLst/>
            <a:ahLst/>
            <a:cxnLst/>
            <a:rect l="l" t="t" r="r" b="b"/>
            <a:pathLst>
              <a:path w="8728009" h="5367492">
                <a:moveTo>
                  <a:pt x="0" y="0"/>
                </a:moveTo>
                <a:lnTo>
                  <a:pt x="8728009" y="0"/>
                </a:lnTo>
                <a:lnTo>
                  <a:pt x="8728009" y="5367493"/>
                </a:lnTo>
                <a:lnTo>
                  <a:pt x="0" y="5367493"/>
                </a:lnTo>
                <a:lnTo>
                  <a:pt x="0" y="0"/>
                </a:lnTo>
                <a:close/>
              </a:path>
            </a:pathLst>
          </a:custGeom>
          <a:blipFill>
            <a:blip r:embed="rId4"/>
            <a:stretch>
              <a:fillRect/>
            </a:stretch>
          </a:blipFill>
        </p:spPr>
      </p:sp>
      <p:sp>
        <p:nvSpPr>
          <p:cNvPr id="6" name="Freeform 6"/>
          <p:cNvSpPr/>
          <p:nvPr/>
        </p:nvSpPr>
        <p:spPr>
          <a:xfrm>
            <a:off x="9810050" y="6082276"/>
            <a:ext cx="7831702" cy="3573556"/>
          </a:xfrm>
          <a:custGeom>
            <a:avLst/>
            <a:gdLst/>
            <a:ahLst/>
            <a:cxnLst/>
            <a:rect l="l" t="t" r="r" b="b"/>
            <a:pathLst>
              <a:path w="7831702" h="3573556">
                <a:moveTo>
                  <a:pt x="0" y="0"/>
                </a:moveTo>
                <a:lnTo>
                  <a:pt x="7831702" y="0"/>
                </a:lnTo>
                <a:lnTo>
                  <a:pt x="7831702" y="3573556"/>
                </a:lnTo>
                <a:lnTo>
                  <a:pt x="0" y="3573556"/>
                </a:lnTo>
                <a:lnTo>
                  <a:pt x="0" y="0"/>
                </a:lnTo>
                <a:close/>
              </a:path>
            </a:pathLst>
          </a:custGeom>
          <a:blipFill>
            <a:blip r:embed="rId5"/>
            <a:stretch>
              <a:fillRect/>
            </a:stretch>
          </a:blipFill>
        </p:spPr>
      </p:sp>
      <p:sp>
        <p:nvSpPr>
          <p:cNvPr id="7" name="TextBox 7"/>
          <p:cNvSpPr txBox="1"/>
          <p:nvPr/>
        </p:nvSpPr>
        <p:spPr>
          <a:xfrm>
            <a:off x="305057" y="6317262"/>
            <a:ext cx="9260094" cy="4070730"/>
          </a:xfrm>
          <a:prstGeom prst="rect">
            <a:avLst/>
          </a:prstGeom>
        </p:spPr>
        <p:txBody>
          <a:bodyPr lIns="0" tIns="0" rIns="0" bIns="0" rtlCol="0" anchor="t">
            <a:spAutoFit/>
          </a:bodyPr>
          <a:lstStyle/>
          <a:p>
            <a:pPr algn="just">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Инспектор</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документов</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xujjatdagi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yashirin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tekstlarni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noo‘rin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izoxlarni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примечаний</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kolontitullarni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va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boshqalarni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tekshiradi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va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xatoliklarni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topadi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va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o‘chirishni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taklif</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etadi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Natijada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ortiqcha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daxmazalardan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xoli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bo‘ladi</a:t>
            </a:r>
            <a:r>
              <a:rPr lang="en-US" sz="2270" b="1" dirty="0">
                <a:solidFill>
                  <a:srgbClr val="000000"/>
                </a:solidFill>
                <a:latin typeface="Raleway Medium"/>
                <a:ea typeface="Raleway Medium"/>
                <a:cs typeface="Raleway Medium"/>
                <a:sym typeface="Raleway Medium"/>
              </a:rPr>
              <a:t>.</a:t>
            </a:r>
          </a:p>
          <a:p>
            <a:pPr algn="just">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Проверка</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читаемости</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xujjatdagi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ortiqcha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qo‘llanilgan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ob’yektlarni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ko‘rsatib</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beradi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Maqsad</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mazmuni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bilan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tanishayotgan</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foydalanuvchini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ishini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osonlashtiradi</a:t>
            </a:r>
            <a:r>
              <a:rPr lang="en-US" sz="2270" b="1" dirty="0">
                <a:solidFill>
                  <a:srgbClr val="000000"/>
                </a:solidFill>
                <a:latin typeface="Raleway Medium"/>
                <a:ea typeface="Raleway Medium"/>
                <a:cs typeface="Raleway Medium"/>
                <a:sym typeface="Raleway Medium"/>
              </a:rPr>
              <a:t>.</a:t>
            </a:r>
          </a:p>
          <a:p>
            <a:pPr algn="just">
              <a:lnSpc>
                <a:spcPts val="3179"/>
              </a:lnSpc>
            </a:pP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Проверка</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совместимости</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xujjatda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versiyalari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orasidagi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imkoniyatlar</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tafovutlarni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tekshiradi</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va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bartaraf</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etishga</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xarakat</a:t>
            </a:r>
            <a:r>
              <a:rPr lang="en-US" sz="2270" b="1" dirty="0">
                <a:solidFill>
                  <a:srgbClr val="000000"/>
                </a:solidFill>
                <a:latin typeface="Raleway Medium"/>
                <a:ea typeface="Raleway Medium"/>
                <a:cs typeface="Raleway Medium"/>
                <a:sym typeface="Raleway Medium"/>
              </a:rPr>
              <a:t> </a:t>
            </a:r>
            <a:r>
              <a:rPr lang="en-US" sz="2270" b="1" dirty="0" err="1">
                <a:solidFill>
                  <a:srgbClr val="000000"/>
                </a:solidFill>
                <a:latin typeface="Raleway Medium"/>
                <a:ea typeface="Raleway Medium"/>
                <a:cs typeface="Raleway Medium"/>
                <a:sym typeface="Raleway Medium"/>
              </a:rPr>
              <a:t>qiladi</a:t>
            </a:r>
            <a:r>
              <a:rPr lang="en-US" sz="2270" b="1" dirty="0">
                <a:solidFill>
                  <a:srgbClr val="000000"/>
                </a:solidFill>
                <a:latin typeface="Raleway Medium"/>
                <a:ea typeface="Raleway Medium"/>
                <a:cs typeface="Raleway Medium"/>
                <a:sym typeface="Raleway Medium"/>
              </a:rPr>
              <a:t>.</a:t>
            </a:r>
          </a:p>
          <a:p>
            <a:pPr algn="ctr">
              <a:lnSpc>
                <a:spcPts val="3179"/>
              </a:lnSpc>
              <a:spcBef>
                <a:spcPct val="0"/>
              </a:spcBef>
            </a:pPr>
            <a:endParaRPr lang="en-US" sz="2270" b="1" dirty="0">
              <a:solidFill>
                <a:srgbClr val="000000"/>
              </a:solidFill>
              <a:latin typeface="Raleway Medium"/>
              <a:ea typeface="Raleway Medium"/>
              <a:cs typeface="Raleway Medium"/>
              <a:sym typeface="Raleway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3790978" y="-4114800"/>
            <a:ext cx="9639356" cy="8229600"/>
          </a:xfrm>
          <a:custGeom>
            <a:avLst/>
            <a:gdLst/>
            <a:ahLst/>
            <a:cxnLst/>
            <a:rect l="l" t="t" r="r" b="b"/>
            <a:pathLst>
              <a:path w="9639356" h="8229600">
                <a:moveTo>
                  <a:pt x="0" y="0"/>
                </a:moveTo>
                <a:lnTo>
                  <a:pt x="9639356" y="0"/>
                </a:lnTo>
                <a:lnTo>
                  <a:pt x="9639356" y="8229600"/>
                </a:lnTo>
                <a:lnTo>
                  <a:pt x="0" y="8229600"/>
                </a:lnTo>
                <a:lnTo>
                  <a:pt x="0" y="0"/>
                </a:lnTo>
                <a:close/>
              </a:path>
            </a:pathLst>
          </a:custGeom>
          <a:blipFill>
            <a:blip r:embed="rId3">
              <a:alphaModFix amt="46000"/>
            </a:blip>
            <a:stretch>
              <a:fillRect/>
            </a:stretch>
          </a:blipFill>
        </p:spPr>
      </p:sp>
      <p:sp>
        <p:nvSpPr>
          <p:cNvPr id="4" name="Freeform 4"/>
          <p:cNvSpPr/>
          <p:nvPr/>
        </p:nvSpPr>
        <p:spPr>
          <a:xfrm>
            <a:off x="14504450" y="-416385"/>
            <a:ext cx="7315200" cy="2646772"/>
          </a:xfrm>
          <a:custGeom>
            <a:avLst/>
            <a:gdLst/>
            <a:ahLst/>
            <a:cxnLst/>
            <a:rect l="l" t="t" r="r" b="b"/>
            <a:pathLst>
              <a:path w="7315200" h="2646772">
                <a:moveTo>
                  <a:pt x="0" y="0"/>
                </a:moveTo>
                <a:lnTo>
                  <a:pt x="7315200" y="0"/>
                </a:lnTo>
                <a:lnTo>
                  <a:pt x="7315200" y="2646772"/>
                </a:lnTo>
                <a:lnTo>
                  <a:pt x="0" y="26467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6573827" y="299902"/>
            <a:ext cx="11301259" cy="4407491"/>
          </a:xfrm>
          <a:custGeom>
            <a:avLst/>
            <a:gdLst/>
            <a:ahLst/>
            <a:cxnLst/>
            <a:rect l="l" t="t" r="r" b="b"/>
            <a:pathLst>
              <a:path w="11301259" h="4407491">
                <a:moveTo>
                  <a:pt x="0" y="0"/>
                </a:moveTo>
                <a:lnTo>
                  <a:pt x="11301259" y="0"/>
                </a:lnTo>
                <a:lnTo>
                  <a:pt x="11301259" y="4407491"/>
                </a:lnTo>
                <a:lnTo>
                  <a:pt x="0" y="4407491"/>
                </a:lnTo>
                <a:lnTo>
                  <a:pt x="0" y="0"/>
                </a:lnTo>
                <a:close/>
              </a:path>
            </a:pathLst>
          </a:custGeom>
          <a:blipFill>
            <a:blip r:embed="rId6"/>
            <a:stretch>
              <a:fillRect/>
            </a:stretch>
          </a:blipFill>
        </p:spPr>
      </p:sp>
      <p:sp>
        <p:nvSpPr>
          <p:cNvPr id="6" name="TextBox 6"/>
          <p:cNvSpPr txBox="1"/>
          <p:nvPr/>
        </p:nvSpPr>
        <p:spPr>
          <a:xfrm>
            <a:off x="576523" y="1163797"/>
            <a:ext cx="5628326" cy="2622550"/>
          </a:xfrm>
          <a:prstGeom prst="rect">
            <a:avLst/>
          </a:prstGeom>
        </p:spPr>
        <p:txBody>
          <a:bodyPr lIns="0" tIns="0" rIns="0" bIns="0" rtlCol="0" anchor="t">
            <a:spAutoFit/>
          </a:bodyPr>
          <a:lstStyle/>
          <a:p>
            <a:pPr algn="l">
              <a:lnSpc>
                <a:spcPts val="3499"/>
              </a:lnSpc>
            </a:pPr>
            <a:r>
              <a:rPr lang="en-US" sz="2499" b="1">
                <a:solidFill>
                  <a:srgbClr val="000000"/>
                </a:solidFill>
                <a:latin typeface="Raleway Medium"/>
                <a:ea typeface="Raleway Medium"/>
                <a:cs typeface="Raleway Medium"/>
                <a:sym typeface="Raleway Medium"/>
              </a:rPr>
              <a:t> Восстановить несохраненные документы turli tasodifga ko‘ra joriy xujjat xotirada saqlanmay qolgan holda bu buyruq bajariladi va xujjatni saqlashga erishiladi.</a:t>
            </a:r>
          </a:p>
          <a:p>
            <a:pPr algn="l">
              <a:lnSpc>
                <a:spcPts val="3499"/>
              </a:lnSpc>
              <a:spcBef>
                <a:spcPct val="0"/>
              </a:spcBef>
            </a:pPr>
            <a:endParaRPr lang="en-US" sz="2499" b="1">
              <a:solidFill>
                <a:srgbClr val="000000"/>
              </a:solidFill>
              <a:latin typeface="Raleway Medium"/>
              <a:ea typeface="Raleway Medium"/>
              <a:cs typeface="Raleway Medium"/>
              <a:sym typeface="Raleway Medium"/>
            </a:endParaRPr>
          </a:p>
        </p:txBody>
      </p:sp>
      <p:sp>
        <p:nvSpPr>
          <p:cNvPr id="7" name="TextBox 7"/>
          <p:cNvSpPr txBox="1"/>
          <p:nvPr/>
        </p:nvSpPr>
        <p:spPr>
          <a:xfrm>
            <a:off x="576523" y="5086350"/>
            <a:ext cx="16313800" cy="6127750"/>
          </a:xfrm>
          <a:prstGeom prst="rect">
            <a:avLst/>
          </a:prstGeom>
        </p:spPr>
        <p:txBody>
          <a:bodyPr lIns="0" tIns="0" rIns="0" bIns="0" rtlCol="0" anchor="t">
            <a:spAutoFit/>
          </a:bodyPr>
          <a:lstStyle/>
          <a:p>
            <a:pPr algn="l">
              <a:lnSpc>
                <a:spcPts val="3499"/>
              </a:lnSpc>
            </a:pPr>
            <a:r>
              <a:rPr lang="en-US" sz="2499" b="1">
                <a:solidFill>
                  <a:srgbClr val="000000"/>
                </a:solidFill>
                <a:latin typeface="Raleway Medium"/>
                <a:ea typeface="Raleway Medium"/>
                <a:cs typeface="Raleway Medium"/>
                <a:sym typeface="Raleway Medium"/>
              </a:rPr>
              <a:t> Пометить как окончательный bo‘yrug‘i </a:t>
            </a:r>
          </a:p>
          <a:p>
            <a:pPr algn="l">
              <a:lnSpc>
                <a:spcPts val="3499"/>
              </a:lnSpc>
            </a:pPr>
            <a:r>
              <a:rPr lang="en-US" sz="2499" b="1">
                <a:solidFill>
                  <a:srgbClr val="000000"/>
                </a:solidFill>
                <a:latin typeface="Raleway Medium"/>
                <a:ea typeface="Raleway Medium"/>
                <a:cs typeface="Raleway Medium"/>
                <a:sym typeface="Raleway Medium"/>
              </a:rPr>
              <a:t> Xujjatda eng so‘nggi ishlar bajarilgandan so‘ng uni boshqa taxrirlamaslik uchun shu buyruq bajariladi. </a:t>
            </a:r>
          </a:p>
          <a:p>
            <a:pPr algn="l">
              <a:lnSpc>
                <a:spcPts val="3499"/>
              </a:lnSpc>
            </a:pPr>
            <a:r>
              <a:rPr lang="en-US" sz="2499" b="1">
                <a:solidFill>
                  <a:srgbClr val="000000"/>
                </a:solidFill>
                <a:latin typeface="Raleway Medium"/>
                <a:ea typeface="Raleway Medium"/>
                <a:cs typeface="Raleway Medium"/>
                <a:sym typeface="Raleway Medium"/>
              </a:rPr>
              <a:t> · Xotiradan biror xujjatni oching.</a:t>
            </a:r>
          </a:p>
          <a:p>
            <a:pPr algn="l">
              <a:lnSpc>
                <a:spcPts val="3499"/>
              </a:lnSpc>
            </a:pPr>
            <a:r>
              <a:rPr lang="en-US" sz="2499" b="1">
                <a:solidFill>
                  <a:srgbClr val="000000"/>
                </a:solidFill>
                <a:latin typeface="Raleway Medium"/>
                <a:ea typeface="Raleway Medium"/>
                <a:cs typeface="Raleway Medium"/>
                <a:sym typeface="Raleway Medium"/>
              </a:rPr>
              <a:t> · Файл-Сведения-Защита документа-Пометить как окончательный buyrug‘ini bajaring.</a:t>
            </a:r>
          </a:p>
          <a:p>
            <a:pPr algn="l">
              <a:lnSpc>
                <a:spcPts val="3499"/>
              </a:lnSpc>
            </a:pPr>
            <a:r>
              <a:rPr lang="en-US" sz="2499" b="1">
                <a:solidFill>
                  <a:srgbClr val="000000"/>
                </a:solidFill>
                <a:latin typeface="Raleway Medium"/>
                <a:ea typeface="Raleway Medium"/>
                <a:cs typeface="Raleway Medium"/>
                <a:sym typeface="Raleway Medium"/>
              </a:rPr>
              <a:t> ·Paydo bo‘lgan xabardan OK javobini tanlang.</a:t>
            </a:r>
          </a:p>
          <a:p>
            <a:pPr algn="l">
              <a:lnSpc>
                <a:spcPts val="3499"/>
              </a:lnSpc>
            </a:pPr>
            <a:r>
              <a:rPr lang="en-US" sz="2499" b="1">
                <a:solidFill>
                  <a:srgbClr val="000000"/>
                </a:solidFill>
                <a:latin typeface="Raleway Medium"/>
                <a:ea typeface="Raleway Medium"/>
                <a:cs typeface="Raleway Medium"/>
                <a:sym typeface="Raleway Medium"/>
              </a:rPr>
              <a:t> ·Keyingi xabarga ham OK javobini bering.</a:t>
            </a:r>
          </a:p>
          <a:p>
            <a:pPr algn="l">
              <a:lnSpc>
                <a:spcPts val="3499"/>
              </a:lnSpc>
            </a:pPr>
            <a:r>
              <a:rPr lang="en-US" sz="2499" b="1">
                <a:solidFill>
                  <a:srgbClr val="000000"/>
                </a:solidFill>
                <a:latin typeface="Raleway Medium"/>
                <a:ea typeface="Raleway Medium"/>
                <a:cs typeface="Raleway Medium"/>
                <a:sym typeface="Raleway Medium"/>
              </a:rPr>
              <a:t> ·Xujjatni sarlavha satriga e’tibor bering. U yerga [tolko chteniye] yozuv paydo bo‘ladi.</a:t>
            </a:r>
          </a:p>
          <a:p>
            <a:pPr algn="l">
              <a:lnSpc>
                <a:spcPts val="3499"/>
              </a:lnSpc>
            </a:pPr>
            <a:r>
              <a:rPr lang="en-US" sz="2499" b="1">
                <a:solidFill>
                  <a:srgbClr val="000000"/>
                </a:solidFill>
                <a:latin typeface="Raleway Medium"/>
                <a:ea typeface="Raleway Medium"/>
                <a:cs typeface="Raleway Medium"/>
                <a:sym typeface="Raleway Medium"/>
              </a:rPr>
              <a:t> ·Tekshirish uchun xujjatni taxrirlashga harakat qiling. Taxrirlash imkoni yo‘qligiga ishonch xosil qilasiz.</a:t>
            </a:r>
          </a:p>
          <a:p>
            <a:pPr algn="l">
              <a:lnSpc>
                <a:spcPts val="3499"/>
              </a:lnSpc>
            </a:pPr>
            <a:r>
              <a:rPr lang="en-US" sz="2499" b="1">
                <a:solidFill>
                  <a:srgbClr val="000000"/>
                </a:solidFill>
                <a:latin typeface="Raleway Medium"/>
                <a:ea typeface="Raleway Medium"/>
                <a:cs typeface="Raleway Medium"/>
                <a:sym typeface="Raleway Medium"/>
              </a:rPr>
              <a:t> ·Xujjatda yana taxrirlashni amalga oshirish uchun bu rejimni bekor qilish kerak buning uchun Файл-Сведения-Защита документа- Пометить как окончательный buyrug‘ini qayta bajaring.</a:t>
            </a:r>
          </a:p>
          <a:p>
            <a:pPr algn="l">
              <a:lnSpc>
                <a:spcPts val="3499"/>
              </a:lnSpc>
            </a:pPr>
            <a:endParaRPr lang="en-US" sz="2499" b="1">
              <a:solidFill>
                <a:srgbClr val="000000"/>
              </a:solidFill>
              <a:latin typeface="Raleway Medium"/>
              <a:ea typeface="Raleway Medium"/>
              <a:cs typeface="Raleway Medium"/>
              <a:sym typeface="Raleway Medium"/>
            </a:endParaRPr>
          </a:p>
          <a:p>
            <a:pPr algn="l">
              <a:lnSpc>
                <a:spcPts val="3499"/>
              </a:lnSpc>
            </a:pPr>
            <a:endParaRPr lang="en-US" sz="2499" b="1">
              <a:solidFill>
                <a:srgbClr val="000000"/>
              </a:solidFill>
              <a:latin typeface="Raleway Medium"/>
              <a:ea typeface="Raleway Medium"/>
              <a:cs typeface="Raleway Medium"/>
              <a:sym typeface="Raleway Medium"/>
            </a:endParaRPr>
          </a:p>
          <a:p>
            <a:pPr algn="l">
              <a:lnSpc>
                <a:spcPts val="3499"/>
              </a:lnSpc>
            </a:pPr>
            <a:endParaRPr lang="en-US" sz="2499" b="1">
              <a:solidFill>
                <a:srgbClr val="000000"/>
              </a:solidFill>
              <a:latin typeface="Raleway Medium"/>
              <a:ea typeface="Raleway Medium"/>
              <a:cs typeface="Raleway Medium"/>
              <a:sym typeface="Raleway Medium"/>
            </a:endParaRPr>
          </a:p>
          <a:p>
            <a:pPr algn="l">
              <a:lnSpc>
                <a:spcPts val="3499"/>
              </a:lnSpc>
              <a:spcBef>
                <a:spcPct val="0"/>
              </a:spcBef>
            </a:pPr>
            <a:endParaRPr lang="en-US" sz="2499" b="1">
              <a:solidFill>
                <a:srgbClr val="000000"/>
              </a:solidFill>
              <a:latin typeface="Raleway Medium"/>
              <a:ea typeface="Raleway Medium"/>
              <a:cs typeface="Raleway Medium"/>
              <a:sym typeface="Raleway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2079804" y="994204"/>
            <a:ext cx="15360359" cy="10081981"/>
          </a:xfrm>
          <a:custGeom>
            <a:avLst/>
            <a:gdLst/>
            <a:ahLst/>
            <a:cxnLst/>
            <a:rect l="l" t="t" r="r" b="b"/>
            <a:pathLst>
              <a:path w="15360359" h="10081981">
                <a:moveTo>
                  <a:pt x="0" y="0"/>
                </a:moveTo>
                <a:lnTo>
                  <a:pt x="15360360" y="0"/>
                </a:lnTo>
                <a:lnTo>
                  <a:pt x="15360360" y="10081982"/>
                </a:lnTo>
                <a:lnTo>
                  <a:pt x="0" y="1008198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97163" y="5845315"/>
            <a:ext cx="663074" cy="379761"/>
          </a:xfrm>
          <a:custGeom>
            <a:avLst/>
            <a:gdLst/>
            <a:ahLst/>
            <a:cxnLst/>
            <a:rect l="l" t="t" r="r" b="b"/>
            <a:pathLst>
              <a:path w="663074" h="379761">
                <a:moveTo>
                  <a:pt x="0" y="0"/>
                </a:moveTo>
                <a:lnTo>
                  <a:pt x="663074" y="0"/>
                </a:lnTo>
                <a:lnTo>
                  <a:pt x="663074" y="379761"/>
                </a:lnTo>
                <a:lnTo>
                  <a:pt x="0" y="3797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2783522" y="2796772"/>
            <a:ext cx="4241168" cy="2816225"/>
          </a:xfrm>
          <a:custGeom>
            <a:avLst/>
            <a:gdLst/>
            <a:ahLst/>
            <a:cxnLst/>
            <a:rect l="l" t="t" r="r" b="b"/>
            <a:pathLst>
              <a:path w="4241168" h="2816225">
                <a:moveTo>
                  <a:pt x="0" y="0"/>
                </a:moveTo>
                <a:lnTo>
                  <a:pt x="4241168" y="0"/>
                </a:lnTo>
                <a:lnTo>
                  <a:pt x="4241168" y="2816225"/>
                </a:lnTo>
                <a:lnTo>
                  <a:pt x="0" y="2816225"/>
                </a:lnTo>
                <a:lnTo>
                  <a:pt x="0" y="0"/>
                </a:lnTo>
                <a:close/>
              </a:path>
            </a:pathLst>
          </a:custGeom>
          <a:blipFill>
            <a:blip r:embed="rId7"/>
            <a:stretch>
              <a:fillRect/>
            </a:stretch>
          </a:blipFill>
        </p:spPr>
      </p:sp>
      <p:sp>
        <p:nvSpPr>
          <p:cNvPr id="6" name="Freeform 6"/>
          <p:cNvSpPr/>
          <p:nvPr/>
        </p:nvSpPr>
        <p:spPr>
          <a:xfrm>
            <a:off x="10079001" y="5143500"/>
            <a:ext cx="4363277" cy="2278600"/>
          </a:xfrm>
          <a:custGeom>
            <a:avLst/>
            <a:gdLst/>
            <a:ahLst/>
            <a:cxnLst/>
            <a:rect l="l" t="t" r="r" b="b"/>
            <a:pathLst>
              <a:path w="4363277" h="2278600">
                <a:moveTo>
                  <a:pt x="0" y="0"/>
                </a:moveTo>
                <a:lnTo>
                  <a:pt x="4363278" y="0"/>
                </a:lnTo>
                <a:lnTo>
                  <a:pt x="4363278" y="2278600"/>
                </a:lnTo>
                <a:lnTo>
                  <a:pt x="0" y="2278600"/>
                </a:lnTo>
                <a:lnTo>
                  <a:pt x="0" y="0"/>
                </a:lnTo>
                <a:close/>
              </a:path>
            </a:pathLst>
          </a:custGeom>
          <a:blipFill>
            <a:blip r:embed="rId8"/>
            <a:stretch>
              <a:fillRect/>
            </a:stretch>
          </a:blipFill>
        </p:spPr>
      </p:sp>
      <p:sp>
        <p:nvSpPr>
          <p:cNvPr id="7" name="Freeform 7"/>
          <p:cNvSpPr/>
          <p:nvPr/>
        </p:nvSpPr>
        <p:spPr>
          <a:xfrm>
            <a:off x="11874861" y="7527499"/>
            <a:ext cx="4682658" cy="2381012"/>
          </a:xfrm>
          <a:custGeom>
            <a:avLst/>
            <a:gdLst/>
            <a:ahLst/>
            <a:cxnLst/>
            <a:rect l="l" t="t" r="r" b="b"/>
            <a:pathLst>
              <a:path w="4682658" h="2381012">
                <a:moveTo>
                  <a:pt x="0" y="0"/>
                </a:moveTo>
                <a:lnTo>
                  <a:pt x="4682658" y="0"/>
                </a:lnTo>
                <a:lnTo>
                  <a:pt x="4682658" y="2381012"/>
                </a:lnTo>
                <a:lnTo>
                  <a:pt x="0" y="2381012"/>
                </a:lnTo>
                <a:lnTo>
                  <a:pt x="0" y="0"/>
                </a:lnTo>
                <a:close/>
              </a:path>
            </a:pathLst>
          </a:custGeom>
          <a:blipFill>
            <a:blip r:embed="rId9"/>
            <a:stretch>
              <a:fillRect/>
            </a:stretch>
          </a:blipFill>
        </p:spPr>
      </p:sp>
      <p:sp>
        <p:nvSpPr>
          <p:cNvPr id="8" name="TextBox 8"/>
          <p:cNvSpPr txBox="1"/>
          <p:nvPr/>
        </p:nvSpPr>
        <p:spPr>
          <a:xfrm>
            <a:off x="3057074" y="2739622"/>
            <a:ext cx="7483755" cy="5689600"/>
          </a:xfrm>
          <a:prstGeom prst="rect">
            <a:avLst/>
          </a:prstGeom>
        </p:spPr>
        <p:txBody>
          <a:bodyPr lIns="0" tIns="0" rIns="0" bIns="0" rtlCol="0" anchor="t">
            <a:spAutoFit/>
          </a:bodyPr>
          <a:lstStyle/>
          <a:p>
            <a:pPr algn="l">
              <a:lnSpc>
                <a:spcPts val="3499"/>
              </a:lnSpc>
            </a:pPr>
            <a:r>
              <a:rPr lang="en-US" sz="2499" b="1">
                <a:solidFill>
                  <a:srgbClr val="000000"/>
                </a:solidFill>
                <a:latin typeface="Raleway Medium"/>
                <a:ea typeface="Raleway Medium"/>
                <a:cs typeface="Raleway Medium"/>
                <a:sym typeface="Raleway Medium"/>
              </a:rPr>
              <a:t>Зашифровать с использованием пароля buyrug‘i.</a:t>
            </a:r>
          </a:p>
          <a:p>
            <a:pPr algn="l">
              <a:lnSpc>
                <a:spcPts val="3499"/>
              </a:lnSpc>
            </a:pPr>
            <a:r>
              <a:rPr lang="en-US" sz="2499" b="1">
                <a:solidFill>
                  <a:srgbClr val="000000"/>
                </a:solidFill>
                <a:latin typeface="Raleway Medium"/>
                <a:ea typeface="Raleway Medium"/>
                <a:cs typeface="Raleway Medium"/>
                <a:sym typeface="Raleway Medium"/>
              </a:rPr>
              <a:t>Odatda o‘ta muhim bo‘lgan xujjatlarni parol bilan ximoya qilish zarur bo‘ladi. </a:t>
            </a:r>
          </a:p>
          <a:p>
            <a:pPr algn="l">
              <a:lnSpc>
                <a:spcPts val="3499"/>
              </a:lnSpc>
            </a:pPr>
            <a:r>
              <a:rPr lang="en-US" sz="2499" b="1">
                <a:solidFill>
                  <a:srgbClr val="000000"/>
                </a:solidFill>
                <a:latin typeface="Raleway Medium"/>
                <a:ea typeface="Raleway Medium"/>
                <a:cs typeface="Raleway Medium"/>
                <a:sym typeface="Raleway Medium"/>
              </a:rPr>
              <a:t>·Xotiradan biror xujjatni oching.</a:t>
            </a:r>
          </a:p>
          <a:p>
            <a:pPr algn="l">
              <a:lnSpc>
                <a:spcPts val="3499"/>
              </a:lnSpc>
            </a:pPr>
            <a:r>
              <a:rPr lang="en-US" sz="2499" b="1">
                <a:solidFill>
                  <a:srgbClr val="000000"/>
                </a:solidFill>
                <a:latin typeface="Raleway Medium"/>
                <a:ea typeface="Raleway Medium"/>
                <a:cs typeface="Raleway Medium"/>
                <a:sym typeface="Raleway Medium"/>
              </a:rPr>
              <a:t>·Файл-Сведения-Защита документа- Зашифровать с использованием пароля buyrug‘ini bajaring.</a:t>
            </a:r>
          </a:p>
          <a:p>
            <a:pPr algn="l">
              <a:lnSpc>
                <a:spcPts val="3499"/>
              </a:lnSpc>
            </a:pPr>
            <a:r>
              <a:rPr lang="en-US" sz="2499" b="1">
                <a:solidFill>
                  <a:srgbClr val="000000"/>
                </a:solidFill>
                <a:latin typeface="Raleway Medium"/>
                <a:ea typeface="Raleway Medium"/>
                <a:cs typeface="Raleway Medium"/>
                <a:sym typeface="Raleway Medium"/>
              </a:rPr>
              <a:t>Paydo bo‘lgan dialog oynaga parolni kiriting. Parolni yodingizda saqlang yoki yon daftarchangizga yozib qo‘ying. Chunki parol unitilsa uni tiklab bo‘lmaydi</a:t>
            </a:r>
          </a:p>
          <a:p>
            <a:pPr algn="l">
              <a:lnSpc>
                <a:spcPts val="3499"/>
              </a:lnSpc>
              <a:spcBef>
                <a:spcPct val="0"/>
              </a:spcBef>
            </a:pPr>
            <a:endParaRPr lang="en-US" sz="2499" b="1">
              <a:solidFill>
                <a:srgbClr val="000000"/>
              </a:solidFill>
              <a:latin typeface="Raleway Medium"/>
              <a:ea typeface="Raleway Medium"/>
              <a:cs typeface="Raleway Medium"/>
              <a:sym typeface="Raleway Medium"/>
            </a:endParaRPr>
          </a:p>
        </p:txBody>
      </p:sp>
      <p:sp>
        <p:nvSpPr>
          <p:cNvPr id="9" name="TextBox 9"/>
          <p:cNvSpPr txBox="1"/>
          <p:nvPr/>
        </p:nvSpPr>
        <p:spPr>
          <a:xfrm>
            <a:off x="3057074" y="8162261"/>
            <a:ext cx="7483755" cy="1746250"/>
          </a:xfrm>
          <a:prstGeom prst="rect">
            <a:avLst/>
          </a:prstGeom>
        </p:spPr>
        <p:txBody>
          <a:bodyPr lIns="0" tIns="0" rIns="0" bIns="0" rtlCol="0" anchor="t">
            <a:spAutoFit/>
          </a:bodyPr>
          <a:lstStyle/>
          <a:p>
            <a:pPr algn="l">
              <a:lnSpc>
                <a:spcPts val="3499"/>
              </a:lnSpc>
            </a:pPr>
            <a:r>
              <a:rPr lang="en-US" sz="2499" b="1">
                <a:solidFill>
                  <a:srgbClr val="000000"/>
                </a:solidFill>
                <a:latin typeface="Raleway Medium"/>
                <a:ea typeface="Raleway Medium"/>
                <a:cs typeface="Raleway Medium"/>
                <a:sym typeface="Raleway Medium"/>
              </a:rPr>
              <a:t>·ОК knopkasini bosing.</a:t>
            </a:r>
          </a:p>
          <a:p>
            <a:pPr algn="l">
              <a:lnSpc>
                <a:spcPts val="3499"/>
              </a:lnSpc>
            </a:pPr>
            <a:r>
              <a:rPr lang="en-US" sz="2499" b="1">
                <a:solidFill>
                  <a:srgbClr val="000000"/>
                </a:solidFill>
                <a:latin typeface="Raleway Medium"/>
                <a:ea typeface="Raleway Medium"/>
                <a:cs typeface="Raleway Medium"/>
                <a:sym typeface="Raleway Medium"/>
              </a:rPr>
              <a:t>Keyingi oynaga ham aynan shu parolni qayta yozing</a:t>
            </a:r>
          </a:p>
          <a:p>
            <a:pPr algn="l">
              <a:lnSpc>
                <a:spcPts val="3499"/>
              </a:lnSpc>
              <a:spcBef>
                <a:spcPct val="0"/>
              </a:spcBef>
            </a:pPr>
            <a:endParaRPr lang="en-US" sz="2499" b="1">
              <a:solidFill>
                <a:srgbClr val="000000"/>
              </a:solidFill>
              <a:latin typeface="Raleway Medium"/>
              <a:ea typeface="Raleway Medium"/>
              <a:cs typeface="Raleway Medium"/>
              <a:sym typeface="Raleway Medium"/>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856</Words>
  <Application>Microsoft Office PowerPoint</Application>
  <PresentationFormat>Произвольный</PresentationFormat>
  <Paragraphs>68</Paragraphs>
  <Slides>13</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Calibri</vt:lpstr>
      <vt:lpstr>Anton</vt:lpstr>
      <vt:lpstr>Anicon Slab</vt:lpstr>
      <vt:lpstr>Raleway</vt:lpstr>
      <vt:lpstr>Raleway Medium</vt:lpstr>
      <vt:lpstr>Open Sans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Pink Minimalist Modern Digital Evolution Computer Presentation</dc:title>
  <dc:creator>ASUS</dc:creator>
  <cp:lastModifiedBy>ASUS</cp:lastModifiedBy>
  <cp:revision>5</cp:revision>
  <dcterms:created xsi:type="dcterms:W3CDTF">2006-08-16T00:00:00Z</dcterms:created>
  <dcterms:modified xsi:type="dcterms:W3CDTF">2024-12-06T04:48:40Z</dcterms:modified>
  <dc:identifier>DAGYNgneyMQ</dc:identifier>
</cp:coreProperties>
</file>