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70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ayllar.org/falsafa-atamasining-mohiyati-va-mazmuni-v2.html" TargetMode="External"/><Relationship Id="rId2" Type="http://schemas.openxmlformats.org/officeDocument/2006/relationships/hyperlink" Target="https://fayllar.org/download-asosiy-makroiqtisodiy-modellarning-qiyosiy-tahlili-mu.htm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fayllar.org/qatnashdi-toshtoxtayev-ahmadali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azkurs.org/bozorova-nigina-shamsidinovna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ayllar.org/3-maruza-didaktika-pedagogik-talim-nazariyasi-sifatida-talim-j.html" TargetMode="External"/><Relationship Id="rId2" Type="http://schemas.openxmlformats.org/officeDocument/2006/relationships/hyperlink" Target="https://fayllar.org/makroiqtisodiyot-suyunov-azizbek-v7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s://fayllar.org/18-mavzu-moliyaviy-bozor-stavkalari-reja-foiz-stavkalari-va-ul.htm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fayllar.org/o-g-harflari-shuningdek-sh-ch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fayllar.org/sirdaryo-viloyati-guliston-shahar-1-umumtalim-maktabi-9b-sinf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fayllar.org/ekonometrika-asoslari-fanining-maqsadi-va-vazifalari-ekonometr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fayllar.org/mavzu-umumiy-shakar-va-saxaroza-miqdorini-aniqlash-usullari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fayllar.org/c-kirishda-0-darajadan-1-darajaga-yoki-aksincha-bolishi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ayllar.org/aholi-royxati-mohiyati-kategoriyalari-va-korsatkichlari-reja-a.html" TargetMode="External"/><Relationship Id="rId2" Type="http://schemas.openxmlformats.org/officeDocument/2006/relationships/hyperlink" Target="https://fayllar.org/korxonalar-moliyasi-va-ularni-tashkil-etish-v2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CB2794-45EF-2740-9847-C64E922F7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993" y="1087582"/>
            <a:ext cx="9832014" cy="4682836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1" i="0" dirty="0" err="1">
                <a:effectLst/>
                <a:latin typeface="Tahoma" panose="020B0604030504040204" pitchFamily="34" charset="0"/>
              </a:rPr>
              <a:t>Makroiqtisodiy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400" b="1" i="0" dirty="0" err="1">
                <a:effectLst/>
                <a:latin typeface="Tahoma" panose="020B0604030504040204" pitchFamily="34" charset="0"/>
              </a:rPr>
              <a:t>modellar.Asosiy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400" b="1" i="0" dirty="0" err="1">
                <a:effectLst/>
                <a:latin typeface="Tahoma" panose="020B0604030504040204" pitchFamily="34" charset="0"/>
              </a:rPr>
              <a:t>makroiqtisodiy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 </a:t>
            </a:r>
            <a:r>
              <a:rPr lang="en-US" sz="2400" b="1" i="0" u="none" strike="noStrike" dirty="0" err="1">
                <a:effectLst/>
                <a:latin typeface="Tahoma" panose="020B0604030504040204" pitchFamily="34" charset="0"/>
              </a:rPr>
              <a:t>modellarning</a:t>
            </a:r>
            <a:r>
              <a:rPr lang="en-US" sz="2400" b="1" i="0" u="none" strike="noStrike" dirty="0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400" b="1" i="0" u="none" strike="noStrike" dirty="0" err="1">
                <a:effectLst/>
                <a:latin typeface="Tahoma" panose="020B0604030504040204" pitchFamily="34" charset="0"/>
              </a:rPr>
              <a:t>qiyosiy</a:t>
            </a:r>
            <a:r>
              <a:rPr lang="en-US" sz="2400" b="1" i="0" u="none" strike="noStrike" dirty="0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400" b="1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tahlili</a:t>
            </a:r>
            <a:endParaRPr lang="en-US" sz="2400" b="1" i="0" dirty="0">
              <a:effectLst/>
              <a:latin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sz="2000" b="1" i="0" dirty="0" err="1">
                <a:effectLst/>
                <a:latin typeface="Tahoma" panose="020B0604030504040204" pitchFamily="34" charset="0"/>
              </a:rPr>
              <a:t>Reja</a:t>
            </a:r>
            <a:r>
              <a:rPr lang="en-US" sz="2000" b="1" i="0" dirty="0">
                <a:effectLst/>
                <a:latin typeface="Tahoma" panose="020B060403050404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2000" b="1" i="0" dirty="0">
                <a:effectLst/>
                <a:latin typeface="Tahoma" panose="020B0604030504040204" pitchFamily="34" charset="0"/>
              </a:rPr>
              <a:t>1.Asosiy </a:t>
            </a:r>
            <a:r>
              <a:rPr lang="en-US" sz="2000" b="1" i="0" dirty="0" err="1">
                <a:effectLst/>
                <a:latin typeface="Tahoma" panose="020B0604030504040204" pitchFamily="34" charset="0"/>
              </a:rPr>
              <a:t>makroiqtisodiy</a:t>
            </a:r>
            <a:r>
              <a:rPr lang="en-US" sz="2000" b="1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1" i="0" dirty="0" err="1">
                <a:effectLst/>
                <a:latin typeface="Tahoma" panose="020B0604030504040204" pitchFamily="34" charset="0"/>
              </a:rPr>
              <a:t>modellarning</a:t>
            </a:r>
            <a:r>
              <a:rPr lang="en-US" sz="2000" b="1" i="0" dirty="0">
                <a:effectLst/>
                <a:latin typeface="Tahoma" panose="020B0604030504040204" pitchFamily="34" charset="0"/>
              </a:rPr>
              <a:t> </a:t>
            </a:r>
            <a:r>
              <a:rPr lang="en-US" sz="2000" b="1" i="0" u="none" strike="noStrike" dirty="0" err="1">
                <a:effectLst/>
                <a:latin typeface="Tahoma" panose="020B0604030504040204" pitchFamily="34" charset="0"/>
              </a:rPr>
              <a:t>mazmuni</a:t>
            </a:r>
            <a:r>
              <a:rPr lang="en-US" sz="2000" b="1" i="0" u="none" strike="noStrike" dirty="0"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1" i="0" u="none" strike="noStrike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1" i="0" u="none" strike="noStrike" dirty="0"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1" i="0" u="none" strike="noStrike" dirty="0" err="1"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mohiyati</a:t>
            </a:r>
            <a:endParaRPr lang="en-US" sz="2000" b="1" i="0" dirty="0">
              <a:effectLst/>
              <a:latin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2000" b="1" i="0" dirty="0">
                <a:effectLst/>
                <a:latin typeface="Tahoma" panose="020B0604030504040204" pitchFamily="34" charset="0"/>
              </a:rPr>
              <a:t>2.Doiraviy </a:t>
            </a:r>
            <a:r>
              <a:rPr lang="en-US" sz="2000" b="1" i="0" dirty="0" err="1">
                <a:effectLst/>
                <a:latin typeface="Tahoma" panose="020B0604030504040204" pitchFamily="34" charset="0"/>
              </a:rPr>
              <a:t>oqimlar</a:t>
            </a:r>
            <a:r>
              <a:rPr lang="en-US" sz="2000" b="1" i="0" dirty="0">
                <a:effectLst/>
                <a:latin typeface="Tahoma" panose="020B0604030504040204" pitchFamily="34" charset="0"/>
              </a:rPr>
              <a:t> (</a:t>
            </a:r>
            <a:r>
              <a:rPr lang="en-US" sz="2000" b="1" i="0" dirty="0" err="1">
                <a:effectLst/>
                <a:latin typeface="Tahoma" panose="020B0604030504040204" pitchFamily="34" charset="0"/>
              </a:rPr>
              <a:t>aylanishlar</a:t>
            </a:r>
            <a:r>
              <a:rPr lang="en-US" sz="2000" b="1" i="0" dirty="0">
                <a:effectLst/>
                <a:latin typeface="Tahoma" panose="020B0604030504040204" pitchFamily="34" charset="0"/>
              </a:rPr>
              <a:t>) </a:t>
            </a:r>
            <a:r>
              <a:rPr lang="en-US" sz="2000" b="1" i="0" dirty="0" err="1">
                <a:effectLst/>
                <a:latin typeface="Tahoma" panose="020B0604030504040204" pitchFamily="34" charset="0"/>
              </a:rPr>
              <a:t>modeli</a:t>
            </a:r>
            <a:endParaRPr lang="en-US" sz="2000" b="1" i="0" dirty="0">
              <a:effectLst/>
              <a:latin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2000" b="1" i="0" dirty="0">
                <a:effectLst/>
                <a:latin typeface="Tahoma" panose="020B0604030504040204" pitchFamily="34" charset="0"/>
              </a:rPr>
              <a:t>3.Yalpi </a:t>
            </a:r>
            <a:r>
              <a:rPr lang="en-US" sz="2000" b="1" i="0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1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1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1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1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1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1" i="0" dirty="0" err="1">
                <a:effectLst/>
                <a:latin typeface="Tahoma" panose="020B0604030504040204" pitchFamily="34" charset="0"/>
              </a:rPr>
              <a:t>taklif</a:t>
            </a:r>
            <a:r>
              <a:rPr lang="en-US" sz="2000" b="1" i="0" dirty="0">
                <a:effectLst/>
                <a:latin typeface="Tahoma" panose="020B0604030504040204" pitchFamily="34" charset="0"/>
              </a:rPr>
              <a:t> (AD AS) </a:t>
            </a:r>
            <a:r>
              <a:rPr lang="en-US" sz="2000" b="1" i="0" dirty="0" err="1">
                <a:effectLst/>
                <a:latin typeface="Tahoma" panose="020B0604030504040204" pitchFamily="34" charset="0"/>
              </a:rPr>
              <a:t>modeli</a:t>
            </a:r>
            <a:endParaRPr lang="en-US" sz="2000" b="1" i="0" dirty="0">
              <a:effectLst/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837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57002B-EE74-48D7-54FE-29172376C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88" y="417946"/>
            <a:ext cx="4374557" cy="5764260"/>
          </a:xfrm>
        </p:spPr>
        <p:txBody>
          <a:bodyPr>
            <a:normAutofit/>
          </a:bodyPr>
          <a:lstStyle/>
          <a:p>
            <a:r>
              <a:rPr lang="en-US" sz="2000" b="0" i="0" dirty="0" err="1">
                <a:effectLst/>
                <a:latin typeface="Tahoma" panose="020B0604030504040204" pitchFamily="34" charset="0"/>
              </a:rPr>
              <a:t>Narxlarni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muvozanatli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darajasi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deb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shunday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 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narx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darajasi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tushuniladiki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unda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taklif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bir-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biriga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mos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kelishi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yoki bir-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biriga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teng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bo’lishi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kerak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Narxlarni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muvozanatli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darajasida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ma’lum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miqdordagi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mahsulotni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haridorlar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sotib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olishga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ishlab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chiqaruvchilar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esa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ishlab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chiqarish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sotishga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rozi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bo’ladi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Buni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milliy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ishlab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chiqarish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hajmini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muvozanatli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real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hajmi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deb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ataydilar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Chizmada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bu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ikki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ko’rsatkich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taklif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egri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chiziqlarining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kesishgan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nuqtalari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bilan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aniqlanadi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Bu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holat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AD-AS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modelini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ifodalaydi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C0F8B1-EBF8-EBA7-E43F-5F3386DFF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497" y="1362754"/>
            <a:ext cx="7301326" cy="43918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19871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DDC8AC0-1F3C-ED2B-832E-20D1F2B921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062" y="281950"/>
            <a:ext cx="10579200" cy="61342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40730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E58D27-8711-7E3D-2665-01A4FD394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1552" y="1604433"/>
            <a:ext cx="7820121" cy="3649133"/>
          </a:xfrm>
        </p:spPr>
        <p:txBody>
          <a:bodyPr/>
          <a:lstStyle/>
          <a:p>
            <a:r>
              <a:rPr lang="en-US" sz="9600" b="1" dirty="0"/>
              <a:t>2-MAVZU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653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D534C77-3BDA-5EF0-8326-37A3B319D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703" y="1034473"/>
            <a:ext cx="10164523" cy="4756727"/>
          </a:xfrm>
        </p:spPr>
        <p:txBody>
          <a:bodyPr>
            <a:noAutofit/>
          </a:bodyPr>
          <a:lstStyle/>
          <a:p>
            <a:pPr algn="ctr"/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Milliy</a:t>
            </a:r>
            <a:r>
              <a:rPr lang="en-US" sz="28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hisoblar</a:t>
            </a:r>
            <a:r>
              <a:rPr lang="en-US" sz="28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tizimida</a:t>
            </a:r>
            <a:r>
              <a:rPr lang="en-US" sz="28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yalpi</a:t>
            </a:r>
            <a:r>
              <a:rPr lang="en-US" sz="28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ichki</a:t>
            </a:r>
            <a:r>
              <a:rPr lang="en-US" sz="28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mahsulot</a:t>
            </a:r>
            <a:r>
              <a:rPr lang="en-US" sz="28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ko’rsatkichini</a:t>
            </a:r>
            <a:r>
              <a:rPr lang="en-US" sz="28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hisoblash</a:t>
            </a:r>
            <a:r>
              <a:rPr lang="en-US" sz="28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shartlari</a:t>
            </a:r>
            <a:r>
              <a:rPr lang="en-US" sz="28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va</a:t>
            </a:r>
            <a:r>
              <a:rPr lang="en-US" sz="28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usullari</a:t>
            </a:r>
            <a:r>
              <a:rPr lang="en-US" sz="2800" b="1" i="0" dirty="0">
                <a:effectLst/>
                <a:latin typeface="Times New Roman" panose="02020603050405020304" pitchFamily="18" charset="0"/>
              </a:rPr>
              <a:t>.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i="0" dirty="0" err="1">
                <a:effectLst/>
                <a:latin typeface="Times New Roman" panose="02020603050405020304" pitchFamily="18" charset="0"/>
              </a:rPr>
              <a:t>Reja</a:t>
            </a:r>
            <a:endParaRPr lang="en-US" sz="2800" dirty="0">
              <a:latin typeface="Times New Roman" panose="02020603050405020304" pitchFamily="18" charset="0"/>
            </a:endParaRPr>
          </a:p>
          <a:p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Milliy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hisoblar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tizimi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to’g’risida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</a:rPr>
              <a:t>tushuncha</a:t>
            </a:r>
            <a:r>
              <a:rPr lang="en-US" sz="2400" dirty="0">
                <a:latin typeface="Times New Roman" panose="02020603050405020304" pitchFamily="18" charset="0"/>
              </a:rPr>
              <a:t>;</a:t>
            </a:r>
          </a:p>
          <a:p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Makroiqtisodiy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ko’rsatkichlar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hisoblash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uslubiyati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va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o’zaro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bog’liqligi</a:t>
            </a:r>
            <a:endParaRPr lang="en-US" sz="2400" dirty="0">
              <a:latin typeface="Times New Roman" panose="02020603050405020304" pitchFamily="18" charset="0"/>
            </a:endParaRPr>
          </a:p>
          <a:p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Yalpi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ichki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mahsulot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–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milliy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hisoblar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tizimining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markaziy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ko’rsatkichi</a:t>
            </a:r>
            <a:endParaRPr lang="en-US" sz="2400" b="0" i="0" dirty="0">
              <a:effectLst/>
              <a:latin typeface="Times New Roman" panose="02020603050405020304" pitchFamily="18" charset="0"/>
            </a:endParaRPr>
          </a:p>
          <a:p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Yalpi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ichki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mahsulotni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ishlab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chiqarish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usulida</a:t>
            </a:r>
            <a:r>
              <a:rPr lang="en-US" sz="24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400" b="0" i="0" dirty="0" err="1">
                <a:effectLst/>
                <a:latin typeface="Times New Roman" panose="02020603050405020304" pitchFamily="18" charset="0"/>
              </a:rPr>
              <a:t>hisoblash</a:t>
            </a:r>
            <a:endParaRPr lang="en-US" sz="2400" b="0" i="0" dirty="0"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513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3B82BFA-7D47-E009-C118-60487ACFA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595" y="257849"/>
            <a:ext cx="10131425" cy="3649133"/>
          </a:xfrm>
        </p:spPr>
        <p:txBody>
          <a:bodyPr>
            <a:normAutofit/>
          </a:bodyPr>
          <a:lstStyle/>
          <a:p>
            <a:r>
              <a:rPr lang="en-US" sz="2000" b="1" i="0" dirty="0">
                <a:effectLst/>
                <a:latin typeface="Times New Roman" panose="02020603050405020304" pitchFamily="18" charset="0"/>
              </a:rPr>
              <a:t>1.Milliy </a:t>
            </a:r>
            <a:r>
              <a:rPr lang="en-US" sz="2000" b="1" i="0" dirty="0" err="1">
                <a:effectLst/>
                <a:latin typeface="Times New Roman" panose="02020603050405020304" pitchFamily="18" charset="0"/>
              </a:rPr>
              <a:t>hisoblar</a:t>
            </a:r>
            <a:r>
              <a:rPr lang="en-US" sz="20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1" i="0" dirty="0" err="1">
                <a:effectLst/>
                <a:latin typeface="Times New Roman" panose="02020603050405020304" pitchFamily="18" charset="0"/>
              </a:rPr>
              <a:t>tizimi</a:t>
            </a:r>
            <a:r>
              <a:rPr lang="en-US" sz="20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1" i="0" dirty="0" err="1">
                <a:effectLst/>
                <a:latin typeface="Times New Roman" panose="02020603050405020304" pitchFamily="18" charset="0"/>
              </a:rPr>
              <a:t>to’g’risida</a:t>
            </a:r>
            <a:r>
              <a:rPr lang="en-US" sz="2000" b="1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1" i="0" dirty="0" err="1">
                <a:effectLst/>
                <a:latin typeface="Times New Roman" panose="02020603050405020304" pitchFamily="18" charset="0"/>
              </a:rPr>
              <a:t>tushuncha</a:t>
            </a:r>
            <a:r>
              <a:rPr lang="en-US" sz="2000" b="1" i="0" dirty="0">
                <a:effectLst/>
                <a:latin typeface="Times New Roman" panose="02020603050405020304" pitchFamily="18" charset="0"/>
              </a:rPr>
              <a:t>.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0" i="0" dirty="0">
                <a:effectLst/>
                <a:latin typeface="Times New Roman" panose="02020603050405020304" pitchFamily="18" charset="0"/>
              </a:rPr>
              <a:t>YAIM –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bu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iqtisodiy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manfaatdorligi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maʼlum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 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bir </a:t>
            </a:r>
            <a:r>
              <a:rPr lang="en-US" sz="2000" b="0" i="0" u="none" strike="noStrike" dirty="0" err="1">
                <a:effectLst/>
                <a:latin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hududga</a:t>
            </a:r>
            <a:r>
              <a:rPr lang="en-US" sz="2000" b="0" i="0" u="none" strike="noStrike" dirty="0">
                <a:effectLst/>
                <a:latin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qaratilgan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mamlakat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rezidentlari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tomonidan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muayyan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davrda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(oy,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chorak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yil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)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pirovard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isteʼmol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uchun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ishlab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chiqarilgan,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ijtimoiy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nafliklik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hamda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ijtimoiy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qiymatga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ega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boʻlgan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barcha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tovar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va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xizmatlar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hajmini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ifodalovchi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koʻrsatkichdir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.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Yalpi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ichki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mahsulotni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hisoblash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uslubiyati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shakllanishining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ilmiynazariy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va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konseptual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asoslari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juda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uzoq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davrlarga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borib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taqaladi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en-US" sz="2000" dirty="0">
                <a:latin typeface="Times New Roman" panose="02020603050405020304" pitchFamily="18" charset="0"/>
              </a:rPr>
              <a:t>1993-yilda </a:t>
            </a:r>
            <a:r>
              <a:rPr lang="en-US" sz="2000" dirty="0" err="1">
                <a:latin typeface="Times New Roman" panose="02020603050405020304" pitchFamily="18" charset="0"/>
              </a:rPr>
              <a:t>Oʻzbekiston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Respublikasining</a:t>
            </a:r>
            <a:r>
              <a:rPr lang="en-US" sz="2000" dirty="0">
                <a:latin typeface="Times New Roman" panose="02020603050405020304" pitchFamily="18" charset="0"/>
              </a:rPr>
              <a:t> “</a:t>
            </a:r>
            <a:r>
              <a:rPr lang="en-US" sz="2000" dirty="0" err="1">
                <a:latin typeface="Times New Roman" panose="02020603050405020304" pitchFamily="18" charset="0"/>
              </a:rPr>
              <a:t>Davlat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statistikasi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toʻgʻrisida”gi</a:t>
            </a:r>
            <a:r>
              <a:rPr lang="en-US" sz="2000" dirty="0">
                <a:latin typeface="Times New Roman" panose="02020603050405020304" pitchFamily="18" charset="0"/>
              </a:rPr>
              <a:t> Qonuni3 </a:t>
            </a:r>
            <a:r>
              <a:rPr lang="en-US" sz="2000" dirty="0" err="1">
                <a:latin typeface="Times New Roman" panose="02020603050405020304" pitchFamily="18" charset="0"/>
              </a:rPr>
              <a:t>qabul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qilindi</a:t>
            </a:r>
            <a:r>
              <a:rPr lang="en-US" sz="2000" dirty="0">
                <a:latin typeface="Times New Roman" panose="02020603050405020304" pitchFamily="18" charset="0"/>
              </a:rPr>
              <a:t>, 1994-yilda </a:t>
            </a:r>
            <a:r>
              <a:rPr lang="en-US" sz="2000" dirty="0" err="1">
                <a:latin typeface="Times New Roman" panose="02020603050405020304" pitchFamily="18" charset="0"/>
              </a:rPr>
              <a:t>MHTga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oʻtish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boʻyicha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davlat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dasturi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ishlab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chiqildi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tasdiqlandi</a:t>
            </a:r>
            <a:r>
              <a:rPr lang="en-US" sz="2000" dirty="0">
                <a:latin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</a:rPr>
              <a:t>Hozirgi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kunda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ushbu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qonun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dasturga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yangiliklar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kiritish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hamda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takomillashtirish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</a:rPr>
              <a:t>ishlari</a:t>
            </a:r>
            <a:r>
              <a:rPr lang="en-US" sz="2000" dirty="0">
                <a:latin typeface="Times New Roman" panose="02020603050405020304" pitchFamily="18" charset="0"/>
              </a:rPr>
              <a:t> olib </a:t>
            </a:r>
            <a:r>
              <a:rPr lang="en-US" sz="2000" dirty="0" err="1">
                <a:latin typeface="Times New Roman" panose="02020603050405020304" pitchFamily="18" charset="0"/>
              </a:rPr>
              <a:t>borilmoqda</a:t>
            </a:r>
            <a:r>
              <a:rPr lang="en-US" sz="2000" dirty="0">
                <a:latin typeface="Times New Roman" panose="02020603050405020304" pitchFamily="18" charset="0"/>
              </a:rPr>
              <a:t>.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4F02AD-0080-D15F-F709-8100E24A9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577" y="3643840"/>
            <a:ext cx="7598930" cy="27969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34997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C28262-0F2A-5714-355C-611B1B93B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195" y="480292"/>
            <a:ext cx="4806757" cy="5323224"/>
          </a:xfrm>
        </p:spPr>
        <p:txBody>
          <a:bodyPr>
            <a:normAutofit/>
          </a:bodyPr>
          <a:lstStyle/>
          <a:p>
            <a:r>
              <a:rPr lang="en-US" sz="2000" b="0" i="0" dirty="0">
                <a:effectLst/>
                <a:latin typeface="Times New Roman" panose="02020603050405020304" pitchFamily="18" charset="0"/>
              </a:rPr>
              <a:t>MHT-2008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xalqaro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andozasi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asosida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YAIMni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hisoblash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usullarini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takomillashtirish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obyektiv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zaruriyat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ekanligidan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dalolat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beradi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.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MHTning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eng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asosiy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va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bosh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koʻrsatkichi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bu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-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yalpi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ichki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mahsulotdir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Agarda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mamlakat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iqtisodiyotini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yopiq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deb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faraz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qiladigan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boʻlsak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, u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holda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YAIM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hajmi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barcha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rezidentlarning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ishlab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chiqarishdan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olgan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birlamchi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daromadlari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yigʻindisiga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teng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boʻlardi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.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Lekin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,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dunyoning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deyarli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barcha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mamlakatlari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turli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xil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shakllarda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boshqa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davlatlardan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birlamchi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daromadlarni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qabul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qiladilar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va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muayyan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darajada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ularga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taqdim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i="0" dirty="0" err="1">
                <a:effectLst/>
                <a:latin typeface="Times New Roman" panose="02020603050405020304" pitchFamily="18" charset="0"/>
              </a:rPr>
              <a:t>qiladilar</a:t>
            </a:r>
            <a:r>
              <a:rPr lang="en-US" sz="2000" b="0" i="0" dirty="0">
                <a:effectLst/>
                <a:latin typeface="Times New Roman" panose="02020603050405020304" pitchFamily="18" charset="0"/>
              </a:rPr>
              <a:t>.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271283-19EB-8314-105D-8AF4313DE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405" y="763540"/>
            <a:ext cx="6751305" cy="39157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16522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2F363E-EEC7-B5AC-B596-98556A448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224" y="0"/>
            <a:ext cx="10447771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Milliy</a:t>
            </a:r>
            <a:r>
              <a:rPr lang="en-US" sz="2000" b="1" dirty="0"/>
              <a:t> </a:t>
            </a:r>
            <a:r>
              <a:rPr lang="en-US" sz="2000" b="1" dirty="0" err="1"/>
              <a:t>iqtisodiyotni</a:t>
            </a:r>
            <a:r>
              <a:rPr lang="en-US" sz="2000" b="1" dirty="0"/>
              <a:t> </a:t>
            </a:r>
            <a:r>
              <a:rPr lang="en-US" sz="2000" b="1" dirty="0" err="1"/>
              <a:t>tahlil</a:t>
            </a:r>
            <a:r>
              <a:rPr lang="en-US" sz="2000" b="1" dirty="0"/>
              <a:t> </a:t>
            </a:r>
            <a:r>
              <a:rPr lang="en-US" sz="2000" b="1" dirty="0" err="1"/>
              <a:t>qilishda</a:t>
            </a:r>
            <a:r>
              <a:rPr lang="en-US" sz="2000" b="1" dirty="0"/>
              <a:t> </a:t>
            </a:r>
            <a:r>
              <a:rPr lang="en-US" sz="2000" b="1" dirty="0" err="1"/>
              <a:t>qo‘llaniladigan</a:t>
            </a:r>
            <a:r>
              <a:rPr lang="en-US" sz="2000" b="1" dirty="0"/>
              <a:t> </a:t>
            </a:r>
            <a:r>
              <a:rPr lang="en-US" sz="2000" b="1" dirty="0" err="1"/>
              <a:t>asosiy</a:t>
            </a:r>
            <a:r>
              <a:rPr lang="en-US" sz="2000" b="1" dirty="0"/>
              <a:t> </a:t>
            </a:r>
            <a:r>
              <a:rPr lang="en-US" sz="2000" b="1" dirty="0" err="1"/>
              <a:t>ko‘rsatkichlar</a:t>
            </a: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Bu </a:t>
            </a:r>
            <a:r>
              <a:rPr lang="en-US" sz="2000" dirty="0" err="1"/>
              <a:t>ko‘rsatkichlarga</a:t>
            </a:r>
            <a:r>
              <a:rPr lang="en-US" sz="2000" dirty="0"/>
              <a:t> </a:t>
            </a:r>
            <a:r>
              <a:rPr lang="en-US" sz="2000" dirty="0" err="1"/>
              <a:t>quyidagilar</a:t>
            </a:r>
            <a:r>
              <a:rPr lang="en-US" sz="2000" dirty="0"/>
              <a:t> </a:t>
            </a:r>
            <a:r>
              <a:rPr lang="en-US" sz="2000" dirty="0" err="1"/>
              <a:t>kiradi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dirty="0" err="1"/>
              <a:t>Yalpi</a:t>
            </a:r>
            <a:r>
              <a:rPr lang="en-US" sz="2000" dirty="0"/>
              <a:t> </a:t>
            </a:r>
            <a:r>
              <a:rPr lang="en-US" sz="2000" dirty="0" err="1"/>
              <a:t>ichki</a:t>
            </a:r>
            <a:r>
              <a:rPr lang="en-US" sz="2000" dirty="0"/>
              <a:t> </a:t>
            </a:r>
            <a:r>
              <a:rPr lang="en-US" sz="2000" dirty="0" err="1"/>
              <a:t>mahsulot</a:t>
            </a:r>
            <a:r>
              <a:rPr lang="en-US" sz="2000" dirty="0"/>
              <a:t> (</a:t>
            </a:r>
            <a:r>
              <a:rPr lang="en-US" sz="2000" dirty="0" err="1"/>
              <a:t>YaIM</a:t>
            </a:r>
            <a:r>
              <a:rPr lang="en-US" sz="2000" dirty="0"/>
              <a:t>), </a:t>
            </a:r>
            <a:r>
              <a:rPr lang="en-US" sz="2000" dirty="0" err="1"/>
              <a:t>Sof</a:t>
            </a:r>
            <a:r>
              <a:rPr lang="en-US" sz="2000" dirty="0"/>
              <a:t> </a:t>
            </a:r>
            <a:r>
              <a:rPr lang="en-US" sz="2000" dirty="0" err="1"/>
              <a:t>ichki</a:t>
            </a:r>
            <a:r>
              <a:rPr lang="en-US" sz="2000" dirty="0"/>
              <a:t> </a:t>
            </a:r>
            <a:r>
              <a:rPr lang="en-US" sz="2000" dirty="0" err="1"/>
              <a:t>mahsulot</a:t>
            </a:r>
            <a:r>
              <a:rPr lang="en-US" sz="2000" dirty="0"/>
              <a:t> (SIM), </a:t>
            </a:r>
            <a:r>
              <a:rPr lang="en-US" sz="2000" dirty="0" err="1"/>
              <a:t>Yalpi</a:t>
            </a:r>
            <a:r>
              <a:rPr lang="en-US" sz="2000" dirty="0"/>
              <a:t> </a:t>
            </a:r>
            <a:r>
              <a:rPr lang="en-US" sz="2000" dirty="0" err="1"/>
              <a:t>milliy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daromad</a:t>
            </a:r>
            <a:r>
              <a:rPr lang="en-US" sz="2000" dirty="0"/>
              <a:t> (</a:t>
            </a:r>
            <a:r>
              <a:rPr lang="en-US" sz="2000" dirty="0" err="1"/>
              <a:t>YaMD</a:t>
            </a:r>
            <a:r>
              <a:rPr lang="en-US" sz="2000" dirty="0"/>
              <a:t>), </a:t>
            </a:r>
            <a:r>
              <a:rPr lang="en-US" sz="2000" dirty="0" err="1"/>
              <a:t>Sof</a:t>
            </a:r>
            <a:r>
              <a:rPr lang="en-US" sz="2000" dirty="0"/>
              <a:t> </a:t>
            </a:r>
            <a:r>
              <a:rPr lang="en-US" sz="2000" dirty="0" err="1"/>
              <a:t>milliy</a:t>
            </a:r>
            <a:r>
              <a:rPr lang="en-US" sz="2000" dirty="0"/>
              <a:t> </a:t>
            </a:r>
            <a:r>
              <a:rPr lang="en-US" sz="2000" dirty="0" err="1"/>
              <a:t>daromad</a:t>
            </a:r>
            <a:r>
              <a:rPr lang="en-US" sz="2000" dirty="0"/>
              <a:t> (SMD), </a:t>
            </a:r>
            <a:r>
              <a:rPr lang="en-US" sz="2000" dirty="0" err="1"/>
              <a:t>shaxsiy</a:t>
            </a:r>
            <a:r>
              <a:rPr lang="en-US" sz="2000" dirty="0"/>
              <a:t> </a:t>
            </a:r>
            <a:r>
              <a:rPr lang="en-US" sz="2000" dirty="0" err="1"/>
              <a:t>daromad</a:t>
            </a:r>
            <a:r>
              <a:rPr lang="en-US" sz="2000" dirty="0"/>
              <a:t> (</a:t>
            </a:r>
            <a:r>
              <a:rPr lang="en-US" sz="2000" dirty="0" err="1"/>
              <a:t>ShD</a:t>
            </a:r>
            <a:r>
              <a:rPr lang="en-US" sz="2000" dirty="0"/>
              <a:t>), </a:t>
            </a:r>
            <a:r>
              <a:rPr lang="en-US" sz="2000" dirty="0" err="1"/>
              <a:t>shaxsiy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tasarrufidagi</a:t>
            </a:r>
            <a:r>
              <a:rPr lang="en-US" sz="2000" dirty="0"/>
              <a:t> </a:t>
            </a:r>
            <a:r>
              <a:rPr lang="en-US" sz="2000" dirty="0" err="1"/>
              <a:t>daromad</a:t>
            </a:r>
            <a:r>
              <a:rPr lang="en-US" sz="2000" dirty="0"/>
              <a:t> (</a:t>
            </a:r>
            <a:r>
              <a:rPr lang="en-US" sz="2000" dirty="0" err="1"/>
              <a:t>ShTD</a:t>
            </a:r>
            <a:r>
              <a:rPr lang="en-US" sz="2000" dirty="0"/>
              <a:t>), </a:t>
            </a:r>
            <a:r>
              <a:rPr lang="en-US" sz="2000" dirty="0" err="1"/>
              <a:t>iste’mol</a:t>
            </a:r>
            <a:r>
              <a:rPr lang="en-US" sz="2000" dirty="0"/>
              <a:t> (C), </a:t>
            </a:r>
            <a:r>
              <a:rPr lang="en-US" sz="2000" dirty="0" err="1"/>
              <a:t>jamg‘arish</a:t>
            </a:r>
            <a:r>
              <a:rPr lang="en-US" sz="2000" dirty="0"/>
              <a:t> (S) </a:t>
            </a:r>
            <a:r>
              <a:rPr lang="en-US" sz="2000" dirty="0" err="1"/>
              <a:t>ko‘rsatkichlarining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hajmi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o‘sish</a:t>
            </a:r>
            <a:r>
              <a:rPr lang="en-US" sz="2000" dirty="0"/>
              <a:t> </a:t>
            </a:r>
            <a:r>
              <a:rPr lang="en-US" sz="2000" dirty="0" err="1"/>
              <a:t>sur’atlari</a:t>
            </a:r>
            <a:r>
              <a:rPr lang="en-US" sz="2000" dirty="0"/>
              <a:t>;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dirty="0" err="1"/>
              <a:t>iqtisodiyotning</a:t>
            </a:r>
            <a:r>
              <a:rPr lang="en-US" sz="2000" dirty="0"/>
              <a:t> </a:t>
            </a:r>
            <a:r>
              <a:rPr lang="en-US" sz="2000" dirty="0" err="1"/>
              <a:t>tarkibiy</a:t>
            </a:r>
            <a:r>
              <a:rPr lang="en-US" sz="2000" dirty="0"/>
              <a:t> </a:t>
            </a:r>
            <a:r>
              <a:rPr lang="en-US" sz="2000" dirty="0" err="1"/>
              <a:t>tuzilishi</a:t>
            </a:r>
            <a:r>
              <a:rPr lang="en-US" sz="2000" dirty="0"/>
              <a:t>;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dirty="0" err="1"/>
              <a:t>mamlakat</a:t>
            </a:r>
            <a:r>
              <a:rPr lang="en-US" sz="2000" dirty="0"/>
              <a:t> </a:t>
            </a:r>
            <a:r>
              <a:rPr lang="en-US" sz="2000" dirty="0" err="1"/>
              <a:t>eksporti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importi</a:t>
            </a:r>
            <a:r>
              <a:rPr lang="en-US" sz="2000" dirty="0"/>
              <a:t> </a:t>
            </a:r>
            <a:r>
              <a:rPr lang="en-US" sz="2000" dirty="0" err="1"/>
              <a:t>hajmi</a:t>
            </a:r>
            <a:r>
              <a:rPr lang="en-US" sz="2000" dirty="0"/>
              <a:t>, </a:t>
            </a:r>
            <a:r>
              <a:rPr lang="en-US" sz="2000" dirty="0" err="1"/>
              <a:t>tarkibi</a:t>
            </a:r>
            <a:r>
              <a:rPr lang="en-US" sz="2000" dirty="0"/>
              <a:t>, </a:t>
            </a:r>
            <a:r>
              <a:rPr lang="en-US" sz="2000" dirty="0" err="1"/>
              <a:t>YaIMdagi</a:t>
            </a:r>
            <a:r>
              <a:rPr lang="en-US" sz="2000" dirty="0"/>
              <a:t> </a:t>
            </a:r>
            <a:r>
              <a:rPr lang="en-US" sz="2000" dirty="0" err="1"/>
              <a:t>ulushi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o‘sish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suratlari</a:t>
            </a:r>
            <a:r>
              <a:rPr lang="en-US" sz="2000" dirty="0"/>
              <a:t>;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dirty="0" err="1"/>
              <a:t>davlat</a:t>
            </a:r>
            <a:r>
              <a:rPr lang="en-US" sz="2000" dirty="0"/>
              <a:t> </a:t>
            </a:r>
            <a:r>
              <a:rPr lang="en-US" sz="2000" dirty="0" err="1"/>
              <a:t>budjeti</a:t>
            </a:r>
            <a:r>
              <a:rPr lang="en-US" sz="2000" dirty="0"/>
              <a:t> </a:t>
            </a:r>
            <a:r>
              <a:rPr lang="en-US" sz="2000" dirty="0" err="1"/>
              <a:t>taqchilligi</a:t>
            </a:r>
            <a:r>
              <a:rPr lang="en-US" sz="2000" dirty="0"/>
              <a:t>, </a:t>
            </a:r>
            <a:r>
              <a:rPr lang="en-US" sz="2000" dirty="0" err="1"/>
              <a:t>deflyator</a:t>
            </a:r>
            <a:r>
              <a:rPr lang="en-US" sz="2000" dirty="0"/>
              <a:t>, </a:t>
            </a:r>
            <a:r>
              <a:rPr lang="en-US" sz="2000" dirty="0" err="1"/>
              <a:t>iste’mol</a:t>
            </a:r>
            <a:r>
              <a:rPr lang="en-US" sz="2000" dirty="0"/>
              <a:t> </a:t>
            </a:r>
            <a:r>
              <a:rPr lang="en-US" sz="2000" dirty="0" err="1"/>
              <a:t>narxlari</a:t>
            </a:r>
            <a:r>
              <a:rPr lang="en-US" sz="2000" dirty="0"/>
              <a:t> </a:t>
            </a:r>
            <a:r>
              <a:rPr lang="en-US" sz="2000" dirty="0" err="1"/>
              <a:t>indeksi</a:t>
            </a:r>
            <a:r>
              <a:rPr lang="en-US" sz="2000" dirty="0"/>
              <a:t>, </a:t>
            </a:r>
            <a:r>
              <a:rPr lang="en-US" sz="2000" dirty="0" err="1"/>
              <a:t>inflyatsiyaning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o‘sish</a:t>
            </a:r>
            <a:r>
              <a:rPr lang="en-US" sz="2000" dirty="0"/>
              <a:t> </a:t>
            </a:r>
            <a:r>
              <a:rPr lang="en-US" sz="2000" dirty="0" err="1"/>
              <a:t>sur’atlari</a:t>
            </a:r>
            <a:r>
              <a:rPr lang="en-US" sz="2000" dirty="0"/>
              <a:t>;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dirty="0" err="1"/>
              <a:t>ishsizlik</a:t>
            </a:r>
            <a:r>
              <a:rPr lang="en-US" sz="2000" dirty="0"/>
              <a:t> </a:t>
            </a:r>
            <a:r>
              <a:rPr lang="en-US" sz="2000" dirty="0" err="1"/>
              <a:t>darajasi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ishsizlar</a:t>
            </a:r>
            <a:r>
              <a:rPr lang="en-US" sz="2000" dirty="0"/>
              <a:t> </a:t>
            </a:r>
            <a:r>
              <a:rPr lang="en-US" sz="2000" dirty="0" err="1"/>
              <a:t>soni</a:t>
            </a:r>
            <a:r>
              <a:rPr lang="en-US" sz="2000" dirty="0"/>
              <a:t>, </a:t>
            </a:r>
            <a:r>
              <a:rPr lang="en-US" sz="2000" dirty="0" err="1"/>
              <a:t>aholining</a:t>
            </a:r>
            <a:r>
              <a:rPr lang="en-US" sz="2000" dirty="0"/>
              <a:t> </a:t>
            </a:r>
            <a:r>
              <a:rPr lang="en-US" sz="2000" dirty="0" err="1"/>
              <a:t>ish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bandlik</a:t>
            </a:r>
            <a:r>
              <a:rPr lang="en-US" sz="2000" dirty="0"/>
              <a:t> </a:t>
            </a:r>
            <a:r>
              <a:rPr lang="en-US" sz="2000" dirty="0" err="1"/>
              <a:t>darajasi</a:t>
            </a:r>
            <a:r>
              <a:rPr lang="en-US" sz="2000" dirty="0"/>
              <a:t>;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dirty="0" err="1"/>
              <a:t>aholining</a:t>
            </a:r>
            <a:r>
              <a:rPr lang="en-US" sz="2000" dirty="0"/>
              <a:t> </a:t>
            </a:r>
            <a:r>
              <a:rPr lang="en-US" sz="2000" dirty="0" err="1"/>
              <a:t>moddiy</a:t>
            </a:r>
            <a:r>
              <a:rPr lang="en-US" sz="2000" dirty="0"/>
              <a:t> </a:t>
            </a:r>
            <a:r>
              <a:rPr lang="en-US" sz="2000" dirty="0" err="1"/>
              <a:t>ne’matlar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xizmatlar</a:t>
            </a:r>
            <a:r>
              <a:rPr lang="en-US" sz="2000" dirty="0"/>
              <a:t> </a:t>
            </a:r>
            <a:r>
              <a:rPr lang="en-US" sz="2000" dirty="0" err="1"/>
              <a:t>iste’moli</a:t>
            </a:r>
            <a:r>
              <a:rPr lang="en-US" sz="2000" dirty="0"/>
              <a:t> </a:t>
            </a:r>
            <a:r>
              <a:rPr lang="en-US" sz="2000" dirty="0" err="1"/>
              <a:t>hajmi</a:t>
            </a:r>
            <a:r>
              <a:rPr lang="en-US" sz="2000" dirty="0"/>
              <a:t>, </a:t>
            </a:r>
            <a:r>
              <a:rPr lang="en-US" sz="2000" dirty="0" err="1"/>
              <a:t>ularning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jamg‘armalari</a:t>
            </a:r>
            <a:r>
              <a:rPr lang="en-US" sz="2000" dirty="0"/>
              <a:t>, </a:t>
            </a:r>
            <a:r>
              <a:rPr lang="en-US" sz="2000" dirty="0" err="1"/>
              <a:t>ish</a:t>
            </a:r>
            <a:r>
              <a:rPr lang="en-US" sz="2000" dirty="0"/>
              <a:t> </a:t>
            </a:r>
            <a:r>
              <a:rPr lang="en-US" sz="2000" dirty="0" err="1"/>
              <a:t>haqining</a:t>
            </a:r>
            <a:r>
              <a:rPr lang="en-US" sz="2000" dirty="0"/>
              <a:t> </a:t>
            </a:r>
            <a:r>
              <a:rPr lang="en-US" sz="2000" dirty="0" err="1"/>
              <a:t>quyi</a:t>
            </a:r>
            <a:r>
              <a:rPr lang="en-US" sz="2000" dirty="0"/>
              <a:t> </a:t>
            </a:r>
            <a:r>
              <a:rPr lang="en-US" sz="2000" dirty="0" err="1"/>
              <a:t>miqdori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boshqalar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46486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1E686E1-962F-8393-81A5-F6E497992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46" y="406399"/>
            <a:ext cx="11025908" cy="3423613"/>
          </a:xfrm>
        </p:spPr>
        <p:txBody>
          <a:bodyPr anchor="t">
            <a:noAutofit/>
          </a:bodyPr>
          <a:lstStyle/>
          <a:p>
            <a:pPr marL="0" indent="0" algn="just">
              <a:buNone/>
            </a:pPr>
            <a:r>
              <a:rPr lang="en-US" sz="2000" dirty="0" err="1"/>
              <a:t>YaMD</a:t>
            </a:r>
            <a:r>
              <a:rPr lang="en-US" sz="2000" dirty="0"/>
              <a:t> - </a:t>
            </a:r>
            <a:r>
              <a:rPr lang="en-US" sz="2000" dirty="0" err="1"/>
              <a:t>mamlakat</a:t>
            </a:r>
            <a:r>
              <a:rPr lang="en-US" sz="2000" dirty="0"/>
              <a:t> </a:t>
            </a:r>
            <a:r>
              <a:rPr lang="en-US" sz="2000" dirty="0" err="1"/>
              <a:t>rezidentlari</a:t>
            </a:r>
            <a:r>
              <a:rPr lang="en-US" sz="2000" dirty="0"/>
              <a:t> </a:t>
            </a:r>
            <a:r>
              <a:rPr lang="en-US" sz="2000" dirty="0" err="1"/>
              <a:t>tomonidan</a:t>
            </a:r>
            <a:r>
              <a:rPr lang="en-US" sz="2000" dirty="0"/>
              <a:t>, </a:t>
            </a:r>
            <a:r>
              <a:rPr lang="en-US" sz="2000" dirty="0" err="1"/>
              <a:t>mamlakatda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mamlakat</a:t>
            </a:r>
            <a:r>
              <a:rPr lang="en-US" sz="2000" dirty="0"/>
              <a:t> </a:t>
            </a:r>
            <a:r>
              <a:rPr lang="en-US" sz="2000" dirty="0" err="1"/>
              <a:t>tashqarisida</a:t>
            </a:r>
            <a:r>
              <a:rPr lang="en-US" sz="2000" dirty="0"/>
              <a:t>, </a:t>
            </a:r>
            <a:r>
              <a:rPr lang="en-US" sz="2000" dirty="0" err="1"/>
              <a:t>ishlab</a:t>
            </a:r>
            <a:r>
              <a:rPr lang="en-US" sz="2000" dirty="0"/>
              <a:t> </a:t>
            </a:r>
            <a:r>
              <a:rPr lang="en-US" sz="2000" dirty="0" err="1"/>
              <a:t>chiqarishda</a:t>
            </a:r>
            <a:r>
              <a:rPr lang="en-US" sz="2000" dirty="0"/>
              <a:t> </a:t>
            </a:r>
            <a:r>
              <a:rPr lang="en-US" sz="2000" dirty="0" err="1"/>
              <a:t>ishtirok</a:t>
            </a:r>
            <a:r>
              <a:rPr lang="en-US" sz="2000" dirty="0"/>
              <a:t> </a:t>
            </a:r>
            <a:r>
              <a:rPr lang="en-US" sz="2000" dirty="0" err="1"/>
              <a:t>etish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mulkdan</a:t>
            </a:r>
            <a:r>
              <a:rPr lang="en-US" sz="2000" dirty="0"/>
              <a:t> </a:t>
            </a:r>
            <a:r>
              <a:rPr lang="en-US" sz="2000" dirty="0" err="1"/>
              <a:t>olgan</a:t>
            </a:r>
            <a:r>
              <a:rPr lang="en-US" sz="2000" dirty="0"/>
              <a:t> </a:t>
            </a:r>
            <a:r>
              <a:rPr lang="en-US" sz="2000" dirty="0" err="1"/>
              <a:t>boshlang‘ich</a:t>
            </a:r>
            <a:r>
              <a:rPr lang="en-US" sz="2000" dirty="0"/>
              <a:t>  </a:t>
            </a:r>
            <a:r>
              <a:rPr lang="en-US" sz="2000" dirty="0" err="1"/>
              <a:t>daromadlari</a:t>
            </a:r>
            <a:r>
              <a:rPr lang="en-US" sz="2000" dirty="0"/>
              <a:t> </a:t>
            </a:r>
            <a:r>
              <a:rPr lang="en-US" sz="2000" dirty="0" err="1"/>
              <a:t>yig‘indisidir</a:t>
            </a:r>
            <a:r>
              <a:rPr lang="en-US" sz="2000" dirty="0"/>
              <a:t>. </a:t>
            </a:r>
          </a:p>
          <a:p>
            <a:pPr marL="0" indent="0" algn="just">
              <a:buNone/>
            </a:pPr>
            <a:r>
              <a:rPr lang="en-US" sz="2000" dirty="0" err="1"/>
              <a:t>YaIM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YaMD</a:t>
            </a:r>
            <a:r>
              <a:rPr lang="en-US" sz="2000" dirty="0"/>
              <a:t> </a:t>
            </a:r>
            <a:r>
              <a:rPr lang="en-US" sz="2000" dirty="0" err="1"/>
              <a:t>ko‘rsatkichlari</a:t>
            </a:r>
            <a:r>
              <a:rPr lang="en-US" sz="2000" dirty="0"/>
              <a:t> </a:t>
            </a:r>
            <a:r>
              <a:rPr lang="en-US" sz="2000" dirty="0" err="1"/>
              <a:t>o‘rtasidagi</a:t>
            </a:r>
            <a:r>
              <a:rPr lang="en-US" sz="2000" dirty="0"/>
              <a:t> </a:t>
            </a:r>
            <a:r>
              <a:rPr lang="en-US" sz="2000" dirty="0" err="1"/>
              <a:t>farqni</a:t>
            </a:r>
            <a:r>
              <a:rPr lang="en-US" sz="2000" dirty="0"/>
              <a:t> </a:t>
            </a:r>
            <a:r>
              <a:rPr lang="en-US" sz="2000" dirty="0" err="1"/>
              <a:t>quyidagi</a:t>
            </a:r>
            <a:r>
              <a:rPr lang="en-US" sz="2000" dirty="0"/>
              <a:t> formula </a:t>
            </a:r>
            <a:r>
              <a:rPr lang="en-US" sz="2000" dirty="0" err="1"/>
              <a:t>ko‘rinishida</a:t>
            </a:r>
            <a:r>
              <a:rPr lang="en-US" sz="2000" dirty="0"/>
              <a:t> </a:t>
            </a:r>
            <a:r>
              <a:rPr lang="en-US" sz="2000" dirty="0" err="1"/>
              <a:t>tasavvur</a:t>
            </a:r>
            <a:r>
              <a:rPr lang="en-US" sz="2000" dirty="0"/>
              <a:t> </a:t>
            </a:r>
            <a:r>
              <a:rPr lang="en-US" sz="2000" dirty="0" err="1"/>
              <a:t>etish</a:t>
            </a:r>
            <a:r>
              <a:rPr lang="en-US" sz="2000" dirty="0"/>
              <a:t> </a:t>
            </a:r>
            <a:r>
              <a:rPr lang="en-US" sz="2000" dirty="0" err="1"/>
              <a:t>mumkin</a:t>
            </a:r>
            <a:r>
              <a:rPr lang="en-US" sz="2000" dirty="0"/>
              <a:t>:</a:t>
            </a:r>
          </a:p>
          <a:p>
            <a:pPr marL="0" indent="0" algn="just">
              <a:buNone/>
            </a:pPr>
            <a:r>
              <a:rPr lang="en-US" sz="2000" dirty="0" err="1"/>
              <a:t>YaMD</a:t>
            </a:r>
            <a:r>
              <a:rPr lang="en-US" sz="2000" dirty="0"/>
              <a:t> = </a:t>
            </a:r>
            <a:r>
              <a:rPr lang="en-US" sz="2000" dirty="0" err="1"/>
              <a:t>YaIM</a:t>
            </a:r>
            <a:r>
              <a:rPr lang="en-US" sz="2000" dirty="0"/>
              <a:t> + </a:t>
            </a:r>
            <a:r>
              <a:rPr lang="en-US" sz="2000" dirty="0" err="1"/>
              <a:t>mamlakat</a:t>
            </a:r>
            <a:r>
              <a:rPr lang="en-US" sz="2000" dirty="0"/>
              <a:t> </a:t>
            </a:r>
            <a:r>
              <a:rPr lang="en-US" sz="2000" dirty="0" err="1"/>
              <a:t>rezidentlari</a:t>
            </a:r>
            <a:r>
              <a:rPr lang="en-US" sz="2000" dirty="0"/>
              <a:t> </a:t>
            </a:r>
            <a:r>
              <a:rPr lang="en-US" sz="2000" dirty="0" err="1"/>
              <a:t>tomonidan</a:t>
            </a:r>
            <a:r>
              <a:rPr lang="en-US" sz="2000" dirty="0"/>
              <a:t> </a:t>
            </a:r>
            <a:r>
              <a:rPr lang="en-US" sz="2000" dirty="0" err="1"/>
              <a:t>xorijdan</a:t>
            </a:r>
            <a:r>
              <a:rPr lang="en-US" sz="2000" dirty="0"/>
              <a:t> </a:t>
            </a:r>
            <a:r>
              <a:rPr lang="en-US" sz="2000" dirty="0" err="1"/>
              <a:t>olingan</a:t>
            </a:r>
            <a:r>
              <a:rPr lang="en-US" sz="2000" dirty="0"/>
              <a:t> </a:t>
            </a:r>
            <a:r>
              <a:rPr lang="en-US" sz="2000" dirty="0" err="1"/>
              <a:t>daromadlari</a:t>
            </a:r>
            <a:r>
              <a:rPr lang="en-US" sz="2000" dirty="0"/>
              <a:t> - </a:t>
            </a:r>
            <a:r>
              <a:rPr lang="en-US" sz="2000" dirty="0" err="1"/>
              <a:t>norezidentlarning</a:t>
            </a:r>
            <a:r>
              <a:rPr lang="en-US" sz="2000" dirty="0"/>
              <a:t> </a:t>
            </a:r>
            <a:r>
              <a:rPr lang="en-US" sz="2000" dirty="0" err="1"/>
              <a:t>mamlakatdan</a:t>
            </a:r>
            <a:r>
              <a:rPr lang="en-US" sz="2000" dirty="0"/>
              <a:t> </a:t>
            </a:r>
            <a:r>
              <a:rPr lang="en-US" sz="2000" dirty="0" err="1"/>
              <a:t>xorijga</a:t>
            </a:r>
            <a:r>
              <a:rPr lang="en-US" sz="2000" dirty="0"/>
              <a:t> </a:t>
            </a:r>
            <a:r>
              <a:rPr lang="en-US" sz="2000" dirty="0" err="1"/>
              <a:t>jo‘natgan</a:t>
            </a:r>
            <a:r>
              <a:rPr lang="en-US" sz="2000" dirty="0"/>
              <a:t> </a:t>
            </a:r>
            <a:r>
              <a:rPr lang="en-US" sz="2000" dirty="0" err="1"/>
              <a:t>daromadlari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r>
              <a:rPr lang="en-US" sz="2000" dirty="0"/>
              <a:t> </a:t>
            </a:r>
            <a:r>
              <a:rPr lang="en-US" sz="2000" dirty="0" err="1"/>
              <a:t>YaIM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YaMDning</a:t>
            </a:r>
            <a:r>
              <a:rPr lang="en-US" sz="2000" dirty="0"/>
              <a:t> </a:t>
            </a:r>
            <a:r>
              <a:rPr lang="en-US" sz="2000" dirty="0" err="1"/>
              <a:t>prinsipial</a:t>
            </a:r>
            <a:r>
              <a:rPr lang="en-US" sz="2000" dirty="0"/>
              <a:t> </a:t>
            </a:r>
            <a:r>
              <a:rPr lang="en-US" sz="2000" dirty="0" err="1"/>
              <a:t>farqi</a:t>
            </a:r>
            <a:r>
              <a:rPr lang="en-US" sz="2000" dirty="0"/>
              <a:t> </a:t>
            </a:r>
            <a:r>
              <a:rPr lang="en-US" sz="2000" dirty="0" err="1"/>
              <a:t>shundaki</a:t>
            </a:r>
            <a:r>
              <a:rPr lang="en-US" sz="2000" dirty="0"/>
              <a:t>, </a:t>
            </a:r>
            <a:r>
              <a:rPr lang="en-US" sz="2000" dirty="0" err="1"/>
              <a:t>ulardan</a:t>
            </a:r>
            <a:r>
              <a:rPr lang="en-US" sz="2000" dirty="0"/>
              <a:t> </a:t>
            </a:r>
            <a:r>
              <a:rPr lang="en-US" sz="2000" dirty="0" err="1"/>
              <a:t>birinchisi</a:t>
            </a:r>
            <a:r>
              <a:rPr lang="en-US" sz="2000" dirty="0"/>
              <a:t> </a:t>
            </a:r>
            <a:r>
              <a:rPr lang="en-US" sz="2000" dirty="0" err="1"/>
              <a:t>mamlakat</a:t>
            </a:r>
            <a:r>
              <a:rPr lang="en-US" sz="2000" dirty="0"/>
              <a:t> </a:t>
            </a:r>
            <a:r>
              <a:rPr lang="en-US" sz="2000" dirty="0" err="1"/>
              <a:t>rezidentlari</a:t>
            </a:r>
            <a:r>
              <a:rPr lang="en-US" sz="2000" dirty="0"/>
              <a:t> </a:t>
            </a:r>
            <a:r>
              <a:rPr lang="en-US" sz="2000" dirty="0" err="1"/>
              <a:t>tomonidan</a:t>
            </a:r>
            <a:r>
              <a:rPr lang="en-US" sz="2000" dirty="0"/>
              <a:t> </a:t>
            </a:r>
            <a:r>
              <a:rPr lang="en-US" sz="2000" dirty="0" err="1"/>
              <a:t>ishlab</a:t>
            </a:r>
            <a:r>
              <a:rPr lang="en-US" sz="2000" dirty="0"/>
              <a:t> chiqarilgan </a:t>
            </a:r>
            <a:r>
              <a:rPr lang="en-US" sz="2000" dirty="0" err="1"/>
              <a:t>yakuniy</a:t>
            </a:r>
            <a:r>
              <a:rPr lang="en-US" sz="2000" dirty="0"/>
              <a:t> </a:t>
            </a:r>
            <a:r>
              <a:rPr lang="en-US" sz="2000" dirty="0" err="1"/>
              <a:t>tovarlar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xizmatlar</a:t>
            </a:r>
            <a:r>
              <a:rPr lang="en-US" sz="2000" dirty="0"/>
              <a:t> </a:t>
            </a:r>
            <a:r>
              <a:rPr lang="en-US" sz="2000" dirty="0" err="1"/>
              <a:t>hajmini</a:t>
            </a:r>
            <a:r>
              <a:rPr lang="en-US" sz="2000" dirty="0"/>
              <a:t> </a:t>
            </a:r>
            <a:r>
              <a:rPr lang="en-US" sz="2000" dirty="0" err="1"/>
              <a:t>o‘lchasa</a:t>
            </a:r>
            <a:r>
              <a:rPr lang="en-US" sz="2000" dirty="0"/>
              <a:t>, </a:t>
            </a:r>
            <a:r>
              <a:rPr lang="en-US" sz="2000" dirty="0" err="1"/>
              <a:t>ikkinchisi</a:t>
            </a:r>
            <a:r>
              <a:rPr lang="en-US" sz="2000" dirty="0"/>
              <a:t> </a:t>
            </a:r>
            <a:r>
              <a:rPr lang="en-US" sz="2000" dirty="0" err="1"/>
              <a:t>ular</a:t>
            </a:r>
            <a:r>
              <a:rPr lang="en-US" sz="2000" dirty="0"/>
              <a:t> </a:t>
            </a:r>
            <a:r>
              <a:rPr lang="en-US" sz="2000" dirty="0" err="1"/>
              <a:t>olgan</a:t>
            </a:r>
            <a:r>
              <a:rPr lang="en-US" sz="2000" dirty="0"/>
              <a:t> </a:t>
            </a:r>
            <a:r>
              <a:rPr lang="en-US" sz="2000" dirty="0" err="1"/>
              <a:t>boshlang‘ich</a:t>
            </a:r>
            <a:r>
              <a:rPr lang="en-US" sz="2000" dirty="0"/>
              <a:t> </a:t>
            </a:r>
            <a:r>
              <a:rPr lang="en-US" sz="2000" dirty="0" err="1"/>
              <a:t>daromadlarni</a:t>
            </a:r>
            <a:r>
              <a:rPr lang="en-US" sz="2000" dirty="0"/>
              <a:t> </a:t>
            </a:r>
            <a:r>
              <a:rPr lang="en-US" sz="2000" dirty="0" err="1"/>
              <a:t>o‘lchaydi</a:t>
            </a:r>
            <a:r>
              <a:rPr lang="en-US" sz="2000" dirty="0"/>
              <a:t>.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923A3E-B847-7234-E6B7-2F21CC522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096" y="3429000"/>
            <a:ext cx="5173854" cy="28453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0229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CD8D698-74F2-88A7-6A14-24E4DDDD0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449" y="372918"/>
            <a:ext cx="4735175" cy="60309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/>
              <a:t>Yalpi</a:t>
            </a:r>
            <a:r>
              <a:rPr lang="en-US" sz="2400" b="1" dirty="0"/>
              <a:t> </a:t>
            </a:r>
            <a:r>
              <a:rPr lang="en-US" sz="2400" b="1" dirty="0" err="1"/>
              <a:t>ichki</a:t>
            </a:r>
            <a:r>
              <a:rPr lang="en-US" sz="2400" b="1" dirty="0"/>
              <a:t> </a:t>
            </a:r>
            <a:r>
              <a:rPr lang="en-US" sz="2400" b="1" dirty="0" err="1"/>
              <a:t>mahsulot</a:t>
            </a:r>
            <a:r>
              <a:rPr lang="en-US" sz="2400" b="1" dirty="0"/>
              <a:t> </a:t>
            </a:r>
            <a:r>
              <a:rPr lang="en-US" sz="2400" b="1" dirty="0" err="1"/>
              <a:t>tushunchasi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uni</a:t>
            </a:r>
            <a:r>
              <a:rPr lang="en-US" sz="2400" b="1" dirty="0"/>
              <a:t> </a:t>
            </a:r>
            <a:r>
              <a:rPr lang="en-US" sz="2400" b="1" dirty="0" err="1"/>
              <a:t>hisoblash</a:t>
            </a:r>
            <a:r>
              <a:rPr lang="en-US" sz="2400" b="1" dirty="0"/>
              <a:t> </a:t>
            </a:r>
            <a:r>
              <a:rPr lang="en-US" sz="2400" b="1" dirty="0" err="1"/>
              <a:t>usullari</a:t>
            </a:r>
            <a:r>
              <a:rPr lang="en-US" sz="2400" b="1" dirty="0"/>
              <a:t>.</a:t>
            </a:r>
          </a:p>
          <a:p>
            <a:pPr marL="0" indent="0">
              <a:buNone/>
            </a:pPr>
            <a:r>
              <a:rPr lang="en-US" sz="2000" dirty="0"/>
              <a:t>1993-yilda </a:t>
            </a:r>
            <a:r>
              <a:rPr lang="en-US" sz="2000" dirty="0" err="1"/>
              <a:t>qabul</a:t>
            </a:r>
            <a:r>
              <a:rPr lang="en-US" sz="2000" dirty="0"/>
              <a:t> </a:t>
            </a:r>
            <a:r>
              <a:rPr lang="en-US" sz="2000" dirty="0" err="1"/>
              <a:t>qilingan</a:t>
            </a:r>
            <a:r>
              <a:rPr lang="en-US" sz="2000" dirty="0"/>
              <a:t> BMT </a:t>
            </a:r>
            <a:r>
              <a:rPr lang="en-US" sz="2000" dirty="0" err="1"/>
              <a:t>MHTning</a:t>
            </a:r>
            <a:r>
              <a:rPr lang="en-US" sz="2000" dirty="0"/>
              <a:t> </a:t>
            </a:r>
            <a:r>
              <a:rPr lang="en-US" sz="2000" dirty="0" err="1"/>
              <a:t>yangi</a:t>
            </a:r>
            <a:r>
              <a:rPr lang="en-US" sz="2000" dirty="0"/>
              <a:t> </a:t>
            </a:r>
            <a:r>
              <a:rPr lang="en-US" sz="2000" dirty="0" err="1"/>
              <a:t>talqiniga</a:t>
            </a:r>
            <a:r>
              <a:rPr lang="en-US" sz="2000" dirty="0"/>
              <a:t> </a:t>
            </a:r>
            <a:r>
              <a:rPr lang="en-US" sz="2000" dirty="0" err="1"/>
              <a:t>ko‘ra</a:t>
            </a:r>
            <a:r>
              <a:rPr lang="en-US" sz="2000" dirty="0"/>
              <a:t> </a:t>
            </a:r>
            <a:r>
              <a:rPr lang="en-US" sz="2000" dirty="0" err="1"/>
              <a:t>Yalpi</a:t>
            </a:r>
            <a:r>
              <a:rPr lang="en-US" sz="2000" dirty="0"/>
              <a:t> </a:t>
            </a:r>
            <a:r>
              <a:rPr lang="en-US" sz="2000" dirty="0" err="1"/>
              <a:t>ichki</a:t>
            </a:r>
            <a:r>
              <a:rPr lang="en-US" sz="2000" dirty="0"/>
              <a:t> </a:t>
            </a:r>
            <a:r>
              <a:rPr lang="en-US" sz="2000" dirty="0" err="1"/>
              <a:t>mahsulot</a:t>
            </a:r>
            <a:r>
              <a:rPr lang="en-US" sz="2000" dirty="0"/>
              <a:t> (</a:t>
            </a:r>
            <a:r>
              <a:rPr lang="en-US" sz="2000" dirty="0" err="1"/>
              <a:t>YaIM</a:t>
            </a:r>
            <a:r>
              <a:rPr lang="en-US" sz="2000" dirty="0"/>
              <a:t>) </a:t>
            </a:r>
            <a:r>
              <a:rPr lang="en-US" sz="2000" dirty="0" err="1"/>
              <a:t>tushunchasiga</a:t>
            </a:r>
            <a:r>
              <a:rPr lang="en-US" sz="2000" dirty="0"/>
              <a:t> </a:t>
            </a:r>
            <a:r>
              <a:rPr lang="en-US" sz="2000" dirty="0" err="1"/>
              <a:t>aniqliklar</a:t>
            </a:r>
            <a:r>
              <a:rPr lang="en-US" sz="2000" dirty="0"/>
              <a:t> </a:t>
            </a:r>
            <a:r>
              <a:rPr lang="en-US" sz="2000" dirty="0" err="1"/>
              <a:t>kiritildi</a:t>
            </a:r>
            <a:r>
              <a:rPr lang="en-US" sz="2000" dirty="0"/>
              <a:t>. </a:t>
            </a:r>
            <a:r>
              <a:rPr lang="en-US" sz="2000" dirty="0" err="1"/>
              <a:t>Yangicha</a:t>
            </a:r>
            <a:r>
              <a:rPr lang="en-US" sz="2000" dirty="0"/>
              <a:t> </a:t>
            </a:r>
            <a:r>
              <a:rPr lang="en-US" sz="2000" dirty="0" err="1"/>
              <a:t>talqiniga</a:t>
            </a:r>
            <a:r>
              <a:rPr lang="en-US" sz="2000" dirty="0"/>
              <a:t> </a:t>
            </a:r>
            <a:r>
              <a:rPr lang="en-US" sz="2000" dirty="0" err="1"/>
              <a:t>ko‘ra</a:t>
            </a:r>
            <a:r>
              <a:rPr lang="en-US" sz="2000" dirty="0"/>
              <a:t>:  </a:t>
            </a:r>
            <a:r>
              <a:rPr lang="en-US" sz="2000" dirty="0" err="1"/>
              <a:t>YaIM</a:t>
            </a:r>
            <a:r>
              <a:rPr lang="en-US" sz="2000" dirty="0"/>
              <a:t> – </a:t>
            </a:r>
            <a:r>
              <a:rPr lang="en-US" sz="2000" dirty="0" err="1"/>
              <a:t>mamlakat</a:t>
            </a:r>
            <a:r>
              <a:rPr lang="en-US" sz="2000" dirty="0"/>
              <a:t> </a:t>
            </a:r>
            <a:r>
              <a:rPr lang="en-US" sz="2000" dirty="0" err="1"/>
              <a:t>rezidentlari</a:t>
            </a:r>
            <a:r>
              <a:rPr lang="en-US" sz="2000" dirty="0"/>
              <a:t> </a:t>
            </a:r>
            <a:r>
              <a:rPr lang="en-US" sz="2000" dirty="0" err="1"/>
              <a:t>tomonidan</a:t>
            </a:r>
            <a:r>
              <a:rPr lang="en-US" sz="2000" dirty="0"/>
              <a:t> </a:t>
            </a:r>
            <a:r>
              <a:rPr lang="en-US" sz="2000" dirty="0" err="1"/>
              <a:t>ma’lum</a:t>
            </a:r>
            <a:r>
              <a:rPr lang="en-US" sz="2000" dirty="0"/>
              <a:t> </a:t>
            </a:r>
            <a:r>
              <a:rPr lang="en-US" sz="2000" dirty="0" err="1"/>
              <a:t>muddat</a:t>
            </a:r>
            <a:r>
              <a:rPr lang="en-US" sz="2000" dirty="0"/>
              <a:t> </a:t>
            </a:r>
            <a:r>
              <a:rPr lang="en-US" sz="2000" dirty="0" err="1"/>
              <a:t>davomida</a:t>
            </a:r>
            <a:r>
              <a:rPr lang="en-US" sz="2000" dirty="0"/>
              <a:t> </a:t>
            </a:r>
            <a:r>
              <a:rPr lang="en-US" sz="2000" dirty="0" err="1"/>
              <a:t>ishlab</a:t>
            </a:r>
            <a:r>
              <a:rPr lang="en-US" sz="2000" dirty="0"/>
              <a:t>  chiqarilgan </a:t>
            </a:r>
            <a:r>
              <a:rPr lang="en-US" sz="2000" dirty="0" err="1"/>
              <a:t>pirovard</a:t>
            </a:r>
            <a:r>
              <a:rPr lang="en-US" sz="2000" dirty="0"/>
              <a:t> </a:t>
            </a:r>
            <a:r>
              <a:rPr lang="en-US" sz="2000" dirty="0" err="1"/>
              <a:t>tovarlar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xizmatlar</a:t>
            </a:r>
            <a:r>
              <a:rPr lang="en-US" sz="2000" dirty="0"/>
              <a:t> </a:t>
            </a:r>
            <a:r>
              <a:rPr lang="en-US" sz="2000" dirty="0" err="1"/>
              <a:t>bozor</a:t>
            </a:r>
            <a:r>
              <a:rPr lang="en-US" sz="2000" dirty="0"/>
              <a:t> </a:t>
            </a:r>
            <a:r>
              <a:rPr lang="en-US" sz="2000" dirty="0" err="1"/>
              <a:t>qiymatlarininng</a:t>
            </a:r>
            <a:r>
              <a:rPr lang="en-US" sz="2000" dirty="0"/>
              <a:t> </a:t>
            </a:r>
            <a:r>
              <a:rPr lang="en-US" sz="2000" dirty="0" err="1"/>
              <a:t>umumiy</a:t>
            </a:r>
            <a:r>
              <a:rPr lang="en-US" sz="2000" dirty="0"/>
              <a:t>  </a:t>
            </a:r>
            <a:r>
              <a:rPr lang="en-US" sz="2000" dirty="0" err="1"/>
              <a:t>yig‘indisidan</a:t>
            </a:r>
            <a:r>
              <a:rPr lang="en-US" sz="2000" dirty="0"/>
              <a:t> </a:t>
            </a:r>
            <a:r>
              <a:rPr lang="en-US" sz="2000" dirty="0" err="1"/>
              <a:t>iborat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 err="1"/>
              <a:t>YaIM</a:t>
            </a:r>
            <a:r>
              <a:rPr lang="en-US" sz="2000" dirty="0"/>
              <a:t> </a:t>
            </a:r>
            <a:r>
              <a:rPr lang="en-US" sz="2000" dirty="0" err="1"/>
              <a:t>ning</a:t>
            </a:r>
            <a:r>
              <a:rPr lang="en-US" sz="2000" dirty="0"/>
              <a:t> “</a:t>
            </a:r>
            <a:r>
              <a:rPr lang="en-US" sz="2000" dirty="0" err="1"/>
              <a:t>ichki</a:t>
            </a:r>
            <a:r>
              <a:rPr lang="en-US" sz="2000" dirty="0"/>
              <a:t>” deb </a:t>
            </a:r>
            <a:r>
              <a:rPr lang="en-US" sz="2000" dirty="0" err="1"/>
              <a:t>atalishiga</a:t>
            </a:r>
            <a:r>
              <a:rPr lang="en-US" sz="2000" dirty="0"/>
              <a:t> </a:t>
            </a:r>
            <a:r>
              <a:rPr lang="en-US" sz="2000" dirty="0" err="1"/>
              <a:t>sabab</a:t>
            </a:r>
            <a:r>
              <a:rPr lang="en-US" sz="2000" dirty="0"/>
              <a:t> </a:t>
            </a:r>
            <a:r>
              <a:rPr lang="en-US" sz="2000" dirty="0" err="1"/>
              <a:t>uning</a:t>
            </a:r>
            <a:r>
              <a:rPr lang="en-US" sz="2000" dirty="0"/>
              <a:t> </a:t>
            </a:r>
            <a:r>
              <a:rPr lang="en-US" sz="2000" dirty="0" err="1"/>
              <a:t>mamlakat</a:t>
            </a:r>
            <a:r>
              <a:rPr lang="en-US" sz="2000" dirty="0"/>
              <a:t> </a:t>
            </a:r>
            <a:r>
              <a:rPr lang="en-US" sz="2000" dirty="0" err="1"/>
              <a:t>rezidentlari</a:t>
            </a:r>
            <a:r>
              <a:rPr lang="en-US" sz="2000" dirty="0"/>
              <a:t>  </a:t>
            </a:r>
            <a:r>
              <a:rPr lang="en-US" sz="2000" dirty="0" err="1"/>
              <a:t>tomonidan</a:t>
            </a:r>
            <a:r>
              <a:rPr lang="en-US" sz="2000" dirty="0"/>
              <a:t> </a:t>
            </a:r>
            <a:r>
              <a:rPr lang="en-US" sz="2000" dirty="0" err="1"/>
              <a:t>yaratilishidir</a:t>
            </a:r>
            <a:r>
              <a:rPr lang="en-US" sz="2000" dirty="0"/>
              <a:t>. </a:t>
            </a:r>
            <a:r>
              <a:rPr lang="en-US" sz="2000" dirty="0" err="1"/>
              <a:t>Rezident</a:t>
            </a:r>
            <a:r>
              <a:rPr lang="en-US" sz="2000" dirty="0"/>
              <a:t> </a:t>
            </a:r>
            <a:r>
              <a:rPr lang="en-US" sz="2000" dirty="0" err="1"/>
              <a:t>deganda</a:t>
            </a:r>
            <a:r>
              <a:rPr lang="en-US" sz="2000" dirty="0"/>
              <a:t> </a:t>
            </a:r>
            <a:r>
              <a:rPr lang="en-US" sz="2000" dirty="0" err="1"/>
              <a:t>faqatgina</a:t>
            </a:r>
            <a:r>
              <a:rPr lang="en-US" sz="2000" dirty="0"/>
              <a:t> </a:t>
            </a:r>
            <a:r>
              <a:rPr lang="en-US" sz="2000" dirty="0" err="1"/>
              <a:t>mamlakatning</a:t>
            </a:r>
            <a:r>
              <a:rPr lang="en-US" sz="2000" dirty="0"/>
              <a:t> </a:t>
            </a:r>
            <a:r>
              <a:rPr lang="en-US" sz="2000" dirty="0" err="1"/>
              <a:t>yuridik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jismoniy</a:t>
            </a:r>
            <a:r>
              <a:rPr lang="en-US" sz="2000" dirty="0"/>
              <a:t> </a:t>
            </a:r>
            <a:r>
              <a:rPr lang="en-US" sz="2000" dirty="0" err="1"/>
              <a:t>shaxslari</a:t>
            </a:r>
            <a:r>
              <a:rPr lang="en-US" sz="2000" dirty="0"/>
              <a:t> </a:t>
            </a:r>
            <a:r>
              <a:rPr lang="en-US" sz="2000" dirty="0" err="1"/>
              <a:t>tushunilmaydi</a:t>
            </a:r>
            <a:r>
              <a:rPr lang="en-US" sz="2000" dirty="0"/>
              <a:t>. </a:t>
            </a:r>
            <a:r>
              <a:rPr lang="en-US" sz="2000" dirty="0" err="1"/>
              <a:t>Chunki</a:t>
            </a:r>
            <a:r>
              <a:rPr lang="en-US" sz="2000" dirty="0"/>
              <a:t> </a:t>
            </a:r>
            <a:r>
              <a:rPr lang="en-US" sz="2000" dirty="0" err="1"/>
              <a:t>mamlakat</a:t>
            </a:r>
            <a:r>
              <a:rPr lang="en-US" sz="2000" dirty="0"/>
              <a:t> </a:t>
            </a:r>
            <a:r>
              <a:rPr lang="en-US" sz="2000" dirty="0" err="1"/>
              <a:t>yuridik</a:t>
            </a:r>
            <a:r>
              <a:rPr lang="en-US" sz="2000" dirty="0"/>
              <a:t> </a:t>
            </a:r>
            <a:r>
              <a:rPr lang="en-US" sz="2000" dirty="0" err="1"/>
              <a:t>shaxsi</a:t>
            </a:r>
            <a:r>
              <a:rPr lang="en-US" sz="2000" dirty="0"/>
              <a:t> boshqa </a:t>
            </a:r>
            <a:r>
              <a:rPr lang="en-US" sz="2000" dirty="0" err="1"/>
              <a:t>mamlakat</a:t>
            </a:r>
            <a:r>
              <a:rPr lang="en-US" sz="2000" dirty="0"/>
              <a:t> </a:t>
            </a:r>
            <a:r>
              <a:rPr lang="en-US" sz="2000" dirty="0" err="1"/>
              <a:t>hududida</a:t>
            </a:r>
            <a:r>
              <a:rPr lang="en-US" sz="2000" dirty="0"/>
              <a:t> bir </a:t>
            </a:r>
            <a:r>
              <a:rPr lang="en-US" sz="2000" dirty="0" err="1"/>
              <a:t>yildan</a:t>
            </a:r>
            <a:r>
              <a:rPr lang="en-US" sz="2000" dirty="0"/>
              <a:t> </a:t>
            </a:r>
            <a:r>
              <a:rPr lang="en-US" sz="2000" dirty="0" err="1"/>
              <a:t>ortiq</a:t>
            </a:r>
            <a:r>
              <a:rPr lang="en-US" sz="2000" dirty="0"/>
              <a:t> </a:t>
            </a:r>
            <a:r>
              <a:rPr lang="en-US" sz="2000" dirty="0" err="1"/>
              <a:t>faoliyat</a:t>
            </a:r>
            <a:r>
              <a:rPr lang="en-US" sz="2000" dirty="0"/>
              <a:t> </a:t>
            </a:r>
            <a:r>
              <a:rPr lang="en-US" sz="2000" dirty="0" err="1"/>
              <a:t>yuritsa</a:t>
            </a:r>
            <a:r>
              <a:rPr lang="en-US" sz="2000" dirty="0"/>
              <a:t> </a:t>
            </a:r>
            <a:r>
              <a:rPr lang="en-US" sz="2000" dirty="0" err="1"/>
              <a:t>o‘sha</a:t>
            </a:r>
            <a:r>
              <a:rPr lang="en-US" sz="2000" dirty="0"/>
              <a:t> </a:t>
            </a:r>
            <a:r>
              <a:rPr lang="en-US" sz="2000" dirty="0" err="1"/>
              <a:t>mamlakat</a:t>
            </a:r>
            <a:r>
              <a:rPr lang="en-US" sz="2000" dirty="0"/>
              <a:t> </a:t>
            </a:r>
            <a:r>
              <a:rPr lang="en-US" sz="2000" dirty="0" err="1"/>
              <a:t>rezidenti</a:t>
            </a:r>
            <a:r>
              <a:rPr lang="en-US" sz="2000" dirty="0"/>
              <a:t> deb </a:t>
            </a:r>
            <a:r>
              <a:rPr lang="en-US" sz="2000" dirty="0" err="1"/>
              <a:t>qaraladi</a:t>
            </a:r>
            <a:r>
              <a:rPr lang="en-US" sz="2000" dirty="0"/>
              <a:t>.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93326F-B0AD-C6AF-A1CA-14504105A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166" y="1163662"/>
            <a:ext cx="6427485" cy="43535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6703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976BD6-03E0-63A1-8ADE-4202945A1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006" y="1409316"/>
            <a:ext cx="10131425" cy="3649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/>
              <a:t>Elchixonalar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harbiy</a:t>
            </a:r>
            <a:r>
              <a:rPr lang="en-US" sz="2400" dirty="0"/>
              <a:t> </a:t>
            </a:r>
            <a:r>
              <a:rPr lang="en-US" sz="2400" dirty="0" err="1"/>
              <a:t>bazalar</a:t>
            </a:r>
            <a:r>
              <a:rPr lang="en-US" sz="2400" dirty="0"/>
              <a:t> </a:t>
            </a:r>
            <a:r>
              <a:rPr lang="en-US" sz="2400" dirty="0" err="1"/>
              <a:t>o‘zlari</a:t>
            </a:r>
            <a:r>
              <a:rPr lang="en-US" sz="2400" dirty="0"/>
              <a:t> </a:t>
            </a:r>
            <a:r>
              <a:rPr lang="en-US" sz="2400" dirty="0" err="1"/>
              <a:t>tegishli</a:t>
            </a:r>
            <a:r>
              <a:rPr lang="en-US" sz="2400" dirty="0"/>
              <a:t> </a:t>
            </a:r>
            <a:r>
              <a:rPr lang="en-US" sz="2400" dirty="0" err="1"/>
              <a:t>bo‘lgan</a:t>
            </a:r>
            <a:r>
              <a:rPr lang="en-US" sz="2400" dirty="0"/>
              <a:t> </a:t>
            </a:r>
            <a:r>
              <a:rPr lang="en-US" sz="2400" dirty="0" err="1"/>
              <a:t>mamlakatlarning</a:t>
            </a:r>
            <a:r>
              <a:rPr lang="en-US" sz="2400" dirty="0"/>
              <a:t>  </a:t>
            </a:r>
            <a:r>
              <a:rPr lang="en-US" sz="2400" dirty="0" err="1"/>
              <a:t>iqtisodiy</a:t>
            </a:r>
            <a:r>
              <a:rPr lang="en-US" sz="2400" dirty="0"/>
              <a:t> </a:t>
            </a:r>
            <a:r>
              <a:rPr lang="en-US" sz="2400" dirty="0" err="1"/>
              <a:t>makoni</a:t>
            </a:r>
            <a:r>
              <a:rPr lang="en-US" sz="2400" dirty="0"/>
              <a:t> </a:t>
            </a:r>
            <a:r>
              <a:rPr lang="en-US" sz="2400" dirty="0" err="1"/>
              <a:t>bo‘lib</a:t>
            </a:r>
            <a:r>
              <a:rPr lang="en-US" sz="2400" dirty="0"/>
              <a:t> </a:t>
            </a:r>
            <a:r>
              <a:rPr lang="en-US" sz="2400" dirty="0" err="1"/>
              <a:t>qolaveradilar</a:t>
            </a:r>
            <a:r>
              <a:rPr lang="en-US" sz="2400" dirty="0"/>
              <a:t>. </a:t>
            </a:r>
            <a:r>
              <a:rPr lang="en-US" sz="2400" dirty="0" err="1"/>
              <a:t>Aynan</a:t>
            </a:r>
            <a:r>
              <a:rPr lang="en-US" sz="2400" dirty="0"/>
              <a:t> </a:t>
            </a:r>
            <a:r>
              <a:rPr lang="en-US" sz="2400" dirty="0" err="1"/>
              <a:t>shu</a:t>
            </a:r>
            <a:r>
              <a:rPr lang="en-US" sz="2400" dirty="0"/>
              <a:t> </a:t>
            </a:r>
            <a:r>
              <a:rPr lang="en-US" sz="2400" dirty="0" err="1"/>
              <a:t>jihat</a:t>
            </a:r>
            <a:r>
              <a:rPr lang="en-US" sz="2400" dirty="0"/>
              <a:t> </a:t>
            </a:r>
            <a:r>
              <a:rPr lang="en-US" sz="2400" dirty="0" err="1"/>
              <a:t>YaIMni</a:t>
            </a:r>
            <a:r>
              <a:rPr lang="en-US" sz="2400" dirty="0"/>
              <a:t> </a:t>
            </a:r>
            <a:r>
              <a:rPr lang="en-US" sz="2400" dirty="0" err="1"/>
              <a:t>hisoblashda</a:t>
            </a:r>
            <a:r>
              <a:rPr lang="en-US" sz="2400" dirty="0"/>
              <a:t> </a:t>
            </a:r>
            <a:r>
              <a:rPr lang="en-US" sz="2400" dirty="0" err="1"/>
              <a:t>iqtisodiy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jug‘rofiy</a:t>
            </a:r>
            <a:r>
              <a:rPr lang="en-US" sz="2400" dirty="0"/>
              <a:t> </a:t>
            </a:r>
            <a:r>
              <a:rPr lang="en-US" sz="2400" dirty="0" err="1"/>
              <a:t>hudud</a:t>
            </a:r>
            <a:r>
              <a:rPr lang="en-US" sz="2400" dirty="0"/>
              <a:t> </a:t>
            </a:r>
            <a:r>
              <a:rPr lang="en-US" sz="2400" dirty="0" err="1"/>
              <a:t>o‘rtasidagi</a:t>
            </a:r>
            <a:r>
              <a:rPr lang="en-US" sz="2400" dirty="0"/>
              <a:t> </a:t>
            </a:r>
            <a:r>
              <a:rPr lang="en-US" sz="2400" dirty="0" err="1"/>
              <a:t>farq</a:t>
            </a:r>
            <a:r>
              <a:rPr lang="en-US" sz="2400" dirty="0"/>
              <a:t> deb </a:t>
            </a:r>
            <a:r>
              <a:rPr lang="en-US" sz="2400" dirty="0" err="1"/>
              <a:t>qaraladi</a:t>
            </a:r>
            <a:r>
              <a:rPr lang="en-US" sz="2400" dirty="0"/>
              <a:t>. </a:t>
            </a:r>
          </a:p>
          <a:p>
            <a:pPr marL="0" indent="0">
              <a:buNone/>
            </a:pPr>
            <a:r>
              <a:rPr lang="en-US" sz="2400" dirty="0" err="1"/>
              <a:t>YaIM</a:t>
            </a:r>
            <a:r>
              <a:rPr lang="en-US" sz="2400" dirty="0"/>
              <a:t> </a:t>
            </a:r>
            <a:r>
              <a:rPr lang="en-US" sz="2400" dirty="0" err="1"/>
              <a:t>uch</a:t>
            </a:r>
            <a:r>
              <a:rPr lang="en-US" sz="2400" dirty="0"/>
              <a:t> </a:t>
            </a:r>
            <a:r>
              <a:rPr lang="en-US" sz="2400" dirty="0" err="1"/>
              <a:t>xil</a:t>
            </a:r>
            <a:r>
              <a:rPr lang="en-US" sz="2400" dirty="0"/>
              <a:t> </a:t>
            </a:r>
            <a:r>
              <a:rPr lang="en-US" sz="2400" dirty="0" err="1"/>
              <a:t>usul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hioblanadi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en-US" sz="2400" dirty="0"/>
              <a:t>1)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chiqarish</a:t>
            </a:r>
            <a:r>
              <a:rPr lang="en-US" sz="2400" dirty="0"/>
              <a:t> </a:t>
            </a:r>
            <a:r>
              <a:rPr lang="en-US" sz="2400" dirty="0" err="1"/>
              <a:t>usuli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r>
              <a:rPr lang="en-US" sz="2400" dirty="0"/>
              <a:t>2) </a:t>
            </a:r>
            <a:r>
              <a:rPr lang="en-US" sz="2400" dirty="0" err="1"/>
              <a:t>xarajatlar</a:t>
            </a:r>
            <a:r>
              <a:rPr lang="en-US" sz="2400" dirty="0"/>
              <a:t> </a:t>
            </a:r>
            <a:r>
              <a:rPr lang="en-US" sz="2400" dirty="0" err="1"/>
              <a:t>usuli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r>
              <a:rPr lang="en-US" sz="2400" dirty="0"/>
              <a:t>3) </a:t>
            </a:r>
            <a:r>
              <a:rPr lang="en-US" sz="2400" dirty="0" err="1"/>
              <a:t>daromadlar</a:t>
            </a:r>
            <a:r>
              <a:rPr lang="en-US" sz="2400" dirty="0"/>
              <a:t> </a:t>
            </a:r>
            <a:r>
              <a:rPr lang="en-US" sz="2400" dirty="0" err="1"/>
              <a:t>usuli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uchala</a:t>
            </a:r>
            <a:r>
              <a:rPr lang="en-US" sz="2400" dirty="0"/>
              <a:t> </a:t>
            </a:r>
            <a:r>
              <a:rPr lang="en-US" sz="2400" dirty="0" err="1"/>
              <a:t>usul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hisoblangan</a:t>
            </a:r>
            <a:r>
              <a:rPr lang="en-US" sz="2400" dirty="0"/>
              <a:t> </a:t>
            </a:r>
            <a:r>
              <a:rPr lang="en-US" sz="2400" dirty="0" err="1"/>
              <a:t>YaIM</a:t>
            </a:r>
            <a:r>
              <a:rPr lang="en-US" sz="2400" dirty="0"/>
              <a:t> </a:t>
            </a:r>
            <a:r>
              <a:rPr lang="en-US" sz="2400" dirty="0" err="1"/>
              <a:t>ko‘rsatkichi</a:t>
            </a:r>
            <a:r>
              <a:rPr lang="en-US" sz="2400" dirty="0"/>
              <a:t> </a:t>
            </a:r>
            <a:r>
              <a:rPr lang="en-US" sz="2400" dirty="0" err="1"/>
              <a:t>hajmi</a:t>
            </a:r>
            <a:r>
              <a:rPr lang="en-US" sz="2400" dirty="0"/>
              <a:t> </a:t>
            </a:r>
            <a:r>
              <a:rPr lang="en-US" sz="2400" dirty="0" err="1"/>
              <a:t>statistik</a:t>
            </a:r>
            <a:r>
              <a:rPr lang="en-US" sz="2400" dirty="0"/>
              <a:t> </a:t>
            </a:r>
            <a:r>
              <a:rPr lang="en-US" sz="2400" dirty="0" err="1"/>
              <a:t>xatolar</a:t>
            </a:r>
            <a:r>
              <a:rPr lang="en-US" sz="2400" dirty="0"/>
              <a:t>  </a:t>
            </a:r>
            <a:r>
              <a:rPr lang="en-US" sz="2400" dirty="0" err="1"/>
              <a:t>istisno</a:t>
            </a:r>
            <a:r>
              <a:rPr lang="en-US" sz="2400" dirty="0"/>
              <a:t> </a:t>
            </a:r>
            <a:r>
              <a:rPr lang="en-US" sz="2400" dirty="0" err="1"/>
              <a:t>etilganda</a:t>
            </a:r>
            <a:r>
              <a:rPr lang="en-US" sz="2400" dirty="0"/>
              <a:t> </a:t>
            </a:r>
            <a:r>
              <a:rPr lang="en-US" sz="2400" dirty="0" err="1"/>
              <a:t>o‘zaro</a:t>
            </a:r>
            <a:r>
              <a:rPr lang="en-US" sz="2400" dirty="0"/>
              <a:t> </a:t>
            </a:r>
            <a:r>
              <a:rPr lang="en-US" sz="2400" dirty="0" err="1"/>
              <a:t>teng</a:t>
            </a:r>
            <a:r>
              <a:rPr lang="en-US" sz="2400" dirty="0"/>
              <a:t> </a:t>
            </a:r>
            <a:r>
              <a:rPr lang="en-US" sz="2400" dirty="0" err="1"/>
              <a:t>bo‘lishi</a:t>
            </a:r>
            <a:r>
              <a:rPr lang="en-US" sz="2400" dirty="0"/>
              <a:t> </a:t>
            </a:r>
            <a:r>
              <a:rPr lang="en-US" sz="2400" dirty="0" err="1"/>
              <a:t>lozim</a:t>
            </a:r>
            <a:r>
              <a:rPr lang="en-US" sz="2400" dirty="0"/>
              <a:t>. Shu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birga</a:t>
            </a:r>
            <a:r>
              <a:rPr lang="en-US" sz="2400" dirty="0"/>
              <a:t> </a:t>
            </a: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uchala</a:t>
            </a:r>
            <a:r>
              <a:rPr lang="en-US" sz="2400" dirty="0"/>
              <a:t> </a:t>
            </a:r>
            <a:r>
              <a:rPr lang="en-US" sz="2400" dirty="0" err="1"/>
              <a:t>usul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YaIM</a:t>
            </a:r>
            <a:r>
              <a:rPr lang="en-US" sz="2400" dirty="0"/>
              <a:t> </a:t>
            </a:r>
            <a:r>
              <a:rPr lang="en-US" sz="2400" dirty="0" err="1"/>
              <a:t>ko‘rsatkichni</a:t>
            </a:r>
            <a:r>
              <a:rPr lang="en-US" sz="2400" dirty="0"/>
              <a:t> </a:t>
            </a:r>
            <a:r>
              <a:rPr lang="en-US" sz="2400" dirty="0" err="1"/>
              <a:t>hisoblashda</a:t>
            </a:r>
            <a:r>
              <a:rPr lang="en-US" sz="2400" dirty="0"/>
              <a:t> </a:t>
            </a:r>
            <a:r>
              <a:rPr lang="en-US" sz="2400" dirty="0" err="1"/>
              <a:t>o‘ziga</a:t>
            </a:r>
            <a:r>
              <a:rPr lang="en-US" sz="2400" dirty="0"/>
              <a:t> </a:t>
            </a:r>
            <a:r>
              <a:rPr lang="en-US" sz="2400" dirty="0" err="1"/>
              <a:t>xos</a:t>
            </a:r>
            <a:r>
              <a:rPr lang="en-US" sz="2400" dirty="0"/>
              <a:t> </a:t>
            </a:r>
            <a:r>
              <a:rPr lang="en-US" sz="2400" dirty="0" err="1"/>
              <a:t>talablarga</a:t>
            </a:r>
            <a:r>
              <a:rPr lang="en-US" sz="2400" dirty="0"/>
              <a:t> </a:t>
            </a:r>
            <a:r>
              <a:rPr lang="en-US" sz="2400" dirty="0" err="1"/>
              <a:t>amal</a:t>
            </a:r>
            <a:r>
              <a:rPr lang="en-US" sz="2400" dirty="0"/>
              <a:t> </a:t>
            </a:r>
            <a:r>
              <a:rPr lang="en-US" sz="2400" dirty="0" err="1"/>
              <a:t>qilinishi</a:t>
            </a:r>
            <a:r>
              <a:rPr lang="en-US" sz="2400" dirty="0"/>
              <a:t> </a:t>
            </a:r>
            <a:r>
              <a:rPr lang="en-US" sz="2400" dirty="0" err="1"/>
              <a:t>talab</a:t>
            </a:r>
            <a:r>
              <a:rPr lang="en-US" sz="2400" dirty="0"/>
              <a:t> </a:t>
            </a:r>
            <a:r>
              <a:rPr lang="en-US" sz="2400" dirty="0" err="1"/>
              <a:t>etiladi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33496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74255C6-E39C-45A0-BE65-B7B1438E7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345" y="0"/>
            <a:ext cx="10131425" cy="3649133"/>
          </a:xfrm>
        </p:spPr>
        <p:txBody>
          <a:bodyPr>
            <a:normAutofit/>
          </a:bodyPr>
          <a:lstStyle/>
          <a:p>
            <a:r>
              <a:rPr lang="en-US" sz="2000" b="1" i="0" dirty="0" err="1">
                <a:effectLst/>
                <a:latin typeface="Tahoma" panose="020B0604030504040204" pitchFamily="34" charset="0"/>
              </a:rPr>
              <a:t>Makroiqtisodiy</a:t>
            </a:r>
            <a:r>
              <a:rPr lang="en-US" sz="2000" b="1" i="0" dirty="0">
                <a:effectLst/>
                <a:latin typeface="Tahoma" panose="020B0604030504040204" pitchFamily="34" charset="0"/>
              </a:rPr>
              <a:t> model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 -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iqtisodiymatematik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 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modellarning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uzviy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qismi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butun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iqtisodiyotni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muhim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tarmoqlari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sektorlari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sohalari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rivojlanishini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matematik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shaklda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aks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ettiruvchi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iqtisodiymatematik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model.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Makroiqtisodiy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model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iqtisodiyotni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 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yagona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tizim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sifatida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ifodalab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umumlashtirilgan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moddiy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moliyaviy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koʻrsatkichlari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: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ichki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mahsulot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isteʼmol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investitsiya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bandlik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 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foiz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stavkalari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pul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miqdori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boshqalarning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oʻzaro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bogʻliqligini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koʻrsatadi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Makroiqtisodiy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modelni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tuzishning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asosiy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maqsadi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makroiqtisodiy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bogʻlanishlardan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iborat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turli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hodisalarni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soddalashtirilgan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shaklda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ifodalash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orqali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yechimini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topishdir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</a:t>
            </a:r>
            <a:endParaRPr lang="ru-RU" sz="2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1D8B72-0586-6F64-1313-3162FDDFCF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2389" y="3228217"/>
            <a:ext cx="6157768" cy="3448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5951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5D407A90-DCAA-2ED7-E1F0-9179936781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2739" y="343525"/>
            <a:ext cx="7097055" cy="6314340"/>
          </a:xfrm>
        </p:spPr>
      </p:pic>
    </p:spTree>
    <p:extLst>
      <p:ext uri="{BB962C8B-B14F-4D97-AF65-F5344CB8AC3E}">
        <p14:creationId xmlns:p14="http://schemas.microsoft.com/office/powerpoint/2010/main" val="20278107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64AB03F-89BB-BEF5-717F-13E25CAA3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03" y="411402"/>
            <a:ext cx="4757495" cy="6035193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 err="1"/>
              <a:t>YaIMni</a:t>
            </a:r>
            <a:r>
              <a:rPr lang="en-US" sz="2000" b="1" dirty="0"/>
              <a:t> </a:t>
            </a:r>
            <a:r>
              <a:rPr lang="en-US" sz="2000" b="1" dirty="0" err="1"/>
              <a:t>ishlab</a:t>
            </a:r>
            <a:r>
              <a:rPr lang="en-US" sz="2000" b="1" dirty="0"/>
              <a:t> </a:t>
            </a:r>
            <a:r>
              <a:rPr lang="en-US" sz="2000" b="1" dirty="0" err="1"/>
              <a:t>chiqarish</a:t>
            </a:r>
            <a:r>
              <a:rPr lang="en-US" sz="2000" b="1" dirty="0"/>
              <a:t> </a:t>
            </a:r>
            <a:r>
              <a:rPr lang="en-US" sz="2000" b="1" dirty="0" err="1"/>
              <a:t>usulida</a:t>
            </a:r>
            <a:r>
              <a:rPr lang="en-US" sz="2000" b="1" dirty="0"/>
              <a:t> </a:t>
            </a:r>
            <a:r>
              <a:rPr lang="en-US" sz="2000" b="1" dirty="0" err="1"/>
              <a:t>aniqlash</a:t>
            </a:r>
            <a:r>
              <a:rPr lang="en-US" sz="2000" dirty="0"/>
              <a:t>. </a:t>
            </a:r>
            <a:r>
              <a:rPr lang="en-US" sz="2000" dirty="0" err="1"/>
              <a:t>Ishlab</a:t>
            </a:r>
            <a:r>
              <a:rPr lang="en-US" sz="2000" dirty="0"/>
              <a:t> </a:t>
            </a:r>
            <a:r>
              <a:rPr lang="en-US" sz="2000" dirty="0" err="1"/>
              <a:t>chiqarish</a:t>
            </a:r>
            <a:r>
              <a:rPr lang="en-US" sz="2000" dirty="0"/>
              <a:t> </a:t>
            </a:r>
            <a:r>
              <a:rPr lang="en-US" sz="2000" dirty="0" err="1"/>
              <a:t>usulida</a:t>
            </a:r>
            <a:r>
              <a:rPr lang="en-US" sz="2000" dirty="0"/>
              <a:t> </a:t>
            </a:r>
            <a:r>
              <a:rPr lang="en-US" sz="2000" dirty="0" err="1"/>
              <a:t>hisoblangan</a:t>
            </a:r>
            <a:r>
              <a:rPr lang="en-US" sz="2000" dirty="0"/>
              <a:t>  </a:t>
            </a:r>
            <a:r>
              <a:rPr lang="en-US" sz="2000" dirty="0" err="1"/>
              <a:t>YaIM</a:t>
            </a:r>
            <a:r>
              <a:rPr lang="en-US" sz="2000" dirty="0"/>
              <a:t> </a:t>
            </a:r>
            <a:r>
              <a:rPr lang="en-US" sz="2000" dirty="0" err="1"/>
              <a:t>yakuniy</a:t>
            </a:r>
            <a:r>
              <a:rPr lang="en-US" sz="2000" dirty="0"/>
              <a:t> </a:t>
            </a:r>
            <a:r>
              <a:rPr lang="en-US" sz="2000" dirty="0" err="1"/>
              <a:t>tovarlar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xizmatlarni</a:t>
            </a:r>
            <a:r>
              <a:rPr lang="en-US" sz="2000" dirty="0"/>
              <a:t> </a:t>
            </a:r>
            <a:r>
              <a:rPr lang="en-US" sz="2000" dirty="0" err="1"/>
              <a:t>ishlab</a:t>
            </a:r>
            <a:r>
              <a:rPr lang="en-US" sz="2000" dirty="0"/>
              <a:t> </a:t>
            </a:r>
            <a:r>
              <a:rPr lang="en-US" sz="2000" dirty="0" err="1"/>
              <a:t>chiqarishning</a:t>
            </a:r>
            <a:r>
              <a:rPr lang="en-US" sz="2000" dirty="0"/>
              <a:t> </a:t>
            </a:r>
            <a:r>
              <a:rPr lang="en-US" sz="2000" dirty="0" err="1"/>
              <a:t>turli</a:t>
            </a:r>
            <a:r>
              <a:rPr lang="en-US" sz="2000" dirty="0"/>
              <a:t> </a:t>
            </a:r>
            <a:r>
              <a:rPr lang="en-US" sz="2000" dirty="0" err="1"/>
              <a:t>bosqichlarida</a:t>
            </a:r>
            <a:r>
              <a:rPr lang="en-US" sz="2000" dirty="0"/>
              <a:t>  </a:t>
            </a:r>
            <a:r>
              <a:rPr lang="en-US" sz="2000" dirty="0" err="1"/>
              <a:t>qo‘shilgan</a:t>
            </a:r>
            <a:r>
              <a:rPr lang="en-US" sz="2000" dirty="0"/>
              <a:t> </a:t>
            </a:r>
            <a:r>
              <a:rPr lang="en-US" sz="2000" dirty="0" err="1"/>
              <a:t>qiymatlar</a:t>
            </a:r>
            <a:r>
              <a:rPr lang="en-US" sz="2000" dirty="0"/>
              <a:t> </a:t>
            </a:r>
            <a:r>
              <a:rPr lang="en-US" sz="2000" dirty="0" err="1"/>
              <a:t>yig‘indisi</a:t>
            </a:r>
            <a:r>
              <a:rPr lang="en-US" sz="2000" dirty="0"/>
              <a:t> </a:t>
            </a:r>
            <a:r>
              <a:rPr lang="en-US" sz="2000" dirty="0" err="1"/>
              <a:t>sifatida</a:t>
            </a:r>
            <a:r>
              <a:rPr lang="en-US" sz="2000" dirty="0"/>
              <a:t> </a:t>
            </a:r>
            <a:r>
              <a:rPr lang="en-US" sz="2000" dirty="0" err="1"/>
              <a:t>aniqlanadi</a:t>
            </a:r>
            <a:r>
              <a:rPr lang="en-US" sz="2000" dirty="0"/>
              <a:t>. </a:t>
            </a:r>
            <a:r>
              <a:rPr lang="en-US" sz="2000" dirty="0" err="1"/>
              <a:t>YaIMni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usulda</a:t>
            </a:r>
            <a:r>
              <a:rPr lang="en-US" sz="2000" dirty="0"/>
              <a:t> </a:t>
            </a:r>
            <a:r>
              <a:rPr lang="en-US" sz="2000" dirty="0" err="1"/>
              <a:t>aniqlash</a:t>
            </a:r>
            <a:r>
              <a:rPr lang="en-US" sz="2000" dirty="0"/>
              <a:t>  </a:t>
            </a:r>
            <a:r>
              <a:rPr lang="en-US" sz="2000" dirty="0" err="1"/>
              <a:t>statistik</a:t>
            </a:r>
            <a:r>
              <a:rPr lang="en-US" sz="2000" dirty="0"/>
              <a:t> </a:t>
            </a:r>
            <a:r>
              <a:rPr lang="en-US" sz="2000" dirty="0" err="1"/>
              <a:t>jihatdan</a:t>
            </a:r>
            <a:r>
              <a:rPr lang="en-US" sz="2000" dirty="0"/>
              <a:t> </a:t>
            </a:r>
            <a:r>
              <a:rPr lang="en-US" sz="2000" dirty="0" err="1"/>
              <a:t>qulay</a:t>
            </a:r>
            <a:r>
              <a:rPr lang="en-US" sz="2000" dirty="0"/>
              <a:t> </a:t>
            </a:r>
            <a:r>
              <a:rPr lang="en-US" sz="2000" dirty="0" err="1"/>
              <a:t>bo‘lishi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birga</a:t>
            </a:r>
            <a:r>
              <a:rPr lang="en-US" sz="2000" dirty="0"/>
              <a:t> </a:t>
            </a:r>
            <a:r>
              <a:rPr lang="en-US" sz="2000" dirty="0" err="1"/>
              <a:t>uni</a:t>
            </a:r>
            <a:r>
              <a:rPr lang="en-US" sz="2000" dirty="0"/>
              <a:t> </a:t>
            </a:r>
            <a:r>
              <a:rPr lang="en-US" sz="2000" dirty="0" err="1"/>
              <a:t>hisoblashning</a:t>
            </a:r>
            <a:r>
              <a:rPr lang="en-US" sz="2000" dirty="0"/>
              <a:t> </a:t>
            </a:r>
            <a:r>
              <a:rPr lang="en-US" sz="2000" dirty="0" err="1"/>
              <a:t>muhim</a:t>
            </a:r>
            <a:r>
              <a:rPr lang="en-US" sz="2000" dirty="0"/>
              <a:t> </a:t>
            </a:r>
            <a:r>
              <a:rPr lang="en-US" sz="2000" dirty="0" err="1"/>
              <a:t>shartiga</a:t>
            </a:r>
            <a:r>
              <a:rPr lang="en-US" sz="2000" dirty="0"/>
              <a:t> </a:t>
            </a:r>
            <a:r>
              <a:rPr lang="en-US" sz="2000" dirty="0" err="1"/>
              <a:t>amal</a:t>
            </a:r>
            <a:r>
              <a:rPr lang="en-US" sz="2000" dirty="0"/>
              <a:t> </a:t>
            </a:r>
            <a:r>
              <a:rPr lang="en-US" sz="2000" dirty="0" err="1"/>
              <a:t>qilish</a:t>
            </a:r>
            <a:r>
              <a:rPr lang="en-US" sz="2000" dirty="0"/>
              <a:t>, </a:t>
            </a:r>
            <a:r>
              <a:rPr lang="en-US" sz="2000" dirty="0" err="1"/>
              <a:t>ya’ni</a:t>
            </a:r>
            <a:r>
              <a:rPr lang="en-US" sz="2000" dirty="0"/>
              <a:t> bir </a:t>
            </a:r>
            <a:r>
              <a:rPr lang="en-US" sz="2000" dirty="0" err="1"/>
              <a:t>qiymatni</a:t>
            </a:r>
            <a:r>
              <a:rPr lang="en-US" sz="2000" dirty="0"/>
              <a:t> </a:t>
            </a:r>
            <a:r>
              <a:rPr lang="en-US" sz="2000" dirty="0" err="1"/>
              <a:t>ikki</a:t>
            </a:r>
            <a:r>
              <a:rPr lang="en-US" sz="2000" dirty="0"/>
              <a:t> </a:t>
            </a:r>
            <a:r>
              <a:rPr lang="en-US" sz="2000" dirty="0" err="1"/>
              <a:t>bor</a:t>
            </a:r>
            <a:r>
              <a:rPr lang="en-US" sz="2000" dirty="0"/>
              <a:t> </a:t>
            </a:r>
            <a:r>
              <a:rPr lang="en-US" sz="2000" dirty="0" err="1"/>
              <a:t>hisobga</a:t>
            </a:r>
            <a:r>
              <a:rPr lang="en-US" sz="2000" dirty="0"/>
              <a:t> </a:t>
            </a:r>
            <a:r>
              <a:rPr lang="en-US" sz="2000" dirty="0" err="1"/>
              <a:t>olish</a:t>
            </a:r>
            <a:r>
              <a:rPr lang="en-US" sz="2000" dirty="0"/>
              <a:t>, yoki </a:t>
            </a:r>
            <a:r>
              <a:rPr lang="en-US" sz="2000" dirty="0" err="1"/>
              <a:t>oraliq</a:t>
            </a:r>
            <a:r>
              <a:rPr lang="en-US" sz="2000" dirty="0"/>
              <a:t> </a:t>
            </a:r>
            <a:r>
              <a:rPr lang="en-US" sz="2000" dirty="0" err="1"/>
              <a:t>mahsulot</a:t>
            </a:r>
            <a:r>
              <a:rPr lang="en-US" sz="2000" dirty="0"/>
              <a:t> </a:t>
            </a:r>
            <a:r>
              <a:rPr lang="en-US" sz="2000" dirty="0" err="1"/>
              <a:t>qiymatini</a:t>
            </a:r>
            <a:r>
              <a:rPr lang="en-US" sz="2000" dirty="0"/>
              <a:t>  </a:t>
            </a:r>
            <a:r>
              <a:rPr lang="en-US" sz="2000" dirty="0" err="1"/>
              <a:t>YaIMga</a:t>
            </a:r>
            <a:r>
              <a:rPr lang="en-US" sz="2000" dirty="0"/>
              <a:t> </a:t>
            </a:r>
            <a:r>
              <a:rPr lang="en-US" sz="2000" dirty="0" err="1"/>
              <a:t>kiritib</a:t>
            </a:r>
            <a:r>
              <a:rPr lang="en-US" sz="2000" dirty="0"/>
              <a:t> </a:t>
            </a:r>
            <a:r>
              <a:rPr lang="en-US" sz="2000" dirty="0" err="1"/>
              <a:t>yuborishning</a:t>
            </a:r>
            <a:r>
              <a:rPr lang="en-US" sz="2000" dirty="0"/>
              <a:t> </a:t>
            </a:r>
            <a:r>
              <a:rPr lang="en-US" sz="2000" dirty="0" err="1"/>
              <a:t>oldini</a:t>
            </a:r>
            <a:r>
              <a:rPr lang="en-US" sz="2000" dirty="0"/>
              <a:t> </a:t>
            </a:r>
            <a:r>
              <a:rPr lang="en-US" sz="2000" dirty="0" err="1"/>
              <a:t>oladi</a:t>
            </a:r>
            <a:r>
              <a:rPr lang="en-US" sz="2000" dirty="0"/>
              <a:t>.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 err="1"/>
              <a:t>YaIMni</a:t>
            </a:r>
            <a:r>
              <a:rPr lang="en-US" sz="2000" b="1" dirty="0"/>
              <a:t> </a:t>
            </a:r>
            <a:r>
              <a:rPr lang="en-US" sz="2000" b="1" dirty="0" err="1"/>
              <a:t>xarajatlar</a:t>
            </a:r>
            <a:r>
              <a:rPr lang="en-US" sz="2000" b="1" dirty="0"/>
              <a:t> bo‘yicha </a:t>
            </a:r>
            <a:r>
              <a:rPr lang="en-US" sz="2000" b="1" dirty="0" err="1"/>
              <a:t>hisoblash</a:t>
            </a:r>
            <a:r>
              <a:rPr lang="en-US" sz="2000" b="1" dirty="0"/>
              <a:t>. B</a:t>
            </a:r>
            <a:r>
              <a:rPr lang="en-US" sz="2000" dirty="0"/>
              <a:t>u </a:t>
            </a:r>
            <a:r>
              <a:rPr lang="en-US" sz="2000" dirty="0" err="1"/>
              <a:t>usul</a:t>
            </a:r>
            <a:r>
              <a:rPr lang="en-US" sz="2000" dirty="0"/>
              <a:t> </a:t>
            </a:r>
            <a:r>
              <a:rPr lang="en-US" sz="2000" dirty="0" err="1"/>
              <a:t>yakuniy</a:t>
            </a:r>
            <a:r>
              <a:rPr lang="en-US" sz="2000" dirty="0"/>
              <a:t> </a:t>
            </a:r>
            <a:r>
              <a:rPr lang="en-US" sz="2000" dirty="0" err="1"/>
              <a:t>foydalanish</a:t>
            </a:r>
            <a:r>
              <a:rPr lang="en-US" sz="2000" dirty="0"/>
              <a:t> </a:t>
            </a:r>
            <a:r>
              <a:rPr lang="en-US" sz="2000" dirty="0" err="1"/>
              <a:t>usuli</a:t>
            </a:r>
            <a:r>
              <a:rPr lang="en-US" sz="2000" dirty="0"/>
              <a:t> deb ham  </a:t>
            </a:r>
            <a:r>
              <a:rPr lang="en-US" sz="2000" dirty="0" err="1"/>
              <a:t>yuritilib</a:t>
            </a:r>
            <a:r>
              <a:rPr lang="en-US" sz="2000" dirty="0"/>
              <a:t>, </a:t>
            </a:r>
            <a:r>
              <a:rPr lang="en-US" sz="2000" dirty="0" err="1"/>
              <a:t>unda</a:t>
            </a:r>
            <a:r>
              <a:rPr lang="en-US" sz="2000" dirty="0"/>
              <a:t> </a:t>
            </a:r>
            <a:r>
              <a:rPr lang="en-US" sz="2000" dirty="0" err="1"/>
              <a:t>YaMMni</a:t>
            </a:r>
            <a:r>
              <a:rPr lang="en-US" sz="2000" dirty="0"/>
              <a:t> </a:t>
            </a:r>
            <a:r>
              <a:rPr lang="en-US" sz="2000" dirty="0" err="1"/>
              <a:t>hisoblash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yakuniy</a:t>
            </a:r>
            <a:r>
              <a:rPr lang="en-US" sz="2000" dirty="0"/>
              <a:t> </a:t>
            </a:r>
            <a:r>
              <a:rPr lang="en-US" sz="2000" dirty="0" err="1"/>
              <a:t>mahsulotlarni</a:t>
            </a:r>
            <a:r>
              <a:rPr lang="en-US" sz="2000" dirty="0"/>
              <a:t> </a:t>
            </a:r>
            <a:r>
              <a:rPr lang="en-US" sz="2000" dirty="0" err="1"/>
              <a:t>sotib</a:t>
            </a:r>
            <a:r>
              <a:rPr lang="en-US" sz="2000" dirty="0"/>
              <a:t> </a:t>
            </a:r>
            <a:r>
              <a:rPr lang="en-US" sz="2000" dirty="0" err="1"/>
              <a:t>olishga</a:t>
            </a:r>
            <a:r>
              <a:rPr lang="en-US" sz="2000" dirty="0"/>
              <a:t>  </a:t>
            </a:r>
            <a:r>
              <a:rPr lang="en-US" sz="2000" dirty="0" err="1"/>
              <a:t>qilingan</a:t>
            </a:r>
            <a:r>
              <a:rPr lang="en-US" sz="2000" dirty="0"/>
              <a:t> </a:t>
            </a:r>
            <a:r>
              <a:rPr lang="en-US" sz="2000" dirty="0" err="1"/>
              <a:t>barcha</a:t>
            </a:r>
            <a:r>
              <a:rPr lang="en-US" sz="2000" dirty="0"/>
              <a:t> </a:t>
            </a:r>
            <a:r>
              <a:rPr lang="en-US" sz="2000" dirty="0" err="1"/>
              <a:t>xarajatlar</a:t>
            </a:r>
            <a:r>
              <a:rPr lang="en-US" sz="2000" dirty="0"/>
              <a:t> </a:t>
            </a:r>
            <a:r>
              <a:rPr lang="en-US" sz="2000" dirty="0" err="1"/>
              <a:t>o‘zaro</a:t>
            </a:r>
            <a:r>
              <a:rPr lang="en-US" sz="2000" dirty="0"/>
              <a:t> </a:t>
            </a:r>
            <a:r>
              <a:rPr lang="en-US" sz="2000" dirty="0" err="1"/>
              <a:t>qo‘shib</a:t>
            </a:r>
            <a:r>
              <a:rPr lang="en-US" sz="2000" dirty="0"/>
              <a:t> </a:t>
            </a:r>
            <a:r>
              <a:rPr lang="en-US" sz="2000" dirty="0" err="1"/>
              <a:t>chiqiladi</a:t>
            </a:r>
            <a:r>
              <a:rPr lang="en-US" sz="2000" dirty="0"/>
              <a:t>. </a:t>
            </a:r>
            <a:r>
              <a:rPr lang="en-US" sz="2000" dirty="0" err="1"/>
              <a:t>Yalpi</a:t>
            </a:r>
            <a:r>
              <a:rPr lang="en-US" sz="2000" dirty="0"/>
              <a:t> </a:t>
            </a:r>
            <a:r>
              <a:rPr lang="en-US" sz="2000" dirty="0" err="1"/>
              <a:t>ichki</a:t>
            </a:r>
            <a:r>
              <a:rPr lang="en-US" sz="2000" dirty="0"/>
              <a:t> </a:t>
            </a:r>
            <a:r>
              <a:rPr lang="en-US" sz="2000" dirty="0" err="1"/>
              <a:t>mahsulotni</a:t>
            </a:r>
            <a:r>
              <a:rPr lang="en-US" sz="2000" dirty="0"/>
              <a:t> </a:t>
            </a:r>
            <a:r>
              <a:rPr lang="en-US" sz="2000" dirty="0" err="1"/>
              <a:t>xarajatlar</a:t>
            </a:r>
            <a:r>
              <a:rPr lang="en-US" sz="2000" dirty="0"/>
              <a:t> </a:t>
            </a:r>
            <a:r>
              <a:rPr lang="en-US" sz="2000" dirty="0" err="1"/>
              <a:t>usuli</a:t>
            </a:r>
            <a:r>
              <a:rPr lang="en-US" sz="2000" dirty="0"/>
              <a:t> </a:t>
            </a:r>
            <a:r>
              <a:rPr lang="en-US" sz="2000" dirty="0" err="1"/>
              <a:t>orqali</a:t>
            </a:r>
            <a:r>
              <a:rPr lang="en-US" sz="2000" dirty="0"/>
              <a:t> </a:t>
            </a:r>
            <a:r>
              <a:rPr lang="en-US" sz="2000" dirty="0" err="1"/>
              <a:t>hisoblash</a:t>
            </a:r>
            <a:r>
              <a:rPr lang="en-US" sz="2000" dirty="0"/>
              <a:t> </a:t>
            </a:r>
            <a:r>
              <a:rPr lang="en-US" sz="2000" dirty="0" err="1"/>
              <a:t>formulasini</a:t>
            </a:r>
            <a:r>
              <a:rPr lang="en-US" sz="2000" dirty="0"/>
              <a:t>  </a:t>
            </a:r>
            <a:r>
              <a:rPr lang="en-US" sz="2000" dirty="0" err="1"/>
              <a:t>quyidagicha</a:t>
            </a:r>
            <a:r>
              <a:rPr lang="en-US" sz="2000" dirty="0"/>
              <a:t> </a:t>
            </a:r>
            <a:r>
              <a:rPr lang="en-US" sz="2000" dirty="0" err="1"/>
              <a:t>tasvirlash</a:t>
            </a:r>
            <a:r>
              <a:rPr lang="en-US" sz="2000" dirty="0"/>
              <a:t> </a:t>
            </a:r>
            <a:r>
              <a:rPr lang="en-US" sz="2000" dirty="0" err="1"/>
              <a:t>mumkin</a:t>
            </a:r>
            <a:r>
              <a:rPr lang="en-US" sz="2000" dirty="0"/>
              <a:t>:
</a:t>
            </a:r>
            <a:r>
              <a:rPr lang="en-US" sz="2000" b="1" dirty="0" err="1"/>
              <a:t>YaIM</a:t>
            </a:r>
            <a:r>
              <a:rPr lang="en-US" sz="2000" b="1" dirty="0"/>
              <a:t> = C + I + G + NX</a:t>
            </a:r>
            <a:endParaRPr lang="ru-RU" sz="20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2D1539-124B-85B1-363A-796781411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898" y="719666"/>
            <a:ext cx="6884895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67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7F6A5ED-9BA7-6B2A-B94D-AC5BE6080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073" y="587664"/>
            <a:ext cx="10131425" cy="568267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b="1" dirty="0" err="1"/>
              <a:t>YaIMni</a:t>
            </a:r>
            <a:r>
              <a:rPr lang="en-US" sz="8000" b="1" dirty="0"/>
              <a:t> </a:t>
            </a:r>
            <a:r>
              <a:rPr lang="en-US" sz="8000" b="1" dirty="0" err="1"/>
              <a:t>daromadlar</a:t>
            </a:r>
            <a:r>
              <a:rPr lang="en-US" sz="8000" b="1" dirty="0"/>
              <a:t> </a:t>
            </a:r>
            <a:r>
              <a:rPr lang="en-US" sz="8000" b="1" dirty="0" err="1"/>
              <a:t>usuli</a:t>
            </a:r>
            <a:r>
              <a:rPr lang="en-US" sz="8000" b="1" dirty="0"/>
              <a:t> bo‘yicha </a:t>
            </a:r>
            <a:r>
              <a:rPr lang="en-US" sz="8000" b="1" dirty="0" err="1"/>
              <a:t>hisoblash</a:t>
            </a:r>
            <a:r>
              <a:rPr lang="en-US" sz="8000" dirty="0"/>
              <a:t>. Bu </a:t>
            </a:r>
            <a:r>
              <a:rPr lang="en-US" sz="8000" dirty="0" err="1"/>
              <a:t>usulda</a:t>
            </a:r>
            <a:r>
              <a:rPr lang="en-US" sz="8000" dirty="0"/>
              <a:t> </a:t>
            </a:r>
            <a:r>
              <a:rPr lang="en-US" sz="8000" dirty="0" err="1"/>
              <a:t>yalpi</a:t>
            </a:r>
            <a:r>
              <a:rPr lang="en-US" sz="8000" dirty="0"/>
              <a:t> </a:t>
            </a:r>
            <a:r>
              <a:rPr lang="en-US" sz="8000" dirty="0" err="1"/>
              <a:t>ichki</a:t>
            </a:r>
            <a:r>
              <a:rPr lang="en-US" sz="8000" dirty="0"/>
              <a:t> </a:t>
            </a:r>
            <a:r>
              <a:rPr lang="en-US" sz="8000" dirty="0" err="1"/>
              <a:t>mahsulot</a:t>
            </a:r>
            <a:r>
              <a:rPr lang="en-US" sz="8000" dirty="0"/>
              <a:t> </a:t>
            </a:r>
            <a:r>
              <a:rPr lang="en-US" sz="8000" dirty="0" err="1"/>
              <a:t>barcha</a:t>
            </a:r>
            <a:r>
              <a:rPr lang="en-US" sz="8000" dirty="0"/>
              <a:t> </a:t>
            </a:r>
            <a:r>
              <a:rPr lang="en-US" sz="8000" dirty="0" err="1"/>
              <a:t>yakuniy</a:t>
            </a:r>
            <a:r>
              <a:rPr lang="en-US" sz="8000" dirty="0"/>
              <a:t> </a:t>
            </a:r>
            <a:r>
              <a:rPr lang="en-US" sz="8000" dirty="0" err="1"/>
              <a:t>iste’molchilarning</a:t>
            </a:r>
            <a:r>
              <a:rPr lang="en-US" sz="8000" dirty="0"/>
              <a:t> </a:t>
            </a:r>
            <a:r>
              <a:rPr lang="en-US" sz="8000" dirty="0" err="1"/>
              <a:t>daromadlari</a:t>
            </a:r>
            <a:r>
              <a:rPr lang="en-US" sz="8000" dirty="0"/>
              <a:t> </a:t>
            </a:r>
            <a:r>
              <a:rPr lang="en-US" sz="8000" dirty="0" err="1"/>
              <a:t>yig‘indisi</a:t>
            </a:r>
            <a:r>
              <a:rPr lang="en-US" sz="8000" dirty="0"/>
              <a:t> </a:t>
            </a:r>
            <a:r>
              <a:rPr lang="en-US" sz="8000" dirty="0" err="1"/>
              <a:t>sifatida</a:t>
            </a:r>
            <a:r>
              <a:rPr lang="en-US" sz="8000" dirty="0"/>
              <a:t> </a:t>
            </a:r>
            <a:r>
              <a:rPr lang="en-US" sz="8000" dirty="0" err="1"/>
              <a:t>aniqlanadi</a:t>
            </a:r>
            <a:r>
              <a:rPr lang="en-US" sz="8000" dirty="0"/>
              <a:t>. Shu </a:t>
            </a:r>
            <a:r>
              <a:rPr lang="en-US" sz="8000" dirty="0" err="1"/>
              <a:t>bilan</a:t>
            </a:r>
            <a:r>
              <a:rPr lang="en-US" sz="8000" dirty="0"/>
              <a:t> </a:t>
            </a:r>
            <a:r>
              <a:rPr lang="en-US" sz="8000" dirty="0" err="1"/>
              <a:t>birga</a:t>
            </a:r>
            <a:r>
              <a:rPr lang="en-US" sz="8000" dirty="0"/>
              <a:t> </a:t>
            </a:r>
            <a:r>
              <a:rPr lang="en-US" sz="8000" dirty="0" err="1"/>
              <a:t>yalpi</a:t>
            </a:r>
            <a:r>
              <a:rPr lang="en-US" sz="8000" dirty="0"/>
              <a:t> </a:t>
            </a:r>
            <a:r>
              <a:rPr lang="en-US" sz="8000" dirty="0" err="1"/>
              <a:t>ichki</a:t>
            </a:r>
            <a:r>
              <a:rPr lang="en-US" sz="8000" dirty="0"/>
              <a:t> </a:t>
            </a:r>
            <a:r>
              <a:rPr lang="en-US" sz="8000" dirty="0" err="1"/>
              <a:t>mahsulot</a:t>
            </a:r>
            <a:r>
              <a:rPr lang="en-US" sz="8000" dirty="0"/>
              <a:t> </a:t>
            </a:r>
            <a:r>
              <a:rPr lang="en-US" sz="8000" dirty="0" err="1"/>
              <a:t>tarkibiga</a:t>
            </a:r>
            <a:r>
              <a:rPr lang="en-US" sz="8000" dirty="0"/>
              <a:t> </a:t>
            </a:r>
            <a:r>
              <a:rPr lang="en-US" sz="8000" dirty="0" err="1"/>
              <a:t>biznesga</a:t>
            </a:r>
            <a:r>
              <a:rPr lang="en-US" sz="8000" dirty="0"/>
              <a:t> </a:t>
            </a:r>
            <a:r>
              <a:rPr lang="en-US" sz="8000" dirty="0" err="1"/>
              <a:t>egri</a:t>
            </a:r>
            <a:r>
              <a:rPr lang="en-US" sz="8000" dirty="0"/>
              <a:t> </a:t>
            </a:r>
            <a:r>
              <a:rPr lang="en-US" sz="8000" dirty="0" err="1"/>
              <a:t>soliqlar</a:t>
            </a:r>
            <a:r>
              <a:rPr lang="en-US" sz="8000" dirty="0"/>
              <a:t> </a:t>
            </a:r>
            <a:r>
              <a:rPr lang="en-US" sz="8000" dirty="0" err="1"/>
              <a:t>va</a:t>
            </a:r>
            <a:r>
              <a:rPr lang="en-US" sz="8000" dirty="0"/>
              <a:t> </a:t>
            </a:r>
            <a:r>
              <a:rPr lang="en-US" sz="8000" dirty="0" err="1"/>
              <a:t>amortizatsiya</a:t>
            </a:r>
            <a:r>
              <a:rPr lang="en-US" sz="8000" dirty="0"/>
              <a:t> ham </a:t>
            </a:r>
            <a:r>
              <a:rPr lang="en-US" sz="8000" dirty="0" err="1"/>
              <a:t>kiritiladi</a:t>
            </a:r>
            <a:r>
              <a:rPr lang="en-US" sz="8000" dirty="0"/>
              <a:t>.</a:t>
            </a:r>
          </a:p>
          <a:p>
            <a:pPr marL="0" indent="0">
              <a:buNone/>
            </a:pPr>
            <a:r>
              <a:rPr lang="en-US" sz="8000" dirty="0" err="1"/>
              <a:t>YaIMni</a:t>
            </a:r>
            <a:r>
              <a:rPr lang="en-US" sz="8000" dirty="0"/>
              <a:t> </a:t>
            </a:r>
            <a:r>
              <a:rPr lang="en-US" sz="8000" dirty="0" err="1"/>
              <a:t>daromadlar</a:t>
            </a:r>
            <a:r>
              <a:rPr lang="en-US" sz="8000" dirty="0"/>
              <a:t> </a:t>
            </a:r>
            <a:r>
              <a:rPr lang="en-US" sz="8000" dirty="0" err="1"/>
              <a:t>yig‘indisi</a:t>
            </a:r>
            <a:r>
              <a:rPr lang="en-US" sz="8000" dirty="0"/>
              <a:t> </a:t>
            </a:r>
            <a:r>
              <a:rPr lang="en-US" sz="8000" dirty="0" err="1"/>
              <a:t>ko‘rinishida</a:t>
            </a:r>
            <a:r>
              <a:rPr lang="en-US" sz="8000" dirty="0"/>
              <a:t> </a:t>
            </a:r>
            <a:r>
              <a:rPr lang="en-US" sz="8000" dirty="0" err="1"/>
              <a:t>hisoblashda</a:t>
            </a:r>
            <a:r>
              <a:rPr lang="en-US" sz="8000" dirty="0"/>
              <a:t> </a:t>
            </a:r>
            <a:r>
              <a:rPr lang="en-US" sz="8000" dirty="0" err="1"/>
              <a:t>quyidagi</a:t>
            </a:r>
            <a:r>
              <a:rPr lang="en-US" sz="8000" dirty="0"/>
              <a:t> </a:t>
            </a:r>
            <a:r>
              <a:rPr lang="en-US" sz="8000" dirty="0" err="1"/>
              <a:t>formuladan</a:t>
            </a:r>
            <a:r>
              <a:rPr lang="en-US" sz="8000" dirty="0"/>
              <a:t> </a:t>
            </a:r>
            <a:r>
              <a:rPr lang="en-US" sz="8000" dirty="0" err="1"/>
              <a:t>foydalaniladi</a:t>
            </a:r>
            <a:r>
              <a:rPr lang="en-US" sz="8000" dirty="0"/>
              <a:t>:</a:t>
            </a:r>
          </a:p>
          <a:p>
            <a:pPr marL="0" indent="0">
              <a:buNone/>
            </a:pPr>
            <a:r>
              <a:rPr lang="en-US" sz="8000" b="1" dirty="0"/>
              <a:t> </a:t>
            </a:r>
            <a:r>
              <a:rPr lang="en-US" sz="8000" b="1" dirty="0" err="1"/>
              <a:t>YaIM</a:t>
            </a:r>
            <a:r>
              <a:rPr lang="en-US" sz="8000" b="1" dirty="0"/>
              <a:t> = </a:t>
            </a:r>
            <a:r>
              <a:rPr lang="en-US" sz="8000" b="1" dirty="0" err="1"/>
              <a:t>Tn</a:t>
            </a:r>
            <a:r>
              <a:rPr lang="en-US" sz="8000" b="1" dirty="0"/>
              <a:t> + W + R</a:t>
            </a:r>
          </a:p>
          <a:p>
            <a:pPr marL="0" indent="0">
              <a:buNone/>
            </a:pPr>
            <a:endParaRPr lang="en-US" sz="8000" b="1" dirty="0"/>
          </a:p>
          <a:p>
            <a:pPr marL="0" indent="0">
              <a:buNone/>
            </a:pPr>
            <a:r>
              <a:rPr lang="en-US" sz="8000" dirty="0" err="1"/>
              <a:t>Xarajatlar</a:t>
            </a:r>
            <a:r>
              <a:rPr lang="en-US" sz="8000" dirty="0"/>
              <a:t> </a:t>
            </a:r>
            <a:r>
              <a:rPr lang="en-US" sz="8000" dirty="0" err="1"/>
              <a:t>va</a:t>
            </a:r>
            <a:r>
              <a:rPr lang="en-US" sz="8000" dirty="0"/>
              <a:t> </a:t>
            </a:r>
            <a:r>
              <a:rPr lang="en-US" sz="8000" dirty="0" err="1"/>
              <a:t>daromadlar</a:t>
            </a:r>
            <a:r>
              <a:rPr lang="en-US" sz="8000" dirty="0"/>
              <a:t> </a:t>
            </a:r>
            <a:r>
              <a:rPr lang="en-US" sz="8000" dirty="0" err="1"/>
              <a:t>ko‘rinishida</a:t>
            </a:r>
            <a:r>
              <a:rPr lang="en-US" sz="8000" dirty="0"/>
              <a:t> </a:t>
            </a:r>
            <a:r>
              <a:rPr lang="en-US" sz="8000" dirty="0" err="1"/>
              <a:t>hisoblab</a:t>
            </a:r>
            <a:r>
              <a:rPr lang="en-US" sz="8000" dirty="0"/>
              <a:t> </a:t>
            </a:r>
            <a:r>
              <a:rPr lang="en-US" sz="8000" dirty="0" err="1"/>
              <a:t>topilgan</a:t>
            </a:r>
            <a:r>
              <a:rPr lang="en-US" sz="8000" dirty="0"/>
              <a:t> </a:t>
            </a:r>
            <a:r>
              <a:rPr lang="en-US" sz="8000" dirty="0" err="1"/>
              <a:t>YaIM</a:t>
            </a:r>
            <a:r>
              <a:rPr lang="en-US" sz="8000" dirty="0"/>
              <a:t> </a:t>
            </a:r>
            <a:r>
              <a:rPr lang="en-US" sz="8000" dirty="0" err="1"/>
              <a:t>hajmi</a:t>
            </a:r>
            <a:r>
              <a:rPr lang="en-US" sz="8000" dirty="0"/>
              <a:t> </a:t>
            </a:r>
            <a:r>
              <a:rPr lang="en-US" sz="8000" dirty="0" err="1"/>
              <a:t>o‘zaro</a:t>
            </a:r>
            <a:r>
              <a:rPr lang="en-US" sz="8000" dirty="0"/>
              <a:t> </a:t>
            </a:r>
            <a:r>
              <a:rPr lang="en-US" sz="8000" dirty="0" err="1"/>
              <a:t>mos</a:t>
            </a:r>
            <a:r>
              <a:rPr lang="en-US" sz="8000" dirty="0"/>
              <a:t> keladi. </a:t>
            </a:r>
            <a:r>
              <a:rPr lang="en-US" sz="8000" dirty="0" err="1"/>
              <a:t>Chunki</a:t>
            </a:r>
            <a:r>
              <a:rPr lang="en-US" sz="8000" dirty="0"/>
              <a:t> </a:t>
            </a:r>
            <a:r>
              <a:rPr lang="en-US" sz="8000" dirty="0" err="1"/>
              <a:t>milliy</a:t>
            </a:r>
            <a:r>
              <a:rPr lang="en-US" sz="8000" dirty="0"/>
              <a:t> </a:t>
            </a:r>
            <a:r>
              <a:rPr lang="en-US" sz="8000" dirty="0" err="1"/>
              <a:t>iqtisodiyot</a:t>
            </a:r>
            <a:r>
              <a:rPr lang="en-US" sz="8000" dirty="0"/>
              <a:t> </a:t>
            </a:r>
            <a:r>
              <a:rPr lang="en-US" sz="8000" dirty="0" err="1"/>
              <a:t>doirasida</a:t>
            </a:r>
            <a:r>
              <a:rPr lang="en-US" sz="8000" dirty="0"/>
              <a:t> bir </a:t>
            </a:r>
            <a:r>
              <a:rPr lang="en-US" sz="8000" dirty="0" err="1"/>
              <a:t>subyekt</a:t>
            </a:r>
            <a:r>
              <a:rPr lang="en-US" sz="8000" dirty="0"/>
              <a:t> </a:t>
            </a:r>
            <a:r>
              <a:rPr lang="en-US" sz="8000" dirty="0" err="1"/>
              <a:t>tomonidan</a:t>
            </a:r>
            <a:r>
              <a:rPr lang="en-US" sz="8000" dirty="0"/>
              <a:t> </a:t>
            </a:r>
            <a:r>
              <a:rPr lang="en-US" sz="8000" dirty="0" err="1"/>
              <a:t>qilingan</a:t>
            </a:r>
            <a:r>
              <a:rPr lang="en-US" sz="8000" dirty="0"/>
              <a:t> </a:t>
            </a:r>
            <a:r>
              <a:rPr lang="en-US" sz="8000" dirty="0" err="1"/>
              <a:t>har</a:t>
            </a:r>
            <a:r>
              <a:rPr lang="en-US" sz="8000" dirty="0"/>
              <a:t> </a:t>
            </a:r>
            <a:r>
              <a:rPr lang="en-US" sz="8000" dirty="0" err="1"/>
              <a:t>qanday</a:t>
            </a:r>
            <a:r>
              <a:rPr lang="en-US" sz="8000" dirty="0"/>
              <a:t> </a:t>
            </a:r>
            <a:r>
              <a:rPr lang="en-US" sz="8000" dirty="0" err="1"/>
              <a:t>xarajat</a:t>
            </a:r>
            <a:r>
              <a:rPr lang="en-US" sz="8000" dirty="0"/>
              <a:t> </a:t>
            </a:r>
            <a:r>
              <a:rPr lang="en-US" sz="8000" dirty="0" err="1"/>
              <a:t>ikkinchi</a:t>
            </a:r>
            <a:r>
              <a:rPr lang="en-US" sz="8000" dirty="0"/>
              <a:t> </a:t>
            </a:r>
            <a:r>
              <a:rPr lang="en-US" sz="8000" dirty="0" err="1"/>
              <a:t>subyekt</a:t>
            </a:r>
            <a:r>
              <a:rPr lang="en-US" sz="8000" dirty="0"/>
              <a:t> </a:t>
            </a:r>
            <a:r>
              <a:rPr lang="en-US" sz="8000" dirty="0" err="1"/>
              <a:t>uchun</a:t>
            </a:r>
            <a:r>
              <a:rPr lang="en-US" sz="8000" dirty="0"/>
              <a:t> </a:t>
            </a:r>
            <a:r>
              <a:rPr lang="en-US" sz="8000" dirty="0" err="1"/>
              <a:t>daromad</a:t>
            </a:r>
            <a:r>
              <a:rPr lang="en-US" sz="8000" dirty="0"/>
              <a:t> </a:t>
            </a:r>
            <a:r>
              <a:rPr lang="en-US" sz="8000" dirty="0" err="1"/>
              <a:t>bo‘lib</a:t>
            </a:r>
            <a:r>
              <a:rPr lang="en-US" sz="8000" dirty="0"/>
              <a:t> </a:t>
            </a:r>
            <a:r>
              <a:rPr lang="en-US" sz="8000" dirty="0" err="1"/>
              <a:t>tushadi</a:t>
            </a:r>
            <a:r>
              <a:rPr lang="en-US" sz="8000" dirty="0"/>
              <a:t>.</a:t>
            </a:r>
          </a:p>
          <a:p>
            <a:pPr marL="0" indent="0">
              <a:buNone/>
            </a:pPr>
            <a:r>
              <a:rPr lang="en-US" sz="8000" dirty="0" err="1"/>
              <a:t>Yalpi</a:t>
            </a:r>
            <a:r>
              <a:rPr lang="en-US" sz="8000" dirty="0"/>
              <a:t> </a:t>
            </a:r>
            <a:r>
              <a:rPr lang="en-US" sz="8000" dirty="0" err="1"/>
              <a:t>ichki</a:t>
            </a:r>
            <a:r>
              <a:rPr lang="en-US" sz="8000" dirty="0"/>
              <a:t> </a:t>
            </a:r>
            <a:r>
              <a:rPr lang="en-US" sz="8000" dirty="0" err="1"/>
              <a:t>mahsulotni</a:t>
            </a:r>
            <a:r>
              <a:rPr lang="en-US" sz="8000" dirty="0"/>
              <a:t> </a:t>
            </a:r>
            <a:r>
              <a:rPr lang="en-US" sz="8000" dirty="0" err="1"/>
              <a:t>hisoblashda</a:t>
            </a:r>
            <a:r>
              <a:rPr lang="en-US" sz="8000" dirty="0"/>
              <a:t> </a:t>
            </a:r>
            <a:r>
              <a:rPr lang="en-US" sz="8000" dirty="0" err="1"/>
              <a:t>ayrim</a:t>
            </a:r>
            <a:r>
              <a:rPr lang="en-US" sz="8000" dirty="0"/>
              <a:t> </a:t>
            </a:r>
            <a:r>
              <a:rPr lang="en-US" sz="8000" dirty="0" err="1"/>
              <a:t>muammolar</a:t>
            </a:r>
            <a:r>
              <a:rPr lang="en-US" sz="8000" dirty="0"/>
              <a:t> </a:t>
            </a:r>
            <a:r>
              <a:rPr lang="en-US" sz="8000" dirty="0" err="1"/>
              <a:t>mavjud</a:t>
            </a:r>
            <a:r>
              <a:rPr lang="en-US" sz="8000" dirty="0"/>
              <a:t>:
• </a:t>
            </a:r>
            <a:r>
              <a:rPr lang="en-US" sz="8000" dirty="0" err="1"/>
              <a:t>mahsulot</a:t>
            </a:r>
            <a:r>
              <a:rPr lang="en-US" sz="8000" dirty="0"/>
              <a:t> </a:t>
            </a:r>
            <a:r>
              <a:rPr lang="en-US" sz="8000" dirty="0" err="1"/>
              <a:t>va</a:t>
            </a:r>
            <a:r>
              <a:rPr lang="en-US" sz="8000" dirty="0"/>
              <a:t> </a:t>
            </a:r>
            <a:r>
              <a:rPr lang="en-US" sz="8000" dirty="0" err="1"/>
              <a:t>xizmatlarning</a:t>
            </a:r>
            <a:r>
              <a:rPr lang="en-US" sz="8000" dirty="0"/>
              <a:t> </a:t>
            </a:r>
            <a:r>
              <a:rPr lang="en-US" sz="8000" dirty="0" err="1"/>
              <a:t>hammasini</a:t>
            </a:r>
            <a:r>
              <a:rPr lang="en-US" sz="8000" dirty="0"/>
              <a:t> ham </a:t>
            </a:r>
            <a:r>
              <a:rPr lang="en-US" sz="8000" dirty="0" err="1"/>
              <a:t>aniq</a:t>
            </a:r>
            <a:r>
              <a:rPr lang="en-US" sz="8000" dirty="0"/>
              <a:t> </a:t>
            </a:r>
            <a:r>
              <a:rPr lang="en-US" sz="8000" dirty="0" err="1"/>
              <a:t>o‘lchash</a:t>
            </a:r>
            <a:r>
              <a:rPr lang="en-US" sz="8000" dirty="0"/>
              <a:t> </a:t>
            </a:r>
            <a:r>
              <a:rPr lang="en-US" sz="8000" dirty="0" err="1"/>
              <a:t>imkoniyati</a:t>
            </a:r>
            <a:r>
              <a:rPr lang="en-US" sz="8000" dirty="0"/>
              <a:t> </a:t>
            </a:r>
            <a:r>
              <a:rPr lang="en-US" sz="8000" dirty="0" err="1"/>
              <a:t>mavjud</a:t>
            </a:r>
            <a:r>
              <a:rPr lang="en-US" sz="8000" dirty="0"/>
              <a:t> </a:t>
            </a:r>
            <a:r>
              <a:rPr lang="en-US" sz="8000" dirty="0" err="1"/>
              <a:t>emas</a:t>
            </a:r>
            <a:r>
              <a:rPr lang="en-US" sz="8000" dirty="0"/>
              <a:t>. </a:t>
            </a:r>
            <a:r>
              <a:rPr lang="en-US" sz="8000" dirty="0" err="1"/>
              <a:t>Masalan</a:t>
            </a:r>
            <a:r>
              <a:rPr lang="en-US" sz="8000" dirty="0"/>
              <a:t>, </a:t>
            </a:r>
            <a:r>
              <a:rPr lang="en-US" sz="8000" dirty="0" err="1"/>
              <a:t>bozorda</a:t>
            </a:r>
            <a:r>
              <a:rPr lang="en-US" sz="8000" dirty="0"/>
              <a:t> </a:t>
            </a:r>
            <a:r>
              <a:rPr lang="en-US" sz="8000" dirty="0" err="1"/>
              <a:t>oldi-sotdi</a:t>
            </a:r>
            <a:r>
              <a:rPr lang="en-US" sz="8000" dirty="0"/>
              <a:t> </a:t>
            </a:r>
            <a:r>
              <a:rPr lang="en-US" sz="8000" dirty="0" err="1"/>
              <a:t>obyekti</a:t>
            </a:r>
            <a:r>
              <a:rPr lang="en-US" sz="8000" dirty="0"/>
              <a:t> </a:t>
            </a:r>
            <a:r>
              <a:rPr lang="en-US" sz="8000" dirty="0" err="1"/>
              <a:t>hisoblanmagan</a:t>
            </a:r>
            <a:r>
              <a:rPr lang="en-US" sz="8000" dirty="0"/>
              <a:t> </a:t>
            </a:r>
            <a:r>
              <a:rPr lang="en-US" sz="8000" dirty="0" err="1"/>
              <a:t>mahsulot</a:t>
            </a:r>
            <a:r>
              <a:rPr lang="en-US" sz="8000" dirty="0"/>
              <a:t> </a:t>
            </a:r>
            <a:r>
              <a:rPr lang="en-US" sz="8000" dirty="0" err="1"/>
              <a:t>va</a:t>
            </a:r>
            <a:r>
              <a:rPr lang="en-US" sz="8000" dirty="0"/>
              <a:t> </a:t>
            </a:r>
            <a:r>
              <a:rPr lang="en-US" sz="8000" dirty="0" err="1"/>
              <a:t>xizmatlafrmavjud</a:t>
            </a:r>
            <a:r>
              <a:rPr lang="en-US" sz="8000" dirty="0"/>
              <a:t>, </a:t>
            </a:r>
            <a:r>
              <a:rPr lang="en-US" sz="8000" dirty="0" err="1"/>
              <a:t>jumladan</a:t>
            </a:r>
            <a:r>
              <a:rPr lang="en-US" sz="8000" dirty="0"/>
              <a:t>, </a:t>
            </a:r>
            <a:r>
              <a:rPr lang="en-US" sz="8000" dirty="0" err="1"/>
              <a:t>yordamchi</a:t>
            </a:r>
            <a:r>
              <a:rPr lang="en-US" sz="8000" dirty="0"/>
              <a:t> </a:t>
            </a:r>
            <a:r>
              <a:rPr lang="en-US" sz="8000" dirty="0" err="1"/>
              <a:t>xo‘jalik</a:t>
            </a:r>
            <a:r>
              <a:rPr lang="en-US" sz="8000" dirty="0"/>
              <a:t>, </a:t>
            </a:r>
            <a:r>
              <a:rPr lang="en-US" sz="8000" dirty="0" err="1"/>
              <a:t>jamoat</a:t>
            </a:r>
            <a:r>
              <a:rPr lang="en-US" sz="8000" dirty="0"/>
              <a:t> </a:t>
            </a:r>
            <a:r>
              <a:rPr lang="en-US" sz="8000" dirty="0" err="1"/>
              <a:t>ishlari</a:t>
            </a:r>
            <a:r>
              <a:rPr lang="en-US" sz="8000" dirty="0"/>
              <a:t> </a:t>
            </a:r>
            <a:r>
              <a:rPr lang="en-US" sz="8000" dirty="0" err="1"/>
              <a:t>va</a:t>
            </a:r>
            <a:r>
              <a:rPr lang="en-US" sz="8000" dirty="0"/>
              <a:t> </a:t>
            </a:r>
            <a:r>
              <a:rPr lang="en-US" sz="8000" dirty="0" err="1"/>
              <a:t>hokazo</a:t>
            </a:r>
            <a:r>
              <a:rPr lang="en-US" sz="8000" dirty="0"/>
              <a:t>.</a:t>
            </a:r>
          </a:p>
          <a:p>
            <a:r>
              <a:rPr lang="en-US" sz="8000" dirty="0" err="1"/>
              <a:t>Milliy</a:t>
            </a:r>
            <a:r>
              <a:rPr lang="en-US" sz="8000" dirty="0"/>
              <a:t> </a:t>
            </a:r>
            <a:r>
              <a:rPr lang="en-US" sz="8000" dirty="0" err="1"/>
              <a:t>hisoblar</a:t>
            </a:r>
            <a:r>
              <a:rPr lang="en-US" sz="8000" dirty="0"/>
              <a:t> </a:t>
            </a:r>
            <a:r>
              <a:rPr lang="en-US" sz="8000" dirty="0" err="1"/>
              <a:t>mahsulotlar</a:t>
            </a:r>
            <a:r>
              <a:rPr lang="en-US" sz="8000" dirty="0"/>
              <a:t> </a:t>
            </a:r>
            <a:r>
              <a:rPr lang="en-US" sz="8000" dirty="0" err="1"/>
              <a:t>sifatining</a:t>
            </a:r>
            <a:r>
              <a:rPr lang="en-US" sz="8000" dirty="0"/>
              <a:t> </a:t>
            </a:r>
            <a:r>
              <a:rPr lang="en-US" sz="8000" dirty="0" err="1"/>
              <a:t>o‘sishini</a:t>
            </a:r>
            <a:r>
              <a:rPr lang="en-US" sz="8000" dirty="0"/>
              <a:t> </a:t>
            </a:r>
            <a:r>
              <a:rPr lang="en-US" sz="8000" dirty="0" err="1"/>
              <a:t>munosib</a:t>
            </a:r>
            <a:r>
              <a:rPr lang="en-US" sz="8000" dirty="0"/>
              <a:t> </a:t>
            </a:r>
            <a:r>
              <a:rPr lang="en-US" sz="8000" dirty="0" err="1"/>
              <a:t>ifodalay</a:t>
            </a:r>
            <a:r>
              <a:rPr lang="en-US" sz="8000" dirty="0"/>
              <a:t> </a:t>
            </a:r>
            <a:r>
              <a:rPr lang="en-US" sz="8000" dirty="0" err="1"/>
              <a:t>olmaydi</a:t>
            </a:r>
            <a:r>
              <a:rPr lang="en-US" sz="8000" dirty="0"/>
              <a:t>;
MHT </a:t>
            </a:r>
            <a:r>
              <a:rPr lang="en-US" sz="8000" dirty="0" err="1"/>
              <a:t>yashirin</a:t>
            </a:r>
            <a:r>
              <a:rPr lang="en-US" sz="8000" dirty="0"/>
              <a:t> </a:t>
            </a:r>
            <a:r>
              <a:rPr lang="en-US" sz="8000" dirty="0" err="1"/>
              <a:t>iqtisodiyot</a:t>
            </a:r>
            <a:r>
              <a:rPr lang="en-US" sz="8000" dirty="0"/>
              <a:t>, </a:t>
            </a:r>
            <a:r>
              <a:rPr lang="en-US" sz="8000" dirty="0" err="1"/>
              <a:t>jinoiy</a:t>
            </a:r>
            <a:r>
              <a:rPr lang="en-US" sz="8000" dirty="0"/>
              <a:t> </a:t>
            </a:r>
            <a:r>
              <a:rPr lang="en-US" sz="8000" dirty="0" err="1"/>
              <a:t>daromadlarning</a:t>
            </a:r>
            <a:r>
              <a:rPr lang="en-US" sz="8000" dirty="0"/>
              <a:t> </a:t>
            </a:r>
            <a:r>
              <a:rPr lang="en-US" sz="8000" dirty="0" err="1"/>
              <a:t>legallashuvi</a:t>
            </a:r>
            <a:r>
              <a:rPr lang="en-US" sz="8000" dirty="0"/>
              <a:t>, </a:t>
            </a:r>
            <a:r>
              <a:rPr lang="en-US" sz="8000" dirty="0" err="1"/>
              <a:t>atrof-muhitning</a:t>
            </a:r>
            <a:r>
              <a:rPr lang="en-US" sz="8000" dirty="0"/>
              <a:t> </a:t>
            </a:r>
            <a:r>
              <a:rPr lang="en-US" sz="8000" dirty="0" err="1"/>
              <a:t>ifloslanishi</a:t>
            </a:r>
            <a:r>
              <a:rPr lang="en-US" sz="8000" dirty="0"/>
              <a:t> </a:t>
            </a:r>
            <a:r>
              <a:rPr lang="en-US" sz="8000" dirty="0" err="1"/>
              <a:t>kabilarni</a:t>
            </a:r>
            <a:r>
              <a:rPr lang="en-US" sz="8000" dirty="0"/>
              <a:t> </a:t>
            </a:r>
            <a:r>
              <a:rPr lang="en-US" sz="8000" dirty="0" err="1"/>
              <a:t>ifodalay</a:t>
            </a:r>
            <a:r>
              <a:rPr lang="en-US" sz="8000" dirty="0"/>
              <a:t> </a:t>
            </a:r>
            <a:r>
              <a:rPr lang="en-US" sz="8000" dirty="0" err="1"/>
              <a:t>olmaydi</a:t>
            </a:r>
            <a:r>
              <a:rPr lang="en-US" sz="8000" dirty="0"/>
              <a:t>.
</a:t>
            </a:r>
            <a:r>
              <a:rPr lang="en-US" sz="8000" dirty="0" err="1"/>
              <a:t>statistikada</a:t>
            </a:r>
            <a:r>
              <a:rPr lang="en-US" sz="8000" dirty="0"/>
              <a:t> </a:t>
            </a:r>
            <a:r>
              <a:rPr lang="en-US" sz="8000" dirty="0" err="1"/>
              <a:t>kamchiliklar</a:t>
            </a:r>
            <a:r>
              <a:rPr lang="en-US" sz="8000" dirty="0"/>
              <a:t> </a:t>
            </a:r>
            <a:r>
              <a:rPr lang="en-US" sz="8000" dirty="0" err="1"/>
              <a:t>mavjud</a:t>
            </a:r>
            <a:r>
              <a:rPr lang="en-US" sz="8000" dirty="0"/>
              <a:t>.</a:t>
            </a:r>
          </a:p>
          <a:p>
            <a:pPr marL="0" indent="0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65147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06D01F2-E05A-B1AA-4DDD-694225E78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977" y="547255"/>
            <a:ext cx="4301835" cy="6016721"/>
          </a:xfrm>
        </p:spPr>
        <p:txBody>
          <a:bodyPr>
            <a:normAutofit/>
          </a:bodyPr>
          <a:lstStyle/>
          <a:p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Makroiqtisodiy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tahlilning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predmeti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sifatida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milliy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iqtisodiy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jarayonlarning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o‘ziga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xos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xususiyatlari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iqtisodiyot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tarmoqlari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o‘rtasidagi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universal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bog‘liqliklarning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o‘ziga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xos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shakllari,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iqtisodiy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siyosatning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turli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vositalaridan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foydalanishda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amal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qiladigan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sabab-oqibat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mexanizmlari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 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shuningdek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ichki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iqtisodiyot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hamda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tashqi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dunyoning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o‘zaro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bog‘liqligi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o‘zaro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ta’siri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ishtirok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etadi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Ta’kidlash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lozimki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huddi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makroiqtisodiyot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kabi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makrotahlil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ham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normativ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tarkibiy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qismlarni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o‘zida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mujassam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etgan</a:t>
            </a:r>
            <a:r>
              <a:rPr lang="en-US" sz="20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85767F1-A479-4A8D-55D6-2B28FDCFB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484" y="986462"/>
            <a:ext cx="6851073" cy="51383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5397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DA0B0C-9F02-0812-7516-457385BEB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086" y="1156854"/>
            <a:ext cx="10934220" cy="49391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err="1">
                <a:latin typeface="Tahoma" panose="020B0604030504040204" pitchFamily="34" charset="0"/>
              </a:rPr>
              <a:t>M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akroiqtisodiy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tahlilning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vazifalariga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quyidagilar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kiradi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:</a:t>
            </a:r>
            <a:br>
              <a:rPr lang="en-US" sz="2000" b="0" i="0" dirty="0">
                <a:effectLst/>
                <a:latin typeface="Tahoma" panose="020B0604030504040204" pitchFamily="34" charset="0"/>
              </a:rPr>
            </a:br>
            <a:endParaRPr lang="en-US" sz="2000" b="0" i="0" dirty="0">
              <a:effectLst/>
              <a:latin typeface="Tahoma" panose="020B0604030504040204" pitchFamily="34" charset="0"/>
            </a:endParaRPr>
          </a:p>
          <a:p>
            <a:r>
              <a:rPr lang="en-US" sz="2000" b="0" i="0" dirty="0" err="1">
                <a:effectLst/>
                <a:latin typeface="Tahoma" panose="020B0604030504040204" pitchFamily="34" charset="0"/>
              </a:rPr>
              <a:t>makroiqtisodiy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tahlilning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uslubiyoti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usullarini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tomonlama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o‘rganish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;</a:t>
            </a:r>
            <a:br>
              <a:rPr lang="en-US" sz="2000" b="0" i="0" dirty="0">
                <a:effectLst/>
                <a:latin typeface="Tahoma" panose="020B0604030504040204" pitchFamily="34" charset="0"/>
              </a:rPr>
            </a:br>
            <a:endParaRPr lang="en-US" sz="2000" b="0" i="0" dirty="0">
              <a:effectLst/>
              <a:latin typeface="Tahoma" panose="020B0604030504040204" pitchFamily="34" charset="0"/>
            </a:endParaRPr>
          </a:p>
          <a:p>
            <a:r>
              <a:rPr lang="en-US" sz="2000" b="0" i="0" dirty="0">
                <a:effectLst/>
                <a:latin typeface="Tahoma" panose="020B0604030504040204" pitchFamily="34" charset="0"/>
              </a:rPr>
              <a:t>real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sektorni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batafsil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o‘rganish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asosida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sektorning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faoliyatiga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baho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berish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;</a:t>
            </a:r>
            <a:br>
              <a:rPr lang="en-US" sz="2000" b="0" i="0" dirty="0">
                <a:effectLst/>
                <a:latin typeface="Tahoma" panose="020B0604030504040204" pitchFamily="34" charset="0"/>
              </a:rPr>
            </a:br>
            <a:endParaRPr lang="en-US" sz="2000" b="0" i="0" dirty="0">
              <a:effectLst/>
              <a:latin typeface="Tahoma" panose="020B0604030504040204" pitchFamily="34" charset="0"/>
            </a:endParaRPr>
          </a:p>
          <a:p>
            <a:r>
              <a:rPr lang="en-US" sz="2000" b="0" i="0" dirty="0">
                <a:effectLst/>
                <a:latin typeface="Tahoma" panose="020B0604030504040204" pitchFamily="34" charset="0"/>
              </a:rPr>
              <a:t>to‘lov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balansiga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ta’sir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omillar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ularning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sabablarini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o‘rganish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;</a:t>
            </a:r>
            <a:br>
              <a:rPr lang="en-US" sz="2000" b="0" i="0" dirty="0">
                <a:effectLst/>
                <a:latin typeface="Tahoma" panose="020B0604030504040204" pitchFamily="34" charset="0"/>
              </a:rPr>
            </a:br>
            <a:endParaRPr lang="en-US" sz="2000" b="0" i="0" dirty="0">
              <a:effectLst/>
              <a:latin typeface="Tahoma" panose="020B0604030504040204" pitchFamily="34" charset="0"/>
            </a:endParaRPr>
          </a:p>
          <a:p>
            <a:r>
              <a:rPr lang="en-US" sz="2000" b="0" i="0" dirty="0" err="1">
                <a:effectLst/>
                <a:latin typeface="Tahoma" panose="020B0604030504040204" pitchFamily="34" charset="0"/>
              </a:rPr>
              <a:t>budjet-soliq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sektorini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makroiqtisodiy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tahlil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undagi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o‘zgarishlarni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amaliyotga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tadbiq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etishni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o‘rganish</a:t>
            </a:r>
            <a:r>
              <a:rPr lang="en-US" sz="2000" dirty="0">
                <a:latin typeface="Tahoma" panose="020B0604030504040204" pitchFamily="34" charset="0"/>
              </a:rPr>
              <a:t>;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/>
            </a:r>
            <a:br>
              <a:rPr lang="en-US" sz="2000" b="0" i="0" dirty="0">
                <a:effectLst/>
                <a:latin typeface="Tahoma" panose="020B0604030504040204" pitchFamily="34" charset="0"/>
              </a:rPr>
            </a:br>
            <a:endParaRPr lang="en-US" sz="2000" b="0" i="0" dirty="0">
              <a:effectLst/>
              <a:latin typeface="Tahoma" panose="020B0604030504040204" pitchFamily="34" charset="0"/>
            </a:endParaRPr>
          </a:p>
          <a:p>
            <a:r>
              <a:rPr lang="en-US" sz="2000" b="0" i="0" dirty="0" err="1">
                <a:effectLst/>
                <a:latin typeface="Tahoma" panose="020B0604030504040204" pitchFamily="34" charset="0"/>
              </a:rPr>
              <a:t>pul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kredit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sektorini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iqtisodiy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tahlil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ilg’or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tajribalarga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tayangan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holda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rivojlantirish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mustahkamlashga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yordam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beradigan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tadbirlarni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ishlab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chiqish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amalga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oshirish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;</a:t>
            </a:r>
            <a:br>
              <a:rPr lang="en-US" sz="2000" b="0" i="0" dirty="0">
                <a:effectLst/>
                <a:latin typeface="Tahoma" panose="020B0604030504040204" pitchFamily="34" charset="0"/>
              </a:rPr>
            </a:br>
            <a:endParaRPr lang="en-US" sz="2000" b="0" i="0" dirty="0">
              <a:effectLst/>
              <a:latin typeface="Tahoma" panose="020B0604030504040204" pitchFamily="34" charset="0"/>
            </a:endParaRPr>
          </a:p>
          <a:p>
            <a:r>
              <a:rPr lang="en-US" sz="2000" b="0" i="0" dirty="0" err="1">
                <a:effectLst/>
                <a:latin typeface="Tahoma" panose="020B0604030504040204" pitchFamily="34" charset="0"/>
              </a:rPr>
              <a:t>bandlik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ishsizlik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inflyatsiya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darajasini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iqtisodiy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tahlil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ularga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ta’sir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omillar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sabablarni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o’rganish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22965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9EBAF9-2158-81CE-01E2-82872B8A2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03" y="172412"/>
            <a:ext cx="5348622" cy="6588606"/>
          </a:xfrm>
        </p:spPr>
        <p:txBody>
          <a:bodyPr/>
          <a:lstStyle/>
          <a:p>
            <a:pPr marL="0" indent="0">
              <a:buNone/>
            </a:pPr>
            <a:r>
              <a:rPr lang="en-US" sz="2400" b="1" i="0" dirty="0" err="1">
                <a:effectLst/>
                <a:latin typeface="Tahoma" panose="020B0604030504040204" pitchFamily="34" charset="0"/>
              </a:rPr>
              <a:t>Doiraviy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400" b="1" i="0" dirty="0" err="1">
                <a:effectLst/>
                <a:latin typeface="Tahoma" panose="020B0604030504040204" pitchFamily="34" charset="0"/>
              </a:rPr>
              <a:t>oqimlar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 (</a:t>
            </a:r>
            <a:r>
              <a:rPr lang="en-US" sz="2400" b="1" i="0" dirty="0" err="1">
                <a:effectLst/>
                <a:latin typeface="Tahoma" panose="020B0604030504040204" pitchFamily="34" charset="0"/>
              </a:rPr>
              <a:t>aylanishlar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)</a:t>
            </a:r>
            <a:r>
              <a:rPr lang="en-US" sz="2400" b="1" i="0" dirty="0" err="1">
                <a:effectLst/>
                <a:latin typeface="Tahoma" panose="020B0604030504040204" pitchFamily="34" charset="0"/>
              </a:rPr>
              <a:t>modeli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sz="2000" b="0" i="0" dirty="0" err="1">
                <a:effectLst/>
                <a:latin typeface="Tahoma" panose="020B0604030504040204" pitchFamily="34" charset="0"/>
              </a:rPr>
              <a:t>Bozor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tizimida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noyob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ne’matlar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muammosi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quyidagi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ikkita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tamoyillar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asosida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echiladi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:</a:t>
            </a:r>
            <a:br>
              <a:rPr lang="en-US" sz="2000" b="0" i="0" dirty="0">
                <a:effectLst/>
                <a:latin typeface="Tahoma" panose="020B0604030504040204" pitchFamily="34" charset="0"/>
              </a:rPr>
            </a:br>
            <a:r>
              <a:rPr lang="en-US" sz="2000" b="0" i="0" dirty="0">
                <a:effectLst/>
                <a:latin typeface="Tahoma" panose="020B0604030504040204" pitchFamily="34" charset="0"/>
              </a:rPr>
              <a:t>1.optimallashtirish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tamoyili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-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bir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faoliyatdan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resurslardan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foydalanishdan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maksimal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foyda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2000" dirty="0">
                <a:latin typeface="Tahoma" panose="020B0604030504040204" pitchFamily="34" charset="0"/>
              </a:rPr>
              <a:t>2.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alternativ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xarajatlar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tamoyili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-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noyob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resurslardan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foydalanish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yo’nalishlarining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barchasidan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olinadigan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foyda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xarajatlarni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solishtirish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orqali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000" dirty="0"/>
              <a:t/>
            </a:r>
            <a:br>
              <a:rPr lang="en-US" sz="2000" dirty="0"/>
            </a:br>
            <a:r>
              <a:rPr lang="en-US" sz="2000" b="0" i="0" dirty="0" err="1">
                <a:effectLst/>
                <a:latin typeface="Tahoma" panose="020B0604030504040204" pitchFamily="34" charset="0"/>
              </a:rPr>
              <a:t>Iqtisodiy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sub’ektlar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ratsional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harakat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tamoyiliga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ko’ra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maqsadlariga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erishishi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uchun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xo’jalik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 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faoliyatida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faol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qatnashadilar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buning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asosiy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mohiyati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shundan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iboratki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iqtisodiy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sub’ektlar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berilgan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resurslardan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foydalanishdan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olinadigan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natijalarni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maksimallashtiradi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yoki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ma’lum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natijalarni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uchun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xarajatlarni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kamaytiradi</a:t>
            </a:r>
            <a:r>
              <a:rPr lang="en-US" b="0" i="0" dirty="0">
                <a:effectLst/>
                <a:latin typeface="Tahoma" panose="020B0604030504040204" pitchFamily="34" charset="0"/>
              </a:rPr>
              <a:t>.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92F8C22-4CA1-9D1F-00EA-6B971DFF9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202" y="772775"/>
            <a:ext cx="5715000" cy="381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47632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EE2A3A-62FF-3AB3-1756-B1EA521EF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880" y="208588"/>
            <a:ext cx="10131425" cy="3649133"/>
          </a:xfrm>
        </p:spPr>
        <p:txBody>
          <a:bodyPr>
            <a:normAutofit/>
          </a:bodyPr>
          <a:lstStyle/>
          <a:p>
            <a:r>
              <a:rPr lang="en-US" sz="2000" b="0" i="0" dirty="0" err="1">
                <a:effectLst/>
                <a:latin typeface="Tahoma" panose="020B0604030504040204" pitchFamily="34" charset="0"/>
              </a:rPr>
              <a:t>Modeldan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foydalanishning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afzalligi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shundan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iboratki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u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muammoning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ikkinchi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darajali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tomonlarini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e’tiborga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olmaydi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Modelda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ikki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turdagi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o’zgaruvchilar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ishlatiladi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: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ekzogen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endogen.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Ekzogen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o’zgaruvchilar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tashqi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o’zgaruvchilar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bo’lib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oldindan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beriladi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modelga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kiritiladi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Endogen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o’zgaruvchilar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 </a:t>
            </a:r>
            <a:r>
              <a:rPr lang="en-US" sz="2000" b="0" i="0" u="none" strike="noStrike" dirty="0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model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ichida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hisob-kitoblar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asosida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shakllanadi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Tovarlar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aylanmasida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iqtisodiyot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ikki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sektorga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bo’linadi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: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xo’jaliklari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firmalar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xo’jaliklari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resurslarini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(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ishchi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kuchi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kapital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)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firmalarga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sotib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daromad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oladilar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bu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daromadlarini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firmalardan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tovarlar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xizmatlar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olishga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ishlatadilar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Firmalar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o’zlarining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tovar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xizmatlarini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sotib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undan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tushgan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daromadni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xo’jaliklaridan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resurslarni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sotib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olishga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ishlatadilar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195707-8167-2632-5BFA-A5DD9015A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643" y="3595288"/>
            <a:ext cx="6589830" cy="26969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18745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8EF56E9-F690-A5A9-33B2-59680D9F9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0131425" cy="3609109"/>
          </a:xfrm>
        </p:spPr>
        <p:txBody>
          <a:bodyPr>
            <a:normAutofit/>
          </a:bodyPr>
          <a:lstStyle/>
          <a:p>
            <a:r>
              <a:rPr lang="en-US" sz="2400" b="1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400" b="1" i="0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400" b="1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400" b="1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400" b="1" i="0" dirty="0" err="1">
                <a:effectLst/>
                <a:latin typeface="Tahoma" panose="020B0604030504040204" pitchFamily="34" charset="0"/>
              </a:rPr>
              <a:t>taklif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 (AD-AS) </a:t>
            </a:r>
            <a:r>
              <a:rPr lang="en-US" sz="2400" b="1" i="0" dirty="0" err="1">
                <a:effectLst/>
                <a:latin typeface="Tahoma" panose="020B0604030504040204" pitchFamily="34" charset="0"/>
              </a:rPr>
              <a:t>modeli</a:t>
            </a:r>
            <a:r>
              <a:rPr lang="en-US" sz="2400" b="1" i="0" dirty="0">
                <a:effectLst/>
                <a:latin typeface="Tahoma" panose="020B0604030504040204" pitchFamily="34" charset="0"/>
              </a:rPr>
              <a:t>.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0" i="0" dirty="0" err="1">
                <a:effectLst/>
                <a:latin typeface="Tahoma" panose="020B0604030504040204" pitchFamily="34" charset="0"/>
              </a:rPr>
              <a:t>Makroiqtisodiyotda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AD-AS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modeli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muhim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ahamiyatga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bo’lib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milliy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iqtisodiyotdagi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barcha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yakuniy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iste’molchilarning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ya’ni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aholi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korxonalar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davlat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chet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elliklarning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tovar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xizmatlar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sotib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olishga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qiladigan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xarajatlarining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 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umumiy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miqdorini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taklif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esa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davlat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xususiy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sektorning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milliy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iqtisodiyot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darajasida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sotishga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taklif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barcha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tovar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xizmatlarining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umumiy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miqdorini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puldagi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ifodasidir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0" i="0" dirty="0">
                <a:effectLst/>
                <a:latin typeface="Tahoma" panose="020B0604030504040204" pitchFamily="34" charset="0"/>
              </a:rPr>
              <a:t>AD-AS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modelida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o’sib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taklif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kamaygan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holatda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narxlar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darajasi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o’sib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milliy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mahsulot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miqdorini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o’zgarishi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esa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o’zgarish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nisbatlariga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bog’liq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bo’ladi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</a:t>
            </a:r>
            <a:endParaRPr lang="ru-RU" sz="2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8C5227-A8D3-267B-9FBE-8E3058D57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661" y="3310864"/>
            <a:ext cx="6453138" cy="33725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96011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6FA8761-3869-E14E-B977-697F46BAD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195" y="356370"/>
            <a:ext cx="5323993" cy="6145260"/>
          </a:xfrm>
        </p:spPr>
        <p:txBody>
          <a:bodyPr>
            <a:normAutofit/>
          </a:bodyPr>
          <a:lstStyle/>
          <a:p>
            <a:r>
              <a:rPr lang="en-US" sz="2000" b="0" i="0" dirty="0" err="1">
                <a:effectLst/>
                <a:latin typeface="Tahoma" panose="020B0604030504040204" pitchFamily="34" charset="0"/>
              </a:rPr>
              <a:t>Har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qanday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bozordagi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vaziyat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taklifga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ya’ni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ularning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hajmini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o’zgarishiga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bog’liq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bo’ladi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o’rtasida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yuzaga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kelgan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nisbat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ketidan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narxlarni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o’zgarishiga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 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va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aksincha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narxlarni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(u yoki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bu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tomonga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)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tebranib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turishi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taklif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hajmiga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bevosita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ta’sir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Bunday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o’zaro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bog’liqlik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faqat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qandaydir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bir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alohida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mahsulot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yoki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xizmatga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oid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bo’lmay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balki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umuman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milliy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bozorga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ham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taalluqlidir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Shu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bozordagi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alohida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haridorlar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istagi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ko’rinishida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bo’lmasdan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barcha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haridorlarning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birlashtirilgan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talabi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sifatida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amal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makrodarajadagi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iste’mol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qobiliyatini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aks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ettiradi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Taklif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esa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milliy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ishlab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chiqarish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jami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hajmining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taklifi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sifatida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bozorga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chiqadi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</a:t>
            </a:r>
            <a:endParaRPr lang="ru-RU" sz="2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1D6321-3D2C-3909-2840-A11930DBF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709" y="2143798"/>
            <a:ext cx="6176000" cy="37612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61324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68683A-566B-6167-0D83-2859DA237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456" y="159327"/>
            <a:ext cx="10131425" cy="3649133"/>
          </a:xfrm>
        </p:spPr>
        <p:txBody>
          <a:bodyPr>
            <a:normAutofit/>
          </a:bodyPr>
          <a:lstStyle/>
          <a:p>
            <a:r>
              <a:rPr lang="en-US" sz="2000" b="0" i="0" dirty="0" err="1">
                <a:effectLst/>
                <a:latin typeface="Tahoma" panose="020B0604030504040204" pitchFamily="34" charset="0"/>
              </a:rPr>
              <a:t>Shunday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 </a:t>
            </a:r>
            <a:r>
              <a:rPr lang="en-US" sz="2000" b="1" i="1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1" i="1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1" i="1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1" i="1" dirty="0">
                <a:effectLst/>
                <a:latin typeface="Tahoma" panose="020B0604030504040204" pitchFamily="34" charset="0"/>
              </a:rPr>
              <a:t> 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xo’jaligi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 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korxonalar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hukumat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hamda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xorijiy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haridorlarning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tovar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xizmatlarga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talabidir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Boshqacha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aytganda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 </a:t>
            </a:r>
            <a:r>
              <a:rPr lang="en-US" sz="2000" b="1" i="1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1" i="1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1" i="1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1" i="1" dirty="0">
                <a:effectLst/>
                <a:latin typeface="Tahoma" panose="020B0604030504040204" pitchFamily="34" charset="0"/>
              </a:rPr>
              <a:t> 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bu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barcha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yakuniy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iste’molchilar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 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yani</a:t>
            </a:r>
            <a:r>
              <a:rPr lang="en-US" sz="2000" b="0" i="0" u="none" strike="noStrike" dirty="0">
                <a:solidFill>
                  <a:srgbClr val="C573D2"/>
                </a:solidFill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2000" b="0" i="0" u="none" strike="noStrike" dirty="0" err="1">
                <a:effectLst/>
                <a:latin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aholi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korxonalar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hukumat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hamda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xorijiy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haridorlarning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tovar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xizmatlarni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sotib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olishga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qiladigan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xarajatlarining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puldagi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ifodasidir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AD =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C+I+G+Xn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0" i="0" dirty="0" err="1">
                <a:effectLst/>
                <a:latin typeface="Tahoma" panose="020B0604030504040204" pitchFamily="34" charset="0"/>
              </a:rPr>
              <a:t>Narxlar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darajasi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o’rtasida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teskari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bog’liqlik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mavjud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bo’lib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,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narxlar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darajasini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o’sib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borishi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bilan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yalpi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talab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hajmi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qisqarib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boradi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va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aksincha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.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Ushbu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bog’liqlikni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chizma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ko’rinishida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ifodalash</a:t>
            </a:r>
            <a:r>
              <a:rPr lang="en-US" sz="2000" b="0" i="0" dirty="0">
                <a:effectLst/>
                <a:latin typeface="Tahoma" panose="020B0604030504040204" pitchFamily="34" charset="0"/>
              </a:rPr>
              <a:t> </a:t>
            </a:r>
            <a:r>
              <a:rPr lang="en-US" sz="2000" b="0" i="0" dirty="0" err="1">
                <a:effectLst/>
                <a:latin typeface="Tahoma" panose="020B0604030504040204" pitchFamily="34" charset="0"/>
              </a:rPr>
              <a:t>mumkin</a:t>
            </a:r>
            <a:endParaRPr lang="ru-RU" sz="2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AD9ABB-03F0-18B8-2E5E-40ECD3781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798" y="3428999"/>
            <a:ext cx="8174204" cy="326967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9620683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ная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738</Words>
  <Application>Microsoft Office PowerPoint</Application>
  <PresentationFormat>Широкоэкранный</PresentationFormat>
  <Paragraphs>67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Tahoma</vt:lpstr>
      <vt:lpstr>Times New Roman</vt:lpstr>
      <vt:lpstr>Небесная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Termiz davlat universiteti Iqtisodiyot va turizm fakulteti Moliya va moliyaviy texnologiyalar yo’nalishi MMT-222 2-kurs talabasi Allamurodova Fotimaning Mikroiqtisodiyot fanidan tayyorlagan Mustaqil ishi</dc:title>
  <dc:creator>Гостевой пользователь</dc:creator>
  <cp:lastModifiedBy>AKA_Nodir</cp:lastModifiedBy>
  <cp:revision>3</cp:revision>
  <dcterms:created xsi:type="dcterms:W3CDTF">2024-02-29T17:18:32Z</dcterms:created>
  <dcterms:modified xsi:type="dcterms:W3CDTF">2024-11-21T05:01:50Z</dcterms:modified>
</cp:coreProperties>
</file>