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Merriweather Bold" charset="1" panose="00000800000000000000"/>
      <p:regular r:id="rId17"/>
    </p:embeddedFont>
    <p:embeddedFont>
      <p:font typeface="Arial" charset="1" panose="020B0502020202020204"/>
      <p:regular r:id="rId18"/>
    </p:embeddedFont>
    <p:embeddedFont>
      <p:font typeface="Arial Bold" charset="1" panose="020B0802020202020204"/>
      <p:regular r:id="rId19"/>
    </p:embeddedFont>
    <p:embeddedFont>
      <p:font typeface="Times New Roman Condensed" charset="1" panose="02030506070405020303"/>
      <p:regular r:id="rId20"/>
    </p:embeddedFont>
    <p:embeddedFont>
      <p:font typeface="Times New Roman" charset="1" panose="02030502070405020303"/>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6.jpeg" Type="http://schemas.openxmlformats.org/officeDocument/2006/relationships/image"/><Relationship Id="rId7" Target="../media/VAGcocJYPsM.mp4" Type="http://schemas.openxmlformats.org/officeDocument/2006/relationships/video"/><Relationship Id="rId8" Target="../media/VAGcocJYPsM.mp4" Type="http://schemas.microsoft.com/office/2007/relationships/media"/></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7.png" Type="http://schemas.openxmlformats.org/officeDocument/2006/relationships/image"/><Relationship Id="rId7" Target="../media/image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9.png" Type="http://schemas.openxmlformats.org/officeDocument/2006/relationships/image"/><Relationship Id="rId5" Target="../media/image1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1.png" Type="http://schemas.openxmlformats.org/officeDocument/2006/relationships/image"/><Relationship Id="rId7" Target="../media/image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12.png" Type="http://schemas.openxmlformats.org/officeDocument/2006/relationships/image"/><Relationship Id="rId5" Target="../media/image8.png" Type="http://schemas.openxmlformats.org/officeDocument/2006/relationships/image"/><Relationship Id="rId6" Target="../media/image13.png" Type="http://schemas.openxmlformats.org/officeDocument/2006/relationships/image"/><Relationship Id="rId7" Target="../media/image4.png" Type="http://schemas.openxmlformats.org/officeDocument/2006/relationships/image"/><Relationship Id="rId8" Target="../media/image1.png" Type="http://schemas.openxmlformats.org/officeDocument/2006/relationships/image"/><Relationship Id="rId9" Target="../media/image2.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4.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15.png" Type="http://schemas.openxmlformats.org/officeDocument/2006/relationships/image"/><Relationship Id="rId5" Target="../media/image8.pn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BF6"/>
        </a:solidFill>
      </p:bgPr>
    </p:bg>
    <p:spTree>
      <p:nvGrpSpPr>
        <p:cNvPr id="1" name=""/>
        <p:cNvGrpSpPr/>
        <p:nvPr/>
      </p:nvGrpSpPr>
      <p:grpSpPr>
        <a:xfrm>
          <a:off x="0" y="0"/>
          <a:ext cx="0" cy="0"/>
          <a:chOff x="0" y="0"/>
          <a:chExt cx="0" cy="0"/>
        </a:xfrm>
      </p:grpSpPr>
      <p:sp>
        <p:nvSpPr>
          <p:cNvPr name="Freeform 2" id="2"/>
          <p:cNvSpPr/>
          <p:nvPr/>
        </p:nvSpPr>
        <p:spPr>
          <a:xfrm flipH="true" flipV="true" rot="0">
            <a:off x="-1190597" y="-2046342"/>
            <a:ext cx="9480190" cy="8032306"/>
          </a:xfrm>
          <a:custGeom>
            <a:avLst/>
            <a:gdLst/>
            <a:ahLst/>
            <a:cxnLst/>
            <a:rect r="r" b="b" t="t" l="l"/>
            <a:pathLst>
              <a:path h="8032306" w="9480190">
                <a:moveTo>
                  <a:pt x="9480190" y="8032306"/>
                </a:moveTo>
                <a:lnTo>
                  <a:pt x="0" y="8032306"/>
                </a:lnTo>
                <a:lnTo>
                  <a:pt x="0" y="0"/>
                </a:lnTo>
                <a:lnTo>
                  <a:pt x="9480190" y="0"/>
                </a:lnTo>
                <a:lnTo>
                  <a:pt x="9480190" y="8032306"/>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9925022" y="1028700"/>
            <a:ext cx="12018427" cy="11874202"/>
            <a:chOff x="0" y="0"/>
            <a:chExt cx="4572000" cy="4517135"/>
          </a:xfrm>
        </p:grpSpPr>
        <p:sp>
          <p:nvSpPr>
            <p:cNvPr name="Freeform 4" id="4"/>
            <p:cNvSpPr/>
            <p:nvPr/>
          </p:nvSpPr>
          <p:spPr>
            <a:xfrm flipH="false" flipV="false" rot="0">
              <a:off x="-16554" y="-2690"/>
              <a:ext cx="4639471" cy="4549489"/>
            </a:xfrm>
            <a:custGeom>
              <a:avLst/>
              <a:gdLst/>
              <a:ahLst/>
              <a:cxnLst/>
              <a:rect r="r" b="b" t="t" l="l"/>
              <a:pathLst>
                <a:path h="4549489" w="4639471">
                  <a:moveTo>
                    <a:pt x="2642461" y="4307731"/>
                  </a:moveTo>
                  <a:cubicBezTo>
                    <a:pt x="2937643" y="4136404"/>
                    <a:pt x="3174467" y="3866873"/>
                    <a:pt x="3302943" y="3520703"/>
                  </a:cubicBezTo>
                  <a:cubicBezTo>
                    <a:pt x="3367367" y="3347118"/>
                    <a:pt x="3462613" y="3172924"/>
                    <a:pt x="3623369" y="3081058"/>
                  </a:cubicBezTo>
                  <a:cubicBezTo>
                    <a:pt x="3747343" y="3010214"/>
                    <a:pt x="3895227" y="2996898"/>
                    <a:pt x="4029388" y="2948020"/>
                  </a:cubicBezTo>
                  <a:cubicBezTo>
                    <a:pt x="4411618" y="2808768"/>
                    <a:pt x="4639471" y="2366335"/>
                    <a:pt x="4578884" y="1964073"/>
                  </a:cubicBezTo>
                  <a:cubicBezTo>
                    <a:pt x="4518297" y="1561809"/>
                    <a:pt x="4204130" y="1222063"/>
                    <a:pt x="3823417" y="1078711"/>
                  </a:cubicBezTo>
                  <a:cubicBezTo>
                    <a:pt x="3609703" y="998242"/>
                    <a:pt x="3395764" y="1015829"/>
                    <a:pt x="3183757" y="930958"/>
                  </a:cubicBezTo>
                  <a:cubicBezTo>
                    <a:pt x="2896850" y="816103"/>
                    <a:pt x="2646820" y="557580"/>
                    <a:pt x="2402676" y="368105"/>
                  </a:cubicBezTo>
                  <a:cubicBezTo>
                    <a:pt x="2158532" y="178629"/>
                    <a:pt x="1877749" y="5911"/>
                    <a:pt x="1568716" y="3231"/>
                  </a:cubicBezTo>
                  <a:cubicBezTo>
                    <a:pt x="1196035" y="0"/>
                    <a:pt x="839628" y="279246"/>
                    <a:pt x="753607" y="641873"/>
                  </a:cubicBezTo>
                  <a:cubicBezTo>
                    <a:pt x="714329" y="807457"/>
                    <a:pt x="726735" y="980722"/>
                    <a:pt x="704584" y="1149453"/>
                  </a:cubicBezTo>
                  <a:cubicBezTo>
                    <a:pt x="619399" y="1798292"/>
                    <a:pt x="38111" y="2317174"/>
                    <a:pt x="17162" y="2971245"/>
                  </a:cubicBezTo>
                  <a:cubicBezTo>
                    <a:pt x="0" y="3507080"/>
                    <a:pt x="385323" y="3994953"/>
                    <a:pt x="863032" y="4238292"/>
                  </a:cubicBezTo>
                  <a:cubicBezTo>
                    <a:pt x="1111989" y="4365108"/>
                    <a:pt x="1371700" y="4475224"/>
                    <a:pt x="1651555" y="4507960"/>
                  </a:cubicBezTo>
                  <a:cubicBezTo>
                    <a:pt x="2006569" y="4549489"/>
                    <a:pt x="2352643" y="4475944"/>
                    <a:pt x="2642461" y="4307731"/>
                  </a:cubicBezTo>
                  <a:close/>
                </a:path>
              </a:pathLst>
            </a:custGeom>
            <a:blipFill>
              <a:blip r:embed="rId4"/>
              <a:stretch>
                <a:fillRect l="-24130" t="0" r="-24130" b="0"/>
              </a:stretch>
            </a:blipFill>
          </p:spPr>
        </p:sp>
        <p:sp>
          <p:nvSpPr>
            <p:cNvPr name="Freeform 5" id="5"/>
            <p:cNvSpPr/>
            <p:nvPr/>
          </p:nvSpPr>
          <p:spPr>
            <a:xfrm flipH="false" flipV="false" rot="0">
              <a:off x="0" y="0"/>
              <a:ext cx="4572000" cy="4517135"/>
            </a:xfrm>
            <a:custGeom>
              <a:avLst/>
              <a:gdLst/>
              <a:ahLst/>
              <a:cxnLst/>
              <a:rect r="r" b="b" t="t" l="l"/>
              <a:pathLst>
                <a:path h="4517135" w="4572000">
                  <a:moveTo>
                    <a:pt x="4572000" y="4517135"/>
                  </a:moveTo>
                  <a:lnTo>
                    <a:pt x="0" y="4517135"/>
                  </a:lnTo>
                  <a:lnTo>
                    <a:pt x="0" y="0"/>
                  </a:lnTo>
                  <a:lnTo>
                    <a:pt x="4572000" y="0"/>
                  </a:lnTo>
                  <a:lnTo>
                    <a:pt x="4572000" y="4517135"/>
                  </a:lnTo>
                  <a:close/>
                </a:path>
              </a:pathLst>
            </a:custGeom>
            <a:blipFill>
              <a:blip r:embed="rId5"/>
              <a:stretch>
                <a:fillRect l="-25" t="0" r="-25" b="0"/>
              </a:stretch>
            </a:blipFill>
          </p:spPr>
        </p:sp>
      </p:grpSp>
      <p:sp>
        <p:nvSpPr>
          <p:cNvPr name="TextBox 6" id="6"/>
          <p:cNvSpPr txBox="true"/>
          <p:nvPr/>
        </p:nvSpPr>
        <p:spPr>
          <a:xfrm rot="0">
            <a:off x="1589049" y="2568808"/>
            <a:ext cx="7173374" cy="4911260"/>
          </a:xfrm>
          <a:prstGeom prst="rect">
            <a:avLst/>
          </a:prstGeom>
        </p:spPr>
        <p:txBody>
          <a:bodyPr anchor="t" rtlCol="false" tIns="0" lIns="0" bIns="0" rIns="0">
            <a:spAutoFit/>
          </a:bodyPr>
          <a:lstStyle/>
          <a:p>
            <a:pPr algn="ctr">
              <a:lnSpc>
                <a:spcPts val="9831"/>
              </a:lnSpc>
            </a:pPr>
            <a:r>
              <a:rPr lang="en-US" b="true" sz="6106" spc="-378">
                <a:solidFill>
                  <a:srgbClr val="353132"/>
                </a:solidFill>
                <a:latin typeface="Merriweather Bold"/>
                <a:ea typeface="Merriweather Bold"/>
                <a:cs typeface="Merriweather Bold"/>
                <a:sym typeface="Merriweather Bold"/>
              </a:rPr>
              <a:t>Maktabgacha yoshdagi bolalarning psixik jihatdan taraqqiyoti</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FBF6"/>
        </a:solidFill>
      </p:bgPr>
    </p:bg>
    <p:spTree>
      <p:nvGrpSpPr>
        <p:cNvPr id="1" name=""/>
        <p:cNvGrpSpPr/>
        <p:nvPr/>
      </p:nvGrpSpPr>
      <p:grpSpPr>
        <a:xfrm>
          <a:off x="0" y="0"/>
          <a:ext cx="0" cy="0"/>
          <a:chOff x="0" y="0"/>
          <a:chExt cx="0" cy="0"/>
        </a:xfrm>
      </p:grpSpPr>
      <p:sp>
        <p:nvSpPr>
          <p:cNvPr name="Freeform 2" id="2"/>
          <p:cNvSpPr/>
          <p:nvPr/>
        </p:nvSpPr>
        <p:spPr>
          <a:xfrm flipH="true" flipV="false" rot="0">
            <a:off x="-2749768" y="-3153890"/>
            <a:ext cx="6212050" cy="5263301"/>
          </a:xfrm>
          <a:custGeom>
            <a:avLst/>
            <a:gdLst/>
            <a:ahLst/>
            <a:cxnLst/>
            <a:rect r="r" b="b" t="t" l="l"/>
            <a:pathLst>
              <a:path h="5263301" w="6212050">
                <a:moveTo>
                  <a:pt x="6212050" y="0"/>
                </a:moveTo>
                <a:lnTo>
                  <a:pt x="0" y="0"/>
                </a:lnTo>
                <a:lnTo>
                  <a:pt x="0" y="5263301"/>
                </a:lnTo>
                <a:lnTo>
                  <a:pt x="6212050" y="5263301"/>
                </a:lnTo>
                <a:lnTo>
                  <a:pt x="621205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true" rot="0">
            <a:off x="15620103" y="8140360"/>
            <a:ext cx="6001758" cy="5085126"/>
          </a:xfrm>
          <a:custGeom>
            <a:avLst/>
            <a:gdLst/>
            <a:ahLst/>
            <a:cxnLst/>
            <a:rect r="r" b="b" t="t" l="l"/>
            <a:pathLst>
              <a:path h="5085126" w="6001758">
                <a:moveTo>
                  <a:pt x="0" y="5085126"/>
                </a:moveTo>
                <a:lnTo>
                  <a:pt x="6001758" y="5085126"/>
                </a:lnTo>
                <a:lnTo>
                  <a:pt x="6001758" y="0"/>
                </a:lnTo>
                <a:lnTo>
                  <a:pt x="0" y="0"/>
                </a:lnTo>
                <a:lnTo>
                  <a:pt x="0" y="5085126"/>
                </a:lnTo>
                <a:close/>
              </a:path>
            </a:pathLst>
          </a:custGeom>
          <a:blipFill>
            <a:blip r:embed="rId4">
              <a:extLst>
                <a:ext uri="{96DAC541-7B7A-43D3-8B79-37D633B846F1}">
                  <asvg:svgBlip xmlns:asvg="http://schemas.microsoft.com/office/drawing/2016/SVG/main" r:embed="rId5"/>
                </a:ext>
              </a:extLst>
            </a:blip>
            <a:stretch>
              <a:fillRect l="0" t="0" r="0" b="0"/>
            </a:stretch>
          </a:blipFill>
        </p:spPr>
      </p:sp>
      <p:pic>
        <p:nvPicPr>
          <p:cNvPr name="Picture 4" id="4">
            <a:hlinkClick action="ppaction://media"/>
          </p:cNvPr>
          <p:cNvPicPr>
            <a:picLocks noChangeAspect="true"/>
          </p:cNvPicPr>
          <p:nvPr>
            <a:videoFile r:link="rId7"/>
            <p:extLst>
              <p:ext uri="{DAA4B4D4-6D71-4841-9C94-3DE7FCFB9230}">
                <p14:media xmlns:p14="http://schemas.microsoft.com/office/powerpoint/2010/main" r:embed="rId8"/>
              </p:ext>
            </p:extLst>
          </p:nvPr>
        </p:nvPicPr>
        <p:blipFill>
          <a:blip r:embed="rId6"/>
          <a:srcRect l="0" t="0" r="0" b="0"/>
          <a:stretch>
            <a:fillRect/>
          </a:stretch>
        </p:blipFill>
        <p:spPr>
          <a:xfrm flipH="false" flipV="false" rot="0">
            <a:off x="1840230" y="1028700"/>
            <a:ext cx="14607540" cy="82296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4"/>
                </p:tgtEl>
              </p:cMediaNode>
            </p:video>
          </p:childTnLst>
        </p:cTn>
      </p:par>
    </p:tnLst>
  </p:timing>
</p:sld>
</file>

<file path=ppt/slides/slide11.xml><?xml version="1.0" encoding="utf-8"?>
<p:sld xmlns:p="http://schemas.openxmlformats.org/presentationml/2006/main" xmlns:a="http://schemas.openxmlformats.org/drawingml/2006/main">
  <p:cSld>
    <p:bg>
      <p:bgPr>
        <a:solidFill>
          <a:srgbClr val="FFFBF6"/>
        </a:solidFill>
      </p:bgPr>
    </p:bg>
    <p:spTree>
      <p:nvGrpSpPr>
        <p:cNvPr id="1" name=""/>
        <p:cNvGrpSpPr/>
        <p:nvPr/>
      </p:nvGrpSpPr>
      <p:grpSpPr>
        <a:xfrm>
          <a:off x="0" y="0"/>
          <a:ext cx="0" cy="0"/>
          <a:chOff x="0" y="0"/>
          <a:chExt cx="0" cy="0"/>
        </a:xfrm>
      </p:grpSpPr>
      <p:sp>
        <p:nvSpPr>
          <p:cNvPr name="TextBox 2" id="2"/>
          <p:cNvSpPr txBox="true"/>
          <p:nvPr/>
        </p:nvSpPr>
        <p:spPr>
          <a:xfrm rot="0">
            <a:off x="0" y="305689"/>
            <a:ext cx="18288000" cy="9523222"/>
          </a:xfrm>
          <a:prstGeom prst="rect">
            <a:avLst/>
          </a:prstGeom>
        </p:spPr>
        <p:txBody>
          <a:bodyPr anchor="t" rtlCol="false" tIns="0" lIns="0" bIns="0" rIns="0">
            <a:spAutoFit/>
          </a:bodyPr>
          <a:lstStyle/>
          <a:p>
            <a:pPr algn="ctr">
              <a:lnSpc>
                <a:spcPts val="5348"/>
              </a:lnSpc>
              <a:spcBef>
                <a:spcPct val="0"/>
              </a:spcBef>
            </a:pPr>
            <a:r>
              <a:rPr lang="en-US" sz="3820">
                <a:solidFill>
                  <a:srgbClr val="000000"/>
                </a:solidFill>
                <a:latin typeface="Times New Roman"/>
                <a:ea typeface="Times New Roman"/>
                <a:cs typeface="Times New Roman"/>
                <a:sym typeface="Times New Roman"/>
              </a:rPr>
              <a:t>Maktabgacha yosh davri bolaning psixik rivojlanishining juda muhim bosqichidir. Bu davrda bolalar intellektual, emotsional, ijtimoiy va jismoniy jihatdan faol rivojlanadilar. Ularning bilish jarayonlari, his-tuyg'ulari, boshqa odamlar bilan munosabatlari va jismoniy qobiliyatlari tez o'zgaradi. Maktabgacha yoshdagi bolalar o'z dunyoqarashini shakllantiradilar, o'z his-tuyg'ularini ifodalashni o'rganadilar va boshqa bolalar bilan o'ynash orqali ijtimoiy ko'nikmalarini rivojlantiradilar.</a:t>
            </a:r>
          </a:p>
          <a:p>
            <a:pPr algn="ctr">
              <a:lnSpc>
                <a:spcPts val="5348"/>
              </a:lnSpc>
              <a:spcBef>
                <a:spcPct val="0"/>
              </a:spcBef>
            </a:pPr>
            <a:r>
              <a:rPr lang="en-US" sz="3820">
                <a:solidFill>
                  <a:srgbClr val="000000"/>
                </a:solidFill>
                <a:latin typeface="Times New Roman"/>
                <a:ea typeface="Times New Roman"/>
                <a:cs typeface="Times New Roman"/>
                <a:sym typeface="Times New Roman"/>
              </a:rPr>
              <a:t>Bu davrda ota-onalar va tarbiyachilarning muhim roli bor, chunki ular bolalarga psixologik barqarorlik, o'ziga bo'lgan ishonch va xavfsizlikni ta'minlashda yordam berishadi. Shuningdek, o'yin va faoliyatlar bolaning rivojlanishiga bevosita ta'sir qiladi, chunki ular bolaning kreativligini, muammolarni hal qilish qobiliyatini va kognitiv ko'nikmalarini rivojlantirishga yordam beradi.</a:t>
            </a:r>
          </a:p>
          <a:p>
            <a:pPr algn="ctr">
              <a:lnSpc>
                <a:spcPts val="5348"/>
              </a:lnSpc>
              <a:spcBef>
                <a:spcPct val="0"/>
              </a:spcBef>
            </a:pPr>
            <a:r>
              <a:rPr lang="en-US" sz="3820">
                <a:solidFill>
                  <a:srgbClr val="000000"/>
                </a:solidFill>
                <a:latin typeface="Times New Roman"/>
                <a:ea typeface="Times New Roman"/>
                <a:cs typeface="Times New Roman"/>
                <a:sym typeface="Times New Roman"/>
              </a:rPr>
              <a:t>Shu tariqa, maktabgacha yoshdagi bolalar psixik taraqqiyoti o'zaro bog'liq bo'lgan bir nechta jarayonlar orqali amalga oshadi va bu davrning muvaffaqiyatli o'tishi bolaning kelajakdagi rivojlanishi uchun asos bo'ladi.</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BF6"/>
        </a:solidFill>
      </p:bgPr>
    </p:bg>
    <p:spTree>
      <p:nvGrpSpPr>
        <p:cNvPr id="1" name=""/>
        <p:cNvGrpSpPr/>
        <p:nvPr/>
      </p:nvGrpSpPr>
      <p:grpSpPr>
        <a:xfrm>
          <a:off x="0" y="0"/>
          <a:ext cx="0" cy="0"/>
          <a:chOff x="0" y="0"/>
          <a:chExt cx="0" cy="0"/>
        </a:xfrm>
      </p:grpSpPr>
      <p:sp>
        <p:nvSpPr>
          <p:cNvPr name="Freeform 2" id="2"/>
          <p:cNvSpPr/>
          <p:nvPr/>
        </p:nvSpPr>
        <p:spPr>
          <a:xfrm flipH="false" flipV="true" rot="0">
            <a:off x="12519205" y="6270847"/>
            <a:ext cx="9480190" cy="8032306"/>
          </a:xfrm>
          <a:custGeom>
            <a:avLst/>
            <a:gdLst/>
            <a:ahLst/>
            <a:cxnLst/>
            <a:rect r="r" b="b" t="t" l="l"/>
            <a:pathLst>
              <a:path h="8032306" w="9480190">
                <a:moveTo>
                  <a:pt x="0" y="8032306"/>
                </a:moveTo>
                <a:lnTo>
                  <a:pt x="9480190" y="8032306"/>
                </a:lnTo>
                <a:lnTo>
                  <a:pt x="9480190" y="0"/>
                </a:lnTo>
                <a:lnTo>
                  <a:pt x="0" y="0"/>
                </a:lnTo>
                <a:lnTo>
                  <a:pt x="0" y="8032306"/>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17998" y="9498219"/>
            <a:ext cx="4367496" cy="3700460"/>
          </a:xfrm>
          <a:custGeom>
            <a:avLst/>
            <a:gdLst/>
            <a:ahLst/>
            <a:cxnLst/>
            <a:rect r="r" b="b" t="t" l="l"/>
            <a:pathLst>
              <a:path h="3700460" w="4367496">
                <a:moveTo>
                  <a:pt x="0" y="0"/>
                </a:moveTo>
                <a:lnTo>
                  <a:pt x="4367496" y="0"/>
                </a:lnTo>
                <a:lnTo>
                  <a:pt x="4367496" y="3700460"/>
                </a:lnTo>
                <a:lnTo>
                  <a:pt x="0" y="370046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0">
            <a:off x="-3106025" y="-1754906"/>
            <a:ext cx="6212050" cy="5263301"/>
          </a:xfrm>
          <a:custGeom>
            <a:avLst/>
            <a:gdLst/>
            <a:ahLst/>
            <a:cxnLst/>
            <a:rect r="r" b="b" t="t" l="l"/>
            <a:pathLst>
              <a:path h="5263301" w="6212050">
                <a:moveTo>
                  <a:pt x="6212050" y="0"/>
                </a:moveTo>
                <a:lnTo>
                  <a:pt x="0" y="0"/>
                </a:lnTo>
                <a:lnTo>
                  <a:pt x="0" y="5263301"/>
                </a:lnTo>
                <a:lnTo>
                  <a:pt x="6212050" y="5263301"/>
                </a:lnTo>
                <a:lnTo>
                  <a:pt x="621205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5" id="5"/>
          <p:cNvGrpSpPr>
            <a:grpSpLocks noChangeAspect="true"/>
          </p:cNvGrpSpPr>
          <p:nvPr/>
        </p:nvGrpSpPr>
        <p:grpSpPr>
          <a:xfrm rot="0">
            <a:off x="9622460" y="-2794099"/>
            <a:ext cx="11048032" cy="12052399"/>
            <a:chOff x="0" y="0"/>
            <a:chExt cx="4191000" cy="4572000"/>
          </a:xfrm>
        </p:grpSpPr>
        <p:sp>
          <p:nvSpPr>
            <p:cNvPr name="Freeform 6" id="6"/>
            <p:cNvSpPr/>
            <p:nvPr/>
          </p:nvSpPr>
          <p:spPr>
            <a:xfrm flipH="false" flipV="false" rot="0">
              <a:off x="-64187" y="-46790"/>
              <a:ext cx="4273220" cy="4649923"/>
            </a:xfrm>
            <a:custGeom>
              <a:avLst/>
              <a:gdLst/>
              <a:ahLst/>
              <a:cxnLst/>
              <a:rect r="r" b="b" t="t" l="l"/>
              <a:pathLst>
                <a:path h="4649923" w="4273220">
                  <a:moveTo>
                    <a:pt x="3283197" y="3832621"/>
                  </a:moveTo>
                  <a:cubicBezTo>
                    <a:pt x="3385716" y="3676732"/>
                    <a:pt x="3484630" y="3518579"/>
                    <a:pt x="3589125" y="3363907"/>
                  </a:cubicBezTo>
                  <a:cubicBezTo>
                    <a:pt x="3724486" y="3159944"/>
                    <a:pt x="3861933" y="2957577"/>
                    <a:pt x="3986089" y="2746485"/>
                  </a:cubicBezTo>
                  <a:cubicBezTo>
                    <a:pt x="4110014" y="2535915"/>
                    <a:pt x="4222944" y="2311151"/>
                    <a:pt x="4248082" y="2068108"/>
                  </a:cubicBezTo>
                  <a:cubicBezTo>
                    <a:pt x="4273220" y="1825066"/>
                    <a:pt x="4194990" y="1558724"/>
                    <a:pt x="3998169" y="1413972"/>
                  </a:cubicBezTo>
                  <a:cubicBezTo>
                    <a:pt x="3780942" y="1254213"/>
                    <a:pt x="3476123" y="1273296"/>
                    <a:pt x="3242451" y="1138737"/>
                  </a:cubicBezTo>
                  <a:cubicBezTo>
                    <a:pt x="3069906" y="1039378"/>
                    <a:pt x="2953818" y="866668"/>
                    <a:pt x="2853097" y="694900"/>
                  </a:cubicBezTo>
                  <a:cubicBezTo>
                    <a:pt x="2752376" y="523133"/>
                    <a:pt x="2657766" y="342442"/>
                    <a:pt x="2509590" y="209440"/>
                  </a:cubicBezTo>
                  <a:cubicBezTo>
                    <a:pt x="2361412" y="76438"/>
                    <a:pt x="2142574" y="0"/>
                    <a:pt x="1959540" y="78370"/>
                  </a:cubicBezTo>
                  <a:cubicBezTo>
                    <a:pt x="1759750" y="163915"/>
                    <a:pt x="1670822" y="393114"/>
                    <a:pt x="1522514" y="551995"/>
                  </a:cubicBezTo>
                  <a:cubicBezTo>
                    <a:pt x="1219201" y="876929"/>
                    <a:pt x="690287" y="885482"/>
                    <a:pt x="360031" y="1182985"/>
                  </a:cubicBezTo>
                  <a:cubicBezTo>
                    <a:pt x="76437" y="1438455"/>
                    <a:pt x="0" y="1876865"/>
                    <a:pt x="123913" y="2237908"/>
                  </a:cubicBezTo>
                  <a:cubicBezTo>
                    <a:pt x="247825" y="2598952"/>
                    <a:pt x="545248" y="2882634"/>
                    <a:pt x="886959" y="3052674"/>
                  </a:cubicBezTo>
                  <a:cubicBezTo>
                    <a:pt x="1065407" y="3141473"/>
                    <a:pt x="1263275" y="3207133"/>
                    <a:pt x="1400344" y="3351855"/>
                  </a:cubicBezTo>
                  <a:cubicBezTo>
                    <a:pt x="1634975" y="3599586"/>
                    <a:pt x="1619291" y="3996824"/>
                    <a:pt x="1804156" y="4283623"/>
                  </a:cubicBezTo>
                  <a:cubicBezTo>
                    <a:pt x="1953732" y="4515674"/>
                    <a:pt x="2228929" y="4649923"/>
                    <a:pt x="2504159" y="4612602"/>
                  </a:cubicBezTo>
                  <a:cubicBezTo>
                    <a:pt x="2818136" y="4570028"/>
                    <a:pt x="2986294" y="4263118"/>
                    <a:pt x="3151167" y="4027804"/>
                  </a:cubicBezTo>
                  <a:cubicBezTo>
                    <a:pt x="3196272" y="3963431"/>
                    <a:pt x="3240054" y="3898226"/>
                    <a:pt x="3283197" y="3832621"/>
                  </a:cubicBezTo>
                  <a:close/>
                </a:path>
              </a:pathLst>
            </a:custGeom>
            <a:blipFill>
              <a:blip r:embed="rId6"/>
              <a:stretch>
                <a:fillRect l="-31966" t="0" r="-31966" b="0"/>
              </a:stretch>
            </a:blipFill>
          </p:spPr>
        </p:sp>
        <p:sp>
          <p:nvSpPr>
            <p:cNvPr name="Freeform 7" id="7"/>
            <p:cNvSpPr/>
            <p:nvPr/>
          </p:nvSpPr>
          <p:spPr>
            <a:xfrm flipH="false" flipV="false" rot="0">
              <a:off x="2447" y="0"/>
              <a:ext cx="4188553" cy="4572000"/>
            </a:xfrm>
            <a:custGeom>
              <a:avLst/>
              <a:gdLst/>
              <a:ahLst/>
              <a:cxnLst/>
              <a:rect r="r" b="b" t="t" l="l"/>
              <a:pathLst>
                <a:path h="4572000" w="4188553">
                  <a:moveTo>
                    <a:pt x="4188553" y="4572000"/>
                  </a:moveTo>
                  <a:lnTo>
                    <a:pt x="0" y="4572000"/>
                  </a:lnTo>
                  <a:lnTo>
                    <a:pt x="0" y="0"/>
                  </a:lnTo>
                  <a:lnTo>
                    <a:pt x="4188553" y="0"/>
                  </a:lnTo>
                  <a:lnTo>
                    <a:pt x="4188553" y="4572000"/>
                  </a:lnTo>
                  <a:close/>
                </a:path>
              </a:pathLst>
            </a:custGeom>
            <a:blipFill>
              <a:blip r:embed="rId7"/>
              <a:stretch>
                <a:fillRect l="-74" t="0" r="-74" b="0"/>
              </a:stretch>
            </a:blipFill>
          </p:spPr>
        </p:sp>
      </p:grpSp>
      <p:sp>
        <p:nvSpPr>
          <p:cNvPr name="TextBox 8" id="8"/>
          <p:cNvSpPr txBox="true"/>
          <p:nvPr/>
        </p:nvSpPr>
        <p:spPr>
          <a:xfrm rot="0">
            <a:off x="641195" y="2889201"/>
            <a:ext cx="9199737" cy="5846777"/>
          </a:xfrm>
          <a:prstGeom prst="rect">
            <a:avLst/>
          </a:prstGeom>
        </p:spPr>
        <p:txBody>
          <a:bodyPr anchor="t" rtlCol="false" tIns="0" lIns="0" bIns="0" rIns="0">
            <a:spAutoFit/>
          </a:bodyPr>
          <a:lstStyle/>
          <a:p>
            <a:pPr algn="ctr">
              <a:lnSpc>
                <a:spcPts val="6652"/>
              </a:lnSpc>
            </a:pPr>
            <a:r>
              <a:rPr lang="en-US" sz="3051">
                <a:solidFill>
                  <a:srgbClr val="000000"/>
                </a:solidFill>
                <a:latin typeface="Arial"/>
                <a:ea typeface="Arial"/>
                <a:cs typeface="Arial"/>
                <a:sym typeface="Arial"/>
              </a:rPr>
              <a:t>Maktabgacha yoshdagi bolalarning psixik jihatdan taraqqiyoti juda muhim davr hisoblanadi, chunki bu davrda bolaning intellektual, emotsional, ijtimoiy va jismoniy rivojlanishi boshlanadi. Psixologlar maktabgacha yoshdagi bolalar taraqqiyotini bir necha bosqichlarga ajratadilar, va bu davrda bolaning psixik jarayonlari va faoliyatlari o'zgarib boradi.</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BF6"/>
        </a:solidFill>
      </p:bgPr>
    </p:bg>
    <p:spTree>
      <p:nvGrpSpPr>
        <p:cNvPr id="1" name=""/>
        <p:cNvGrpSpPr/>
        <p:nvPr/>
      </p:nvGrpSpPr>
      <p:grpSpPr>
        <a:xfrm>
          <a:off x="0" y="0"/>
          <a:ext cx="0" cy="0"/>
          <a:chOff x="0" y="0"/>
          <a:chExt cx="0" cy="0"/>
        </a:xfrm>
      </p:grpSpPr>
      <p:sp>
        <p:nvSpPr>
          <p:cNvPr name="Freeform 2" id="2"/>
          <p:cNvSpPr/>
          <p:nvPr/>
        </p:nvSpPr>
        <p:spPr>
          <a:xfrm flipH="true" flipV="false" rot="0">
            <a:off x="-1297030" y="6365596"/>
            <a:ext cx="7767679" cy="6581343"/>
          </a:xfrm>
          <a:custGeom>
            <a:avLst/>
            <a:gdLst/>
            <a:ahLst/>
            <a:cxnLst/>
            <a:rect r="r" b="b" t="t" l="l"/>
            <a:pathLst>
              <a:path h="6581343" w="7767679">
                <a:moveTo>
                  <a:pt x="7767679" y="0"/>
                </a:moveTo>
                <a:lnTo>
                  <a:pt x="0" y="0"/>
                </a:lnTo>
                <a:lnTo>
                  <a:pt x="0" y="6581343"/>
                </a:lnTo>
                <a:lnTo>
                  <a:pt x="7767679" y="6581343"/>
                </a:lnTo>
                <a:lnTo>
                  <a:pt x="776767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1671016" y="-2279475"/>
            <a:ext cx="3904498" cy="3308175"/>
          </a:xfrm>
          <a:custGeom>
            <a:avLst/>
            <a:gdLst/>
            <a:ahLst/>
            <a:cxnLst/>
            <a:rect r="r" b="b" t="t" l="l"/>
            <a:pathLst>
              <a:path h="3308175" w="3904498">
                <a:moveTo>
                  <a:pt x="3904499" y="0"/>
                </a:moveTo>
                <a:lnTo>
                  <a:pt x="0" y="0"/>
                </a:lnTo>
                <a:lnTo>
                  <a:pt x="0" y="3308175"/>
                </a:lnTo>
                <a:lnTo>
                  <a:pt x="3904499" y="3308175"/>
                </a:lnTo>
                <a:lnTo>
                  <a:pt x="390449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true" flipV="false" rot="0">
            <a:off x="17548648" y="8380158"/>
            <a:ext cx="3904498" cy="3308175"/>
          </a:xfrm>
          <a:custGeom>
            <a:avLst/>
            <a:gdLst/>
            <a:ahLst/>
            <a:cxnLst/>
            <a:rect r="r" b="b" t="t" l="l"/>
            <a:pathLst>
              <a:path h="3308175" w="3904498">
                <a:moveTo>
                  <a:pt x="3904498" y="0"/>
                </a:moveTo>
                <a:lnTo>
                  <a:pt x="0" y="0"/>
                </a:lnTo>
                <a:lnTo>
                  <a:pt x="0" y="3308175"/>
                </a:lnTo>
                <a:lnTo>
                  <a:pt x="3904498" y="3308175"/>
                </a:lnTo>
                <a:lnTo>
                  <a:pt x="3904498"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5" id="5"/>
          <p:cNvGrpSpPr>
            <a:grpSpLocks noChangeAspect="true"/>
          </p:cNvGrpSpPr>
          <p:nvPr/>
        </p:nvGrpSpPr>
        <p:grpSpPr>
          <a:xfrm rot="0">
            <a:off x="10175731" y="-625387"/>
            <a:ext cx="10290643" cy="7230892"/>
            <a:chOff x="0" y="0"/>
            <a:chExt cx="4572000" cy="3212592"/>
          </a:xfrm>
        </p:grpSpPr>
        <p:sp>
          <p:nvSpPr>
            <p:cNvPr name="Freeform 6" id="6"/>
            <p:cNvSpPr/>
            <p:nvPr/>
          </p:nvSpPr>
          <p:spPr>
            <a:xfrm flipH="false" flipV="false" rot="0">
              <a:off x="-40875" y="-15335"/>
              <a:ext cx="4793771" cy="3267781"/>
            </a:xfrm>
            <a:custGeom>
              <a:avLst/>
              <a:gdLst/>
              <a:ahLst/>
              <a:cxnLst/>
              <a:rect r="r" b="b" t="t" l="l"/>
              <a:pathLst>
                <a:path h="3267781" w="4793771">
                  <a:moveTo>
                    <a:pt x="3758476" y="2388987"/>
                  </a:moveTo>
                  <a:cubicBezTo>
                    <a:pt x="3777145" y="2379652"/>
                    <a:pt x="3795601" y="2369892"/>
                    <a:pt x="3813797" y="2359622"/>
                  </a:cubicBezTo>
                  <a:cubicBezTo>
                    <a:pt x="4346006" y="2059225"/>
                    <a:pt x="4793771" y="1415561"/>
                    <a:pt x="4539726" y="792606"/>
                  </a:cubicBezTo>
                  <a:cubicBezTo>
                    <a:pt x="4416115" y="489497"/>
                    <a:pt x="4124250" y="253294"/>
                    <a:pt x="3798022" y="226479"/>
                  </a:cubicBezTo>
                  <a:cubicBezTo>
                    <a:pt x="3416210" y="195095"/>
                    <a:pt x="3057000" y="433700"/>
                    <a:pt x="2673902" y="434869"/>
                  </a:cubicBezTo>
                  <a:cubicBezTo>
                    <a:pt x="2150947" y="436467"/>
                    <a:pt x="1697967" y="0"/>
                    <a:pt x="1175295" y="17260"/>
                  </a:cubicBezTo>
                  <a:cubicBezTo>
                    <a:pt x="926093" y="25490"/>
                    <a:pt x="686885" y="141037"/>
                    <a:pt x="505621" y="312257"/>
                  </a:cubicBezTo>
                  <a:cubicBezTo>
                    <a:pt x="324357" y="483477"/>
                    <a:pt x="198176" y="707277"/>
                    <a:pt x="117968" y="943375"/>
                  </a:cubicBezTo>
                  <a:cubicBezTo>
                    <a:pt x="33113" y="1193148"/>
                    <a:pt x="0" y="1477082"/>
                    <a:pt x="114600" y="1714681"/>
                  </a:cubicBezTo>
                  <a:cubicBezTo>
                    <a:pt x="225927" y="1945498"/>
                    <a:pt x="455959" y="2093480"/>
                    <a:pt x="684103" y="2210167"/>
                  </a:cubicBezTo>
                  <a:cubicBezTo>
                    <a:pt x="912247" y="2326854"/>
                    <a:pt x="1155656" y="2428529"/>
                    <a:pt x="1335979" y="2610604"/>
                  </a:cubicBezTo>
                  <a:cubicBezTo>
                    <a:pt x="1526733" y="2803211"/>
                    <a:pt x="1646549" y="3083819"/>
                    <a:pt x="1897397" y="3186566"/>
                  </a:cubicBezTo>
                  <a:cubicBezTo>
                    <a:pt x="2095678" y="3267781"/>
                    <a:pt x="2326648" y="3211079"/>
                    <a:pt x="2512645" y="3104699"/>
                  </a:cubicBezTo>
                  <a:cubicBezTo>
                    <a:pt x="2698634" y="2998322"/>
                    <a:pt x="2853882" y="2846534"/>
                    <a:pt x="3026221" y="2719221"/>
                  </a:cubicBezTo>
                  <a:cubicBezTo>
                    <a:pt x="3243833" y="2558464"/>
                    <a:pt x="3518795" y="2508816"/>
                    <a:pt x="3758476" y="2388987"/>
                  </a:cubicBezTo>
                  <a:close/>
                </a:path>
              </a:pathLst>
            </a:custGeom>
            <a:blipFill>
              <a:blip r:embed="rId4"/>
              <a:stretch>
                <a:fillRect l="0" t="-2726" r="0" b="-2726"/>
              </a:stretch>
            </a:blipFill>
          </p:spPr>
        </p:sp>
        <p:sp>
          <p:nvSpPr>
            <p:cNvPr name="Freeform 7" id="7"/>
            <p:cNvSpPr/>
            <p:nvPr/>
          </p:nvSpPr>
          <p:spPr>
            <a:xfrm flipH="false" flipV="false" rot="0">
              <a:off x="0" y="0"/>
              <a:ext cx="4572000" cy="3212592"/>
            </a:xfrm>
            <a:custGeom>
              <a:avLst/>
              <a:gdLst/>
              <a:ahLst/>
              <a:cxnLst/>
              <a:rect r="r" b="b" t="t" l="l"/>
              <a:pathLst>
                <a:path h="3212592" w="4572000">
                  <a:moveTo>
                    <a:pt x="4572000" y="3212592"/>
                  </a:moveTo>
                  <a:lnTo>
                    <a:pt x="0" y="3212592"/>
                  </a:lnTo>
                  <a:lnTo>
                    <a:pt x="0" y="0"/>
                  </a:lnTo>
                  <a:lnTo>
                    <a:pt x="4572000" y="0"/>
                  </a:lnTo>
                  <a:lnTo>
                    <a:pt x="4572000" y="3212592"/>
                  </a:lnTo>
                  <a:close/>
                </a:path>
              </a:pathLst>
            </a:custGeom>
            <a:blipFill>
              <a:blip r:embed="rId5"/>
              <a:stretch>
                <a:fillRect l="-11" t="0" r="-11" b="0"/>
              </a:stretch>
            </a:blipFill>
          </p:spPr>
        </p:sp>
      </p:grpSp>
      <p:sp>
        <p:nvSpPr>
          <p:cNvPr name="TextBox 8" id="8"/>
          <p:cNvSpPr txBox="true"/>
          <p:nvPr/>
        </p:nvSpPr>
        <p:spPr>
          <a:xfrm rot="0">
            <a:off x="396402" y="183298"/>
            <a:ext cx="10004898" cy="6370130"/>
          </a:xfrm>
          <a:prstGeom prst="rect">
            <a:avLst/>
          </a:prstGeom>
        </p:spPr>
        <p:txBody>
          <a:bodyPr anchor="t" rtlCol="false" tIns="0" lIns="0" bIns="0" rIns="0">
            <a:spAutoFit/>
          </a:bodyPr>
          <a:lstStyle/>
          <a:p>
            <a:pPr algn="ctr">
              <a:lnSpc>
                <a:spcPts val="6429"/>
              </a:lnSpc>
            </a:pPr>
            <a:r>
              <a:rPr lang="en-US" b="true" sz="2571">
                <a:solidFill>
                  <a:srgbClr val="000000"/>
                </a:solidFill>
                <a:latin typeface="Arial Bold"/>
                <a:ea typeface="Arial Bold"/>
                <a:cs typeface="Arial Bold"/>
                <a:sym typeface="Arial Bold"/>
              </a:rPr>
              <a:t>Intellektual rivojlanish:</a:t>
            </a:r>
          </a:p>
          <a:p>
            <a:pPr algn="ctr">
              <a:lnSpc>
                <a:spcPts val="6429"/>
              </a:lnSpc>
            </a:pPr>
            <a:r>
              <a:rPr lang="en-US" b="true" sz="2571">
                <a:solidFill>
                  <a:srgbClr val="000000"/>
                </a:solidFill>
                <a:latin typeface="Arial Bold"/>
                <a:ea typeface="Arial Bold"/>
                <a:cs typeface="Arial Bold"/>
                <a:sym typeface="Arial Bold"/>
              </a:rPr>
              <a:t>Maktabgacha yoshda bolalar o‘z dunyoqarashini shakllantiradilar. Bu yoshdagi bolalar ko‘pincha o‘rganish, kuzatish va tajriba qilish orqali bilishadi. Bolalar tillarni o‘rganish, obyektlar va hodisalar o‘rtasidagi bog‘lanishlarni tushunish kabi asosiy bilimlarni hosil qilishadi. Ular rangi, shakli, o‘lchami va boshqa xususiyatlar bo‘yicha tasavvurlarni shakllantiradi.</a:t>
            </a:r>
          </a:p>
        </p:txBody>
      </p:sp>
      <p:sp>
        <p:nvSpPr>
          <p:cNvPr name="TextBox 9" id="9"/>
          <p:cNvSpPr txBox="true"/>
          <p:nvPr/>
        </p:nvSpPr>
        <p:spPr>
          <a:xfrm rot="0">
            <a:off x="9144000" y="7422197"/>
            <a:ext cx="7932251" cy="1820672"/>
          </a:xfrm>
          <a:prstGeom prst="rect">
            <a:avLst/>
          </a:prstGeom>
        </p:spPr>
        <p:txBody>
          <a:bodyPr anchor="t" rtlCol="false" tIns="0" lIns="0" bIns="0" rIns="0">
            <a:spAutoFit/>
          </a:bodyPr>
          <a:lstStyle/>
          <a:p>
            <a:pPr algn="ctr">
              <a:lnSpc>
                <a:spcPts val="3598"/>
              </a:lnSpc>
              <a:spcBef>
                <a:spcPct val="0"/>
              </a:spcBef>
            </a:pPr>
            <a:r>
              <a:rPr lang="en-US" b="true" sz="2570">
                <a:solidFill>
                  <a:srgbClr val="000000"/>
                </a:solidFill>
                <a:latin typeface="Arial Bold"/>
                <a:ea typeface="Arial Bold"/>
                <a:cs typeface="Arial Bold"/>
                <a:sym typeface="Arial Bold"/>
              </a:rPr>
              <a:t>Bolalar tomonidan o‘yin orqali bilim olish juda katta ahamiyatga ega. O‘yinlar bolaning tasavvurini rivojlantiradi va muammolarni hal qilish ko‘nikmalarini oshiradi.</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14304551" y="6689020"/>
            <a:ext cx="9480190" cy="8032306"/>
          </a:xfrm>
          <a:custGeom>
            <a:avLst/>
            <a:gdLst/>
            <a:ahLst/>
            <a:cxnLst/>
            <a:rect r="r" b="b" t="t" l="l"/>
            <a:pathLst>
              <a:path h="8032306" w="9480190">
                <a:moveTo>
                  <a:pt x="0" y="8032307"/>
                </a:moveTo>
                <a:lnTo>
                  <a:pt x="9480190" y="8032307"/>
                </a:lnTo>
                <a:lnTo>
                  <a:pt x="9480190" y="0"/>
                </a:lnTo>
                <a:lnTo>
                  <a:pt x="0" y="0"/>
                </a:lnTo>
                <a:lnTo>
                  <a:pt x="0" y="8032307"/>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3106025" y="-1754906"/>
            <a:ext cx="6212050" cy="5263301"/>
          </a:xfrm>
          <a:custGeom>
            <a:avLst/>
            <a:gdLst/>
            <a:ahLst/>
            <a:cxnLst/>
            <a:rect r="r" b="b" t="t" l="l"/>
            <a:pathLst>
              <a:path h="5263301" w="6212050">
                <a:moveTo>
                  <a:pt x="6212050" y="0"/>
                </a:moveTo>
                <a:lnTo>
                  <a:pt x="0" y="0"/>
                </a:lnTo>
                <a:lnTo>
                  <a:pt x="0" y="5263301"/>
                </a:lnTo>
                <a:lnTo>
                  <a:pt x="6212050" y="5263301"/>
                </a:lnTo>
                <a:lnTo>
                  <a:pt x="6212050" y="0"/>
                </a:lnTo>
                <a:close/>
              </a:path>
            </a:pathLst>
          </a:custGeom>
          <a:blipFill>
            <a:blip r:embed="rId2">
              <a:alphaModFix amt="59000"/>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718962" y="1306764"/>
            <a:ext cx="16850077" cy="7530598"/>
          </a:xfrm>
          <a:prstGeom prst="rect">
            <a:avLst/>
          </a:prstGeom>
        </p:spPr>
        <p:txBody>
          <a:bodyPr anchor="t" rtlCol="false" tIns="0" lIns="0" bIns="0" rIns="0">
            <a:spAutoFit/>
          </a:bodyPr>
          <a:lstStyle/>
          <a:p>
            <a:pPr algn="ctr">
              <a:lnSpc>
                <a:spcPts val="6597"/>
              </a:lnSpc>
              <a:spcBef>
                <a:spcPct val="0"/>
              </a:spcBef>
            </a:pPr>
            <a:r>
              <a:rPr lang="en-US" sz="5035">
                <a:solidFill>
                  <a:srgbClr val="000000"/>
                </a:solidFill>
                <a:latin typeface="Times New Roman Condensed"/>
                <a:ea typeface="Times New Roman Condensed"/>
                <a:cs typeface="Times New Roman Condensed"/>
                <a:sym typeface="Times New Roman Condensed"/>
              </a:rPr>
              <a:t>Emotsional rivojlanish:</a:t>
            </a:r>
          </a:p>
          <a:p>
            <a:pPr algn="ctr">
              <a:lnSpc>
                <a:spcPts val="6597"/>
              </a:lnSpc>
              <a:spcBef>
                <a:spcPct val="0"/>
              </a:spcBef>
            </a:pPr>
            <a:r>
              <a:rPr lang="en-US" sz="5035">
                <a:solidFill>
                  <a:srgbClr val="000000"/>
                </a:solidFill>
                <a:latin typeface="Times New Roman Condensed"/>
                <a:ea typeface="Times New Roman Condensed"/>
                <a:cs typeface="Times New Roman Condensed"/>
                <a:sym typeface="Times New Roman Condensed"/>
              </a:rPr>
              <a:t>Maktabgacha yoshdagi bolalar o‘z his-tuyg‘ularini tanib olish va ifodalashni o‘rganadilar. Bu yoshda bolalar qiziqish, qo‘rquv, xursandchilik, g‘am-kudrat kabi turli his-tuyg‘ularni boshdan kechirishadi.</a:t>
            </a:r>
          </a:p>
          <a:p>
            <a:pPr algn="ctr">
              <a:lnSpc>
                <a:spcPts val="6597"/>
              </a:lnSpc>
              <a:spcBef>
                <a:spcPct val="0"/>
              </a:spcBef>
            </a:pPr>
            <a:r>
              <a:rPr lang="en-US" sz="5035">
                <a:solidFill>
                  <a:srgbClr val="000000"/>
                </a:solidFill>
                <a:latin typeface="Times New Roman Condensed"/>
                <a:ea typeface="Times New Roman Condensed"/>
                <a:cs typeface="Times New Roman Condensed"/>
                <a:sym typeface="Times New Roman Condensed"/>
              </a:rPr>
              <a:t>Emotsional rivojlanishning asosiy jihatlaridan biri – bolaning o‘ziga bo‘lgan ishonchi va xavfsizlik tuyg‘usini shakllantirishdir. Ailadagi ijobiy muhit, otaning va onaning mehr-shafqatli munosabati bolada psixologik barqarorlikni ta'minlaydi.</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FBF6"/>
        </a:solidFill>
      </p:bgPr>
    </p:bg>
    <p:spTree>
      <p:nvGrpSpPr>
        <p:cNvPr id="1" name=""/>
        <p:cNvGrpSpPr/>
        <p:nvPr/>
      </p:nvGrpSpPr>
      <p:grpSpPr>
        <a:xfrm>
          <a:off x="0" y="0"/>
          <a:ext cx="0" cy="0"/>
          <a:chOff x="0" y="0"/>
          <a:chExt cx="0" cy="0"/>
        </a:xfrm>
      </p:grpSpPr>
      <p:sp>
        <p:nvSpPr>
          <p:cNvPr name="Freeform 2" id="2"/>
          <p:cNvSpPr/>
          <p:nvPr/>
        </p:nvSpPr>
        <p:spPr>
          <a:xfrm flipH="false" flipV="false" rot="0">
            <a:off x="11669029" y="-3982262"/>
            <a:ext cx="11180543" cy="9472969"/>
          </a:xfrm>
          <a:custGeom>
            <a:avLst/>
            <a:gdLst/>
            <a:ahLst/>
            <a:cxnLst/>
            <a:rect r="r" b="b" t="t" l="l"/>
            <a:pathLst>
              <a:path h="9472969" w="11180543">
                <a:moveTo>
                  <a:pt x="0" y="0"/>
                </a:moveTo>
                <a:lnTo>
                  <a:pt x="11180542" y="0"/>
                </a:lnTo>
                <a:lnTo>
                  <a:pt x="11180542" y="9472969"/>
                </a:lnTo>
                <a:lnTo>
                  <a:pt x="0" y="947296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013837" y="-3844929"/>
            <a:ext cx="5752137" cy="4873629"/>
          </a:xfrm>
          <a:custGeom>
            <a:avLst/>
            <a:gdLst/>
            <a:ahLst/>
            <a:cxnLst/>
            <a:rect r="r" b="b" t="t" l="l"/>
            <a:pathLst>
              <a:path h="4873629" w="5752137">
                <a:moveTo>
                  <a:pt x="5752137" y="4873629"/>
                </a:moveTo>
                <a:lnTo>
                  <a:pt x="0" y="4873629"/>
                </a:lnTo>
                <a:lnTo>
                  <a:pt x="0" y="0"/>
                </a:lnTo>
                <a:lnTo>
                  <a:pt x="5752137" y="0"/>
                </a:lnTo>
                <a:lnTo>
                  <a:pt x="5752137" y="4873629"/>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true" flipV="true" rot="0">
            <a:off x="5571832" y="8762245"/>
            <a:ext cx="5752137" cy="4873629"/>
          </a:xfrm>
          <a:custGeom>
            <a:avLst/>
            <a:gdLst/>
            <a:ahLst/>
            <a:cxnLst/>
            <a:rect r="r" b="b" t="t" l="l"/>
            <a:pathLst>
              <a:path h="4873629" w="5752137">
                <a:moveTo>
                  <a:pt x="5752137" y="4873629"/>
                </a:moveTo>
                <a:lnTo>
                  <a:pt x="0" y="4873629"/>
                </a:lnTo>
                <a:lnTo>
                  <a:pt x="0" y="0"/>
                </a:lnTo>
                <a:lnTo>
                  <a:pt x="5752137" y="0"/>
                </a:lnTo>
                <a:lnTo>
                  <a:pt x="5752137" y="4873629"/>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5" id="5"/>
          <p:cNvGrpSpPr>
            <a:grpSpLocks noChangeAspect="true"/>
          </p:cNvGrpSpPr>
          <p:nvPr/>
        </p:nvGrpSpPr>
        <p:grpSpPr>
          <a:xfrm rot="0">
            <a:off x="3057528" y="-613317"/>
            <a:ext cx="12822344" cy="12668473"/>
            <a:chOff x="0" y="0"/>
            <a:chExt cx="4572000" cy="4517135"/>
          </a:xfrm>
        </p:grpSpPr>
        <p:sp>
          <p:nvSpPr>
            <p:cNvPr name="Freeform 6" id="6"/>
            <p:cNvSpPr/>
            <p:nvPr/>
          </p:nvSpPr>
          <p:spPr>
            <a:xfrm flipH="false" flipV="false" rot="0">
              <a:off x="-16554" y="-2690"/>
              <a:ext cx="4639471" cy="4549489"/>
            </a:xfrm>
            <a:custGeom>
              <a:avLst/>
              <a:gdLst/>
              <a:ahLst/>
              <a:cxnLst/>
              <a:rect r="r" b="b" t="t" l="l"/>
              <a:pathLst>
                <a:path h="4549489" w="4639471">
                  <a:moveTo>
                    <a:pt x="2642461" y="4307731"/>
                  </a:moveTo>
                  <a:cubicBezTo>
                    <a:pt x="2937643" y="4136404"/>
                    <a:pt x="3174467" y="3866873"/>
                    <a:pt x="3302943" y="3520703"/>
                  </a:cubicBezTo>
                  <a:cubicBezTo>
                    <a:pt x="3367367" y="3347118"/>
                    <a:pt x="3462613" y="3172924"/>
                    <a:pt x="3623369" y="3081058"/>
                  </a:cubicBezTo>
                  <a:cubicBezTo>
                    <a:pt x="3747343" y="3010214"/>
                    <a:pt x="3895227" y="2996898"/>
                    <a:pt x="4029388" y="2948020"/>
                  </a:cubicBezTo>
                  <a:cubicBezTo>
                    <a:pt x="4411618" y="2808768"/>
                    <a:pt x="4639471" y="2366335"/>
                    <a:pt x="4578884" y="1964073"/>
                  </a:cubicBezTo>
                  <a:cubicBezTo>
                    <a:pt x="4518297" y="1561809"/>
                    <a:pt x="4204130" y="1222063"/>
                    <a:pt x="3823417" y="1078711"/>
                  </a:cubicBezTo>
                  <a:cubicBezTo>
                    <a:pt x="3609703" y="998242"/>
                    <a:pt x="3395764" y="1015829"/>
                    <a:pt x="3183757" y="930958"/>
                  </a:cubicBezTo>
                  <a:cubicBezTo>
                    <a:pt x="2896850" y="816103"/>
                    <a:pt x="2646820" y="557580"/>
                    <a:pt x="2402676" y="368105"/>
                  </a:cubicBezTo>
                  <a:cubicBezTo>
                    <a:pt x="2158532" y="178629"/>
                    <a:pt x="1877749" y="5911"/>
                    <a:pt x="1568716" y="3231"/>
                  </a:cubicBezTo>
                  <a:cubicBezTo>
                    <a:pt x="1196035" y="0"/>
                    <a:pt x="839628" y="279246"/>
                    <a:pt x="753607" y="641873"/>
                  </a:cubicBezTo>
                  <a:cubicBezTo>
                    <a:pt x="714329" y="807457"/>
                    <a:pt x="726735" y="980722"/>
                    <a:pt x="704584" y="1149453"/>
                  </a:cubicBezTo>
                  <a:cubicBezTo>
                    <a:pt x="619399" y="1798292"/>
                    <a:pt x="38111" y="2317174"/>
                    <a:pt x="17162" y="2971245"/>
                  </a:cubicBezTo>
                  <a:cubicBezTo>
                    <a:pt x="0" y="3507080"/>
                    <a:pt x="385323" y="3994953"/>
                    <a:pt x="863032" y="4238292"/>
                  </a:cubicBezTo>
                  <a:cubicBezTo>
                    <a:pt x="1111989" y="4365108"/>
                    <a:pt x="1371700" y="4475224"/>
                    <a:pt x="1651555" y="4507960"/>
                  </a:cubicBezTo>
                  <a:cubicBezTo>
                    <a:pt x="2006569" y="4549489"/>
                    <a:pt x="2352643" y="4475944"/>
                    <a:pt x="2642461" y="4307731"/>
                  </a:cubicBezTo>
                  <a:close/>
                </a:path>
              </a:pathLst>
            </a:custGeom>
            <a:blipFill>
              <a:blip r:embed="rId6"/>
              <a:stretch>
                <a:fillRect l="-24130" t="0" r="-24130" b="0"/>
              </a:stretch>
            </a:blipFill>
          </p:spPr>
        </p:sp>
        <p:sp>
          <p:nvSpPr>
            <p:cNvPr name="Freeform 7" id="7"/>
            <p:cNvSpPr/>
            <p:nvPr/>
          </p:nvSpPr>
          <p:spPr>
            <a:xfrm flipH="false" flipV="false" rot="0">
              <a:off x="0" y="0"/>
              <a:ext cx="4572000" cy="4517135"/>
            </a:xfrm>
            <a:custGeom>
              <a:avLst/>
              <a:gdLst/>
              <a:ahLst/>
              <a:cxnLst/>
              <a:rect r="r" b="b" t="t" l="l"/>
              <a:pathLst>
                <a:path h="4517135" w="4572000">
                  <a:moveTo>
                    <a:pt x="4572000" y="4517135"/>
                  </a:moveTo>
                  <a:lnTo>
                    <a:pt x="0" y="4517135"/>
                  </a:lnTo>
                  <a:lnTo>
                    <a:pt x="0" y="0"/>
                  </a:lnTo>
                  <a:lnTo>
                    <a:pt x="4572000" y="0"/>
                  </a:lnTo>
                  <a:lnTo>
                    <a:pt x="4572000" y="4517135"/>
                  </a:lnTo>
                  <a:close/>
                </a:path>
              </a:pathLst>
            </a:custGeom>
            <a:blipFill>
              <a:blip r:embed="rId7"/>
              <a:stretch>
                <a:fillRect l="-25" t="0" r="-25" b="0"/>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3106025" y="-1754906"/>
            <a:ext cx="6212050" cy="5263301"/>
          </a:xfrm>
          <a:custGeom>
            <a:avLst/>
            <a:gdLst/>
            <a:ahLst/>
            <a:cxnLst/>
            <a:rect r="r" b="b" t="t" l="l"/>
            <a:pathLst>
              <a:path h="5263301" w="6212050">
                <a:moveTo>
                  <a:pt x="6212050" y="0"/>
                </a:moveTo>
                <a:lnTo>
                  <a:pt x="0" y="0"/>
                </a:lnTo>
                <a:lnTo>
                  <a:pt x="0" y="5263301"/>
                </a:lnTo>
                <a:lnTo>
                  <a:pt x="6212050" y="5263301"/>
                </a:lnTo>
                <a:lnTo>
                  <a:pt x="621205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11408814" y="-2605851"/>
            <a:ext cx="8061372" cy="8794224"/>
            <a:chOff x="0" y="0"/>
            <a:chExt cx="4191000" cy="4572000"/>
          </a:xfrm>
        </p:grpSpPr>
        <p:sp>
          <p:nvSpPr>
            <p:cNvPr name="Freeform 4" id="4"/>
            <p:cNvSpPr/>
            <p:nvPr/>
          </p:nvSpPr>
          <p:spPr>
            <a:xfrm flipH="false" flipV="false" rot="0">
              <a:off x="-64187" y="-46790"/>
              <a:ext cx="4273220" cy="4649923"/>
            </a:xfrm>
            <a:custGeom>
              <a:avLst/>
              <a:gdLst/>
              <a:ahLst/>
              <a:cxnLst/>
              <a:rect r="r" b="b" t="t" l="l"/>
              <a:pathLst>
                <a:path h="4649923" w="4273220">
                  <a:moveTo>
                    <a:pt x="3283197" y="3832621"/>
                  </a:moveTo>
                  <a:cubicBezTo>
                    <a:pt x="3385716" y="3676732"/>
                    <a:pt x="3484630" y="3518579"/>
                    <a:pt x="3589125" y="3363907"/>
                  </a:cubicBezTo>
                  <a:cubicBezTo>
                    <a:pt x="3724486" y="3159944"/>
                    <a:pt x="3861933" y="2957577"/>
                    <a:pt x="3986089" y="2746485"/>
                  </a:cubicBezTo>
                  <a:cubicBezTo>
                    <a:pt x="4110014" y="2535915"/>
                    <a:pt x="4222944" y="2311151"/>
                    <a:pt x="4248082" y="2068108"/>
                  </a:cubicBezTo>
                  <a:cubicBezTo>
                    <a:pt x="4273220" y="1825066"/>
                    <a:pt x="4194990" y="1558724"/>
                    <a:pt x="3998169" y="1413972"/>
                  </a:cubicBezTo>
                  <a:cubicBezTo>
                    <a:pt x="3780942" y="1254213"/>
                    <a:pt x="3476123" y="1273296"/>
                    <a:pt x="3242451" y="1138737"/>
                  </a:cubicBezTo>
                  <a:cubicBezTo>
                    <a:pt x="3069906" y="1039378"/>
                    <a:pt x="2953818" y="866668"/>
                    <a:pt x="2853097" y="694900"/>
                  </a:cubicBezTo>
                  <a:cubicBezTo>
                    <a:pt x="2752376" y="523133"/>
                    <a:pt x="2657766" y="342442"/>
                    <a:pt x="2509590" y="209440"/>
                  </a:cubicBezTo>
                  <a:cubicBezTo>
                    <a:pt x="2361412" y="76438"/>
                    <a:pt x="2142574" y="0"/>
                    <a:pt x="1959540" y="78370"/>
                  </a:cubicBezTo>
                  <a:cubicBezTo>
                    <a:pt x="1759750" y="163915"/>
                    <a:pt x="1670822" y="393114"/>
                    <a:pt x="1522514" y="551995"/>
                  </a:cubicBezTo>
                  <a:cubicBezTo>
                    <a:pt x="1219201" y="876929"/>
                    <a:pt x="690287" y="885482"/>
                    <a:pt x="360031" y="1182985"/>
                  </a:cubicBezTo>
                  <a:cubicBezTo>
                    <a:pt x="76437" y="1438455"/>
                    <a:pt x="0" y="1876865"/>
                    <a:pt x="123913" y="2237908"/>
                  </a:cubicBezTo>
                  <a:cubicBezTo>
                    <a:pt x="247825" y="2598952"/>
                    <a:pt x="545248" y="2882634"/>
                    <a:pt x="886959" y="3052674"/>
                  </a:cubicBezTo>
                  <a:cubicBezTo>
                    <a:pt x="1065407" y="3141473"/>
                    <a:pt x="1263275" y="3207133"/>
                    <a:pt x="1400344" y="3351855"/>
                  </a:cubicBezTo>
                  <a:cubicBezTo>
                    <a:pt x="1634975" y="3599586"/>
                    <a:pt x="1619291" y="3996824"/>
                    <a:pt x="1804156" y="4283623"/>
                  </a:cubicBezTo>
                  <a:cubicBezTo>
                    <a:pt x="1953732" y="4515674"/>
                    <a:pt x="2228929" y="4649923"/>
                    <a:pt x="2504159" y="4612602"/>
                  </a:cubicBezTo>
                  <a:cubicBezTo>
                    <a:pt x="2818136" y="4570028"/>
                    <a:pt x="2986294" y="4263118"/>
                    <a:pt x="3151167" y="4027804"/>
                  </a:cubicBezTo>
                  <a:cubicBezTo>
                    <a:pt x="3196272" y="3963431"/>
                    <a:pt x="3240054" y="3898226"/>
                    <a:pt x="3283197" y="3832621"/>
                  </a:cubicBezTo>
                  <a:close/>
                </a:path>
              </a:pathLst>
            </a:custGeom>
            <a:blipFill>
              <a:blip r:embed="rId4"/>
              <a:stretch>
                <a:fillRect l="-28294" t="0" r="-28294" b="0"/>
              </a:stretch>
            </a:blipFill>
          </p:spPr>
        </p:sp>
        <p:sp>
          <p:nvSpPr>
            <p:cNvPr name="Freeform 5" id="5"/>
            <p:cNvSpPr/>
            <p:nvPr/>
          </p:nvSpPr>
          <p:spPr>
            <a:xfrm flipH="false" flipV="false" rot="0">
              <a:off x="2447" y="0"/>
              <a:ext cx="4188553" cy="4572000"/>
            </a:xfrm>
            <a:custGeom>
              <a:avLst/>
              <a:gdLst/>
              <a:ahLst/>
              <a:cxnLst/>
              <a:rect r="r" b="b" t="t" l="l"/>
              <a:pathLst>
                <a:path h="4572000" w="4188553">
                  <a:moveTo>
                    <a:pt x="4188553" y="4572000"/>
                  </a:moveTo>
                  <a:lnTo>
                    <a:pt x="0" y="4572000"/>
                  </a:lnTo>
                  <a:lnTo>
                    <a:pt x="0" y="0"/>
                  </a:lnTo>
                  <a:lnTo>
                    <a:pt x="4188553" y="0"/>
                  </a:lnTo>
                  <a:lnTo>
                    <a:pt x="4188553" y="4572000"/>
                  </a:lnTo>
                  <a:close/>
                </a:path>
              </a:pathLst>
            </a:custGeom>
            <a:blipFill>
              <a:blip r:embed="rId5"/>
              <a:stretch>
                <a:fillRect l="-74" t="0" r="-74" b="0"/>
              </a:stretch>
            </a:blipFill>
          </p:spPr>
        </p:sp>
      </p:grpSp>
      <p:grpSp>
        <p:nvGrpSpPr>
          <p:cNvPr name="Group 6" id="6"/>
          <p:cNvGrpSpPr>
            <a:grpSpLocks noChangeAspect="true"/>
          </p:cNvGrpSpPr>
          <p:nvPr/>
        </p:nvGrpSpPr>
        <p:grpSpPr>
          <a:xfrm rot="0">
            <a:off x="-1666490" y="4080970"/>
            <a:ext cx="10068469" cy="9947645"/>
            <a:chOff x="0" y="0"/>
            <a:chExt cx="4572000" cy="4517135"/>
          </a:xfrm>
        </p:grpSpPr>
        <p:sp>
          <p:nvSpPr>
            <p:cNvPr name="Freeform 7" id="7"/>
            <p:cNvSpPr/>
            <p:nvPr/>
          </p:nvSpPr>
          <p:spPr>
            <a:xfrm flipH="false" flipV="false" rot="0">
              <a:off x="-16554" y="-2690"/>
              <a:ext cx="4639471" cy="4549489"/>
            </a:xfrm>
            <a:custGeom>
              <a:avLst/>
              <a:gdLst/>
              <a:ahLst/>
              <a:cxnLst/>
              <a:rect r="r" b="b" t="t" l="l"/>
              <a:pathLst>
                <a:path h="4549489" w="4639471">
                  <a:moveTo>
                    <a:pt x="2642461" y="4307731"/>
                  </a:moveTo>
                  <a:cubicBezTo>
                    <a:pt x="2937643" y="4136404"/>
                    <a:pt x="3174467" y="3866873"/>
                    <a:pt x="3302943" y="3520703"/>
                  </a:cubicBezTo>
                  <a:cubicBezTo>
                    <a:pt x="3367367" y="3347118"/>
                    <a:pt x="3462613" y="3172924"/>
                    <a:pt x="3623369" y="3081058"/>
                  </a:cubicBezTo>
                  <a:cubicBezTo>
                    <a:pt x="3747343" y="3010214"/>
                    <a:pt x="3895227" y="2996898"/>
                    <a:pt x="4029388" y="2948020"/>
                  </a:cubicBezTo>
                  <a:cubicBezTo>
                    <a:pt x="4411618" y="2808768"/>
                    <a:pt x="4639471" y="2366335"/>
                    <a:pt x="4578884" y="1964073"/>
                  </a:cubicBezTo>
                  <a:cubicBezTo>
                    <a:pt x="4518297" y="1561809"/>
                    <a:pt x="4204130" y="1222063"/>
                    <a:pt x="3823417" y="1078711"/>
                  </a:cubicBezTo>
                  <a:cubicBezTo>
                    <a:pt x="3609703" y="998242"/>
                    <a:pt x="3395764" y="1015829"/>
                    <a:pt x="3183757" y="930958"/>
                  </a:cubicBezTo>
                  <a:cubicBezTo>
                    <a:pt x="2896850" y="816103"/>
                    <a:pt x="2646820" y="557580"/>
                    <a:pt x="2402676" y="368105"/>
                  </a:cubicBezTo>
                  <a:cubicBezTo>
                    <a:pt x="2158532" y="178629"/>
                    <a:pt x="1877749" y="5911"/>
                    <a:pt x="1568716" y="3231"/>
                  </a:cubicBezTo>
                  <a:cubicBezTo>
                    <a:pt x="1196035" y="0"/>
                    <a:pt x="839628" y="279246"/>
                    <a:pt x="753607" y="641873"/>
                  </a:cubicBezTo>
                  <a:cubicBezTo>
                    <a:pt x="714329" y="807457"/>
                    <a:pt x="726735" y="980722"/>
                    <a:pt x="704584" y="1149453"/>
                  </a:cubicBezTo>
                  <a:cubicBezTo>
                    <a:pt x="619399" y="1798292"/>
                    <a:pt x="38111" y="2317174"/>
                    <a:pt x="17162" y="2971245"/>
                  </a:cubicBezTo>
                  <a:cubicBezTo>
                    <a:pt x="0" y="3507080"/>
                    <a:pt x="385323" y="3994953"/>
                    <a:pt x="863032" y="4238292"/>
                  </a:cubicBezTo>
                  <a:cubicBezTo>
                    <a:pt x="1111989" y="4365108"/>
                    <a:pt x="1371700" y="4475224"/>
                    <a:pt x="1651555" y="4507960"/>
                  </a:cubicBezTo>
                  <a:cubicBezTo>
                    <a:pt x="2006569" y="4549489"/>
                    <a:pt x="2352643" y="4475944"/>
                    <a:pt x="2642461" y="4307731"/>
                  </a:cubicBezTo>
                  <a:close/>
                </a:path>
              </a:pathLst>
            </a:custGeom>
            <a:blipFill>
              <a:blip r:embed="rId6"/>
              <a:stretch>
                <a:fillRect l="-38590" t="0" r="-38590" b="0"/>
              </a:stretch>
            </a:blipFill>
          </p:spPr>
        </p:sp>
        <p:sp>
          <p:nvSpPr>
            <p:cNvPr name="Freeform 8" id="8"/>
            <p:cNvSpPr/>
            <p:nvPr/>
          </p:nvSpPr>
          <p:spPr>
            <a:xfrm flipH="false" flipV="false" rot="0">
              <a:off x="0" y="0"/>
              <a:ext cx="4572000" cy="4517135"/>
            </a:xfrm>
            <a:custGeom>
              <a:avLst/>
              <a:gdLst/>
              <a:ahLst/>
              <a:cxnLst/>
              <a:rect r="r" b="b" t="t" l="l"/>
              <a:pathLst>
                <a:path h="4517135" w="4572000">
                  <a:moveTo>
                    <a:pt x="4572000" y="4517135"/>
                  </a:moveTo>
                  <a:lnTo>
                    <a:pt x="0" y="4517135"/>
                  </a:lnTo>
                  <a:lnTo>
                    <a:pt x="0" y="0"/>
                  </a:lnTo>
                  <a:lnTo>
                    <a:pt x="4572000" y="0"/>
                  </a:lnTo>
                  <a:lnTo>
                    <a:pt x="4572000" y="4517135"/>
                  </a:lnTo>
                  <a:close/>
                </a:path>
              </a:pathLst>
            </a:custGeom>
            <a:blipFill>
              <a:blip r:embed="rId7"/>
              <a:stretch>
                <a:fillRect l="-25" t="0" r="-25" b="0"/>
              </a:stretch>
            </a:blipFill>
          </p:spPr>
        </p:sp>
      </p:grpSp>
      <p:sp>
        <p:nvSpPr>
          <p:cNvPr name="Freeform 9" id="9"/>
          <p:cNvSpPr/>
          <p:nvPr/>
        </p:nvSpPr>
        <p:spPr>
          <a:xfrm flipH="false" flipV="true" rot="0">
            <a:off x="16043767" y="8162611"/>
            <a:ext cx="6001758" cy="5085126"/>
          </a:xfrm>
          <a:custGeom>
            <a:avLst/>
            <a:gdLst/>
            <a:ahLst/>
            <a:cxnLst/>
            <a:rect r="r" b="b" t="t" l="l"/>
            <a:pathLst>
              <a:path h="5085126" w="6001758">
                <a:moveTo>
                  <a:pt x="0" y="5085126"/>
                </a:moveTo>
                <a:lnTo>
                  <a:pt x="6001758" y="5085126"/>
                </a:lnTo>
                <a:lnTo>
                  <a:pt x="6001758" y="0"/>
                </a:lnTo>
                <a:lnTo>
                  <a:pt x="0" y="0"/>
                </a:lnTo>
                <a:lnTo>
                  <a:pt x="0" y="5085126"/>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0" id="10"/>
          <p:cNvSpPr txBox="true"/>
          <p:nvPr/>
        </p:nvSpPr>
        <p:spPr>
          <a:xfrm rot="0">
            <a:off x="4654562" y="4276643"/>
            <a:ext cx="9143766" cy="1008963"/>
          </a:xfrm>
          <a:prstGeom prst="rect">
            <a:avLst/>
          </a:prstGeom>
        </p:spPr>
        <p:txBody>
          <a:bodyPr anchor="t" rtlCol="false" tIns="0" lIns="0" bIns="0" rIns="0">
            <a:spAutoFit/>
          </a:bodyPr>
          <a:lstStyle/>
          <a:p>
            <a:pPr algn="ctr">
              <a:lnSpc>
                <a:spcPts val="7387"/>
              </a:lnSpc>
              <a:spcBef>
                <a:spcPct val="0"/>
              </a:spcBef>
            </a:pPr>
            <a:r>
              <a:rPr lang="en-US" sz="5277">
                <a:solidFill>
                  <a:srgbClr val="000000"/>
                </a:solidFill>
                <a:latin typeface="Times New Roman"/>
                <a:ea typeface="Times New Roman"/>
                <a:cs typeface="Times New Roman"/>
                <a:sym typeface="Times New Roman"/>
              </a:rPr>
              <a:t>Ijtimoiy rivojlanish:</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FBF6"/>
        </a:solidFill>
      </p:bgPr>
    </p:bg>
    <p:spTree>
      <p:nvGrpSpPr>
        <p:cNvPr id="1" name=""/>
        <p:cNvGrpSpPr/>
        <p:nvPr/>
      </p:nvGrpSpPr>
      <p:grpSpPr>
        <a:xfrm>
          <a:off x="0" y="0"/>
          <a:ext cx="0" cy="0"/>
          <a:chOff x="0" y="0"/>
          <a:chExt cx="0" cy="0"/>
        </a:xfrm>
      </p:grpSpPr>
      <p:sp>
        <p:nvSpPr>
          <p:cNvPr name="Freeform 2" id="2"/>
          <p:cNvSpPr/>
          <p:nvPr/>
        </p:nvSpPr>
        <p:spPr>
          <a:xfrm flipH="false" flipV="true" rot="0">
            <a:off x="-3538545" y="7004477"/>
            <a:ext cx="9480190" cy="8032306"/>
          </a:xfrm>
          <a:custGeom>
            <a:avLst/>
            <a:gdLst/>
            <a:ahLst/>
            <a:cxnLst/>
            <a:rect r="r" b="b" t="t" l="l"/>
            <a:pathLst>
              <a:path h="8032306" w="9480190">
                <a:moveTo>
                  <a:pt x="0" y="8032307"/>
                </a:moveTo>
                <a:lnTo>
                  <a:pt x="9480189" y="8032307"/>
                </a:lnTo>
                <a:lnTo>
                  <a:pt x="9480189" y="0"/>
                </a:lnTo>
                <a:lnTo>
                  <a:pt x="0" y="0"/>
                </a:lnTo>
                <a:lnTo>
                  <a:pt x="0" y="8032307"/>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9744596" y="5037860"/>
            <a:ext cx="8543404" cy="8440881"/>
            <a:chOff x="0" y="0"/>
            <a:chExt cx="4572000" cy="4517135"/>
          </a:xfrm>
        </p:grpSpPr>
        <p:sp>
          <p:nvSpPr>
            <p:cNvPr name="Freeform 4" id="4"/>
            <p:cNvSpPr/>
            <p:nvPr/>
          </p:nvSpPr>
          <p:spPr>
            <a:xfrm flipH="false" flipV="false" rot="0">
              <a:off x="-16554" y="-2690"/>
              <a:ext cx="4639471" cy="4549489"/>
            </a:xfrm>
            <a:custGeom>
              <a:avLst/>
              <a:gdLst/>
              <a:ahLst/>
              <a:cxnLst/>
              <a:rect r="r" b="b" t="t" l="l"/>
              <a:pathLst>
                <a:path h="4549489" w="4639471">
                  <a:moveTo>
                    <a:pt x="2642461" y="4307731"/>
                  </a:moveTo>
                  <a:cubicBezTo>
                    <a:pt x="2937643" y="4136404"/>
                    <a:pt x="3174467" y="3866873"/>
                    <a:pt x="3302943" y="3520703"/>
                  </a:cubicBezTo>
                  <a:cubicBezTo>
                    <a:pt x="3367367" y="3347118"/>
                    <a:pt x="3462613" y="3172924"/>
                    <a:pt x="3623369" y="3081058"/>
                  </a:cubicBezTo>
                  <a:cubicBezTo>
                    <a:pt x="3747343" y="3010214"/>
                    <a:pt x="3895227" y="2996898"/>
                    <a:pt x="4029388" y="2948020"/>
                  </a:cubicBezTo>
                  <a:cubicBezTo>
                    <a:pt x="4411618" y="2808768"/>
                    <a:pt x="4639471" y="2366335"/>
                    <a:pt x="4578884" y="1964073"/>
                  </a:cubicBezTo>
                  <a:cubicBezTo>
                    <a:pt x="4518297" y="1561809"/>
                    <a:pt x="4204130" y="1222063"/>
                    <a:pt x="3823417" y="1078711"/>
                  </a:cubicBezTo>
                  <a:cubicBezTo>
                    <a:pt x="3609703" y="998242"/>
                    <a:pt x="3395764" y="1015829"/>
                    <a:pt x="3183757" y="930958"/>
                  </a:cubicBezTo>
                  <a:cubicBezTo>
                    <a:pt x="2896850" y="816103"/>
                    <a:pt x="2646820" y="557580"/>
                    <a:pt x="2402676" y="368105"/>
                  </a:cubicBezTo>
                  <a:cubicBezTo>
                    <a:pt x="2158532" y="178629"/>
                    <a:pt x="1877749" y="5911"/>
                    <a:pt x="1568716" y="3231"/>
                  </a:cubicBezTo>
                  <a:cubicBezTo>
                    <a:pt x="1196035" y="0"/>
                    <a:pt x="839628" y="279246"/>
                    <a:pt x="753607" y="641873"/>
                  </a:cubicBezTo>
                  <a:cubicBezTo>
                    <a:pt x="714329" y="807457"/>
                    <a:pt x="726735" y="980722"/>
                    <a:pt x="704584" y="1149453"/>
                  </a:cubicBezTo>
                  <a:cubicBezTo>
                    <a:pt x="619399" y="1798292"/>
                    <a:pt x="38111" y="2317174"/>
                    <a:pt x="17162" y="2971245"/>
                  </a:cubicBezTo>
                  <a:cubicBezTo>
                    <a:pt x="0" y="3507080"/>
                    <a:pt x="385323" y="3994953"/>
                    <a:pt x="863032" y="4238292"/>
                  </a:cubicBezTo>
                  <a:cubicBezTo>
                    <a:pt x="1111989" y="4365108"/>
                    <a:pt x="1371700" y="4475224"/>
                    <a:pt x="1651555" y="4507960"/>
                  </a:cubicBezTo>
                  <a:cubicBezTo>
                    <a:pt x="2006569" y="4549489"/>
                    <a:pt x="2352643" y="4475944"/>
                    <a:pt x="2642461" y="4307731"/>
                  </a:cubicBezTo>
                  <a:close/>
                </a:path>
              </a:pathLst>
            </a:custGeom>
            <a:blipFill>
              <a:blip r:embed="rId4"/>
              <a:stretch>
                <a:fillRect l="-37998" t="0" r="-37998" b="0"/>
              </a:stretch>
            </a:blipFill>
          </p:spPr>
        </p:sp>
        <p:sp>
          <p:nvSpPr>
            <p:cNvPr name="Freeform 5" id="5"/>
            <p:cNvSpPr/>
            <p:nvPr/>
          </p:nvSpPr>
          <p:spPr>
            <a:xfrm flipH="false" flipV="false" rot="0">
              <a:off x="0" y="0"/>
              <a:ext cx="4572000" cy="4517135"/>
            </a:xfrm>
            <a:custGeom>
              <a:avLst/>
              <a:gdLst/>
              <a:ahLst/>
              <a:cxnLst/>
              <a:rect r="r" b="b" t="t" l="l"/>
              <a:pathLst>
                <a:path h="4517135" w="4572000">
                  <a:moveTo>
                    <a:pt x="4572000" y="4517135"/>
                  </a:moveTo>
                  <a:lnTo>
                    <a:pt x="0" y="4517135"/>
                  </a:lnTo>
                  <a:lnTo>
                    <a:pt x="0" y="0"/>
                  </a:lnTo>
                  <a:lnTo>
                    <a:pt x="4572000" y="0"/>
                  </a:lnTo>
                  <a:lnTo>
                    <a:pt x="4572000" y="4517135"/>
                  </a:lnTo>
                  <a:close/>
                </a:path>
              </a:pathLst>
            </a:custGeom>
            <a:blipFill>
              <a:blip r:embed="rId5"/>
              <a:stretch>
                <a:fillRect l="-25" t="0" r="-25" b="0"/>
              </a:stretch>
            </a:blipFill>
          </p:spPr>
        </p:sp>
      </p:grpSp>
      <p:sp>
        <p:nvSpPr>
          <p:cNvPr name="Freeform 6" id="6"/>
          <p:cNvSpPr/>
          <p:nvPr/>
        </p:nvSpPr>
        <p:spPr>
          <a:xfrm flipH="false" flipV="false" rot="0">
            <a:off x="15487206" y="-2755819"/>
            <a:ext cx="6212050" cy="5263301"/>
          </a:xfrm>
          <a:custGeom>
            <a:avLst/>
            <a:gdLst/>
            <a:ahLst/>
            <a:cxnLst/>
            <a:rect r="r" b="b" t="t" l="l"/>
            <a:pathLst>
              <a:path h="5263301" w="6212050">
                <a:moveTo>
                  <a:pt x="0" y="0"/>
                </a:moveTo>
                <a:lnTo>
                  <a:pt x="6212050" y="0"/>
                </a:lnTo>
                <a:lnTo>
                  <a:pt x="6212050" y="5263301"/>
                </a:lnTo>
                <a:lnTo>
                  <a:pt x="0" y="52633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726250" y="738809"/>
            <a:ext cx="16533050" cy="4404691"/>
          </a:xfrm>
          <a:prstGeom prst="rect">
            <a:avLst/>
          </a:prstGeom>
        </p:spPr>
        <p:txBody>
          <a:bodyPr anchor="t" rtlCol="false" tIns="0" lIns="0" bIns="0" rIns="0">
            <a:spAutoFit/>
          </a:bodyPr>
          <a:lstStyle/>
          <a:p>
            <a:pPr algn="ctr">
              <a:lnSpc>
                <a:spcPts val="4938"/>
              </a:lnSpc>
              <a:spcBef>
                <a:spcPct val="0"/>
              </a:spcBef>
            </a:pPr>
          </a:p>
          <a:p>
            <a:pPr algn="ctr">
              <a:lnSpc>
                <a:spcPts val="4938"/>
              </a:lnSpc>
              <a:spcBef>
                <a:spcPct val="0"/>
              </a:spcBef>
            </a:pPr>
            <a:r>
              <a:rPr lang="en-US" sz="3527">
                <a:solidFill>
                  <a:srgbClr val="000000"/>
                </a:solidFill>
                <a:latin typeface="Arial"/>
                <a:ea typeface="Arial"/>
                <a:cs typeface="Arial"/>
                <a:sym typeface="Arial"/>
              </a:rPr>
              <a:t>Maktabgacha yoshdagi bolalar boshqalar bilan muloqot qilishni va ijtimoiy qoidalarni o‘rganishni boshlaydilar. Ular o‘z tengdoshlariga nisbatan mehr-muhabbat va do‘stlikni rivojlantiradilar, boshqa bolalar bilan o‘ynashni o‘rganadilar.</a:t>
            </a:r>
          </a:p>
          <a:p>
            <a:pPr algn="ctr">
              <a:lnSpc>
                <a:spcPts val="4938"/>
              </a:lnSpc>
              <a:spcBef>
                <a:spcPct val="0"/>
              </a:spcBef>
            </a:pPr>
            <a:r>
              <a:rPr lang="en-US" sz="3527">
                <a:solidFill>
                  <a:srgbClr val="000000"/>
                </a:solidFill>
                <a:latin typeface="Arial"/>
                <a:ea typeface="Arial"/>
                <a:cs typeface="Arial"/>
                <a:sym typeface="Arial"/>
              </a:rPr>
              <a:t>Bolalar ijtimoiy o‘rganishda, ijtimoiy rollarni o‘zlashtirishda o‘yinlarni muhim vosita sifatida ishlatadilar. Bu yoshdagi bolalar o‘z atrofidagi kishilarning hissiyotlarini tushunishga va empatiya ko‘rsatishga o‘rganadilar.</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FBF6"/>
        </a:solidFill>
      </p:bgPr>
    </p:bg>
    <p:spTree>
      <p:nvGrpSpPr>
        <p:cNvPr id="1" name=""/>
        <p:cNvGrpSpPr/>
        <p:nvPr/>
      </p:nvGrpSpPr>
      <p:grpSpPr>
        <a:xfrm>
          <a:off x="0" y="0"/>
          <a:ext cx="0" cy="0"/>
          <a:chOff x="0" y="0"/>
          <a:chExt cx="0" cy="0"/>
        </a:xfrm>
      </p:grpSpPr>
      <p:sp>
        <p:nvSpPr>
          <p:cNvPr name="Freeform 2" id="2"/>
          <p:cNvSpPr/>
          <p:nvPr/>
        </p:nvSpPr>
        <p:spPr>
          <a:xfrm flipH="true" flipV="false" rot="0">
            <a:off x="-3106025" y="-1754906"/>
            <a:ext cx="6212050" cy="5263301"/>
          </a:xfrm>
          <a:custGeom>
            <a:avLst/>
            <a:gdLst/>
            <a:ahLst/>
            <a:cxnLst/>
            <a:rect r="r" b="b" t="t" l="l"/>
            <a:pathLst>
              <a:path h="5263301" w="6212050">
                <a:moveTo>
                  <a:pt x="6212050" y="0"/>
                </a:moveTo>
                <a:lnTo>
                  <a:pt x="0" y="0"/>
                </a:lnTo>
                <a:lnTo>
                  <a:pt x="0" y="5263301"/>
                </a:lnTo>
                <a:lnTo>
                  <a:pt x="6212050" y="5263301"/>
                </a:lnTo>
                <a:lnTo>
                  <a:pt x="621205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true" rot="0">
            <a:off x="15620103" y="8140360"/>
            <a:ext cx="6001758" cy="5085126"/>
          </a:xfrm>
          <a:custGeom>
            <a:avLst/>
            <a:gdLst/>
            <a:ahLst/>
            <a:cxnLst/>
            <a:rect r="r" b="b" t="t" l="l"/>
            <a:pathLst>
              <a:path h="5085126" w="6001758">
                <a:moveTo>
                  <a:pt x="0" y="5085126"/>
                </a:moveTo>
                <a:lnTo>
                  <a:pt x="6001758" y="5085126"/>
                </a:lnTo>
                <a:lnTo>
                  <a:pt x="6001758" y="0"/>
                </a:lnTo>
                <a:lnTo>
                  <a:pt x="0" y="0"/>
                </a:lnTo>
                <a:lnTo>
                  <a:pt x="0" y="5085126"/>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417040" y="1724618"/>
            <a:ext cx="15453920" cy="6666313"/>
          </a:xfrm>
          <a:prstGeom prst="rect">
            <a:avLst/>
          </a:prstGeom>
        </p:spPr>
        <p:txBody>
          <a:bodyPr anchor="t" rtlCol="false" tIns="0" lIns="0" bIns="0" rIns="0">
            <a:spAutoFit/>
          </a:bodyPr>
          <a:lstStyle/>
          <a:p>
            <a:pPr algn="ctr">
              <a:lnSpc>
                <a:spcPts val="5840"/>
              </a:lnSpc>
              <a:spcBef>
                <a:spcPct val="0"/>
              </a:spcBef>
            </a:pPr>
            <a:r>
              <a:rPr lang="en-US" sz="4171">
                <a:solidFill>
                  <a:srgbClr val="000000"/>
                </a:solidFill>
                <a:latin typeface="Times New Roman"/>
                <a:ea typeface="Times New Roman"/>
                <a:cs typeface="Times New Roman"/>
                <a:sym typeface="Times New Roman"/>
              </a:rPr>
              <a:t>Jismoniy rivojlanish:</a:t>
            </a:r>
          </a:p>
          <a:p>
            <a:pPr algn="ctr">
              <a:lnSpc>
                <a:spcPts val="5840"/>
              </a:lnSpc>
              <a:spcBef>
                <a:spcPct val="0"/>
              </a:spcBef>
            </a:pPr>
            <a:r>
              <a:rPr lang="en-US" sz="4171">
                <a:solidFill>
                  <a:srgbClr val="000000"/>
                </a:solidFill>
                <a:latin typeface="Times New Roman"/>
                <a:ea typeface="Times New Roman"/>
                <a:cs typeface="Times New Roman"/>
                <a:sym typeface="Times New Roman"/>
              </a:rPr>
              <a:t>Jismoniy rivojlanish ham bolalarning psixik taraqqiyotiga bevosita ta'sir qiladi. Maktabgacha yoshda bolalar o‘z motorikasi (harakat qilish qobiliyati)ni rivojlantiradilar. Ko‘p harakatlar, yugurish, sakrash, qo‘l bilan ishlash kabi jismoniy faoliyatlar psixik rivojlanishga yordam beradi.</a:t>
            </a:r>
          </a:p>
          <a:p>
            <a:pPr algn="ctr">
              <a:lnSpc>
                <a:spcPts val="5840"/>
              </a:lnSpc>
              <a:spcBef>
                <a:spcPct val="0"/>
              </a:spcBef>
            </a:pPr>
            <a:r>
              <a:rPr lang="en-US" sz="4171">
                <a:solidFill>
                  <a:srgbClr val="000000"/>
                </a:solidFill>
                <a:latin typeface="Times New Roman"/>
                <a:ea typeface="Times New Roman"/>
                <a:cs typeface="Times New Roman"/>
                <a:sym typeface="Times New Roman"/>
              </a:rPr>
              <a:t>Bolaning o‘z tanasiga bo‘lgan ishonchi va ko‘nikmalarining rivojlanishi uning o‘zini tushunishi va boshqarishida muhim o‘rin tutadi.</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BF6"/>
        </a:solidFill>
      </p:bgPr>
    </p:bg>
    <p:spTree>
      <p:nvGrpSpPr>
        <p:cNvPr id="1" name=""/>
        <p:cNvGrpSpPr/>
        <p:nvPr/>
      </p:nvGrpSpPr>
      <p:grpSpPr>
        <a:xfrm>
          <a:off x="0" y="0"/>
          <a:ext cx="0" cy="0"/>
          <a:chOff x="0" y="0"/>
          <a:chExt cx="0" cy="0"/>
        </a:xfrm>
      </p:grpSpPr>
      <p:sp>
        <p:nvSpPr>
          <p:cNvPr name="Freeform 2" id="2"/>
          <p:cNvSpPr/>
          <p:nvPr/>
        </p:nvSpPr>
        <p:spPr>
          <a:xfrm flipH="true" flipV="false" rot="0">
            <a:off x="-1679487" y="8459109"/>
            <a:ext cx="6212050" cy="5263301"/>
          </a:xfrm>
          <a:custGeom>
            <a:avLst/>
            <a:gdLst/>
            <a:ahLst/>
            <a:cxnLst/>
            <a:rect r="r" b="b" t="t" l="l"/>
            <a:pathLst>
              <a:path h="5263301" w="6212050">
                <a:moveTo>
                  <a:pt x="6212050" y="0"/>
                </a:moveTo>
                <a:lnTo>
                  <a:pt x="0" y="0"/>
                </a:lnTo>
                <a:lnTo>
                  <a:pt x="0" y="5263301"/>
                </a:lnTo>
                <a:lnTo>
                  <a:pt x="6212050" y="5263301"/>
                </a:lnTo>
                <a:lnTo>
                  <a:pt x="621205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10307198" y="-3927259"/>
            <a:ext cx="11048032" cy="12052399"/>
            <a:chOff x="0" y="0"/>
            <a:chExt cx="4191000" cy="4572000"/>
          </a:xfrm>
        </p:grpSpPr>
        <p:sp>
          <p:nvSpPr>
            <p:cNvPr name="Freeform 4" id="4"/>
            <p:cNvSpPr/>
            <p:nvPr/>
          </p:nvSpPr>
          <p:spPr>
            <a:xfrm flipH="false" flipV="false" rot="0">
              <a:off x="-64187" y="-46790"/>
              <a:ext cx="4273220" cy="4649923"/>
            </a:xfrm>
            <a:custGeom>
              <a:avLst/>
              <a:gdLst/>
              <a:ahLst/>
              <a:cxnLst/>
              <a:rect r="r" b="b" t="t" l="l"/>
              <a:pathLst>
                <a:path h="4649923" w="4273220">
                  <a:moveTo>
                    <a:pt x="3283197" y="3832621"/>
                  </a:moveTo>
                  <a:cubicBezTo>
                    <a:pt x="3385716" y="3676732"/>
                    <a:pt x="3484630" y="3518579"/>
                    <a:pt x="3589125" y="3363907"/>
                  </a:cubicBezTo>
                  <a:cubicBezTo>
                    <a:pt x="3724486" y="3159944"/>
                    <a:pt x="3861933" y="2957577"/>
                    <a:pt x="3986089" y="2746485"/>
                  </a:cubicBezTo>
                  <a:cubicBezTo>
                    <a:pt x="4110014" y="2535915"/>
                    <a:pt x="4222944" y="2311151"/>
                    <a:pt x="4248082" y="2068108"/>
                  </a:cubicBezTo>
                  <a:cubicBezTo>
                    <a:pt x="4273220" y="1825066"/>
                    <a:pt x="4194990" y="1558724"/>
                    <a:pt x="3998169" y="1413972"/>
                  </a:cubicBezTo>
                  <a:cubicBezTo>
                    <a:pt x="3780942" y="1254213"/>
                    <a:pt x="3476123" y="1273296"/>
                    <a:pt x="3242451" y="1138737"/>
                  </a:cubicBezTo>
                  <a:cubicBezTo>
                    <a:pt x="3069906" y="1039378"/>
                    <a:pt x="2953818" y="866668"/>
                    <a:pt x="2853097" y="694900"/>
                  </a:cubicBezTo>
                  <a:cubicBezTo>
                    <a:pt x="2752376" y="523133"/>
                    <a:pt x="2657766" y="342442"/>
                    <a:pt x="2509590" y="209440"/>
                  </a:cubicBezTo>
                  <a:cubicBezTo>
                    <a:pt x="2361412" y="76438"/>
                    <a:pt x="2142574" y="0"/>
                    <a:pt x="1959540" y="78370"/>
                  </a:cubicBezTo>
                  <a:cubicBezTo>
                    <a:pt x="1759750" y="163915"/>
                    <a:pt x="1670822" y="393114"/>
                    <a:pt x="1522514" y="551995"/>
                  </a:cubicBezTo>
                  <a:cubicBezTo>
                    <a:pt x="1219201" y="876929"/>
                    <a:pt x="690287" y="885482"/>
                    <a:pt x="360031" y="1182985"/>
                  </a:cubicBezTo>
                  <a:cubicBezTo>
                    <a:pt x="76437" y="1438455"/>
                    <a:pt x="0" y="1876865"/>
                    <a:pt x="123913" y="2237908"/>
                  </a:cubicBezTo>
                  <a:cubicBezTo>
                    <a:pt x="247825" y="2598952"/>
                    <a:pt x="545248" y="2882634"/>
                    <a:pt x="886959" y="3052674"/>
                  </a:cubicBezTo>
                  <a:cubicBezTo>
                    <a:pt x="1065407" y="3141473"/>
                    <a:pt x="1263275" y="3207133"/>
                    <a:pt x="1400344" y="3351855"/>
                  </a:cubicBezTo>
                  <a:cubicBezTo>
                    <a:pt x="1634975" y="3599586"/>
                    <a:pt x="1619291" y="3996824"/>
                    <a:pt x="1804156" y="4283623"/>
                  </a:cubicBezTo>
                  <a:cubicBezTo>
                    <a:pt x="1953732" y="4515674"/>
                    <a:pt x="2228929" y="4649923"/>
                    <a:pt x="2504159" y="4612602"/>
                  </a:cubicBezTo>
                  <a:cubicBezTo>
                    <a:pt x="2818136" y="4570028"/>
                    <a:pt x="2986294" y="4263118"/>
                    <a:pt x="3151167" y="4027804"/>
                  </a:cubicBezTo>
                  <a:cubicBezTo>
                    <a:pt x="3196272" y="3963431"/>
                    <a:pt x="3240054" y="3898226"/>
                    <a:pt x="3283197" y="3832621"/>
                  </a:cubicBezTo>
                  <a:close/>
                </a:path>
              </a:pathLst>
            </a:custGeom>
            <a:blipFill>
              <a:blip r:embed="rId4"/>
              <a:stretch>
                <a:fillRect l="-33534" t="0" r="-33534" b="0"/>
              </a:stretch>
            </a:blipFill>
          </p:spPr>
        </p:sp>
        <p:sp>
          <p:nvSpPr>
            <p:cNvPr name="Freeform 5" id="5"/>
            <p:cNvSpPr/>
            <p:nvPr/>
          </p:nvSpPr>
          <p:spPr>
            <a:xfrm flipH="false" flipV="false" rot="0">
              <a:off x="2447" y="0"/>
              <a:ext cx="4188553" cy="4572000"/>
            </a:xfrm>
            <a:custGeom>
              <a:avLst/>
              <a:gdLst/>
              <a:ahLst/>
              <a:cxnLst/>
              <a:rect r="r" b="b" t="t" l="l"/>
              <a:pathLst>
                <a:path h="4572000" w="4188553">
                  <a:moveTo>
                    <a:pt x="4188553" y="4572000"/>
                  </a:moveTo>
                  <a:lnTo>
                    <a:pt x="0" y="4572000"/>
                  </a:lnTo>
                  <a:lnTo>
                    <a:pt x="0" y="0"/>
                  </a:lnTo>
                  <a:lnTo>
                    <a:pt x="4188553" y="0"/>
                  </a:lnTo>
                  <a:lnTo>
                    <a:pt x="4188553" y="4572000"/>
                  </a:lnTo>
                  <a:close/>
                </a:path>
              </a:pathLst>
            </a:custGeom>
            <a:blipFill>
              <a:blip r:embed="rId5"/>
              <a:stretch>
                <a:fillRect l="-74" t="0" r="-74" b="0"/>
              </a:stretch>
            </a:blipFill>
          </p:spPr>
        </p:sp>
      </p:grpSp>
      <p:sp>
        <p:nvSpPr>
          <p:cNvPr name="Freeform 6" id="6"/>
          <p:cNvSpPr/>
          <p:nvPr/>
        </p:nvSpPr>
        <p:spPr>
          <a:xfrm flipH="true" flipV="false" rot="0">
            <a:off x="-1294401" y="-1023836"/>
            <a:ext cx="2588802" cy="2193422"/>
          </a:xfrm>
          <a:custGeom>
            <a:avLst/>
            <a:gdLst/>
            <a:ahLst/>
            <a:cxnLst/>
            <a:rect r="r" b="b" t="t" l="l"/>
            <a:pathLst>
              <a:path h="2193422" w="2588802">
                <a:moveTo>
                  <a:pt x="2588802" y="0"/>
                </a:moveTo>
                <a:lnTo>
                  <a:pt x="0" y="0"/>
                </a:lnTo>
                <a:lnTo>
                  <a:pt x="0" y="2193421"/>
                </a:lnTo>
                <a:lnTo>
                  <a:pt x="2588802" y="2193421"/>
                </a:lnTo>
                <a:lnTo>
                  <a:pt x="2588802"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true" rot="0">
            <a:off x="14888271" y="8875880"/>
            <a:ext cx="6001758" cy="5085126"/>
          </a:xfrm>
          <a:custGeom>
            <a:avLst/>
            <a:gdLst/>
            <a:ahLst/>
            <a:cxnLst/>
            <a:rect r="r" b="b" t="t" l="l"/>
            <a:pathLst>
              <a:path h="5085126" w="6001758">
                <a:moveTo>
                  <a:pt x="0" y="5085126"/>
                </a:moveTo>
                <a:lnTo>
                  <a:pt x="6001758" y="5085126"/>
                </a:lnTo>
                <a:lnTo>
                  <a:pt x="6001758" y="0"/>
                </a:lnTo>
                <a:lnTo>
                  <a:pt x="0" y="0"/>
                </a:lnTo>
                <a:lnTo>
                  <a:pt x="0" y="5085126"/>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331761" y="1421538"/>
            <a:ext cx="9975438" cy="6671319"/>
          </a:xfrm>
          <a:prstGeom prst="rect">
            <a:avLst/>
          </a:prstGeom>
        </p:spPr>
        <p:txBody>
          <a:bodyPr anchor="t" rtlCol="false" tIns="0" lIns="0" bIns="0" rIns="0">
            <a:spAutoFit/>
          </a:bodyPr>
          <a:lstStyle/>
          <a:p>
            <a:pPr algn="ctr">
              <a:lnSpc>
                <a:spcPts val="4052"/>
              </a:lnSpc>
              <a:spcBef>
                <a:spcPct val="0"/>
              </a:spcBef>
            </a:pPr>
            <a:r>
              <a:rPr lang="en-US" sz="2894">
                <a:solidFill>
                  <a:srgbClr val="000000"/>
                </a:solidFill>
                <a:latin typeface="Arial"/>
                <a:ea typeface="Arial"/>
                <a:cs typeface="Arial"/>
                <a:sym typeface="Arial"/>
              </a:rPr>
              <a:t>Kognitiv rivojlanish:</a:t>
            </a:r>
          </a:p>
          <a:p>
            <a:pPr algn="ctr">
              <a:lnSpc>
                <a:spcPts val="4052"/>
              </a:lnSpc>
              <a:spcBef>
                <a:spcPct val="0"/>
              </a:spcBef>
            </a:pPr>
            <a:r>
              <a:rPr lang="en-US" sz="2894">
                <a:solidFill>
                  <a:srgbClr val="000000"/>
                </a:solidFill>
                <a:latin typeface="Arial"/>
                <a:ea typeface="Arial"/>
                <a:cs typeface="Arial"/>
                <a:sym typeface="Arial"/>
              </a:rPr>
              <a:t>Bolalar bu yoshda abstrakt fikrlash va muammolarni hal qilish ko‘nikmalarini rivojlantiradilar. Biror predmet yoki hodisaga nisbatan turli fikrlarni o‘zlashtirishadi. Bu yoshda bolaning xotira, e'tibor va o‘rganish qobiliyatlari tez rivojlanadi.</a:t>
            </a:r>
          </a:p>
          <a:p>
            <a:pPr algn="ctr">
              <a:lnSpc>
                <a:spcPts val="4052"/>
              </a:lnSpc>
              <a:spcBef>
                <a:spcPct val="0"/>
              </a:spcBef>
            </a:pPr>
            <a:r>
              <a:rPr lang="en-US" sz="2894">
                <a:solidFill>
                  <a:srgbClr val="000000"/>
                </a:solidFill>
                <a:latin typeface="Arial"/>
                <a:ea typeface="Arial"/>
                <a:cs typeface="Arial"/>
                <a:sym typeface="Arial"/>
              </a:rPr>
              <a:t>Bolalar uchun hikoyalar, kitoblar, shakllar va ranglar o‘rganishning muhim vositalariga aylanishi mumkin.</a:t>
            </a:r>
          </a:p>
          <a:p>
            <a:pPr algn="ctr">
              <a:lnSpc>
                <a:spcPts val="4052"/>
              </a:lnSpc>
              <a:spcBef>
                <a:spcPct val="0"/>
              </a:spcBef>
            </a:pPr>
            <a:r>
              <a:rPr lang="en-US" sz="2894">
                <a:solidFill>
                  <a:srgbClr val="000000"/>
                </a:solidFill>
                <a:latin typeface="Arial"/>
                <a:ea typeface="Arial"/>
                <a:cs typeface="Arial"/>
                <a:sym typeface="Arial"/>
              </a:rPr>
              <a:t>Shu tarzda, maktabgacha yoshdagi bolalar psixik taraqqiyotining barcha jabhalarini o‘z ichiga oladi va bu davrda bolalar o‘z dunyoqarashini, emotsional va ijtimoiy ko‘nikmalarini shakllantiradilar. Bu jarayonlar, albatta, ota-onalar, tarbiyachilar va muhit bilan bevosita aloqada bo‘lgan shaxslarning qo‘llab-quvvatlashi bilan yanada rivojlanadi.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DAGcoMDfwHw</dc:identifier>
  <dcterms:modified xsi:type="dcterms:W3CDTF">2011-08-01T06:04:30Z</dcterms:modified>
  <cp:revision>1</cp:revision>
  <dc:title>Brown and Cream Minimalist Business Report Presentation </dc:title>
</cp:coreProperties>
</file>