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7"/>
  </p:notesMasterIdLst>
  <p:handoutMasterIdLst>
    <p:handoutMasterId r:id="rId28"/>
  </p:handoutMasterIdLst>
  <p:sldIdLst>
    <p:sldId id="257" r:id="rId2"/>
    <p:sldId id="303" r:id="rId3"/>
    <p:sldId id="298" r:id="rId4"/>
    <p:sldId id="300" r:id="rId5"/>
    <p:sldId id="302" r:id="rId6"/>
    <p:sldId id="259" r:id="rId7"/>
    <p:sldId id="267" r:id="rId8"/>
    <p:sldId id="260" r:id="rId9"/>
    <p:sldId id="261" r:id="rId10"/>
    <p:sldId id="262" r:id="rId11"/>
    <p:sldId id="264" r:id="rId12"/>
    <p:sldId id="265" r:id="rId13"/>
    <p:sldId id="266" r:id="rId14"/>
    <p:sldId id="268" r:id="rId15"/>
    <p:sldId id="263" r:id="rId16"/>
    <p:sldId id="282" r:id="rId17"/>
    <p:sldId id="288" r:id="rId18"/>
    <p:sldId id="287" r:id="rId19"/>
    <p:sldId id="305" r:id="rId20"/>
    <p:sldId id="307" r:id="rId21"/>
    <p:sldId id="309" r:id="rId22"/>
    <p:sldId id="311" r:id="rId23"/>
    <p:sldId id="315" r:id="rId24"/>
    <p:sldId id="313" r:id="rId25"/>
    <p:sldId id="314" r:id="rId26"/>
  </p:sldIdLst>
  <p:sldSz cx="12192000" cy="6858000"/>
  <p:notesSz cx="6858000" cy="9144000"/>
  <p:embeddedFontLst>
    <p:embeddedFont>
      <p:font typeface="Calibri" panose="020F0502020204030204" pitchFamily="34" charset="0"/>
      <p:regular r:id="rId29"/>
      <p:bold r:id="rId30"/>
      <p:italic r:id="rId31"/>
      <p:boldItalic r:id="rId32"/>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69B1"/>
    <a:srgbClr val="175484"/>
    <a:srgbClr val="00B0F0"/>
    <a:srgbClr val="68D2DA"/>
    <a:srgbClr val="85A2CB"/>
    <a:srgbClr val="A1B383"/>
    <a:srgbClr val="B20101"/>
    <a:srgbClr val="FE6F0F"/>
    <a:srgbClr val="FCC12F"/>
    <a:srgbClr val="F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6}" styleName="Medium Style 2 - Accent 6">
    <a:wholeTbl>
      <a:tcTxStyle>
        <a:fontRef idx="minor">
          <a:srgbClr val="000000"/>
        </a:fontRef>
        <a:srgbClr val="000000"/>
      </a:tcTxStyle>
      <a:tcStyle>
        <a:tcBdr>
          <a:left>
            <a:ln w="12700" cmpd="sng">
              <a:solidFill>
                <a:srgbClr val="FFFFFF"/>
              </a:solidFill>
            </a:ln>
          </a:left>
          <a:right>
            <a:ln w="12700" cmpd="sng">
              <a:solidFill>
                <a:srgbClr val="FFFFFF"/>
              </a:solidFill>
            </a:ln>
          </a:right>
          <a:top>
            <a:ln w="12700" cmpd="sng">
              <a:solidFill>
                <a:srgbClr val="FFFFFF"/>
              </a:solidFill>
            </a:ln>
          </a:top>
          <a:bottom>
            <a:ln w="12700" cmpd="sng">
              <a:solidFill>
                <a:srgbClr val="FFFFFF"/>
              </a:solidFill>
            </a:ln>
          </a:bottom>
          <a:insideH>
            <a:ln w="12700" cmpd="sng">
              <a:solidFill>
                <a:srgbClr val="FFFFFF"/>
              </a:solidFill>
            </a:ln>
          </a:insideH>
          <a:insideV>
            <a:ln w="12700" cmpd="sng">
              <a:solidFill>
                <a:srgbClr val="FFFFFF"/>
              </a:solidFill>
            </a:ln>
          </a:insideV>
        </a:tcBdr>
        <a:fill>
          <a:solidFill>
            <a:srgbClr val="70AD47">
              <a:tint val="20000"/>
            </a:srgbClr>
          </a:solidFill>
        </a:fill>
      </a:tcStyle>
    </a:wholeTbl>
    <a:band1H>
      <a:tcStyle>
        <a:tcBdr/>
        <a:fill>
          <a:solidFill>
            <a:srgbClr val="70AD47">
              <a:tint val="40000"/>
            </a:srgbClr>
          </a:solidFill>
        </a:fill>
      </a:tcStyle>
    </a:band1H>
    <a:band2H>
      <a:tcStyle>
        <a:tcBdr/>
      </a:tcStyle>
    </a:band2H>
    <a:band1V>
      <a:tcStyle>
        <a:tcBdr/>
        <a:fill>
          <a:solidFill>
            <a:srgbClr val="70AD47">
              <a:tint val="40000"/>
            </a:srgbClr>
          </a:solidFill>
        </a:fill>
      </a:tcStyle>
    </a:band1V>
    <a:band2V>
      <a:tcStyle>
        <a:tcBdr/>
      </a:tcStyle>
    </a:band2V>
    <a:lastCol>
      <a:tcTxStyle b="on">
        <a:fontRef idx="minor">
          <a:srgbClr val="000000"/>
        </a:fontRef>
        <a:srgbClr val="000000"/>
      </a:tcTxStyle>
      <a:tcStyle>
        <a:tcBdr/>
        <a:fill>
          <a:solidFill>
            <a:srgbClr val="70AD47"/>
          </a:solidFill>
        </a:fill>
      </a:tcStyle>
    </a:lastCol>
    <a:firstCol>
      <a:tcTxStyle b="on">
        <a:fontRef idx="minor">
          <a:srgbClr val="000000"/>
        </a:fontRef>
        <a:srgbClr val="000000"/>
      </a:tcTxStyle>
      <a:tcStyle>
        <a:tcBdr/>
        <a:fill>
          <a:solidFill>
            <a:srgbClr val="70AD47"/>
          </a:solidFill>
        </a:fill>
      </a:tcStyle>
    </a:firstCol>
    <a:lastRow>
      <a:tcTxStyle b="on">
        <a:fontRef idx="minor">
          <a:srgbClr val="000000"/>
        </a:fontRef>
        <a:srgbClr val="000000"/>
      </a:tcTxStyle>
      <a:tcStyle>
        <a:tcBdr>
          <a:top>
            <a:ln w="38100" cmpd="sng">
              <a:solidFill>
                <a:srgbClr val="FFFFFF"/>
              </a:solidFill>
            </a:ln>
          </a:top>
        </a:tcBdr>
        <a:fill>
          <a:solidFill>
            <a:srgbClr val="70AD47"/>
          </a:solidFill>
        </a:fill>
      </a:tcStyle>
    </a:lastRow>
    <a:firstRow>
      <a:tcTxStyle b="on">
        <a:fontRef idx="minor">
          <a:srgbClr val="000000"/>
        </a:fontRef>
        <a:srgbClr val="000000"/>
      </a:tcTxStyle>
      <a:tcStyle>
        <a:tcBdr>
          <a:top>
            <a:ln w="38100" cmpd="sng">
              <a:solidFill>
                <a:srgbClr val="FFFFFF"/>
              </a:solidFill>
            </a:ln>
          </a:top>
        </a:tcBdr>
        <a:fill>
          <a:solidFill>
            <a:srgbClr val="70AD47"/>
          </a:solidFill>
        </a:fill>
      </a:tcStyle>
    </a:firstRow>
  </a:tblStyle>
  <a:tblStyle styleId="{5C22544A-7EE6-4342-B048-85BDC9FD1C3B}" styleName="Medium Style 2 - Accent 1">
    <a:wholeTbl>
      <a:tcTxStyle>
        <a:fontRef idx="minor">
          <a:srgbClr val="000000"/>
        </a:fontRef>
        <a:srgbClr val="000000"/>
      </a:tcTxStyle>
      <a:tcStyle>
        <a:tcBdr>
          <a:left>
            <a:ln w="12700" cmpd="sng">
              <a:solidFill>
                <a:srgbClr val="FFFFFF"/>
              </a:solidFill>
            </a:ln>
          </a:left>
          <a:right>
            <a:ln w="12700" cmpd="sng">
              <a:solidFill>
                <a:srgbClr val="FFFFFF"/>
              </a:solidFill>
            </a:ln>
          </a:right>
          <a:top>
            <a:ln w="12700" cmpd="sng">
              <a:solidFill>
                <a:srgbClr val="FFFFFF"/>
              </a:solidFill>
            </a:ln>
          </a:top>
          <a:bottom>
            <a:ln w="12700" cmpd="sng">
              <a:solidFill>
                <a:srgbClr val="FFFFFF"/>
              </a:solidFill>
            </a:ln>
          </a:bottom>
          <a:insideH>
            <a:ln w="12700" cmpd="sng">
              <a:solidFill>
                <a:srgbClr val="FFFFFF"/>
              </a:solidFill>
            </a:ln>
          </a:insideH>
          <a:insideV>
            <a:ln w="12700" cmpd="sng">
              <a:solidFill>
                <a:srgbClr val="FFFFFF"/>
              </a:solidFill>
            </a:ln>
          </a:insideV>
        </a:tcBdr>
        <a:fill>
          <a:solidFill>
            <a:srgbClr val="5B9BD5">
              <a:tint val="20000"/>
            </a:srgbClr>
          </a:solidFill>
        </a:fill>
      </a:tcStyle>
    </a:wholeTbl>
    <a:band1H>
      <a:tcStyle>
        <a:tcBdr/>
        <a:fill>
          <a:solidFill>
            <a:srgbClr val="5B9BD5">
              <a:tint val="40000"/>
            </a:srgbClr>
          </a:solidFill>
        </a:fill>
      </a:tcStyle>
    </a:band1H>
    <a:band2H>
      <a:tcStyle>
        <a:tcBdr/>
      </a:tcStyle>
    </a:band2H>
    <a:band1V>
      <a:tcStyle>
        <a:tcBdr/>
        <a:fill>
          <a:solidFill>
            <a:srgbClr val="5B9BD5">
              <a:tint val="40000"/>
            </a:srgbClr>
          </a:solidFill>
        </a:fill>
      </a:tcStyle>
    </a:band1V>
    <a:band2V>
      <a:tcStyle>
        <a:tcBdr/>
      </a:tcStyle>
    </a:band2V>
    <a:lastCol>
      <a:tcTxStyle b="on">
        <a:fontRef idx="minor">
          <a:srgbClr val="000000"/>
        </a:fontRef>
        <a:srgbClr val="000000"/>
      </a:tcTxStyle>
      <a:tcStyle>
        <a:tcBdr/>
        <a:fill>
          <a:solidFill>
            <a:srgbClr val="5B9BD5"/>
          </a:solidFill>
        </a:fill>
      </a:tcStyle>
    </a:lastCol>
    <a:firstCol>
      <a:tcTxStyle b="on">
        <a:fontRef idx="minor">
          <a:srgbClr val="000000"/>
        </a:fontRef>
        <a:srgbClr val="000000"/>
      </a:tcTxStyle>
      <a:tcStyle>
        <a:tcBdr/>
        <a:fill>
          <a:solidFill>
            <a:srgbClr val="5B9BD5"/>
          </a:solidFill>
        </a:fill>
      </a:tcStyle>
    </a:firstCol>
    <a:lastRow>
      <a:tcTxStyle b="on">
        <a:fontRef idx="minor">
          <a:srgbClr val="000000"/>
        </a:fontRef>
        <a:srgbClr val="000000"/>
      </a:tcTxStyle>
      <a:tcStyle>
        <a:tcBdr>
          <a:top>
            <a:ln w="38100" cmpd="sng">
              <a:solidFill>
                <a:srgbClr val="FFFFFF"/>
              </a:solidFill>
            </a:ln>
          </a:top>
        </a:tcBdr>
        <a:fill>
          <a:solidFill>
            <a:srgbClr val="5B9BD5"/>
          </a:solidFill>
        </a:fill>
      </a:tcStyle>
    </a:lastRow>
    <a:firstRow>
      <a:tcTxStyle b="on">
        <a:fontRef idx="minor">
          <a:srgbClr val="000000"/>
        </a:fontRef>
        <a:srgbClr val="000000"/>
      </a:tcTxStyle>
      <a:tcStyle>
        <a:tcBdr>
          <a:top>
            <a:ln w="38100" cmpd="sng">
              <a:solidFill>
                <a:srgbClr val="FFFFFF"/>
              </a:solidFill>
            </a:ln>
          </a:top>
        </a:tcBdr>
        <a:fill>
          <a:solidFill>
            <a:srgbClr val="5B9BD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4" d="100"/>
          <a:sy n="84" d="100"/>
        </p:scale>
        <p:origin x="9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viewProps" Target="view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font" Target="fonts/font1.fntdata"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font" Target="fonts/font4.fntdata"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handoutMaster" Target="handoutMasters/handoutMaster1.xml" /><Relationship Id="rId36"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font" Target="fonts/font3.fntdata"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notesMaster" Target="notesMasters/notesMaster1.xml" /><Relationship Id="rId30" Type="http://schemas.openxmlformats.org/officeDocument/2006/relationships/font" Target="fonts/font2.fntdata" /><Relationship Id="rId35" Type="http://schemas.openxmlformats.org/officeDocument/2006/relationships/theme" Target="theme/theme1.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713"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8714"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2025/1/11</a:t>
            </a:fld>
            <a:endParaRPr lang="zh-CN" altLang="en-US"/>
          </a:p>
        </p:txBody>
      </p:sp>
      <p:sp>
        <p:nvSpPr>
          <p:cNvPr id="1048715"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8716"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707"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ea typeface="Calibri" panose="020F0502020204030204" charset="0"/>
                <a:cs typeface="Calibri" panose="020F0502020204030204" charset="0"/>
              </a:defRPr>
            </a:lvl1pPr>
          </a:lstStyle>
          <a:p>
            <a:endParaRPr lang="zh-CN" altLang="en-US"/>
          </a:p>
        </p:txBody>
      </p:sp>
      <p:sp>
        <p:nvSpPr>
          <p:cNvPr id="1048708"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ea typeface="Calibri" panose="020F0502020204030204" charset="0"/>
                <a:cs typeface="Calibri" panose="020F0502020204030204" charset="0"/>
              </a:defRPr>
            </a:lvl1pPr>
          </a:lstStyle>
          <a:p>
            <a:fld id="{D2A48B96-639E-45A3-A0BA-2464DFDB1FAA}" type="datetimeFigureOut">
              <a:rPr lang="zh-CN" altLang="en-US" smtClean="0"/>
              <a:t>2025/1/11</a:t>
            </a:fld>
            <a:endParaRPr lang="zh-CN" altLang="en-US"/>
          </a:p>
        </p:txBody>
      </p:sp>
      <p:sp>
        <p:nvSpPr>
          <p:cNvPr id="1048709"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1048710"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711"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ea typeface="Calibri" panose="020F0502020204030204" charset="0"/>
                <a:cs typeface="Calibri" panose="020F0502020204030204" charset="0"/>
              </a:defRPr>
            </a:lvl1pPr>
          </a:lstStyle>
          <a:p>
            <a:endParaRPr lang="zh-CN" altLang="en-US"/>
          </a:p>
        </p:txBody>
      </p:sp>
      <p:sp>
        <p:nvSpPr>
          <p:cNvPr id="1048712"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ea typeface="Calibri" panose="020F0502020204030204" charset="0"/>
                <a:cs typeface="Calibri" panose="020F0502020204030204" charset="0"/>
              </a:defRPr>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Calibri" panose="020F0502020204030204" charset="0"/>
        <a:cs typeface="Calibri" panose="020F0502020204030204" charset="0"/>
      </a:defRPr>
    </a:lvl1pPr>
    <a:lvl2pPr marL="457200" algn="l" defTabSz="914400" rtl="0" eaLnBrk="1" latinLnBrk="0" hangingPunct="1">
      <a:defRPr sz="1200" kern="1200">
        <a:solidFill>
          <a:schemeClr val="tx1"/>
        </a:solidFill>
        <a:latin typeface="+mn-lt"/>
        <a:ea typeface="Calibri" panose="020F0502020204030204" charset="0"/>
        <a:cs typeface="Calibri" panose="020F0502020204030204" charset="0"/>
      </a:defRPr>
    </a:lvl2pPr>
    <a:lvl3pPr marL="914400" algn="l" defTabSz="914400" rtl="0" eaLnBrk="1" latinLnBrk="0" hangingPunct="1">
      <a:defRPr sz="1200" kern="1200">
        <a:solidFill>
          <a:schemeClr val="tx1"/>
        </a:solidFill>
        <a:latin typeface="+mn-lt"/>
        <a:ea typeface="Calibri" panose="020F0502020204030204" charset="0"/>
        <a:cs typeface="Calibri" panose="020F0502020204030204" charset="0"/>
      </a:defRPr>
    </a:lvl3pPr>
    <a:lvl4pPr marL="1371600" algn="l" defTabSz="914400" rtl="0" eaLnBrk="1" latinLnBrk="0" hangingPunct="1">
      <a:defRPr sz="1200" kern="1200">
        <a:solidFill>
          <a:schemeClr val="tx1"/>
        </a:solidFill>
        <a:latin typeface="+mn-lt"/>
        <a:ea typeface="Calibri" panose="020F0502020204030204" charset="0"/>
        <a:cs typeface="Calibri" panose="020F0502020204030204" charset="0"/>
      </a:defRPr>
    </a:lvl4pPr>
    <a:lvl5pPr marL="1828800" algn="l" defTabSz="914400" rtl="0" eaLnBrk="1" latinLnBrk="0" hangingPunct="1">
      <a:defRPr sz="1200" kern="1200">
        <a:solidFill>
          <a:schemeClr val="tx1"/>
        </a:solidFill>
        <a:latin typeface="+mn-lt"/>
        <a:ea typeface="Calibri" panose="020F0502020204030204" charset="0"/>
        <a:cs typeface="Calibri" panose="020F05020202040302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幻灯片图像占位符 1"/>
          <p:cNvSpPr>
            <a:spLocks noGrp="1" noRot="1" noChangeAspect="1"/>
          </p:cNvSpPr>
          <p:nvPr>
            <p:ph type="sldImg" idx="2"/>
          </p:nvPr>
        </p:nvSpPr>
        <p:spPr/>
      </p:sp>
      <p:sp>
        <p:nvSpPr>
          <p:cNvPr id="1048641"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581"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1048582"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1048583" name="日期占位符 3"/>
          <p:cNvSpPr>
            <a:spLocks noGrp="1"/>
          </p:cNvSpPr>
          <p:nvPr>
            <p:ph type="dt" sz="half" idx="10"/>
          </p:nvPr>
        </p:nvSpPr>
        <p:spPr/>
        <p:txBody>
          <a:bodyPr/>
          <a:lstStyle/>
          <a:p>
            <a:fld id="{A7677ACC-1596-475E-ACFC-D973D4969F6F}" type="datetimeFigureOut">
              <a:rPr lang="zh-CN" altLang="en-US" smtClean="0"/>
              <a:t>2025/1/11</a:t>
            </a:fld>
            <a:endParaRPr lang="zh-CN" altLang="en-US"/>
          </a:p>
        </p:txBody>
      </p:sp>
      <p:sp>
        <p:nvSpPr>
          <p:cNvPr id="1048584" name="页脚占位符 4"/>
          <p:cNvSpPr>
            <a:spLocks noGrp="1"/>
          </p:cNvSpPr>
          <p:nvPr>
            <p:ph type="ftr" sz="quarter" idx="11"/>
          </p:nvPr>
        </p:nvSpPr>
        <p:spPr/>
        <p:txBody>
          <a:bodyPr/>
          <a:lstStyle/>
          <a:p>
            <a:endParaRPr lang="zh-CN" altLang="en-US"/>
          </a:p>
        </p:txBody>
      </p:sp>
      <p:sp>
        <p:nvSpPr>
          <p:cNvPr id="1048585" name="灯片编号占位符 5"/>
          <p:cNvSpPr>
            <a:spLocks noGrp="1"/>
          </p:cNvSpPr>
          <p:nvPr>
            <p:ph type="sldNum" sz="quarter" idx="12"/>
          </p:nvPr>
        </p:nvSpPr>
        <p:spPr/>
        <p:txBody>
          <a:bodyPr/>
          <a:lstStyle/>
          <a:p>
            <a:fld id="{48D13FE0-CE15-4A85-A441-CF71FD55FD21}"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74" name="标题 1"/>
          <p:cNvSpPr>
            <a:spLocks noGrp="1"/>
          </p:cNvSpPr>
          <p:nvPr>
            <p:ph type="title"/>
          </p:nvPr>
        </p:nvSpPr>
        <p:spPr/>
        <p:txBody>
          <a:bodyPr/>
          <a:lstStyle/>
          <a:p>
            <a:r>
              <a:rPr lang="zh-CN" altLang="en-US"/>
              <a:t>单击此处编辑母版标题样式</a:t>
            </a:r>
          </a:p>
        </p:txBody>
      </p:sp>
      <p:sp>
        <p:nvSpPr>
          <p:cNvPr id="1048675"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676" name="日期占位符 3"/>
          <p:cNvSpPr>
            <a:spLocks noGrp="1"/>
          </p:cNvSpPr>
          <p:nvPr>
            <p:ph type="dt" sz="half" idx="10"/>
          </p:nvPr>
        </p:nvSpPr>
        <p:spPr/>
        <p:txBody>
          <a:bodyPr/>
          <a:lstStyle/>
          <a:p>
            <a:fld id="{A7677ACC-1596-475E-ACFC-D973D4969F6F}" type="datetimeFigureOut">
              <a:rPr lang="zh-CN" altLang="en-US" smtClean="0"/>
              <a:t>2025/1/11</a:t>
            </a:fld>
            <a:endParaRPr lang="zh-CN" altLang="en-US"/>
          </a:p>
        </p:txBody>
      </p:sp>
      <p:sp>
        <p:nvSpPr>
          <p:cNvPr id="1048677" name="页脚占位符 4"/>
          <p:cNvSpPr>
            <a:spLocks noGrp="1"/>
          </p:cNvSpPr>
          <p:nvPr>
            <p:ph type="ftr" sz="quarter" idx="11"/>
          </p:nvPr>
        </p:nvSpPr>
        <p:spPr/>
        <p:txBody>
          <a:bodyPr/>
          <a:lstStyle/>
          <a:p>
            <a:endParaRPr lang="zh-CN" altLang="en-US"/>
          </a:p>
        </p:txBody>
      </p:sp>
      <p:sp>
        <p:nvSpPr>
          <p:cNvPr id="1048678" name="灯片编号占位符 5"/>
          <p:cNvSpPr>
            <a:spLocks noGrp="1"/>
          </p:cNvSpPr>
          <p:nvPr>
            <p:ph type="sldNum" sz="quarter" idx="12"/>
          </p:nvPr>
        </p:nvSpPr>
        <p:spPr/>
        <p:txBody>
          <a:bodyPr/>
          <a:lstStyle/>
          <a:p>
            <a:fld id="{48D13FE0-CE15-4A85-A441-CF71FD55FD21}"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ly-arranged title and text">
    <p:spTree>
      <p:nvGrpSpPr>
        <p:cNvPr id="1" name=""/>
        <p:cNvGrpSpPr/>
        <p:nvPr/>
      </p:nvGrpSpPr>
      <p:grpSpPr>
        <a:xfrm>
          <a:off x="0" y="0"/>
          <a:ext cx="0" cy="0"/>
          <a:chOff x="0" y="0"/>
          <a:chExt cx="0" cy="0"/>
        </a:xfrm>
      </p:grpSpPr>
      <p:sp>
        <p:nvSpPr>
          <p:cNvPr id="1048663"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1048664"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665" name="日期占位符 3"/>
          <p:cNvSpPr>
            <a:spLocks noGrp="1"/>
          </p:cNvSpPr>
          <p:nvPr>
            <p:ph type="dt" sz="half" idx="10"/>
          </p:nvPr>
        </p:nvSpPr>
        <p:spPr/>
        <p:txBody>
          <a:bodyPr/>
          <a:lstStyle/>
          <a:p>
            <a:fld id="{A7677ACC-1596-475E-ACFC-D973D4969F6F}" type="datetimeFigureOut">
              <a:rPr lang="zh-CN" altLang="en-US" smtClean="0"/>
              <a:t>2025/1/11</a:t>
            </a:fld>
            <a:endParaRPr lang="zh-CN" altLang="en-US"/>
          </a:p>
        </p:txBody>
      </p:sp>
      <p:sp>
        <p:nvSpPr>
          <p:cNvPr id="1048666" name="页脚占位符 4"/>
          <p:cNvSpPr>
            <a:spLocks noGrp="1"/>
          </p:cNvSpPr>
          <p:nvPr>
            <p:ph type="ftr" sz="quarter" idx="11"/>
          </p:nvPr>
        </p:nvSpPr>
        <p:spPr/>
        <p:txBody>
          <a:bodyPr/>
          <a:lstStyle/>
          <a:p>
            <a:endParaRPr lang="zh-CN" altLang="en-US"/>
          </a:p>
        </p:txBody>
      </p:sp>
      <p:sp>
        <p:nvSpPr>
          <p:cNvPr id="1048667" name="灯片编号占位符 5"/>
          <p:cNvSpPr>
            <a:spLocks noGrp="1"/>
          </p:cNvSpPr>
          <p:nvPr>
            <p:ph type="sldNum" sz="quarter" idx="12"/>
          </p:nvPr>
        </p:nvSpPr>
        <p:spPr/>
        <p:txBody>
          <a:bodyPr/>
          <a:lstStyle/>
          <a:p>
            <a:fld id="{48D13FE0-CE15-4A85-A441-CF71FD55FD21}"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642" name="标题 1"/>
          <p:cNvSpPr>
            <a:spLocks noGrp="1"/>
          </p:cNvSpPr>
          <p:nvPr>
            <p:ph type="title"/>
          </p:nvPr>
        </p:nvSpPr>
        <p:spPr/>
        <p:txBody>
          <a:bodyPr/>
          <a:lstStyle/>
          <a:p>
            <a:r>
              <a:rPr lang="zh-CN" altLang="en-US"/>
              <a:t>单击此处编辑母版标题样式</a:t>
            </a:r>
          </a:p>
        </p:txBody>
      </p:sp>
      <p:sp>
        <p:nvSpPr>
          <p:cNvPr id="104864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644" name="日期占位符 3"/>
          <p:cNvSpPr>
            <a:spLocks noGrp="1"/>
          </p:cNvSpPr>
          <p:nvPr>
            <p:ph type="dt" sz="half" idx="10"/>
          </p:nvPr>
        </p:nvSpPr>
        <p:spPr/>
        <p:txBody>
          <a:bodyPr/>
          <a:lstStyle/>
          <a:p>
            <a:fld id="{A7677ACC-1596-475E-ACFC-D973D4969F6F}" type="datetimeFigureOut">
              <a:rPr lang="zh-CN" altLang="en-US" smtClean="0"/>
              <a:t>2025/1/11</a:t>
            </a:fld>
            <a:endParaRPr lang="zh-CN" altLang="en-US"/>
          </a:p>
        </p:txBody>
      </p:sp>
      <p:sp>
        <p:nvSpPr>
          <p:cNvPr id="1048645" name="页脚占位符 4"/>
          <p:cNvSpPr>
            <a:spLocks noGrp="1"/>
          </p:cNvSpPr>
          <p:nvPr>
            <p:ph type="ftr" sz="quarter" idx="11"/>
          </p:nvPr>
        </p:nvSpPr>
        <p:spPr/>
        <p:txBody>
          <a:bodyPr/>
          <a:lstStyle/>
          <a:p>
            <a:endParaRPr lang="zh-CN" altLang="en-US"/>
          </a:p>
        </p:txBody>
      </p:sp>
      <p:sp>
        <p:nvSpPr>
          <p:cNvPr id="1048646" name="灯片编号占位符 5"/>
          <p:cNvSpPr>
            <a:spLocks noGrp="1"/>
          </p:cNvSpPr>
          <p:nvPr>
            <p:ph type="sldNum" sz="quarter" idx="12"/>
          </p:nvPr>
        </p:nvSpPr>
        <p:spPr/>
        <p:txBody>
          <a:bodyPr/>
          <a:lstStyle/>
          <a:p>
            <a:fld id="{48D13FE0-CE15-4A85-A441-CF71FD55FD21}"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1048679"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1048680"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1048681" name="日期占位符 3"/>
          <p:cNvSpPr>
            <a:spLocks noGrp="1"/>
          </p:cNvSpPr>
          <p:nvPr>
            <p:ph type="dt" sz="half" idx="10"/>
          </p:nvPr>
        </p:nvSpPr>
        <p:spPr/>
        <p:txBody>
          <a:bodyPr/>
          <a:lstStyle/>
          <a:p>
            <a:fld id="{A7677ACC-1596-475E-ACFC-D973D4969F6F}" type="datetimeFigureOut">
              <a:rPr lang="zh-CN" altLang="en-US" smtClean="0"/>
              <a:t>2025/1/11</a:t>
            </a:fld>
            <a:endParaRPr lang="zh-CN" altLang="en-US"/>
          </a:p>
        </p:txBody>
      </p:sp>
      <p:sp>
        <p:nvSpPr>
          <p:cNvPr id="1048682" name="页脚占位符 4"/>
          <p:cNvSpPr>
            <a:spLocks noGrp="1"/>
          </p:cNvSpPr>
          <p:nvPr>
            <p:ph type="ftr" sz="quarter" idx="11"/>
          </p:nvPr>
        </p:nvSpPr>
        <p:spPr/>
        <p:txBody>
          <a:bodyPr/>
          <a:lstStyle/>
          <a:p>
            <a:endParaRPr lang="zh-CN" altLang="en-US"/>
          </a:p>
        </p:txBody>
      </p:sp>
      <p:sp>
        <p:nvSpPr>
          <p:cNvPr id="1048683" name="灯片编号占位符 5"/>
          <p:cNvSpPr>
            <a:spLocks noGrp="1"/>
          </p:cNvSpPr>
          <p:nvPr>
            <p:ph type="sldNum" sz="quarter" idx="12"/>
          </p:nvPr>
        </p:nvSpPr>
        <p:spPr/>
        <p:txBody>
          <a:bodyPr/>
          <a:lstStyle/>
          <a:p>
            <a:fld id="{48D13FE0-CE15-4A85-A441-CF71FD55FD21}"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column content">
    <p:spTree>
      <p:nvGrpSpPr>
        <p:cNvPr id="1" name=""/>
        <p:cNvGrpSpPr/>
        <p:nvPr/>
      </p:nvGrpSpPr>
      <p:grpSpPr>
        <a:xfrm>
          <a:off x="0" y="0"/>
          <a:ext cx="0" cy="0"/>
          <a:chOff x="0" y="0"/>
          <a:chExt cx="0" cy="0"/>
        </a:xfrm>
      </p:grpSpPr>
      <p:sp>
        <p:nvSpPr>
          <p:cNvPr id="1048684" name="标题 1"/>
          <p:cNvSpPr>
            <a:spLocks noGrp="1"/>
          </p:cNvSpPr>
          <p:nvPr>
            <p:ph type="title"/>
          </p:nvPr>
        </p:nvSpPr>
        <p:spPr/>
        <p:txBody>
          <a:bodyPr/>
          <a:lstStyle/>
          <a:p>
            <a:r>
              <a:rPr lang="zh-CN" altLang="en-US"/>
              <a:t>单击此处编辑母版标题样式</a:t>
            </a:r>
          </a:p>
        </p:txBody>
      </p:sp>
      <p:sp>
        <p:nvSpPr>
          <p:cNvPr id="1048685"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686"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687" name="日期占位符 4"/>
          <p:cNvSpPr>
            <a:spLocks noGrp="1"/>
          </p:cNvSpPr>
          <p:nvPr>
            <p:ph type="dt" sz="half" idx="10"/>
          </p:nvPr>
        </p:nvSpPr>
        <p:spPr/>
        <p:txBody>
          <a:bodyPr/>
          <a:lstStyle/>
          <a:p>
            <a:fld id="{A7677ACC-1596-475E-ACFC-D973D4969F6F}" type="datetimeFigureOut">
              <a:rPr lang="zh-CN" altLang="en-US" smtClean="0"/>
              <a:t>2025/1/11</a:t>
            </a:fld>
            <a:endParaRPr lang="zh-CN" altLang="en-US"/>
          </a:p>
        </p:txBody>
      </p:sp>
      <p:sp>
        <p:nvSpPr>
          <p:cNvPr id="1048688" name="页脚占位符 5"/>
          <p:cNvSpPr>
            <a:spLocks noGrp="1"/>
          </p:cNvSpPr>
          <p:nvPr>
            <p:ph type="ftr" sz="quarter" idx="11"/>
          </p:nvPr>
        </p:nvSpPr>
        <p:spPr/>
        <p:txBody>
          <a:bodyPr/>
          <a:lstStyle/>
          <a:p>
            <a:endParaRPr lang="zh-CN" altLang="en-US"/>
          </a:p>
        </p:txBody>
      </p:sp>
      <p:sp>
        <p:nvSpPr>
          <p:cNvPr id="1048689" name="灯片编号占位符 6"/>
          <p:cNvSpPr>
            <a:spLocks noGrp="1"/>
          </p:cNvSpPr>
          <p:nvPr>
            <p:ph type="sldNum" sz="quarter" idx="12"/>
          </p:nvPr>
        </p:nvSpPr>
        <p:spPr/>
        <p:txBody>
          <a:bodyPr/>
          <a:lstStyle/>
          <a:p>
            <a:fld id="{48D13FE0-CE15-4A85-A441-CF71FD55FD21}"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90"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1048691"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048692"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693"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048694"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695" name="日期占位符 6"/>
          <p:cNvSpPr>
            <a:spLocks noGrp="1"/>
          </p:cNvSpPr>
          <p:nvPr>
            <p:ph type="dt" sz="half" idx="10"/>
          </p:nvPr>
        </p:nvSpPr>
        <p:spPr/>
        <p:txBody>
          <a:bodyPr/>
          <a:lstStyle/>
          <a:p>
            <a:fld id="{A7677ACC-1596-475E-ACFC-D973D4969F6F}" type="datetimeFigureOut">
              <a:rPr lang="zh-CN" altLang="en-US" smtClean="0"/>
              <a:t>2025/1/11</a:t>
            </a:fld>
            <a:endParaRPr lang="zh-CN" altLang="en-US"/>
          </a:p>
        </p:txBody>
      </p:sp>
      <p:sp>
        <p:nvSpPr>
          <p:cNvPr id="1048696" name="页脚占位符 7"/>
          <p:cNvSpPr>
            <a:spLocks noGrp="1"/>
          </p:cNvSpPr>
          <p:nvPr>
            <p:ph type="ftr" sz="quarter" idx="11"/>
          </p:nvPr>
        </p:nvSpPr>
        <p:spPr/>
        <p:txBody>
          <a:bodyPr/>
          <a:lstStyle/>
          <a:p>
            <a:endParaRPr lang="zh-CN" altLang="en-US"/>
          </a:p>
        </p:txBody>
      </p:sp>
      <p:sp>
        <p:nvSpPr>
          <p:cNvPr id="1048697" name="灯片编号占位符 8"/>
          <p:cNvSpPr>
            <a:spLocks noGrp="1"/>
          </p:cNvSpPr>
          <p:nvPr>
            <p:ph type="sldNum" sz="quarter" idx="12"/>
          </p:nvPr>
        </p:nvSpPr>
        <p:spPr/>
        <p:txBody>
          <a:bodyPr/>
          <a:lstStyle/>
          <a:p>
            <a:fld id="{48D13FE0-CE15-4A85-A441-CF71FD55FD21}"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59" name="标题 1"/>
          <p:cNvSpPr>
            <a:spLocks noGrp="1"/>
          </p:cNvSpPr>
          <p:nvPr>
            <p:ph type="title"/>
          </p:nvPr>
        </p:nvSpPr>
        <p:spPr/>
        <p:txBody>
          <a:bodyPr/>
          <a:lstStyle/>
          <a:p>
            <a:r>
              <a:rPr lang="zh-CN" altLang="en-US"/>
              <a:t>单击此处编辑母版标题样式</a:t>
            </a:r>
          </a:p>
        </p:txBody>
      </p:sp>
      <p:sp>
        <p:nvSpPr>
          <p:cNvPr id="1048660" name="日期占位符 2"/>
          <p:cNvSpPr>
            <a:spLocks noGrp="1"/>
          </p:cNvSpPr>
          <p:nvPr>
            <p:ph type="dt" sz="half" idx="10"/>
          </p:nvPr>
        </p:nvSpPr>
        <p:spPr/>
        <p:txBody>
          <a:bodyPr/>
          <a:lstStyle/>
          <a:p>
            <a:fld id="{A7677ACC-1596-475E-ACFC-D973D4969F6F}" type="datetimeFigureOut">
              <a:rPr lang="zh-CN" altLang="en-US" smtClean="0"/>
              <a:t>2025/1/11</a:t>
            </a:fld>
            <a:endParaRPr lang="zh-CN" altLang="en-US"/>
          </a:p>
        </p:txBody>
      </p:sp>
      <p:sp>
        <p:nvSpPr>
          <p:cNvPr id="1048661" name="页脚占位符 3"/>
          <p:cNvSpPr>
            <a:spLocks noGrp="1"/>
          </p:cNvSpPr>
          <p:nvPr>
            <p:ph type="ftr" sz="quarter" idx="11"/>
          </p:nvPr>
        </p:nvSpPr>
        <p:spPr/>
        <p:txBody>
          <a:bodyPr/>
          <a:lstStyle/>
          <a:p>
            <a:endParaRPr lang="zh-CN" altLang="en-US"/>
          </a:p>
        </p:txBody>
      </p:sp>
      <p:sp>
        <p:nvSpPr>
          <p:cNvPr id="1048662" name="灯片编号占位符 4"/>
          <p:cNvSpPr>
            <a:spLocks noGrp="1"/>
          </p:cNvSpPr>
          <p:nvPr>
            <p:ph type="sldNum" sz="quarter" idx="12"/>
          </p:nvPr>
        </p:nvSpPr>
        <p:spPr/>
        <p:txBody>
          <a:bodyPr/>
          <a:lstStyle/>
          <a:p>
            <a:fld id="{48D13FE0-CE15-4A85-A441-CF71FD55FD21}"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698" name="日期占位符 1"/>
          <p:cNvSpPr>
            <a:spLocks noGrp="1"/>
          </p:cNvSpPr>
          <p:nvPr>
            <p:ph type="dt" sz="half" idx="10"/>
          </p:nvPr>
        </p:nvSpPr>
        <p:spPr/>
        <p:txBody>
          <a:bodyPr/>
          <a:lstStyle/>
          <a:p>
            <a:fld id="{A7677ACC-1596-475E-ACFC-D973D4969F6F}" type="datetimeFigureOut">
              <a:rPr lang="zh-CN" altLang="en-US" smtClean="0"/>
              <a:t>2025/1/11</a:t>
            </a:fld>
            <a:endParaRPr lang="zh-CN" altLang="en-US"/>
          </a:p>
        </p:txBody>
      </p:sp>
      <p:sp>
        <p:nvSpPr>
          <p:cNvPr id="1048699" name="页脚占位符 2"/>
          <p:cNvSpPr>
            <a:spLocks noGrp="1"/>
          </p:cNvSpPr>
          <p:nvPr>
            <p:ph type="ftr" sz="quarter" idx="11"/>
          </p:nvPr>
        </p:nvSpPr>
        <p:spPr/>
        <p:txBody>
          <a:bodyPr/>
          <a:lstStyle/>
          <a:p>
            <a:endParaRPr lang="zh-CN" altLang="en-US"/>
          </a:p>
        </p:txBody>
      </p:sp>
      <p:sp>
        <p:nvSpPr>
          <p:cNvPr id="1048700" name="灯片编号占位符 3"/>
          <p:cNvSpPr>
            <a:spLocks noGrp="1"/>
          </p:cNvSpPr>
          <p:nvPr>
            <p:ph type="sldNum" sz="quarter" idx="12"/>
          </p:nvPr>
        </p:nvSpPr>
        <p:spPr/>
        <p:txBody>
          <a:bodyPr/>
          <a:lstStyle/>
          <a:p>
            <a:fld id="{48D13FE0-CE15-4A85-A441-CF71FD55FD21}"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and title">
    <p:spTree>
      <p:nvGrpSpPr>
        <p:cNvPr id="1" name=""/>
        <p:cNvGrpSpPr/>
        <p:nvPr/>
      </p:nvGrpSpPr>
      <p:grpSpPr>
        <a:xfrm>
          <a:off x="0" y="0"/>
          <a:ext cx="0" cy="0"/>
          <a:chOff x="0" y="0"/>
          <a:chExt cx="0" cy="0"/>
        </a:xfrm>
      </p:grpSpPr>
      <p:sp>
        <p:nvSpPr>
          <p:cNvPr id="1048701"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1048702"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703"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1048704" name="日期占位符 4"/>
          <p:cNvSpPr>
            <a:spLocks noGrp="1"/>
          </p:cNvSpPr>
          <p:nvPr>
            <p:ph type="dt" sz="half" idx="10"/>
          </p:nvPr>
        </p:nvSpPr>
        <p:spPr/>
        <p:txBody>
          <a:bodyPr/>
          <a:lstStyle/>
          <a:p>
            <a:fld id="{A7677ACC-1596-475E-ACFC-D973D4969F6F}" type="datetimeFigureOut">
              <a:rPr lang="zh-CN" altLang="en-US" smtClean="0"/>
              <a:t>2025/1/11</a:t>
            </a:fld>
            <a:endParaRPr lang="zh-CN" altLang="en-US"/>
          </a:p>
        </p:txBody>
      </p:sp>
      <p:sp>
        <p:nvSpPr>
          <p:cNvPr id="1048705" name="页脚占位符 5"/>
          <p:cNvSpPr>
            <a:spLocks noGrp="1"/>
          </p:cNvSpPr>
          <p:nvPr>
            <p:ph type="ftr" sz="quarter" idx="11"/>
          </p:nvPr>
        </p:nvSpPr>
        <p:spPr/>
        <p:txBody>
          <a:bodyPr/>
          <a:lstStyle/>
          <a:p>
            <a:endParaRPr lang="zh-CN" altLang="en-US"/>
          </a:p>
        </p:txBody>
      </p:sp>
      <p:sp>
        <p:nvSpPr>
          <p:cNvPr id="1048706" name="灯片编号占位符 6"/>
          <p:cNvSpPr>
            <a:spLocks noGrp="1"/>
          </p:cNvSpPr>
          <p:nvPr>
            <p:ph type="sldNum" sz="quarter" idx="12"/>
          </p:nvPr>
        </p:nvSpPr>
        <p:spPr/>
        <p:txBody>
          <a:bodyPr/>
          <a:lstStyle/>
          <a:p>
            <a:fld id="{48D13FE0-CE15-4A85-A441-CF71FD55FD21}"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and title">
    <p:spTree>
      <p:nvGrpSpPr>
        <p:cNvPr id="1" name=""/>
        <p:cNvGrpSpPr/>
        <p:nvPr/>
      </p:nvGrpSpPr>
      <p:grpSpPr>
        <a:xfrm>
          <a:off x="0" y="0"/>
          <a:ext cx="0" cy="0"/>
          <a:chOff x="0" y="0"/>
          <a:chExt cx="0" cy="0"/>
        </a:xfrm>
      </p:grpSpPr>
      <p:sp>
        <p:nvSpPr>
          <p:cNvPr id="1048668"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1048669"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1048670"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1048671" name="日期占位符 4"/>
          <p:cNvSpPr>
            <a:spLocks noGrp="1"/>
          </p:cNvSpPr>
          <p:nvPr>
            <p:ph type="dt" sz="half" idx="10"/>
          </p:nvPr>
        </p:nvSpPr>
        <p:spPr/>
        <p:txBody>
          <a:bodyPr/>
          <a:lstStyle/>
          <a:p>
            <a:fld id="{A7677ACC-1596-475E-ACFC-D973D4969F6F}" type="datetimeFigureOut">
              <a:rPr lang="zh-CN" altLang="en-US" smtClean="0"/>
              <a:t>2025/1/11</a:t>
            </a:fld>
            <a:endParaRPr lang="zh-CN" altLang="en-US"/>
          </a:p>
        </p:txBody>
      </p:sp>
      <p:sp>
        <p:nvSpPr>
          <p:cNvPr id="1048672" name="页脚占位符 5"/>
          <p:cNvSpPr>
            <a:spLocks noGrp="1"/>
          </p:cNvSpPr>
          <p:nvPr>
            <p:ph type="ftr" sz="quarter" idx="11"/>
          </p:nvPr>
        </p:nvSpPr>
        <p:spPr/>
        <p:txBody>
          <a:bodyPr/>
          <a:lstStyle/>
          <a:p>
            <a:endParaRPr lang="zh-CN" altLang="en-US"/>
          </a:p>
        </p:txBody>
      </p:sp>
      <p:sp>
        <p:nvSpPr>
          <p:cNvPr id="1048673" name="灯片编号占位符 6"/>
          <p:cNvSpPr>
            <a:spLocks noGrp="1"/>
          </p:cNvSpPr>
          <p:nvPr>
            <p:ph type="sldNum" sz="quarter" idx="12"/>
          </p:nvPr>
        </p:nvSpPr>
        <p:spPr/>
        <p:txBody>
          <a:bodyPr/>
          <a:lstStyle/>
          <a:p>
            <a:fld id="{48D13FE0-CE15-4A85-A441-CF71FD55FD21}"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1048577"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578"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ea typeface="Calibri" panose="020F0502020204030204" charset="0"/>
                <a:cs typeface="Calibri" panose="020F0502020204030204" charset="0"/>
              </a:defRPr>
            </a:lvl1pPr>
          </a:lstStyle>
          <a:p>
            <a:fld id="{A7677ACC-1596-475E-ACFC-D973D4969F6F}" type="datetimeFigureOut">
              <a:rPr lang="zh-CN" altLang="en-US" smtClean="0"/>
              <a:t>2025/1/11</a:t>
            </a:fld>
            <a:endParaRPr lang="zh-CN" altLang="en-US"/>
          </a:p>
        </p:txBody>
      </p:sp>
      <p:sp>
        <p:nvSpPr>
          <p:cNvPr id="1048579"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Calibri" panose="020F0502020204030204" charset="0"/>
                <a:cs typeface="Calibri" panose="020F0502020204030204" charset="0"/>
              </a:defRPr>
            </a:lvl1pPr>
          </a:lstStyle>
          <a:p>
            <a:endParaRPr lang="zh-CN" altLang="en-US"/>
          </a:p>
        </p:txBody>
      </p:sp>
      <p:sp>
        <p:nvSpPr>
          <p:cNvPr id="1048580"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Calibri" panose="020F0502020204030204" charset="0"/>
                <a:cs typeface="Calibri" panose="020F0502020204030204" charset="0"/>
              </a:defRPr>
            </a:lvl1pPr>
          </a:lstStyle>
          <a:p>
            <a:fld id="{48D13FE0-CE15-4A85-A441-CF71FD55FD21}"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charset="0"/>
          <a:ea typeface="Calibri" panose="020F0502020204030204" charset="0"/>
          <a:cs typeface="Calibri" panose="020F050202020403020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Calibri" panose="020F0502020204030204" charset="0"/>
          <a:cs typeface="Calibri" panose="020F050202020403020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Calibri" panose="020F0502020204030204" charset="0"/>
          <a:cs typeface="Calibri" panose="020F050202020403020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Calibri" panose="020F0502020204030204" charset="0"/>
          <a:cs typeface="Calibri" panose="020F050202020403020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Calibri" panose="020F0502020204030204" charset="0"/>
          <a:cs typeface="Calibri" panose="020F050202020403020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Calibri" panose="020F0502020204030204" charset="0"/>
          <a:cs typeface="Calibri" panose="020F050202020403020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slideLayout" Target="../slideLayouts/slideLayout1.xml" /><Relationship Id="rId1" Type="http://schemas.openxmlformats.org/officeDocument/2006/relationships/tags" Target="../tags/tag1.xml" /></Relationships>
</file>

<file path=ppt/slides/_rels/slide10.xml.rels><?xml version="1.0" encoding="UTF-8" standalone="yes"?>
<Relationships xmlns="http://schemas.openxmlformats.org/package/2006/relationships"><Relationship Id="rId2" Type="http://schemas.openxmlformats.org/officeDocument/2006/relationships/image" Target="../media/image13.jpeg"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Relationship Id="rId3" Type="http://schemas.openxmlformats.org/officeDocument/2006/relationships/image" Target="../media/image15.jpeg" /><Relationship Id="rId2" Type="http://schemas.openxmlformats.org/officeDocument/2006/relationships/image" Target="../media/image14.jpeg" /><Relationship Id="rId1" Type="http://schemas.openxmlformats.org/officeDocument/2006/relationships/slideLayout" Target="../slideLayouts/slideLayout1.xml" /><Relationship Id="rId4" Type="http://schemas.openxmlformats.org/officeDocument/2006/relationships/image" Target="../media/image16.jpeg" /></Relationships>
</file>

<file path=ppt/slides/_rels/slide12.xml.rels><?xml version="1.0" encoding="UTF-8" standalone="yes"?>
<Relationships xmlns="http://schemas.openxmlformats.org/package/2006/relationships"><Relationship Id="rId2" Type="http://schemas.openxmlformats.org/officeDocument/2006/relationships/image" Target="../media/image17.jpeg"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notesSlide" Target="../notesSlides/notesSlide1.xml" /><Relationship Id="rId1" Type="http://schemas.openxmlformats.org/officeDocument/2006/relationships/slideLayout" Target="../slideLayouts/slideLayout1.xml" /><Relationship Id="rId4" Type="http://schemas.openxmlformats.org/officeDocument/2006/relationships/image" Target="../media/image19.jpeg" /></Relationships>
</file>

<file path=ppt/slides/_rels/slide14.xml.rels><?xml version="1.0" encoding="UTF-8" standalone="yes"?>
<Relationships xmlns="http://schemas.openxmlformats.org/package/2006/relationships"><Relationship Id="rId2" Type="http://schemas.openxmlformats.org/officeDocument/2006/relationships/image" Target="../media/image20.jpeg"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21.jpeg"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9.xml" /></Relationships>
</file>

<file path=ppt/slides/_rels/slide17.xml.rels><?xml version="1.0" encoding="UTF-8" standalone="yes"?>
<Relationships xmlns="http://schemas.openxmlformats.org/package/2006/relationships"><Relationship Id="rId2" Type="http://schemas.openxmlformats.org/officeDocument/2006/relationships/image" Target="../media/image22.jpeg" /><Relationship Id="rId1" Type="http://schemas.openxmlformats.org/officeDocument/2006/relationships/slideLayout" Target="../slideLayouts/slideLayout4.xml" /></Relationships>
</file>

<file path=ppt/slides/_rels/slide18.xml.rels><?xml version="1.0" encoding="UTF-8" standalone="yes"?>
<Relationships xmlns="http://schemas.openxmlformats.org/package/2006/relationships"><Relationship Id="rId2" Type="http://schemas.openxmlformats.org/officeDocument/2006/relationships/image" Target="../media/image23.jpeg" /><Relationship Id="rId1" Type="http://schemas.openxmlformats.org/officeDocument/2006/relationships/slideLayout" Target="../slideLayouts/slideLayout9.xml" /></Relationships>
</file>

<file path=ppt/slides/_rels/slide19.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3.xml" /></Relationships>
</file>

<file path=ppt/slides/_rels/slide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Relationship Id="rId2" Type="http://schemas.openxmlformats.org/officeDocument/2006/relationships/image" Target="../media/image24.jpeg" /><Relationship Id="rId1" Type="http://schemas.openxmlformats.org/officeDocument/2006/relationships/slideLayout" Target="../slideLayouts/slideLayout9.xml" /></Relationships>
</file>

<file path=ppt/slides/_rels/slide21.xml.rels><?xml version="1.0" encoding="UTF-8" standalone="yes"?>
<Relationships xmlns="http://schemas.openxmlformats.org/package/2006/relationships"><Relationship Id="rId2" Type="http://schemas.openxmlformats.org/officeDocument/2006/relationships/image" Target="../media/image25.jpe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2" Type="http://schemas.openxmlformats.org/officeDocument/2006/relationships/image" Target="../media/image15.jpeg" /><Relationship Id="rId1" Type="http://schemas.openxmlformats.org/officeDocument/2006/relationships/slideLayout" Target="../slideLayouts/slideLayout8.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 /></Relationships>
</file>

<file path=ppt/slides/_rels/slide3.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9.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image" Target="../media/image6.jpeg" /><Relationship Id="rId1" Type="http://schemas.openxmlformats.org/officeDocument/2006/relationships/slideLayout" Target="../slideLayouts/slideLayout2.xml" /><Relationship Id="rId4" Type="http://schemas.openxmlformats.org/officeDocument/2006/relationships/image" Target="../media/image8.jpeg" /></Relationships>
</file>

<file path=ppt/slides/_rels/slide8.xml.rels><?xml version="1.0" encoding="UTF-8" standalone="yes"?>
<Relationships xmlns="http://schemas.openxmlformats.org/package/2006/relationships"><Relationship Id="rId3" Type="http://schemas.openxmlformats.org/officeDocument/2006/relationships/image" Target="../media/image10.jpeg" /><Relationship Id="rId2" Type="http://schemas.openxmlformats.org/officeDocument/2006/relationships/image" Target="../media/image9.jpeg" /><Relationship Id="rId1" Type="http://schemas.openxmlformats.org/officeDocument/2006/relationships/slideLayout" Target="../slideLayouts/slideLayout1.xml" /><Relationship Id="rId4" Type="http://schemas.openxmlformats.org/officeDocument/2006/relationships/image" Target="../media/image11.jpeg" /></Relationships>
</file>

<file path=ppt/slides/_rels/slide9.xml.rels><?xml version="1.0" encoding="UTF-8" standalone="yes"?>
<Relationships xmlns="http://schemas.openxmlformats.org/package/2006/relationships"><Relationship Id="rId2" Type="http://schemas.openxmlformats.org/officeDocument/2006/relationships/image" Target="../media/image12.jpeg"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2" name="图片 1" descr="feeddae6d4f0628417bb89ddbcfc88f3"/>
          <p:cNvPicPr>
            <a:picLocks noChangeAspect="1"/>
          </p:cNvPicPr>
          <p:nvPr/>
        </p:nvPicPr>
        <p:blipFill>
          <a:blip r:embed="rId3"/>
          <a:srcRect r="6139"/>
          <a:stretch>
            <a:fillRect/>
          </a:stretch>
        </p:blipFill>
        <p:spPr>
          <a:xfrm>
            <a:off x="1905" y="-9525"/>
            <a:ext cx="12261215" cy="6911975"/>
          </a:xfrm>
          <a:prstGeom prst="rect">
            <a:avLst/>
          </a:prstGeom>
        </p:spPr>
      </p:pic>
      <p:sp>
        <p:nvSpPr>
          <p:cNvPr id="1048586" name="矩形 2"/>
          <p:cNvSpPr/>
          <p:nvPr/>
        </p:nvSpPr>
        <p:spPr>
          <a:xfrm>
            <a:off x="809625" y="1124585"/>
            <a:ext cx="5765800" cy="3071495"/>
          </a:xfrm>
          <a:prstGeom prst="rect">
            <a:avLst/>
          </a:prstGeom>
          <a:solidFill>
            <a:schemeClr val="tx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587" name="文本框 9"/>
          <p:cNvSpPr txBox="1"/>
          <p:nvPr/>
        </p:nvSpPr>
        <p:spPr>
          <a:xfrm>
            <a:off x="1250535" y="1342588"/>
            <a:ext cx="5081808" cy="2585323"/>
          </a:xfrm>
          <a:prstGeom prst="rect">
            <a:avLst/>
          </a:prstGeom>
          <a:noFill/>
        </p:spPr>
        <p:txBody>
          <a:bodyPr wrap="square" rtlCol="0">
            <a:spAutoFit/>
          </a:bodyPr>
          <a:lstStyle/>
          <a:p>
            <a:pPr algn="ctr"/>
            <a:r>
              <a:rPr lang="en-US" altLang="zh-CN" sz="5400" b="1" dirty="0" err="1">
                <a:solidFill>
                  <a:schemeClr val="bg1"/>
                </a:solidFill>
                <a:latin typeface="Calibri" panose="020F0502020204030204" charset="0"/>
                <a:ea typeface="Calibri" panose="020F0502020204030204" charset="0"/>
                <a:cs typeface="Calibri" panose="020F0502020204030204" charset="0"/>
              </a:rPr>
              <a:t>Maldiv</a:t>
            </a:r>
            <a:r>
              <a:rPr lang="en-US" altLang="zh-CN" sz="5400" b="1" dirty="0">
                <a:solidFill>
                  <a:schemeClr val="bg1"/>
                </a:solidFill>
                <a:latin typeface="Calibri" panose="020F0502020204030204" charset="0"/>
                <a:ea typeface="Calibri" panose="020F0502020204030204" charset="0"/>
                <a:cs typeface="Calibri" panose="020F0502020204030204" charset="0"/>
              </a:rPr>
              <a:t> </a:t>
            </a:r>
            <a:r>
              <a:rPr lang="en-US" altLang="zh-CN" sz="5400" b="1" dirty="0" err="1">
                <a:solidFill>
                  <a:schemeClr val="bg1"/>
                </a:solidFill>
                <a:latin typeface="Calibri" panose="020F0502020204030204" charset="0"/>
                <a:ea typeface="Calibri" panose="020F0502020204030204" charset="0"/>
                <a:cs typeface="Calibri" panose="020F0502020204030204" charset="0"/>
              </a:rPr>
              <a:t>orollari</a:t>
            </a:r>
            <a:r>
              <a:rPr lang="en-US" altLang="zh-CN" sz="5400" b="1" dirty="0">
                <a:solidFill>
                  <a:schemeClr val="bg1"/>
                </a:solidFill>
                <a:latin typeface="Calibri" panose="020F0502020204030204" charset="0"/>
                <a:ea typeface="Calibri" panose="020F0502020204030204" charset="0"/>
                <a:cs typeface="Calibri" panose="020F0502020204030204" charset="0"/>
              </a:rPr>
              <a:t> </a:t>
            </a:r>
            <a:r>
              <a:rPr lang="en-US" altLang="zh-CN" sz="5400" b="1" dirty="0" err="1">
                <a:solidFill>
                  <a:schemeClr val="bg1"/>
                </a:solidFill>
                <a:latin typeface="Calibri" panose="020F0502020204030204" charset="0"/>
                <a:ea typeface="Calibri" panose="020F0502020204030204" charset="0"/>
                <a:cs typeface="Calibri" panose="020F0502020204030204" charset="0"/>
              </a:rPr>
              <a:t>va</a:t>
            </a:r>
            <a:r>
              <a:rPr lang="en-US" altLang="zh-CN" sz="5400" b="1" dirty="0">
                <a:solidFill>
                  <a:schemeClr val="bg1"/>
                </a:solidFill>
                <a:latin typeface="Calibri" panose="020F0502020204030204" charset="0"/>
                <a:ea typeface="Calibri" panose="020F0502020204030204" charset="0"/>
                <a:cs typeface="Calibri" panose="020F0502020204030204" charset="0"/>
              </a:rPr>
              <a:t> </a:t>
            </a:r>
            <a:r>
              <a:rPr lang="en-US" altLang="zh-CN" sz="5400" b="1" dirty="0" err="1">
                <a:solidFill>
                  <a:schemeClr val="bg1"/>
                </a:solidFill>
                <a:latin typeface="Calibri" panose="020F0502020204030204" charset="0"/>
                <a:ea typeface="Calibri" panose="020F0502020204030204" charset="0"/>
                <a:cs typeface="Calibri" panose="020F0502020204030204" charset="0"/>
              </a:rPr>
              <a:t>uning</a:t>
            </a:r>
            <a:r>
              <a:rPr lang="en-US" altLang="zh-CN" sz="5400" b="1" dirty="0">
                <a:solidFill>
                  <a:schemeClr val="bg1"/>
                </a:solidFill>
                <a:latin typeface="Calibri" panose="020F0502020204030204" charset="0"/>
                <a:ea typeface="Calibri" panose="020F0502020204030204" charset="0"/>
                <a:cs typeface="Calibri" panose="020F0502020204030204" charset="0"/>
              </a:rPr>
              <a:t> </a:t>
            </a:r>
            <a:r>
              <a:rPr lang="en-US" altLang="zh-CN" sz="5400" b="1" dirty="0" err="1">
                <a:solidFill>
                  <a:schemeClr val="bg1"/>
                </a:solidFill>
                <a:latin typeface="Calibri" panose="020F0502020204030204" charset="0"/>
                <a:ea typeface="Calibri" panose="020F0502020204030204" charset="0"/>
                <a:cs typeface="Calibri" panose="020F0502020204030204" charset="0"/>
              </a:rPr>
              <a:t>bojxona</a:t>
            </a:r>
            <a:r>
              <a:rPr lang="en-US" altLang="zh-CN" sz="5400" b="1" dirty="0">
                <a:solidFill>
                  <a:schemeClr val="bg1"/>
                </a:solidFill>
                <a:latin typeface="Calibri" panose="020F0502020204030204" charset="0"/>
                <a:ea typeface="Calibri" panose="020F0502020204030204" charset="0"/>
                <a:cs typeface="Calibri" panose="020F0502020204030204" charset="0"/>
              </a:rPr>
              <a:t> </a:t>
            </a:r>
            <a:r>
              <a:rPr lang="en-US" altLang="zh-CN" sz="5400" b="1" dirty="0" err="1">
                <a:solidFill>
                  <a:schemeClr val="bg1"/>
                </a:solidFill>
                <a:latin typeface="Calibri" panose="020F0502020204030204" charset="0"/>
                <a:ea typeface="Calibri" panose="020F0502020204030204" charset="0"/>
                <a:cs typeface="Calibri" panose="020F0502020204030204" charset="0"/>
              </a:rPr>
              <a:t>siyosati</a:t>
            </a:r>
            <a:endParaRPr lang="en-US" altLang="zh-CN" sz="5400" b="1" dirty="0">
              <a:solidFill>
                <a:schemeClr val="bg1"/>
              </a:solidFill>
              <a:latin typeface="Calibri" panose="020F0502020204030204" charset="0"/>
              <a:ea typeface="Calibri" panose="020F0502020204030204" charset="0"/>
              <a:cs typeface="Calibri" panose="020F0502020204030204" charset="0"/>
            </a:endParaRPr>
          </a:p>
        </p:txBody>
      </p:sp>
      <p:cxnSp>
        <p:nvCxnSpPr>
          <p:cNvPr id="3145728" name="直接连接符 20"/>
          <p:cNvCxnSpPr>
            <a:cxnSpLocks/>
          </p:cNvCxnSpPr>
          <p:nvPr/>
        </p:nvCxnSpPr>
        <p:spPr>
          <a:xfrm flipH="1">
            <a:off x="3465830" y="2404745"/>
            <a:ext cx="155575" cy="23050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45729" name="直接连接符 25"/>
          <p:cNvCxnSpPr>
            <a:cxnSpLocks/>
          </p:cNvCxnSpPr>
          <p:nvPr/>
        </p:nvCxnSpPr>
        <p:spPr>
          <a:xfrm flipH="1">
            <a:off x="5128260" y="2665095"/>
            <a:ext cx="155575" cy="23050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1" name="图片 1" descr="4b7eb3d656e80122eaf016e7f9913a09"/>
          <p:cNvPicPr>
            <a:picLocks noChangeAspect="1"/>
          </p:cNvPicPr>
          <p:nvPr/>
        </p:nvPicPr>
        <p:blipFill>
          <a:blip r:embed="rId2"/>
          <a:stretch>
            <a:fillRect/>
          </a:stretch>
        </p:blipFill>
        <p:spPr>
          <a:xfrm>
            <a:off x="-45085" y="-18415"/>
            <a:ext cx="12237085" cy="6894830"/>
          </a:xfrm>
          <a:prstGeom prst="rect">
            <a:avLst/>
          </a:prstGeom>
        </p:spPr>
      </p:pic>
      <p:sp>
        <p:nvSpPr>
          <p:cNvPr id="1048612" name="任意多边形 2"/>
          <p:cNvSpPr/>
          <p:nvPr/>
        </p:nvSpPr>
        <p:spPr>
          <a:xfrm>
            <a:off x="691515" y="918210"/>
            <a:ext cx="5697855" cy="2485390"/>
          </a:xfrm>
          <a:custGeom>
            <a:avLst/>
            <a:gdLst>
              <a:gd name="connsiteX0" fmla="*/ 0 w 8973"/>
              <a:gd name="connsiteY0" fmla="*/ 348 h 3914"/>
              <a:gd name="connsiteX1" fmla="*/ 8973 w 8973"/>
              <a:gd name="connsiteY1" fmla="*/ 0 h 3914"/>
              <a:gd name="connsiteX2" fmla="*/ 8366 w 8973"/>
              <a:gd name="connsiteY2" fmla="*/ 3587 h 3914"/>
              <a:gd name="connsiteX3" fmla="*/ 39 w 8973"/>
              <a:gd name="connsiteY3" fmla="*/ 3914 h 3914"/>
              <a:gd name="connsiteX4" fmla="*/ 0 w 8973"/>
              <a:gd name="connsiteY4" fmla="*/ 348 h 3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3" h="3914">
                <a:moveTo>
                  <a:pt x="0" y="348"/>
                </a:moveTo>
                <a:lnTo>
                  <a:pt x="8973" y="0"/>
                </a:lnTo>
                <a:lnTo>
                  <a:pt x="8366" y="3587"/>
                </a:lnTo>
                <a:lnTo>
                  <a:pt x="39" y="3914"/>
                </a:lnTo>
                <a:lnTo>
                  <a:pt x="0" y="348"/>
                </a:lnTo>
                <a:close/>
              </a:path>
            </a:pathLst>
          </a:custGeom>
          <a:solidFill>
            <a:schemeClr val="tx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13" name="文本框 7"/>
          <p:cNvSpPr txBox="1"/>
          <p:nvPr/>
        </p:nvSpPr>
        <p:spPr>
          <a:xfrm>
            <a:off x="691515" y="918210"/>
            <a:ext cx="6387849" cy="42150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l">
              <a:lnSpc>
                <a:spcPct val="170000"/>
              </a:lnSpc>
            </a:pPr>
            <a:r>
              <a:rPr lang="zh-CN" altLang="en-US" sz="2000" dirty="0">
                <a:solidFill>
                  <a:srgbClr val="FFFFFF"/>
                </a:solidFill>
                <a:latin typeface="Calibri" panose="020F0502020204030204" charset="0"/>
                <a:ea typeface="Calibri" panose="020F0502020204030204" charset="0"/>
                <a:cs typeface="Calibri" panose="020F0502020204030204" charset="0"/>
              </a:rPr>
              <a:t>K</a:t>
            </a:r>
            <a:r>
              <a:rPr lang="zh-CN" altLang="en-US" sz="2000" dirty="0">
                <a:solidFill>
                  <a:schemeClr val="tx1"/>
                </a:solidFill>
                <a:latin typeface="Calibri" panose="020F0502020204030204" charset="0"/>
                <a:ea typeface="Calibri" panose="020F0502020204030204" charset="0"/>
                <a:cs typeface="Calibri" panose="020F0502020204030204" charset="0"/>
              </a:rPr>
              <a:t>o'pgina dori-darmonlarni Maldiv orollariga kirayotganda siz bilan birga olib yurishingiz mumkin, agar siz shifokorning ko'rsatmasi bo'lsangiz va siz olib yurgan miqdor Maldiv orollarida bo'lgan vaqtingiz uchun talablaringizdan oshmasa.</a:t>
            </a:r>
          </a:p>
          <a:p>
            <a:pPr algn="l">
              <a:lnSpc>
                <a:spcPct val="170000"/>
              </a:lnSpc>
            </a:pPr>
            <a:endParaRPr lang="zh-CN" altLang="en-US" sz="2000" dirty="0">
              <a:solidFill>
                <a:schemeClr val="tx1"/>
              </a:solidFill>
              <a:latin typeface="Calibri" panose="020F0502020204030204" charset="0"/>
              <a:ea typeface="Calibri" panose="020F0502020204030204" charset="0"/>
              <a:cs typeface="Calibri" panose="020F0502020204030204" charset="0"/>
            </a:endParaRPr>
          </a:p>
          <a:p>
            <a:pPr algn="l">
              <a:lnSpc>
                <a:spcPct val="170000"/>
              </a:lnSpc>
            </a:pPr>
            <a:r>
              <a:rPr lang="zh-CN" altLang="en-US" sz="2000" dirty="0">
                <a:solidFill>
                  <a:srgbClr val="000000"/>
                </a:solidFill>
                <a:latin typeface="Calibri" panose="020F0502020204030204" charset="0"/>
                <a:ea typeface="Calibri" panose="020F0502020204030204" charset="0"/>
                <a:cs typeface="Calibri" panose="020F0502020204030204" charset="0"/>
              </a:rPr>
              <a:t>Biroq, qoidalar vaqti-vaqti bilan o'zgarib turadigan bo'lsa, iltimos, Maldiv orollarida dori-darmonlaringiz ruxsat etilganligini bojxona xizmatidan tekshiring.</a:t>
            </a:r>
          </a:p>
        </p:txBody>
      </p:sp>
      <p:sp>
        <p:nvSpPr>
          <p:cNvPr id="1048614" name="任意多边形 6"/>
          <p:cNvSpPr/>
          <p:nvPr/>
        </p:nvSpPr>
        <p:spPr>
          <a:xfrm>
            <a:off x="10069829" y="6297930"/>
            <a:ext cx="2122170" cy="560070"/>
          </a:xfrm>
          <a:custGeom>
            <a:avLst/>
            <a:gdLst>
              <a:gd name="connsiteX0" fmla="*/ 530 w 3342"/>
              <a:gd name="connsiteY0" fmla="*/ 21 h 882"/>
              <a:gd name="connsiteX1" fmla="*/ 3342 w 3342"/>
              <a:gd name="connsiteY1" fmla="*/ 0 h 882"/>
              <a:gd name="connsiteX2" fmla="*/ 3342 w 3342"/>
              <a:gd name="connsiteY2" fmla="*/ 882 h 882"/>
              <a:gd name="connsiteX3" fmla="*/ 0 w 3342"/>
              <a:gd name="connsiteY3" fmla="*/ 882 h 882"/>
              <a:gd name="connsiteX4" fmla="*/ 530 w 3342"/>
              <a:gd name="connsiteY4" fmla="*/ 21 h 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2" h="882">
                <a:moveTo>
                  <a:pt x="530" y="21"/>
                </a:moveTo>
                <a:lnTo>
                  <a:pt x="3342" y="0"/>
                </a:lnTo>
                <a:lnTo>
                  <a:pt x="3342" y="882"/>
                </a:lnTo>
                <a:lnTo>
                  <a:pt x="0" y="882"/>
                </a:lnTo>
                <a:lnTo>
                  <a:pt x="530" y="21"/>
                </a:lnTo>
                <a:close/>
              </a:path>
            </a:pathLst>
          </a:custGeom>
          <a:solidFill>
            <a:srgbClr val="748AB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15" name="文本框 8"/>
          <p:cNvSpPr txBox="1"/>
          <p:nvPr/>
        </p:nvSpPr>
        <p:spPr>
          <a:xfrm>
            <a:off x="9238614" y="6355081"/>
            <a:ext cx="2743440" cy="447040"/>
          </a:xfrm>
          <a:prstGeom prst="rect">
            <a:avLst/>
          </a:prstGeom>
          <a:noFill/>
        </p:spPr>
        <p:txBody>
          <a:bodyPr wrap="square" rtlCol="0">
            <a:spAutoFit/>
          </a:bodyPr>
          <a:lstStyle/>
          <a:p>
            <a:pPr algn="dist"/>
            <a:r>
              <a:rPr lang="en-US" altLang="zh-CN" sz="2400" b="1">
                <a:solidFill>
                  <a:srgbClr val="02A5E3"/>
                </a:solidFill>
                <a:latin typeface="Calibri" panose="020F0502020204030204" charset="0"/>
                <a:ea typeface="Calibri" panose="020F0502020204030204" charset="0"/>
                <a:cs typeface="Calibri" panose="020F0502020204030204" charset="0"/>
              </a:rPr>
              <a:t>Dori -darmonlar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4" name="图片 2" descr="d8ac7241c8f6d5c76e4fa7c2f376a1c3"/>
          <p:cNvPicPr>
            <a:picLocks noChangeAspect="1"/>
          </p:cNvPicPr>
          <p:nvPr/>
        </p:nvPicPr>
        <p:blipFill>
          <a:blip r:embed="rId2"/>
          <a:stretch>
            <a:fillRect/>
          </a:stretch>
        </p:blipFill>
        <p:spPr>
          <a:xfrm>
            <a:off x="-10160" y="-15240"/>
            <a:ext cx="5038725" cy="3268345"/>
          </a:xfrm>
          <a:prstGeom prst="rect">
            <a:avLst/>
          </a:prstGeom>
        </p:spPr>
      </p:pic>
      <p:pic>
        <p:nvPicPr>
          <p:cNvPr id="2097165" name="图片 3" descr="f9c86bcb6d15c7ec011778b9af86b796"/>
          <p:cNvPicPr>
            <a:picLocks noChangeAspect="1"/>
          </p:cNvPicPr>
          <p:nvPr/>
        </p:nvPicPr>
        <p:blipFill>
          <a:blip r:embed="rId3"/>
          <a:stretch>
            <a:fillRect/>
          </a:stretch>
        </p:blipFill>
        <p:spPr>
          <a:xfrm>
            <a:off x="7152640" y="3252470"/>
            <a:ext cx="5038725" cy="3268345"/>
          </a:xfrm>
          <a:prstGeom prst="rect">
            <a:avLst/>
          </a:prstGeom>
        </p:spPr>
      </p:pic>
      <p:sp>
        <p:nvSpPr>
          <p:cNvPr id="1048623" name="矩形 4"/>
          <p:cNvSpPr/>
          <p:nvPr/>
        </p:nvSpPr>
        <p:spPr>
          <a:xfrm>
            <a:off x="-10160" y="6520815"/>
            <a:ext cx="12201525" cy="334645"/>
          </a:xfrm>
          <a:prstGeom prst="rect">
            <a:avLst/>
          </a:prstGeom>
          <a:solidFill>
            <a:srgbClr val="76E2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24" name="文本框 7"/>
          <p:cNvSpPr txBox="1"/>
          <p:nvPr/>
        </p:nvSpPr>
        <p:spPr>
          <a:xfrm>
            <a:off x="0" y="3472497"/>
            <a:ext cx="7616317" cy="3215640"/>
          </a:xfrm>
          <a:prstGeom prst="rect">
            <a:avLst/>
          </a:prstGeom>
          <a:noFill/>
        </p:spPr>
        <p:txBody>
          <a:bodyPr wrap="square" rtlCol="0">
            <a:spAutoFit/>
          </a:bodyPr>
          <a:lstStyle/>
          <a:p>
            <a:pPr algn="l">
              <a:lnSpc>
                <a:spcPct val="170000"/>
              </a:lnSpc>
            </a:pPr>
            <a:r>
              <a:rPr lang="zh-CN" altLang="en-US" sz="2000">
                <a:solidFill>
                  <a:schemeClr val="tx1"/>
                </a:solidFill>
                <a:latin typeface="Calibri" panose="020F0502020204030204" charset="0"/>
                <a:ea typeface="Calibri" panose="020F0502020204030204" charset="0"/>
                <a:cs typeface="Calibri" panose="020F0502020204030204" charset="0"/>
              </a:rPr>
              <a:t>Agar siz ko'plab fotosuratlar yoki sho'ng'in uskunalarini olib kelsangiz, kelishingizdan oldin ma'lumotlar haqida kurortingizga xabar berish tavsiya etiladi. Aks holda, yetib kelganda aeroportda kechikishning oldini olish uchun jihozlar haqida ma'lumot (seriya raqamlari va boshqalar) bilan ro'yxatni taqdim eting.</a:t>
            </a:r>
          </a:p>
          <a:p>
            <a:pPr algn="l">
              <a:lnSpc>
                <a:spcPct val="170000"/>
              </a:lnSpc>
            </a:pPr>
            <a:r>
              <a:rPr lang="zh-CN" altLang="en-US" sz="2000">
                <a:solidFill>
                  <a:schemeClr val="tx1"/>
                </a:solidFill>
                <a:latin typeface="Calibri" panose="020F0502020204030204" charset="0"/>
                <a:ea typeface="Calibri" panose="020F0502020204030204" charset="0"/>
                <a:cs typeface="Calibri" panose="020F0502020204030204" charset="0"/>
              </a:rPr>
              <a:t>Qolgan har qanday mahsulot import boji uchun javobgar bo'ladi.</a:t>
            </a:r>
          </a:p>
        </p:txBody>
      </p:sp>
      <p:pic>
        <p:nvPicPr>
          <p:cNvPr id="2097166" name="图片 5" descr="e479feb0c4856e9b74e7d54c884913a1"/>
          <p:cNvPicPr>
            <a:picLocks noChangeAspect="1"/>
          </p:cNvPicPr>
          <p:nvPr/>
        </p:nvPicPr>
        <p:blipFill>
          <a:blip r:embed="rId4"/>
          <a:stretch>
            <a:fillRect/>
          </a:stretch>
        </p:blipFill>
        <p:spPr>
          <a:xfrm>
            <a:off x="5028565" y="-15240"/>
            <a:ext cx="7163435" cy="3267710"/>
          </a:xfrm>
          <a:prstGeom prst="rect">
            <a:avLst/>
          </a:prstGeom>
        </p:spPr>
      </p:pic>
      <p:sp>
        <p:nvSpPr>
          <p:cNvPr id="1048625" name="任意多边形 6"/>
          <p:cNvSpPr/>
          <p:nvPr/>
        </p:nvSpPr>
        <p:spPr>
          <a:xfrm>
            <a:off x="4798695" y="-15240"/>
            <a:ext cx="490855" cy="4318000"/>
          </a:xfrm>
          <a:custGeom>
            <a:avLst/>
            <a:gdLst>
              <a:gd name="connsiteX0" fmla="*/ 0 w 773"/>
              <a:gd name="connsiteY0" fmla="*/ 0 h 6569"/>
              <a:gd name="connsiteX1" fmla="*/ 773 w 773"/>
              <a:gd name="connsiteY1" fmla="*/ 0 h 6569"/>
              <a:gd name="connsiteX2" fmla="*/ 773 w 773"/>
              <a:gd name="connsiteY2" fmla="*/ 6569 h 6569"/>
              <a:gd name="connsiteX3" fmla="*/ 387 w 773"/>
              <a:gd name="connsiteY3" fmla="*/ 6028 h 6569"/>
              <a:gd name="connsiteX4" fmla="*/ 0 w 773"/>
              <a:gd name="connsiteY4" fmla="*/ 6569 h 6569"/>
              <a:gd name="connsiteX5" fmla="*/ 0 w 773"/>
              <a:gd name="connsiteY5" fmla="*/ 0 h 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 h="6569">
                <a:moveTo>
                  <a:pt x="0" y="0"/>
                </a:moveTo>
                <a:lnTo>
                  <a:pt x="773" y="0"/>
                </a:lnTo>
                <a:lnTo>
                  <a:pt x="773" y="6569"/>
                </a:lnTo>
                <a:lnTo>
                  <a:pt x="387" y="6028"/>
                </a:lnTo>
                <a:lnTo>
                  <a:pt x="0" y="6569"/>
                </a:lnTo>
                <a:lnTo>
                  <a:pt x="0" y="0"/>
                </a:lnTo>
                <a:close/>
              </a:path>
            </a:pathLst>
          </a:custGeom>
          <a:solidFill>
            <a:srgbClr val="76E2DA">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26" name="文本框 8"/>
          <p:cNvSpPr txBox="1"/>
          <p:nvPr/>
        </p:nvSpPr>
        <p:spPr>
          <a:xfrm>
            <a:off x="4799330" y="369570"/>
            <a:ext cx="490220" cy="2793365"/>
          </a:xfrm>
          <a:prstGeom prst="rect">
            <a:avLst/>
          </a:prstGeom>
          <a:noFill/>
        </p:spPr>
        <p:txBody>
          <a:bodyPr vert="eaVert" wrap="square" rtlCol="0">
            <a:spAutoFit/>
          </a:bodyPr>
          <a:lstStyle/>
          <a:p>
            <a:pPr algn="dist"/>
            <a:r>
              <a:rPr lang="zh-CN" altLang="en-US" sz="2000" b="1">
                <a:solidFill>
                  <a:schemeClr val="bg1"/>
                </a:solidFill>
                <a:latin typeface="Calibri" panose="020F0502020204030204" charset="0"/>
                <a:ea typeface="Calibri" panose="020F0502020204030204" charset="0"/>
                <a:cs typeface="Calibri" panose="020F0502020204030204" charset="0"/>
              </a:rPr>
              <a:t>Key words</a:t>
            </a:r>
          </a:p>
        </p:txBody>
      </p:sp>
      <p:sp>
        <p:nvSpPr>
          <p:cNvPr id="1048627" name="任意多边形 9"/>
          <p:cNvSpPr/>
          <p:nvPr/>
        </p:nvSpPr>
        <p:spPr>
          <a:xfrm>
            <a:off x="570864" y="2992755"/>
            <a:ext cx="2122170" cy="560070"/>
          </a:xfrm>
          <a:custGeom>
            <a:avLst/>
            <a:gdLst>
              <a:gd name="connsiteX0" fmla="*/ 530 w 3342"/>
              <a:gd name="connsiteY0" fmla="*/ 21 h 882"/>
              <a:gd name="connsiteX1" fmla="*/ 3342 w 3342"/>
              <a:gd name="connsiteY1" fmla="*/ 0 h 882"/>
              <a:gd name="connsiteX2" fmla="*/ 3342 w 3342"/>
              <a:gd name="connsiteY2" fmla="*/ 882 h 882"/>
              <a:gd name="connsiteX3" fmla="*/ 0 w 3342"/>
              <a:gd name="connsiteY3" fmla="*/ 882 h 882"/>
              <a:gd name="connsiteX4" fmla="*/ 530 w 3342"/>
              <a:gd name="connsiteY4" fmla="*/ 21 h 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2" h="882">
                <a:moveTo>
                  <a:pt x="530" y="21"/>
                </a:moveTo>
                <a:lnTo>
                  <a:pt x="3342" y="0"/>
                </a:lnTo>
                <a:lnTo>
                  <a:pt x="3342" y="882"/>
                </a:lnTo>
                <a:lnTo>
                  <a:pt x="0" y="882"/>
                </a:lnTo>
                <a:lnTo>
                  <a:pt x="530" y="21"/>
                </a:lnTo>
                <a:close/>
              </a:path>
            </a:pathLst>
          </a:custGeom>
          <a:solidFill>
            <a:srgbClr val="76E2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28" name="文本框 11"/>
          <p:cNvSpPr txBox="1"/>
          <p:nvPr/>
        </p:nvSpPr>
        <p:spPr>
          <a:xfrm>
            <a:off x="570862" y="2922270"/>
            <a:ext cx="2666675" cy="701040"/>
          </a:xfrm>
          <a:prstGeom prst="rect">
            <a:avLst/>
          </a:prstGeom>
          <a:noFill/>
        </p:spPr>
        <p:txBody>
          <a:bodyPr wrap="square" rtlCol="0">
            <a:spAutoFit/>
          </a:bodyPr>
          <a:lstStyle/>
          <a:p>
            <a:pPr algn="dist"/>
            <a:r>
              <a:rPr lang="en-US" altLang="zh-CN" sz="2000" b="1">
                <a:solidFill>
                  <a:schemeClr val="bg1"/>
                </a:solidFill>
                <a:latin typeface="Calibri" panose="020F0502020204030204" charset="0"/>
                <a:ea typeface="Calibri" panose="020F0502020204030204" charset="0"/>
                <a:cs typeface="Calibri" panose="020F0502020204030204" charset="0"/>
              </a:rPr>
              <a:t>Fotosurat va sho'ng'in uskunalari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7" name="图片 2" descr="千库网ce4e5b25d285921fde567b60d0367f1b"/>
          <p:cNvPicPr>
            <a:picLocks noChangeAspect="1"/>
          </p:cNvPicPr>
          <p:nvPr/>
        </p:nvPicPr>
        <p:blipFill>
          <a:blip r:embed="rId2"/>
          <a:stretch>
            <a:fillRect/>
          </a:stretch>
        </p:blipFill>
        <p:spPr>
          <a:xfrm>
            <a:off x="-264477" y="0"/>
            <a:ext cx="7076470" cy="4347301"/>
          </a:xfrm>
          <a:prstGeom prst="rect">
            <a:avLst/>
          </a:prstGeom>
        </p:spPr>
      </p:pic>
      <p:sp>
        <p:nvSpPr>
          <p:cNvPr id="1048629" name="矩形 4"/>
          <p:cNvSpPr/>
          <p:nvPr/>
        </p:nvSpPr>
        <p:spPr>
          <a:xfrm>
            <a:off x="7571105" y="3816350"/>
            <a:ext cx="4625975" cy="3039745"/>
          </a:xfrm>
          <a:prstGeom prst="rect">
            <a:avLst/>
          </a:prstGeom>
          <a:solidFill>
            <a:srgbClr val="76E2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30" name="文本框 7"/>
          <p:cNvSpPr txBox="1"/>
          <p:nvPr/>
        </p:nvSpPr>
        <p:spPr>
          <a:xfrm>
            <a:off x="7626962" y="1038861"/>
            <a:ext cx="4100218" cy="6339840"/>
          </a:xfrm>
          <a:prstGeom prst="rect">
            <a:avLst/>
          </a:prstGeom>
          <a:noFill/>
        </p:spPr>
        <p:txBody>
          <a:bodyPr wrap="square" rtlCol="0">
            <a:spAutoFit/>
          </a:bodyPr>
          <a:lstStyle/>
          <a:p>
            <a:pPr algn="l">
              <a:lnSpc>
                <a:spcPct val="170000"/>
              </a:lnSpc>
            </a:pPr>
            <a:r>
              <a:rPr lang="zh-CN" altLang="en-US" sz="2000">
                <a:solidFill>
                  <a:srgbClr val="000000"/>
                </a:solidFill>
                <a:latin typeface="Calibri" panose="020F0502020204030204" charset="0"/>
                <a:ea typeface="Calibri" panose="020F0502020204030204" charset="0"/>
                <a:cs typeface="Calibri" panose="020F0502020204030204" charset="0"/>
              </a:rPr>
              <a:t>Maldiv orollariga qanday narsalarni olib kirish mumkinligi haqida batafsil ma'lumot olish uchun Maldiv orollari bojxona xizmatiga murojaat qiling:</a:t>
            </a:r>
          </a:p>
          <a:p>
            <a:pPr algn="l">
              <a:lnSpc>
                <a:spcPct val="170000"/>
              </a:lnSpc>
            </a:pPr>
            <a:r>
              <a:rPr lang="zh-CN" altLang="en-US" sz="2000">
                <a:solidFill>
                  <a:srgbClr val="000000"/>
                </a:solidFill>
                <a:latin typeface="Calibri" panose="020F0502020204030204" charset="0"/>
                <a:ea typeface="Calibri" panose="020F0502020204030204" charset="0"/>
                <a:cs typeface="Calibri" panose="020F0502020204030204" charset="0"/>
              </a:rPr>
              <a:t>Maldiv orollari bojxona xizmati</a:t>
            </a:r>
          </a:p>
          <a:p>
            <a:pPr algn="l">
              <a:lnSpc>
                <a:spcPct val="170000"/>
              </a:lnSpc>
            </a:pPr>
            <a:r>
              <a:rPr lang="zh-CN" altLang="en-US" sz="2000">
                <a:solidFill>
                  <a:srgbClr val="000000"/>
                </a:solidFill>
                <a:latin typeface="Calibri" panose="020F0502020204030204" charset="0"/>
                <a:ea typeface="Calibri" panose="020F0502020204030204" charset="0"/>
                <a:cs typeface="Calibri" panose="020F0502020204030204" charset="0"/>
              </a:rPr>
              <a:t>Boduthakurufaanu Magu</a:t>
            </a:r>
          </a:p>
          <a:p>
            <a:pPr algn="l">
              <a:lnSpc>
                <a:spcPct val="170000"/>
              </a:lnSpc>
            </a:pPr>
            <a:r>
              <a:rPr lang="zh-CN" altLang="en-US" sz="2000">
                <a:solidFill>
                  <a:srgbClr val="000000"/>
                </a:solidFill>
                <a:latin typeface="Calibri" panose="020F0502020204030204" charset="0"/>
                <a:ea typeface="Calibri" panose="020F0502020204030204" charset="0"/>
                <a:cs typeface="Calibri" panose="020F0502020204030204" charset="0"/>
              </a:rPr>
              <a:t>Maafannu, erkak</a:t>
            </a:r>
          </a:p>
          <a:p>
            <a:pPr algn="l">
              <a:lnSpc>
                <a:spcPct val="170000"/>
              </a:lnSpc>
            </a:pPr>
            <a:r>
              <a:rPr lang="zh-CN" altLang="en-US" sz="2000">
                <a:solidFill>
                  <a:srgbClr val="000000"/>
                </a:solidFill>
                <a:latin typeface="Calibri" panose="020F0502020204030204" charset="0"/>
                <a:ea typeface="Calibri" panose="020F0502020204030204" charset="0"/>
                <a:cs typeface="Calibri" panose="020F0502020204030204" charset="0"/>
              </a:rPr>
              <a:t>Telefon: 00960 3322001</a:t>
            </a:r>
          </a:p>
          <a:p>
            <a:pPr algn="l">
              <a:lnSpc>
                <a:spcPct val="170000"/>
              </a:lnSpc>
            </a:pPr>
            <a:r>
              <a:rPr lang="zh-CN" altLang="en-US" sz="2000">
                <a:solidFill>
                  <a:srgbClr val="000000"/>
                </a:solidFill>
                <a:latin typeface="Calibri" panose="020F0502020204030204" charset="0"/>
                <a:ea typeface="Calibri" panose="020F0502020204030204" charset="0"/>
                <a:cs typeface="Calibri" panose="020F0502020204030204" charset="0"/>
              </a:rPr>
              <a:t>Faks: 00960 3322633</a:t>
            </a:r>
          </a:p>
          <a:p>
            <a:pPr algn="l">
              <a:lnSpc>
                <a:spcPct val="170000"/>
              </a:lnSpc>
            </a:pPr>
            <a:r>
              <a:rPr lang="zh-CN" altLang="en-US" sz="2000">
                <a:solidFill>
                  <a:srgbClr val="000000"/>
                </a:solidFill>
                <a:latin typeface="Calibri" panose="020F0502020204030204" charset="0"/>
                <a:ea typeface="Calibri" panose="020F0502020204030204" charset="0"/>
                <a:cs typeface="Calibri" panose="020F0502020204030204" charset="0"/>
              </a:rPr>
              <a:t>Email:</a:t>
            </a:r>
            <a:r>
              <a:rPr lang="en-US" altLang="ru-RU" sz="2000">
                <a:solidFill>
                  <a:srgbClr val="000000"/>
                </a:solidFill>
                <a:latin typeface="Calibri" panose="020F0502020204030204" charset="0"/>
                <a:ea typeface="Calibri" panose="020F0502020204030204" charset="0"/>
                <a:cs typeface="Calibri" panose="020F0502020204030204" charset="0"/>
              </a:rPr>
              <a:t>customsmail@customs.gov.mv</a:t>
            </a:r>
            <a:r>
              <a:rPr lang="zh-CN" altLang="en-US" sz="2000">
                <a:solidFill>
                  <a:srgbClr val="000000"/>
                </a:solidFill>
                <a:latin typeface="Calibri" panose="020F0502020204030204" charset="0"/>
                <a:ea typeface="Calibri" panose="020F0502020204030204" charset="0"/>
                <a:cs typeface="Calibri" panose="020F0502020204030204" charset="0"/>
              </a:rPr>
              <a:t> </a:t>
            </a:r>
          </a:p>
        </p:txBody>
      </p:sp>
      <p:sp>
        <p:nvSpPr>
          <p:cNvPr id="1048631" name="半闭框 3"/>
          <p:cNvSpPr/>
          <p:nvPr/>
        </p:nvSpPr>
        <p:spPr>
          <a:xfrm rot="5400000" flipH="1">
            <a:off x="11481435" y="5972175"/>
            <a:ext cx="491490" cy="467995"/>
          </a:xfrm>
          <a:prstGeom prst="halfFrame">
            <a:avLst>
              <a:gd name="adj1" fmla="val 4368"/>
              <a:gd name="adj2" fmla="val 32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a typeface="Calibri" panose="020F0502020204030204" charset="0"/>
              <a:cs typeface="Calibri" panose="020F0502020204030204" charset="0"/>
            </a:endParaRPr>
          </a:p>
        </p:txBody>
      </p:sp>
      <p:sp>
        <p:nvSpPr>
          <p:cNvPr id="1048632" name="任意多边形 6"/>
          <p:cNvSpPr/>
          <p:nvPr/>
        </p:nvSpPr>
        <p:spPr>
          <a:xfrm>
            <a:off x="1738630" y="5099050"/>
            <a:ext cx="5832475" cy="762858"/>
          </a:xfrm>
          <a:custGeom>
            <a:avLst/>
            <a:gdLst>
              <a:gd name="connsiteX0" fmla="*/ 0 w 9185"/>
              <a:gd name="connsiteY0" fmla="*/ 0 h 670"/>
              <a:gd name="connsiteX1" fmla="*/ 9185 w 9185"/>
              <a:gd name="connsiteY1" fmla="*/ 0 h 670"/>
              <a:gd name="connsiteX2" fmla="*/ 9185 w 9185"/>
              <a:gd name="connsiteY2" fmla="*/ 662 h 670"/>
              <a:gd name="connsiteX3" fmla="*/ 422 w 9185"/>
              <a:gd name="connsiteY3" fmla="*/ 670 h 670"/>
              <a:gd name="connsiteX4" fmla="*/ 0 w 9185"/>
              <a:gd name="connsiteY4" fmla="*/ 0 h 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5" h="670">
                <a:moveTo>
                  <a:pt x="0" y="0"/>
                </a:moveTo>
                <a:lnTo>
                  <a:pt x="9185" y="0"/>
                </a:lnTo>
                <a:lnTo>
                  <a:pt x="9185" y="662"/>
                </a:lnTo>
                <a:lnTo>
                  <a:pt x="422" y="670"/>
                </a:lnTo>
                <a:lnTo>
                  <a:pt x="0" y="0"/>
                </a:lnTo>
                <a:close/>
              </a:path>
            </a:pathLst>
          </a:custGeom>
          <a:solidFill>
            <a:srgbClr val="A1B3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33" name="任意多边形 8"/>
          <p:cNvSpPr/>
          <p:nvPr/>
        </p:nvSpPr>
        <p:spPr>
          <a:xfrm rot="16200000" flipV="1">
            <a:off x="4904761" y="1877898"/>
            <a:ext cx="4239061" cy="424602"/>
          </a:xfrm>
          <a:custGeom>
            <a:avLst/>
            <a:gdLst>
              <a:gd name="connsiteX0" fmla="*/ 0 w 6036"/>
              <a:gd name="connsiteY0" fmla="*/ 0 h 773"/>
              <a:gd name="connsiteX1" fmla="*/ 6036 w 6036"/>
              <a:gd name="connsiteY1" fmla="*/ 0 h 773"/>
              <a:gd name="connsiteX2" fmla="*/ 5328 w 6036"/>
              <a:gd name="connsiteY2" fmla="*/ 773 h 773"/>
              <a:gd name="connsiteX3" fmla="*/ 0 w 6036"/>
              <a:gd name="connsiteY3" fmla="*/ 773 h 773"/>
              <a:gd name="connsiteX4" fmla="*/ 0 w 6036"/>
              <a:gd name="connsiteY4" fmla="*/ 0 h 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6" h="773">
                <a:moveTo>
                  <a:pt x="0" y="0"/>
                </a:moveTo>
                <a:lnTo>
                  <a:pt x="6036" y="0"/>
                </a:lnTo>
                <a:lnTo>
                  <a:pt x="5328" y="773"/>
                </a:lnTo>
                <a:lnTo>
                  <a:pt x="0" y="773"/>
                </a:lnTo>
                <a:lnTo>
                  <a:pt x="0" y="0"/>
                </a:lnTo>
                <a:close/>
              </a:path>
            </a:pathLst>
          </a:custGeom>
          <a:solidFill>
            <a:srgbClr val="85A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34" name="文本框 12"/>
          <p:cNvSpPr txBox="1"/>
          <p:nvPr/>
        </p:nvSpPr>
        <p:spPr>
          <a:xfrm>
            <a:off x="2558415" y="5099050"/>
            <a:ext cx="1710690" cy="701040"/>
          </a:xfrm>
          <a:prstGeom prst="rect">
            <a:avLst/>
          </a:prstGeom>
          <a:noFill/>
        </p:spPr>
        <p:txBody>
          <a:bodyPr wrap="square" rtlCol="0">
            <a:spAutoFit/>
          </a:bodyPr>
          <a:lstStyle/>
          <a:p>
            <a:pPr algn="dist"/>
            <a:r>
              <a:rPr lang="en-US" altLang="zh-CN" sz="2000" b="1">
                <a:solidFill>
                  <a:schemeClr val="bg1"/>
                </a:solidFill>
                <a:latin typeface="Calibri" panose="020F0502020204030204" charset="0"/>
                <a:ea typeface="Calibri" panose="020F0502020204030204" charset="0"/>
                <a:cs typeface="Calibri" panose="020F0502020204030204" charset="0"/>
              </a:rPr>
              <a:t>Bojxona xizmati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8" name="图片 8" descr="千库网d627697e965c6fc355361465c89264cf"/>
          <p:cNvPicPr>
            <a:picLocks noChangeAspect="1"/>
          </p:cNvPicPr>
          <p:nvPr/>
        </p:nvPicPr>
        <p:blipFill>
          <a:blip r:embed="rId3"/>
          <a:srcRect l="40987" t="504" b="-504"/>
          <a:stretch>
            <a:fillRect/>
          </a:stretch>
        </p:blipFill>
        <p:spPr>
          <a:xfrm>
            <a:off x="-464061" y="3256552"/>
            <a:ext cx="5642075" cy="3853696"/>
          </a:xfrm>
          <a:prstGeom prst="rect">
            <a:avLst/>
          </a:prstGeom>
        </p:spPr>
      </p:pic>
      <p:pic>
        <p:nvPicPr>
          <p:cNvPr id="2097169" name="图片 2" descr="49c8aaa03f7ed59c384925faddc49d69"/>
          <p:cNvPicPr>
            <a:picLocks noChangeAspect="1"/>
          </p:cNvPicPr>
          <p:nvPr/>
        </p:nvPicPr>
        <p:blipFill>
          <a:blip r:embed="rId4"/>
          <a:stretch>
            <a:fillRect/>
          </a:stretch>
        </p:blipFill>
        <p:spPr>
          <a:xfrm>
            <a:off x="1270" y="-46990"/>
            <a:ext cx="5037455" cy="2847975"/>
          </a:xfrm>
          <a:prstGeom prst="rect">
            <a:avLst/>
          </a:prstGeom>
        </p:spPr>
      </p:pic>
      <p:sp>
        <p:nvSpPr>
          <p:cNvPr id="1048635" name="文本框 7"/>
          <p:cNvSpPr txBox="1"/>
          <p:nvPr/>
        </p:nvSpPr>
        <p:spPr>
          <a:xfrm>
            <a:off x="558165" y="-1732581"/>
            <a:ext cx="5374640" cy="612140"/>
          </a:xfrm>
          <a:prstGeom prst="rect">
            <a:avLst/>
          </a:prstGeom>
          <a:noFill/>
        </p:spPr>
        <p:txBody>
          <a:bodyPr wrap="square" rtlCol="0">
            <a:spAutoFit/>
          </a:bodyPr>
          <a:lstStyle/>
          <a:p>
            <a:pPr algn="l">
              <a:lnSpc>
                <a:spcPct val="170000"/>
              </a:lnSpc>
            </a:pPr>
            <a:r>
              <a:rPr lang="en-US" altLang="zh-CN" sz="2000">
                <a:solidFill>
                  <a:schemeClr val="tx1"/>
                </a:solidFill>
                <a:latin typeface="Calibri" panose="020F0502020204030204" charset="0"/>
                <a:ea typeface="Calibri" panose="020F0502020204030204" charset="0"/>
                <a:cs typeface="Calibri" panose="020F0502020204030204" charset="0"/>
              </a:rPr>
              <a:t>    </a:t>
            </a:r>
            <a:endParaRPr lang="zh-CN" altLang="en-US" sz="2000">
              <a:solidFill>
                <a:schemeClr val="tx1"/>
              </a:solidFill>
              <a:latin typeface="Calibri" panose="020F0502020204030204" charset="0"/>
              <a:ea typeface="Calibri" panose="020F0502020204030204" charset="0"/>
              <a:cs typeface="Calibri" panose="020F0502020204030204" charset="0"/>
            </a:endParaRPr>
          </a:p>
        </p:txBody>
      </p:sp>
      <p:sp>
        <p:nvSpPr>
          <p:cNvPr id="1048636" name="矩形 4"/>
          <p:cNvSpPr/>
          <p:nvPr/>
        </p:nvSpPr>
        <p:spPr>
          <a:xfrm>
            <a:off x="4980076" y="-40827"/>
            <a:ext cx="12444219" cy="14735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37" name="矩形 5"/>
          <p:cNvSpPr/>
          <p:nvPr/>
        </p:nvSpPr>
        <p:spPr>
          <a:xfrm>
            <a:off x="5038725" y="-427990"/>
            <a:ext cx="7165975" cy="42799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38" name="文本框 11"/>
          <p:cNvSpPr txBox="1"/>
          <p:nvPr/>
        </p:nvSpPr>
        <p:spPr>
          <a:xfrm>
            <a:off x="906145" y="2867660"/>
            <a:ext cx="1735455" cy="398780"/>
          </a:xfrm>
          <a:prstGeom prst="rect">
            <a:avLst/>
          </a:prstGeom>
          <a:noFill/>
        </p:spPr>
        <p:txBody>
          <a:bodyPr wrap="square" rtlCol="0">
            <a:spAutoFit/>
          </a:bodyPr>
          <a:lstStyle/>
          <a:p>
            <a:pPr algn="dist"/>
            <a:r>
              <a:rPr lang="en-US" altLang="zh-CN" sz="2000" b="1">
                <a:solidFill>
                  <a:schemeClr val="bg1"/>
                </a:solidFill>
                <a:latin typeface="Calibri" panose="020F0502020204030204" charset="0"/>
                <a:ea typeface="Calibri" panose="020F0502020204030204" charset="0"/>
                <a:cs typeface="Calibri" panose="020F0502020204030204" charset="0"/>
              </a:rPr>
              <a:t>Key words</a:t>
            </a:r>
          </a:p>
        </p:txBody>
      </p:sp>
      <p:sp>
        <p:nvSpPr>
          <p:cNvPr id="1048639" name="文本框 6"/>
          <p:cNvSpPr txBox="1"/>
          <p:nvPr/>
        </p:nvSpPr>
        <p:spPr>
          <a:xfrm>
            <a:off x="6297473" y="-398780"/>
            <a:ext cx="2790940" cy="398780"/>
          </a:xfrm>
          <a:prstGeom prst="rect">
            <a:avLst/>
          </a:prstGeom>
          <a:noFill/>
        </p:spPr>
        <p:txBody>
          <a:bodyPr wrap="square" rtlCol="0">
            <a:spAutoFit/>
          </a:bodyPr>
          <a:lstStyle/>
          <a:p>
            <a:pPr algn="dist"/>
            <a:r>
              <a:rPr lang="zh-CN" altLang="en-US" sz="2000" b="1">
                <a:solidFill>
                  <a:schemeClr val="bg1"/>
                </a:solidFill>
                <a:latin typeface="Calibri" panose="020F0502020204030204" charset="0"/>
                <a:ea typeface="Calibri" panose="020F0502020204030204" charset="0"/>
                <a:cs typeface="Calibri" panose="020F0502020204030204" charset="0"/>
              </a:rPr>
              <a:t>Key words</a:t>
            </a:r>
          </a:p>
        </p:txBody>
      </p:sp>
      <p:sp>
        <p:nvSpPr>
          <p:cNvPr id="1048725" name="Прямоугольник 1048724"/>
          <p:cNvSpPr>
            <a:spLocks noGrp="1"/>
          </p:cNvSpPr>
          <p:nvPr/>
        </p:nvSpPr>
        <p:spPr>
          <a:xfrm>
            <a:off x="5323797" y="1629056"/>
            <a:ext cx="6880903" cy="71086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0000"/>
                </a:solidFill>
                <a:latin typeface="+mn-lt"/>
                <a:ea typeface="Calibri" panose="020F0502020204030204" charset="0"/>
                <a:cs typeface="Calibri" panose="020F050202020403020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00"/>
                </a:solidFill>
                <a:latin typeface="+mn-lt"/>
                <a:ea typeface="Calibri" panose="020F0502020204030204" charset="0"/>
                <a:cs typeface="Calibri" panose="020F050202020403020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00"/>
                </a:solidFill>
                <a:latin typeface="+mn-lt"/>
                <a:ea typeface="Calibri" panose="020F0502020204030204" charset="0"/>
                <a:cs typeface="Calibri" panose="020F050202020403020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Calibri" panose="020F0502020204030204" charset="0"/>
                <a:cs typeface="Calibri" panose="020F050202020403020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Calibri" panose="020F0502020204030204" charset="0"/>
                <a:cs typeface="Calibri" panose="020F050202020403020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9pPr>
          </a:lstStyle>
          <a:p>
            <a:pPr marL="514350" indent="-514350">
              <a:buFont typeface="+mj-lt"/>
              <a:buAutoNum type="arabicPeriod"/>
            </a:pPr>
            <a:r>
              <a:rPr lang="ru-RU">
                <a:solidFill>
                  <a:srgbClr val="800000"/>
                </a:solidFill>
                <a:latin typeface="Calibri"/>
              </a:rPr>
              <a:t>Xalqaro konventsiyalar</a:t>
            </a:r>
            <a:endParaRPr lang="ru-RU">
              <a:solidFill>
                <a:srgbClr val="800000"/>
              </a:solidFill>
            </a:endParaRPr>
          </a:p>
          <a:p>
            <a:r>
              <a:rPr lang="zh-CN" altLang="en-US">
                <a:latin typeface="宋体"/>
              </a:rPr>
              <a:t>Jahon savdo tashkiloti (JST) a'zosi</a:t>
            </a:r>
            <a:endParaRPr lang="zh-CN" altLang="en-US"/>
          </a:p>
          <a:p>
            <a:r>
              <a:rPr lang="zh-CN" altLang="en-US">
                <a:latin typeface="宋体"/>
              </a:rPr>
              <a:t>Xalqaro iqtisodiy hamkorlik</a:t>
            </a:r>
            <a:endParaRPr lang="zh-CN" altLang="en-US"/>
          </a:p>
          <a:p>
            <a:r>
              <a:rPr lang="zh-CN" altLang="en-US">
                <a:latin typeface="宋体"/>
              </a:rPr>
              <a:t>Janubiy Osiyo mintaqaviy korporatsiyasi (SAARC) a'zosi</a:t>
            </a:r>
            <a:endParaRPr lang="zh-CN" altLang="en-US"/>
          </a:p>
          <a:p>
            <a:pPr marL="0" indent="0">
              <a:buNone/>
            </a:pPr>
            <a:r>
              <a:rPr lang="en-US" altLang="ru-RU">
                <a:latin typeface="Calibri"/>
              </a:rPr>
              <a:t>2.</a:t>
            </a:r>
            <a:r>
              <a:rPr lang="en-US" altLang="ru-RU">
                <a:solidFill>
                  <a:srgbClr val="800000"/>
                </a:solidFill>
                <a:latin typeface="Calibri"/>
              </a:rPr>
              <a:t>Tarif bo'lmagan to'siqlar</a:t>
            </a:r>
            <a:endParaRPr lang="zh-CN" altLang="en-US">
              <a:solidFill>
                <a:srgbClr val="800000"/>
              </a:solidFill>
            </a:endParaRPr>
          </a:p>
          <a:p>
            <a:r>
              <a:rPr lang="zh-CN" altLang="en-US">
                <a:latin typeface="宋体"/>
              </a:rPr>
              <a:t>Ba'zi tovarlar taqiqlangan yoki cheklovlarga duchor bo'ladi. Qo'shimcha ma'lumot olish uchun shu yerni bosing .</a:t>
            </a:r>
            <a:endParaRPr lang="zh-CN" altLang="en-US"/>
          </a:p>
          <a:p>
            <a:r>
              <a:rPr lang="zh-CN" altLang="en-US">
                <a:latin typeface="宋体"/>
              </a:rPr>
              <a:t>O'zining geografiyasi tufayli logistika tarifsiz savdo to'sig'ini ifodalaydi.</a:t>
            </a:r>
            <a:endParaRPr lang="zh-CN" altLang="en-US"/>
          </a:p>
        </p:txBody>
      </p:sp>
      <p:sp>
        <p:nvSpPr>
          <p:cNvPr id="1048727" name="Прямоугольник 1048726"/>
          <p:cNvSpPr>
            <a:spLocks noGrp="1"/>
          </p:cNvSpPr>
          <p:nvPr/>
        </p:nvSpPr>
        <p:spPr>
          <a:xfrm>
            <a:off x="5038722" y="171124"/>
            <a:ext cx="6929733" cy="1326900"/>
          </a:xfrm>
          <a:prstGeom prst="rect">
            <a:avLst/>
          </a:prstGeom>
        </p:spPr>
        <p:txBody>
          <a:bodyPr vert="horz" lIns="91440" tIns="45720" rIns="91440" bIns="45720" rtlCol="0" anchor="ctr">
            <a:normAutofit fontScale="79545" lnSpcReduction="20000"/>
          </a:bodyPr>
          <a:lstStyle>
            <a:lvl1pPr algn="l" defTabSz="914400" rtl="0" eaLnBrk="1" latinLnBrk="0" hangingPunct="1">
              <a:lnSpc>
                <a:spcPct val="90000"/>
              </a:lnSpc>
              <a:spcBef>
                <a:spcPct val="0"/>
              </a:spcBef>
              <a:buNone/>
              <a:defRPr sz="4400" kern="1200">
                <a:solidFill>
                  <a:srgbClr val="000000"/>
                </a:solidFill>
                <a:latin typeface="Calibri" panose="020F0502020204030204" charset="0"/>
                <a:ea typeface="Calibri" panose="020F0502020204030204" charset="0"/>
                <a:cs typeface="Calibri" panose="020F0502020204030204" charset="0"/>
              </a:defRPr>
            </a:lvl1pPr>
          </a:lstStyle>
          <a:p>
            <a:r>
              <a:rPr lang="ru-RU">
                <a:latin typeface="Calibri"/>
              </a:rPr>
              <a:t>Maldiv orollarining xalqaro konventsiyasi va bojxona tartiblari</a:t>
            </a:r>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5" name="矩形 4"/>
          <p:cNvSpPr/>
          <p:nvPr/>
        </p:nvSpPr>
        <p:spPr>
          <a:xfrm>
            <a:off x="3978282" y="1316038"/>
            <a:ext cx="8133072" cy="5461690"/>
          </a:xfrm>
          <a:prstGeom prst="rect">
            <a:avLst/>
          </a:prstGeom>
          <a:solidFill>
            <a:srgbClr val="76E2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pic>
        <p:nvPicPr>
          <p:cNvPr id="2097174" name="图片 1" descr="a4f4aeb0bf85fcf5120c0ddb5b47a9bb"/>
          <p:cNvPicPr>
            <a:picLocks noChangeAspect="1"/>
          </p:cNvPicPr>
          <p:nvPr/>
        </p:nvPicPr>
        <p:blipFill>
          <a:blip r:embed="rId2"/>
          <a:srcRect r="5413"/>
          <a:stretch>
            <a:fillRect/>
          </a:stretch>
        </p:blipFill>
        <p:spPr>
          <a:xfrm>
            <a:off x="-15875" y="802005"/>
            <a:ext cx="5248999" cy="4544073"/>
          </a:xfrm>
          <a:prstGeom prst="rect">
            <a:avLst/>
          </a:prstGeom>
        </p:spPr>
      </p:pic>
      <p:sp>
        <p:nvSpPr>
          <p:cNvPr id="1048656" name="任意多边形 5"/>
          <p:cNvSpPr/>
          <p:nvPr/>
        </p:nvSpPr>
        <p:spPr>
          <a:xfrm>
            <a:off x="325754" y="471170"/>
            <a:ext cx="2122170" cy="560070"/>
          </a:xfrm>
          <a:custGeom>
            <a:avLst/>
            <a:gdLst>
              <a:gd name="connsiteX0" fmla="*/ 530 w 3342"/>
              <a:gd name="connsiteY0" fmla="*/ 21 h 882"/>
              <a:gd name="connsiteX1" fmla="*/ 3342 w 3342"/>
              <a:gd name="connsiteY1" fmla="*/ 0 h 882"/>
              <a:gd name="connsiteX2" fmla="*/ 3342 w 3342"/>
              <a:gd name="connsiteY2" fmla="*/ 882 h 882"/>
              <a:gd name="connsiteX3" fmla="*/ 0 w 3342"/>
              <a:gd name="connsiteY3" fmla="*/ 882 h 882"/>
              <a:gd name="connsiteX4" fmla="*/ 530 w 3342"/>
              <a:gd name="connsiteY4" fmla="*/ 21 h 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2" h="882">
                <a:moveTo>
                  <a:pt x="530" y="21"/>
                </a:moveTo>
                <a:lnTo>
                  <a:pt x="3342" y="0"/>
                </a:lnTo>
                <a:lnTo>
                  <a:pt x="3342" y="882"/>
                </a:lnTo>
                <a:lnTo>
                  <a:pt x="0" y="882"/>
                </a:lnTo>
                <a:lnTo>
                  <a:pt x="530" y="21"/>
                </a:lnTo>
                <a:close/>
              </a:path>
            </a:pathLst>
          </a:custGeom>
          <a:solidFill>
            <a:srgbClr val="76E2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57" name="文本框 11"/>
          <p:cNvSpPr txBox="1"/>
          <p:nvPr/>
        </p:nvSpPr>
        <p:spPr>
          <a:xfrm>
            <a:off x="704215" y="551815"/>
            <a:ext cx="1651000" cy="398780"/>
          </a:xfrm>
          <a:prstGeom prst="rect">
            <a:avLst/>
          </a:prstGeom>
          <a:noFill/>
        </p:spPr>
        <p:txBody>
          <a:bodyPr wrap="square" rtlCol="0">
            <a:spAutoFit/>
          </a:bodyPr>
          <a:lstStyle/>
          <a:p>
            <a:pPr algn="dist"/>
            <a:r>
              <a:rPr lang="en-US" altLang="zh-CN" sz="2000" b="1">
                <a:solidFill>
                  <a:schemeClr val="bg1"/>
                </a:solidFill>
                <a:latin typeface="Calibri" panose="020F0502020204030204" charset="0"/>
                <a:ea typeface="Calibri" panose="020F0502020204030204" charset="0"/>
                <a:cs typeface="Calibri" panose="020F0502020204030204" charset="0"/>
              </a:rPr>
              <a:t>Key words</a:t>
            </a:r>
          </a:p>
        </p:txBody>
      </p:sp>
      <p:sp>
        <p:nvSpPr>
          <p:cNvPr id="1048658" name="文本框 7"/>
          <p:cNvSpPr txBox="1"/>
          <p:nvPr/>
        </p:nvSpPr>
        <p:spPr>
          <a:xfrm>
            <a:off x="5559216" y="1918362"/>
            <a:ext cx="5901738" cy="4257040"/>
          </a:xfrm>
          <a:prstGeom prst="rect">
            <a:avLst/>
          </a:prstGeom>
          <a:noFill/>
        </p:spPr>
        <p:txBody>
          <a:bodyPr wrap="square" rtlCol="0">
            <a:spAutoFit/>
          </a:bodyPr>
          <a:lstStyle/>
          <a:p>
            <a:pPr algn="l">
              <a:lnSpc>
                <a:spcPct val="170000"/>
              </a:lnSpc>
            </a:pPr>
            <a:r>
              <a:rPr lang="zh-CN" altLang="en-US" sz="2000">
                <a:solidFill>
                  <a:srgbClr val="6600CC"/>
                </a:solidFill>
                <a:latin typeface="Calibri" panose="020F0502020204030204" charset="0"/>
                <a:ea typeface="Calibri" panose="020F0502020204030204" charset="0"/>
                <a:cs typeface="Calibri" panose="020F0502020204030204" charset="0"/>
              </a:rPr>
              <a:t>Bojxona tasnifi</a:t>
            </a:r>
          </a:p>
          <a:p>
            <a:pPr algn="l">
              <a:lnSpc>
                <a:spcPct val="170000"/>
              </a:lnSpc>
            </a:pPr>
            <a:r>
              <a:rPr lang="zh-CN" altLang="en-US" sz="2000">
                <a:solidFill>
                  <a:schemeClr val="bg1"/>
                </a:solidFill>
                <a:latin typeface="Calibri" panose="020F0502020204030204" charset="0"/>
                <a:ea typeface="Calibri" panose="020F0502020204030204" charset="0"/>
                <a:cs typeface="Calibri" panose="020F0502020204030204" charset="0"/>
              </a:rPr>
              <a:t>Tovarlar odatda Uyg'unlashtirilgan tizim (HS) kodlari deb ataladigan uyg'unlashtirilgan tovar tavsifi va kodlash tizimi nomenklaturasi bo'yicha toifalarga bo'linadi .</a:t>
            </a:r>
          </a:p>
          <a:p>
            <a:pPr algn="l">
              <a:lnSpc>
                <a:spcPct val="170000"/>
              </a:lnSpc>
            </a:pPr>
            <a:r>
              <a:rPr lang="zh-CN" altLang="en-US" sz="2000">
                <a:solidFill>
                  <a:schemeClr val="bg1"/>
                </a:solidFill>
                <a:latin typeface="Calibri" panose="020F0502020204030204" charset="0"/>
                <a:ea typeface="Calibri" panose="020F0502020204030204" charset="0"/>
                <a:cs typeface="Calibri" panose="020F0502020204030204" charset="0"/>
              </a:rPr>
              <a:t>Import uchun bojxona to'lovlari va soliqlar</a:t>
            </a:r>
          </a:p>
          <a:p>
            <a:pPr algn="l">
              <a:lnSpc>
                <a:spcPct val="170000"/>
              </a:lnSpc>
            </a:pPr>
            <a:r>
              <a:rPr lang="zh-CN" altLang="en-US" sz="2000">
                <a:solidFill>
                  <a:schemeClr val="bg1"/>
                </a:solidFill>
                <a:latin typeface="Calibri" panose="020F0502020204030204" charset="0"/>
                <a:ea typeface="Calibri" panose="020F0502020204030204" charset="0"/>
                <a:cs typeface="Calibri" panose="020F0502020204030204" charset="0"/>
              </a:rPr>
              <a:t>Jahon bankining so'nggi ma'lumotlariga ko'ra, o'rtacha og'irlikdagi tarif 11,6% ni tashkil qiladi.</a:t>
            </a:r>
          </a:p>
        </p:txBody>
      </p:sp>
      <p:cxnSp>
        <p:nvCxnSpPr>
          <p:cNvPr id="3145730" name="直接连接符 6"/>
          <p:cNvCxnSpPr>
            <a:cxnSpLocks/>
          </p:cNvCxnSpPr>
          <p:nvPr/>
        </p:nvCxnSpPr>
        <p:spPr>
          <a:xfrm flipV="1">
            <a:off x="9241155" y="1616710"/>
            <a:ext cx="2938145" cy="2413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45731" name="直接连接符 8"/>
          <p:cNvCxnSpPr>
            <a:cxnSpLocks/>
          </p:cNvCxnSpPr>
          <p:nvPr/>
        </p:nvCxnSpPr>
        <p:spPr>
          <a:xfrm flipV="1">
            <a:off x="11787047" y="4697539"/>
            <a:ext cx="306791" cy="1103704"/>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2" name="图片 1" descr="6db2a3b55c2f5d8f2cece8fc72bd83d5"/>
          <p:cNvPicPr>
            <a:picLocks noChangeAspect="1"/>
          </p:cNvPicPr>
          <p:nvPr/>
        </p:nvPicPr>
        <p:blipFill>
          <a:blip r:embed="rId2"/>
          <a:stretch>
            <a:fillRect/>
          </a:stretch>
        </p:blipFill>
        <p:spPr>
          <a:xfrm>
            <a:off x="7476998" y="-118869"/>
            <a:ext cx="4559426" cy="3705984"/>
          </a:xfrm>
          <a:prstGeom prst="rect">
            <a:avLst/>
          </a:prstGeom>
        </p:spPr>
      </p:pic>
      <p:pic>
        <p:nvPicPr>
          <p:cNvPr id="2097163" name="图片 2" descr="b70b35e855dcffc812c564d2568bd17a"/>
          <p:cNvPicPr>
            <a:picLocks noChangeAspect="1"/>
          </p:cNvPicPr>
          <p:nvPr/>
        </p:nvPicPr>
        <p:blipFill>
          <a:blip r:embed="rId3"/>
          <a:stretch>
            <a:fillRect/>
          </a:stretch>
        </p:blipFill>
        <p:spPr>
          <a:xfrm>
            <a:off x="4262120" y="3856355"/>
            <a:ext cx="7928610" cy="2981960"/>
          </a:xfrm>
          <a:prstGeom prst="rect">
            <a:avLst/>
          </a:prstGeom>
        </p:spPr>
      </p:pic>
      <p:sp>
        <p:nvSpPr>
          <p:cNvPr id="1048616" name="矩形 3"/>
          <p:cNvSpPr/>
          <p:nvPr/>
        </p:nvSpPr>
        <p:spPr>
          <a:xfrm>
            <a:off x="6048375" y="3329940"/>
            <a:ext cx="6142355" cy="526415"/>
          </a:xfrm>
          <a:prstGeom prst="rect">
            <a:avLst/>
          </a:prstGeom>
          <a:solidFill>
            <a:srgbClr val="FCC1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19" name="文本框 7"/>
          <p:cNvSpPr txBox="1"/>
          <p:nvPr/>
        </p:nvSpPr>
        <p:spPr>
          <a:xfrm>
            <a:off x="0" y="258444"/>
            <a:ext cx="7660392" cy="5819139"/>
          </a:xfrm>
          <a:prstGeom prst="rect">
            <a:avLst/>
          </a:prstGeom>
          <a:noFill/>
        </p:spPr>
        <p:txBody>
          <a:bodyPr wrap="square" rtlCol="0">
            <a:spAutoFit/>
          </a:bodyPr>
          <a:lstStyle/>
          <a:p>
            <a:pPr algn="l">
              <a:lnSpc>
                <a:spcPct val="170000"/>
              </a:lnSpc>
              <a:buClrTx/>
              <a:buSzTx/>
              <a:buFontTx/>
            </a:pPr>
            <a:r>
              <a:rPr lang="en-US" altLang="zh-CN" sz="2000">
                <a:solidFill>
                  <a:srgbClr val="FF6600"/>
                </a:solidFill>
                <a:latin typeface="Calibri" panose="020F0502020204030204" charset="0"/>
                <a:ea typeface="Calibri" panose="020F0502020204030204" charset="0"/>
                <a:cs typeface="Calibri" panose="020F0502020204030204" charset="0"/>
                <a:sym typeface="+mn-ea"/>
              </a:rPr>
              <a:t>Import protseduralari</a:t>
            </a:r>
          </a:p>
          <a:p>
            <a:pPr algn="l">
              <a:lnSpc>
                <a:spcPct val="170000"/>
              </a:lnSpc>
              <a:buClrTx/>
              <a:buSzTx/>
              <a:buFontTx/>
            </a:pPr>
            <a:r>
              <a:rPr lang="en-US" altLang="zh-CN" sz="2000">
                <a:solidFill>
                  <a:srgbClr val="FF9900"/>
                </a:solidFill>
                <a:latin typeface="Calibri" panose="020F0502020204030204" charset="0"/>
                <a:ea typeface="Calibri" panose="020F0502020204030204" charset="0"/>
                <a:cs typeface="Calibri" panose="020F0502020204030204" charset="0"/>
                <a:sym typeface="+mn-ea"/>
              </a:rPr>
              <a:t>Maldiv orollari soliq tushumlarining asosiy manbai sifatida import bojlaridan foydalanadi. Advalor bojlari importning CIF qiymatidan undiriladi (0 dan 100% gacha). Cho'chqa go'shti va uning go'shti kabi ba'zi tovarlarni import qilish taqiqlanadi. To'g'ridan-to'g'ri rasmiylashtiruv import qiluvchi yoki uning vakili tomonidan amalga oshirilishi kerak.</a:t>
            </a:r>
          </a:p>
          <a:p>
            <a:pPr algn="l">
              <a:lnSpc>
                <a:spcPct val="170000"/>
              </a:lnSpc>
              <a:buClrTx/>
              <a:buSzTx/>
              <a:buFontTx/>
            </a:pPr>
            <a:r>
              <a:rPr lang="en-US" altLang="zh-CN" sz="2000">
                <a:solidFill>
                  <a:srgbClr val="FF9900"/>
                </a:solidFill>
                <a:latin typeface="Calibri" panose="020F0502020204030204" charset="0"/>
                <a:ea typeface="Calibri" panose="020F0502020204030204" charset="0"/>
                <a:cs typeface="Calibri" panose="020F0502020204030204" charset="0"/>
                <a:sym typeface="+mn-ea"/>
              </a:rPr>
              <a:t>Bojxona qonunchiligiga muvofiq tovarlar deklaratsiyasiga quyidagi hujjatlar taqdim etiladi (8/2011). Import qiluvchilar tovar deklaratsiyasini bojxona organiga topshirish uchun litsenziyalangan bojxona brokeridan foydalanishlari mumkin.</a:t>
            </a:r>
          </a:p>
        </p:txBody>
      </p:sp>
      <p:sp>
        <p:nvSpPr>
          <p:cNvPr id="1048620" name="任意多边形 8"/>
          <p:cNvSpPr/>
          <p:nvPr/>
        </p:nvSpPr>
        <p:spPr>
          <a:xfrm>
            <a:off x="10377169" y="-10795"/>
            <a:ext cx="1813560" cy="581660"/>
          </a:xfrm>
          <a:custGeom>
            <a:avLst/>
            <a:gdLst>
              <a:gd name="connsiteX0" fmla="*/ 0 w 2856"/>
              <a:gd name="connsiteY0" fmla="*/ 0 h 916"/>
              <a:gd name="connsiteX1" fmla="*/ 2856 w 2856"/>
              <a:gd name="connsiteY1" fmla="*/ 19 h 916"/>
              <a:gd name="connsiteX2" fmla="*/ 2856 w 2856"/>
              <a:gd name="connsiteY2" fmla="*/ 901 h 916"/>
              <a:gd name="connsiteX3" fmla="*/ 270 w 2856"/>
              <a:gd name="connsiteY3" fmla="*/ 916 h 916"/>
              <a:gd name="connsiteX4" fmla="*/ 0 w 2856"/>
              <a:gd name="connsiteY4" fmla="*/ 0 h 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6" h="916">
                <a:moveTo>
                  <a:pt x="0" y="0"/>
                </a:moveTo>
                <a:lnTo>
                  <a:pt x="2856" y="19"/>
                </a:lnTo>
                <a:lnTo>
                  <a:pt x="2856" y="901"/>
                </a:lnTo>
                <a:lnTo>
                  <a:pt x="270" y="916"/>
                </a:lnTo>
                <a:lnTo>
                  <a:pt x="0" y="0"/>
                </a:lnTo>
                <a:close/>
              </a:path>
            </a:pathLst>
          </a:custGeom>
          <a:solidFill>
            <a:srgbClr val="B2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21" name="文本框 9"/>
          <p:cNvSpPr txBox="1"/>
          <p:nvPr/>
        </p:nvSpPr>
        <p:spPr>
          <a:xfrm>
            <a:off x="10602595" y="81915"/>
            <a:ext cx="1433830" cy="398780"/>
          </a:xfrm>
          <a:prstGeom prst="rect">
            <a:avLst/>
          </a:prstGeom>
          <a:noFill/>
        </p:spPr>
        <p:txBody>
          <a:bodyPr wrap="square" rtlCol="0">
            <a:spAutoFit/>
          </a:bodyPr>
          <a:lstStyle/>
          <a:p>
            <a:pPr algn="dist"/>
            <a:r>
              <a:rPr lang="en-US" altLang="zh-CN" sz="2000" b="1">
                <a:solidFill>
                  <a:schemeClr val="bg1"/>
                </a:solidFill>
                <a:latin typeface="Calibri" panose="020F0502020204030204" charset="0"/>
                <a:ea typeface="Calibri" panose="020F0502020204030204" charset="0"/>
                <a:cs typeface="Calibri" panose="020F0502020204030204" charset="0"/>
              </a:rPr>
              <a:t>Key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29" name="Рисунок 1048728"/>
          <p:cNvSpPr>
            <a:spLocks noGrp="1"/>
          </p:cNvSpPr>
          <p:nvPr>
            <p:ph type="pic" idx="1"/>
          </p:nvPr>
        </p:nvSpPr>
        <p:spPr/>
        <p:txBody>
          <a:bodyPr/>
          <a:lstStyle/>
          <a:p>
            <a:endParaRPr lang="ru-RU"/>
          </a:p>
        </p:txBody>
      </p:sp>
      <p:sp>
        <p:nvSpPr>
          <p:cNvPr id="1048730" name="Текст 1048729"/>
          <p:cNvSpPr>
            <a:spLocks noGrp="1"/>
          </p:cNvSpPr>
          <p:nvPr>
            <p:ph type="body" sz="half" idx="2"/>
          </p:nvPr>
        </p:nvSpPr>
        <p:spPr>
          <a:xfrm>
            <a:off x="272520" y="264385"/>
            <a:ext cx="4499505" cy="6444089"/>
          </a:xfrm>
        </p:spPr>
        <p:txBody>
          <a:bodyPr>
            <a:normAutofit/>
          </a:bodyPr>
          <a:lstStyle/>
          <a:p>
            <a:pPr marL="342900" indent="-342900">
              <a:buFont typeface="Arial"/>
              <a:buChar char="•"/>
            </a:pPr>
            <a:r>
              <a:rPr lang="ru-RU" sz="2000"/>
              <a:t>Oldindan baholash shakli</a:t>
            </a:r>
          </a:p>
          <a:p>
            <a:pPr marL="342900" indent="-342900">
              <a:buFont typeface="Arial"/>
              <a:buChar char="•"/>
            </a:pPr>
            <a:r>
              <a:rPr lang="ru-RU" sz="2000"/>
              <a:t>Tijorat hisob varag'i</a:t>
            </a:r>
          </a:p>
          <a:p>
            <a:pPr marL="342900" indent="-342900">
              <a:buFont typeface="Arial"/>
              <a:buChar char="•"/>
            </a:pPr>
            <a:r>
              <a:rPr lang="ru-RU" sz="2000"/>
              <a:t>O'rama bo'yicha hisob-kitob hujjati; Yuk-mol hujjati</a:t>
            </a:r>
          </a:p>
          <a:p>
            <a:pPr marL="342900" indent="-342900">
              <a:buFont typeface="Arial"/>
              <a:buChar char="•"/>
            </a:pPr>
            <a:r>
              <a:rPr lang="ru-RU" sz="2000"/>
              <a:t>Yuk tashish hujjati, havo yo'llari hisobi yoki kuryerlik jo'natmasi</a:t>
            </a:r>
          </a:p>
          <a:p>
            <a:pPr marL="342900" indent="-342900">
              <a:buFont typeface="Arial"/>
              <a:buChar char="•"/>
            </a:pPr>
            <a:r>
              <a:rPr lang="ru-RU" sz="2000"/>
              <a:t>Oldindan baholash shaklida ko'rsatilgan xaridor va sotuvchi tomonidan to'langan xarajatlarni ko'rsatadigan hujjatlar</a:t>
            </a:r>
          </a:p>
          <a:p>
            <a:pPr marL="342900" indent="-342900">
              <a:buFont typeface="Arial"/>
              <a:buChar char="•"/>
            </a:pPr>
            <a:r>
              <a:rPr lang="ru-RU" sz="2000"/>
              <a:t>Sug'urtalangan tovarlar uchun sug'urta polisi</a:t>
            </a:r>
          </a:p>
          <a:p>
            <a:pPr marL="342900" indent="-342900">
              <a:buFont typeface="Arial"/>
              <a:buChar char="•"/>
            </a:pPr>
            <a:r>
              <a:rPr lang="ru-RU" sz="2000"/>
              <a:t>Pochta orqali import qilinadigan tovarlar uchun obligatsiya kvitansiyasi yoki pochta jo'natmasi</a:t>
            </a:r>
          </a:p>
          <a:p>
            <a:pPr marL="342900" indent="-342900">
              <a:buFont typeface="Arial"/>
              <a:buChar char="•"/>
            </a:pPr>
            <a:r>
              <a:rPr lang="ru-RU" sz="2000"/>
              <a:t>Kuryer havo yo‘li hisobi yoki kuryerlik xizmati orqali import qilinadigan tovarlar uchun yetkazib berish buyrug‘i</a:t>
            </a:r>
            <a:endParaRPr lang="ru-RU"/>
          </a:p>
        </p:txBody>
      </p:sp>
      <p:pic>
        <p:nvPicPr>
          <p:cNvPr id="2097176" name="图片 1" descr="aed2ba1176abb6f71fcb879fd29bf0ef"/>
          <p:cNvPicPr>
            <a:picLocks/>
          </p:cNvPicPr>
          <p:nvPr/>
        </p:nvPicPr>
        <p:blipFill>
          <a:blip r:embed="rId2"/>
          <a:stretch>
            <a:fillRect/>
          </a:stretch>
        </p:blipFill>
        <p:spPr>
          <a:xfrm>
            <a:off x="4772024" y="-781163"/>
            <a:ext cx="7342505" cy="777202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742" name="Объект 1048741"/>
          <p:cNvSpPr>
            <a:spLocks noGrp="1"/>
          </p:cNvSpPr>
          <p:nvPr>
            <p:ph sz="half" idx="1"/>
          </p:nvPr>
        </p:nvSpPr>
        <p:spPr>
          <a:xfrm>
            <a:off x="838200" y="885970"/>
            <a:ext cx="5181600" cy="5855901"/>
          </a:xfrm>
        </p:spPr>
        <p:txBody>
          <a:bodyPr>
            <a:normAutofit fontScale="75000" lnSpcReduction="20000"/>
          </a:bodyPr>
          <a:lstStyle/>
          <a:p>
            <a:r>
              <a:rPr lang="ru-RU"/>
              <a:t>Tovarlarni bojxona portiga olib kirish uchun sarflangan barcha xarajatlarni ko'rsatuvchi hujjatlar</a:t>
            </a:r>
          </a:p>
          <a:p>
            <a:r>
              <a:rPr lang="ru-RU"/>
              <a:t>To'lov tafsilotlari yoki tovarlar uchun to'lov qanday amalga oshirilishini ko'rsatadigan hujjatlar</a:t>
            </a:r>
          </a:p>
          <a:p>
            <a:r>
              <a:rPr lang="ru-RU"/>
              <a:t>Proforma hisob-faktura yoki xarid buyurtmasi</a:t>
            </a:r>
          </a:p>
          <a:p>
            <a:r>
              <a:rPr lang="ru-RU"/>
              <a:t>Xaridor va sotuvchi o'rtasida yozma ravishda tuzilgan har qanday shartnoma</a:t>
            </a:r>
          </a:p>
          <a:p>
            <a:r>
              <a:rPr lang="ru-RU"/>
              <a:t>Ehtiyot qismlar, butlovchi qismlar va mashinalar uchun narxlarning batafsil ro'yxati, agar bunday tovarlar uchun narxlar yig'indisida keltirilgan bo'lsa.</a:t>
            </a:r>
          </a:p>
          <a:p>
            <a:r>
              <a:rPr lang="ru-RU"/>
              <a:t>Agar import qilinadigan tovar mototsikl va avtotsikllardan tashqari oldindan roʻyxatdan oʻtgan transport vositasi boʻlsa, roʻyxatdan oʻtish toʻgʻrisidagi guvohnomaning asl nusxasi.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740" name="Текст 1048739"/>
          <p:cNvSpPr>
            <a:spLocks noGrp="1"/>
          </p:cNvSpPr>
          <p:nvPr>
            <p:ph type="body" sz="half" idx="2"/>
          </p:nvPr>
        </p:nvSpPr>
        <p:spPr>
          <a:xfrm>
            <a:off x="4560465" y="2495426"/>
            <a:ext cx="5529638" cy="5741145"/>
          </a:xfrm>
        </p:spPr>
        <p:txBody>
          <a:bodyPr/>
          <a:lstStyle/>
          <a:p>
            <a:r>
              <a:rPr lang="ru-RU" sz="2000"/>
              <a:t>Agar import qilinadigan tovar dengiz kemasi bo'lsa, ushbu Qoidalarning (18) ilovasida ko'rsatilgan "Dengiz kemalari uchun qo'shimcha ma'lumot varaqasi".</a:t>
            </a:r>
          </a:p>
          <a:p>
            <a:r>
              <a:rPr lang="ru-RU" sz="2000"/>
              <a:t>Imtiyozli boj stavkasi talab qilinsa, kelib chiqish sertifikatining asl nusxasi</a:t>
            </a:r>
          </a:p>
          <a:p>
            <a:r>
              <a:rPr lang="ru-RU" sz="2000"/>
              <a:t>Import qilish uchun bunday ruxsat talab qilinadigan tovarlarga tegishli davlat organlarining ruxsatnomalari</a:t>
            </a:r>
          </a:p>
          <a:p>
            <a:r>
              <a:rPr lang="ru-RU" sz="2000"/>
              <a:t>Import qiluvchi bojxona bilan baham ko'rmoqchi bo'lgan import qilinadigan tovarlarga tegishli har qanday boshqa ma'lumotlar</a:t>
            </a:r>
            <a:endParaRPr 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64" name="Заголовок 1048763"/>
          <p:cNvSpPr>
            <a:spLocks noGrp="1"/>
          </p:cNvSpPr>
          <p:nvPr>
            <p:ph type="title"/>
          </p:nvPr>
        </p:nvSpPr>
        <p:spPr>
          <a:xfrm>
            <a:off x="642257" y="576262"/>
            <a:ext cx="10515600" cy="2852737"/>
          </a:xfrm>
        </p:spPr>
        <p:txBody>
          <a:bodyPr/>
          <a:lstStyle/>
          <a:p>
            <a:endParaRPr lang="ru-RU"/>
          </a:p>
        </p:txBody>
      </p:sp>
      <p:sp>
        <p:nvSpPr>
          <p:cNvPr id="1048765" name="Текст 1048764"/>
          <p:cNvSpPr>
            <a:spLocks noGrp="1"/>
          </p:cNvSpPr>
          <p:nvPr>
            <p:ph type="body" idx="1"/>
          </p:nvPr>
        </p:nvSpPr>
        <p:spPr>
          <a:xfrm>
            <a:off x="831850" y="3785365"/>
            <a:ext cx="10515600" cy="3070690"/>
          </a:xfrm>
        </p:spPr>
        <p:txBody>
          <a:bodyPr>
            <a:normAutofit/>
          </a:bodyPr>
          <a:lstStyle/>
          <a:p>
            <a:r>
              <a:rPr lang="ru-RU"/>
              <a:t>Iste'molchi profili</a:t>
            </a:r>
          </a:p>
          <a:p>
            <a:r>
              <a:rPr lang="ru-RU"/>
              <a:t>Maldiv orollarida 550 000 ga yaqin aholi istiqomat qiladi, aholi jon boshiga yalpi ichki mahsulot (PPP) 30 888 AQSh dollarini (XVF) tashkil etadi. Jahon banki mamlakatni yuqori o'rta daromadli iqtisodiyot sifatida tasniflaydi. Maldiv orollarida kambag'allik darajasi past, ammo qashshoqlik asosan atollarda to'plangan: milliy qashshoqlik chegarasiga ko'ra, atolllardagi qashshoqlik Male (Jahon banki)dagidan 10 baravar yuqori, kambag'al aholining 92 foizi atollarda istiqomat qiladi.</a:t>
            </a:r>
          </a:p>
        </p:txBody>
      </p:sp>
      <p:pic>
        <p:nvPicPr>
          <p:cNvPr id="2097189" name="图片 9" descr="d9291bbca91bc5a4a111b3f8a26da4a7"/>
          <p:cNvPicPr>
            <a:picLocks/>
          </p:cNvPicPr>
          <p:nvPr/>
        </p:nvPicPr>
        <p:blipFill>
          <a:blip r:embed="rId2"/>
          <a:stretch>
            <a:fillRect/>
          </a:stretch>
        </p:blipFill>
        <p:spPr>
          <a:xfrm>
            <a:off x="536936" y="281140"/>
            <a:ext cx="10674399" cy="338813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57" name="Заголовок 1048756"/>
          <p:cNvSpPr>
            <a:spLocks noGrp="1"/>
          </p:cNvSpPr>
          <p:nvPr>
            <p:ph type="ctrTitle"/>
          </p:nvPr>
        </p:nvSpPr>
        <p:spPr>
          <a:xfrm>
            <a:off x="2202769" y="2087253"/>
            <a:ext cx="7786461" cy="1800597"/>
          </a:xfrm>
        </p:spPr>
        <p:txBody>
          <a:bodyPr/>
          <a:lstStyle/>
          <a:p>
            <a:r>
              <a:rPr lang="en-US"/>
              <a:t>Reja</a:t>
            </a:r>
            <a:endParaRPr lang="ru-RU"/>
          </a:p>
        </p:txBody>
      </p:sp>
      <p:sp>
        <p:nvSpPr>
          <p:cNvPr id="1048758" name="Подзаголовок 1048757"/>
          <p:cNvSpPr>
            <a:spLocks noGrp="1"/>
          </p:cNvSpPr>
          <p:nvPr>
            <p:ph type="subTitle" idx="1"/>
          </p:nvPr>
        </p:nvSpPr>
        <p:spPr>
          <a:xfrm>
            <a:off x="1524000" y="4283928"/>
            <a:ext cx="9144000" cy="2574072"/>
          </a:xfrm>
        </p:spPr>
        <p:txBody>
          <a:bodyPr>
            <a:noAutofit/>
          </a:bodyPr>
          <a:lstStyle/>
          <a:p>
            <a:pPr marL="457200" indent="-457200">
              <a:buFont typeface="+mj-lt"/>
              <a:buAutoNum type="arabicPeriod"/>
            </a:pPr>
            <a:r>
              <a:rPr lang="en-US" sz="3200"/>
              <a:t>Maldiv orollari haqida</a:t>
            </a:r>
            <a:endParaRPr lang="ru-RU" sz="3200"/>
          </a:p>
          <a:p>
            <a:pPr marL="457200" indent="-457200">
              <a:buFont typeface="+mj-lt"/>
              <a:buAutoNum type="arabicPeriod"/>
            </a:pPr>
            <a:r>
              <a:rPr lang="en-US" sz="3200"/>
              <a:t>Eksport va import</a:t>
            </a:r>
            <a:endParaRPr lang="ru-RU" sz="3200"/>
          </a:p>
          <a:p>
            <a:pPr marL="457200" indent="-457200">
              <a:buFont typeface="+mj-lt"/>
              <a:buAutoNum type="arabicPeriod"/>
            </a:pPr>
            <a:r>
              <a:rPr lang="en-US" sz="3200"/>
              <a:t>Taqiqlangan narsalar</a:t>
            </a:r>
            <a:endParaRPr lang="ru-RU" sz="3200"/>
          </a:p>
          <a:p>
            <a:pPr marL="457200" indent="-457200">
              <a:buFont typeface="+mj-lt"/>
              <a:buAutoNum type="arabicPeriod"/>
            </a:pPr>
            <a:r>
              <a:rPr lang="en-US" sz="3200"/>
              <a:t>Bojxona tasnifi</a:t>
            </a:r>
            <a:endParaRPr lang="ru-RU"/>
          </a:p>
        </p:txBody>
      </p:sp>
      <p:pic>
        <p:nvPicPr>
          <p:cNvPr id="2097202" name="Рисунок 2097201"/>
          <p:cNvPicPr>
            <a:picLocks/>
          </p:cNvPicPr>
          <p:nvPr/>
        </p:nvPicPr>
        <p:blipFill>
          <a:blip r:embed="rId2"/>
          <a:stretch>
            <a:fillRect/>
          </a:stretch>
        </p:blipFill>
        <p:spPr>
          <a:xfrm>
            <a:off x="275964" y="689879"/>
            <a:ext cx="4761457" cy="2739121"/>
          </a:xfrm>
          <a:prstGeom prst="rect">
            <a:avLst/>
          </a:prstGeom>
        </p:spPr>
      </p:pic>
      <p:pic>
        <p:nvPicPr>
          <p:cNvPr id="2097203" name="Рисунок 2097202"/>
          <p:cNvPicPr>
            <a:picLocks/>
          </p:cNvPicPr>
          <p:nvPr/>
        </p:nvPicPr>
        <p:blipFill>
          <a:blip r:embed="rId3"/>
          <a:stretch>
            <a:fillRect/>
          </a:stretch>
        </p:blipFill>
        <p:spPr>
          <a:xfrm>
            <a:off x="6577295" y="61079"/>
            <a:ext cx="5300424" cy="288921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768" name="Текст 1048767"/>
          <p:cNvSpPr>
            <a:spLocks noGrp="1"/>
          </p:cNvSpPr>
          <p:nvPr>
            <p:ph type="body" sz="half" idx="2"/>
          </p:nvPr>
        </p:nvSpPr>
        <p:spPr>
          <a:xfrm>
            <a:off x="1111359" y="1284489"/>
            <a:ext cx="9969280" cy="6060547"/>
          </a:xfrm>
        </p:spPr>
        <p:txBody>
          <a:bodyPr/>
          <a:lstStyle/>
          <a:p>
            <a:r>
              <a:rPr lang="ru-RU" sz="2400"/>
              <a:t>Maldiv orollari aholisi yosh: o'rtacha yoshi 29,5 yosh, 0-14 yoshdagilar umumiy aholining deyarli beshdan bir qismini (22,13%) tashkil qiladi. Boshqa yosh guruhlari quyidagicha: 15-24 yosh 17,24%, 25-54 yosh 48,91%, 55-64 yosh 6,91%, 65 yosh va 4,81% (CIA Factbook).</a:t>
            </a:r>
          </a:p>
          <a:p>
            <a:r>
              <a:rPr lang="ru-RU" sz="2400"/>
              <a:t>Aholining taxminan uchdan bir qismi markazda joylashgan poytaxt Male shahrida va deyarli o'ndan bir qismi janubiy Addu shahrida yashaydi; aholining qolgan qismi arxipelagning 200 ga yaqin aholi yashaydigan orollarida tarqalgan.</a:t>
            </a:r>
            <a:endParaRPr lang="ru-RU"/>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770" name="Объект 1048769"/>
          <p:cNvSpPr>
            <a:spLocks noGrp="1"/>
          </p:cNvSpPr>
          <p:nvPr>
            <p:ph idx="1"/>
          </p:nvPr>
        </p:nvSpPr>
        <p:spPr>
          <a:xfrm>
            <a:off x="422561" y="843497"/>
            <a:ext cx="11264155" cy="5134332"/>
          </a:xfrm>
        </p:spPr>
        <p:style>
          <a:lnRef idx="2">
            <a:schemeClr val="accent1"/>
          </a:lnRef>
          <a:fillRef idx="1">
            <a:schemeClr val="lt1"/>
          </a:fillRef>
          <a:effectRef idx="0">
            <a:schemeClr val="accent1"/>
          </a:effectRef>
          <a:fontRef idx="minor">
            <a:schemeClr val="dk1"/>
          </a:fontRef>
        </p:style>
        <p:txBody>
          <a:bodyPr>
            <a:normAutofit fontScale="92857"/>
          </a:bodyPr>
          <a:lstStyle/>
          <a:p>
            <a:r>
              <a:rPr lang="ru-RU"/>
              <a:t>Mamlakatning etnik tarkibi singal, dravid, arab, avstraliya va afrikaliklarning bir hil aralashmasidir.</a:t>
            </a:r>
          </a:p>
          <a:p>
            <a:r>
              <a:rPr lang="ru-RU"/>
              <a:t>Iste'molchi xatti-harakati</a:t>
            </a:r>
          </a:p>
          <a:p>
            <a:r>
              <a:rPr lang="ru-RU"/>
              <a:t>Maldiv iste'molchilari xorijiy brendlar uchun ochiq, raqobatbardosh narxlar, mavjudlik va ishonchli sotuvdan keyingi xizmat ko'rsatish mahalliy bozorda muvaffaqiyatga erishish uchun muhim omillardir.</a:t>
            </a:r>
          </a:p>
          <a:p>
            <a:r>
              <a:rPr lang="ru-RU"/>
              <a:t>Kompaniyalar marketing strategiyasini ishlab chiqishda diniy imtiyozlarga moslashishlari kerak; masalan, musulmonlarga xizmat qilish uchun halol ishlov berish choralarini ko'rish kerak.</a:t>
            </a:r>
          </a:p>
          <a:p>
            <a:r>
              <a:rPr lang="ru-RU"/>
              <a:t>Iste'mol krediti keng tarqalgan va Maldiv orollaridagi odamlar ko'pincha o'z ehtiyojlari uchun shaxsiy kreditlarga tayanadilar.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72" name="Объект 1048771"/>
          <p:cNvSpPr>
            <a:spLocks noGrp="1"/>
          </p:cNvSpPr>
          <p:nvPr>
            <p:ph idx="1"/>
          </p:nvPr>
        </p:nvSpPr>
        <p:spPr/>
        <p:txBody>
          <a:bodyPr>
            <a:normAutofit fontScale="71875" lnSpcReduction="20000"/>
          </a:bodyPr>
          <a:lstStyle/>
          <a:p>
            <a:r>
              <a:rPr lang="ru-RU"/>
              <a:t>Maxsus tartiblarni tushunish</a:t>
            </a:r>
          </a:p>
          <a:p>
            <a:r>
              <a:rPr lang="ru-RU"/>
              <a:t>Bojxona hududidan har bir chiqish va bojxona hududiga har bir kirish eksport va import rasmiyatchiliklarini keltirib chiqaradi. Umuman olganda, har bir davlat bojxona hududini tashkil etadi, rasmiyatchiliklar uyg'unlashtirilgan va tovarlar bojxona ittifoqi hududida erkin harakatlanishi mumkin bo'lgan ayrim bojxona ittifoqlari hollari bundan mustasno.</a:t>
            </a:r>
          </a:p>
          <a:p>
            <a:r>
              <a:rPr lang="ru-RU"/>
              <a:t>Quyidagi qadamlar sizga import/eksport operatsiyalari kontekstida bojxona mexanizmlari haqida to‘liq tushuncha beradi.</a:t>
            </a:r>
          </a:p>
        </p:txBody>
      </p:sp>
      <p:pic>
        <p:nvPicPr>
          <p:cNvPr id="2097199" name="图片 3" descr="f9c86bcb6d15c7ec011778b9af86b796"/>
          <p:cNvPicPr>
            <a:picLocks/>
          </p:cNvPicPr>
          <p:nvPr/>
        </p:nvPicPr>
        <p:blipFill>
          <a:blip r:embed="rId2"/>
          <a:stretch>
            <a:fillRect/>
          </a:stretch>
        </p:blipFill>
        <p:spPr>
          <a:xfrm>
            <a:off x="144463" y="1794828"/>
            <a:ext cx="5038725" cy="326834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1048775">
            <a:extLst>
              <a:ext uri="{FF2B5EF4-FFF2-40B4-BE49-F238E27FC236}">
                <a16:creationId xmlns:a16="http://schemas.microsoft.com/office/drawing/2014/main" id="{4D0B1B94-C509-5F63-5EF2-2EA2652FF64E}"/>
              </a:ext>
            </a:extLst>
          </p:cNvPr>
          <p:cNvSpPr txBox="1">
            <a:spLocks/>
          </p:cNvSpPr>
          <p:nvPr/>
        </p:nvSpPr>
        <p:spPr>
          <a:xfrm rot="21597828">
            <a:off x="697325" y="952304"/>
            <a:ext cx="11331900" cy="6325965"/>
          </a:xfrm>
          <a:prstGeom prst="rect">
            <a:avLst/>
          </a:prstGeom>
        </p:spPr>
        <p:txBody>
          <a:bodyPr vert="horz" lIns="91440" tIns="45720" rIns="91440" bIns="45720" rtlCol="0">
            <a:normAutofit fontScale="95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Calibri" panose="020F0502020204030204" charset="0"/>
                <a:cs typeface="Calibri" panose="020F050202020403020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Calibri" panose="020F0502020204030204" charset="0"/>
                <a:cs typeface="Calibri" panose="020F050202020403020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Calibri" panose="020F0502020204030204" charset="0"/>
                <a:cs typeface="Calibri" panose="020F0502020204030204"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Calibri" panose="020F0502020204030204" charset="0"/>
                <a:cs typeface="Calibri" panose="020F050202020403020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Calibri" panose="020F0502020204030204" charset="0"/>
                <a:cs typeface="Calibri" panose="020F050202020403020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ru-RU" sz="3200" dirty="0"/>
              <a:t>MAHSULOTINGIZNING BOJXONA TASNIFINI ANIQLANG</a:t>
            </a:r>
          </a:p>
          <a:p>
            <a:r>
              <a:rPr lang="ru-RU" sz="3200" dirty="0" err="1"/>
              <a:t>Eksport</a:t>
            </a:r>
            <a:r>
              <a:rPr lang="ru-RU" sz="3200" dirty="0"/>
              <a:t> </a:t>
            </a:r>
            <a:r>
              <a:rPr lang="ru-RU" sz="3200" dirty="0" err="1"/>
              <a:t>uchun</a:t>
            </a:r>
            <a:r>
              <a:rPr lang="ru-RU" sz="3200" dirty="0"/>
              <a:t>:</a:t>
            </a:r>
          </a:p>
          <a:p>
            <a:r>
              <a:rPr lang="ru-RU" sz="3200" dirty="0" err="1"/>
              <a:t>Bojxona</a:t>
            </a:r>
            <a:r>
              <a:rPr lang="ru-RU" sz="3200" dirty="0"/>
              <a:t> </a:t>
            </a:r>
            <a:r>
              <a:rPr lang="ru-RU" sz="3200" dirty="0" err="1"/>
              <a:t>eksport</a:t>
            </a:r>
            <a:r>
              <a:rPr lang="ru-RU" sz="3200" dirty="0"/>
              <a:t> </a:t>
            </a:r>
            <a:r>
              <a:rPr lang="ru-RU" sz="3200" dirty="0" err="1"/>
              <a:t>deklaratsiyasini</a:t>
            </a:r>
            <a:r>
              <a:rPr lang="ru-RU" sz="3200" dirty="0"/>
              <a:t> </a:t>
            </a:r>
            <a:r>
              <a:rPr lang="ru-RU" sz="3200" dirty="0" err="1"/>
              <a:t>rasmiylashtirganda</a:t>
            </a:r>
            <a:r>
              <a:rPr lang="ru-RU" sz="3200" dirty="0"/>
              <a:t>, </a:t>
            </a:r>
            <a:r>
              <a:rPr lang="ru-RU" sz="3200" dirty="0" err="1"/>
              <a:t>siz</a:t>
            </a:r>
            <a:r>
              <a:rPr lang="ru-RU" sz="3200" dirty="0"/>
              <a:t> </a:t>
            </a:r>
            <a:r>
              <a:rPr lang="ru-RU" sz="3200" dirty="0" err="1"/>
              <a:t>eksport</a:t>
            </a:r>
            <a:r>
              <a:rPr lang="ru-RU" sz="3200" dirty="0"/>
              <a:t> </a:t>
            </a:r>
            <a:r>
              <a:rPr lang="ru-RU" sz="3200" dirty="0" err="1"/>
              <a:t>qiluvchi</a:t>
            </a:r>
            <a:r>
              <a:rPr lang="ru-RU" sz="3200" dirty="0"/>
              <a:t> </a:t>
            </a:r>
            <a:r>
              <a:rPr lang="ru-RU" sz="3200" dirty="0" err="1"/>
              <a:t>mamlakat</a:t>
            </a:r>
            <a:r>
              <a:rPr lang="ru-RU" sz="3200" dirty="0"/>
              <a:t> </a:t>
            </a:r>
            <a:r>
              <a:rPr lang="ru-RU" sz="3200" dirty="0" err="1"/>
              <a:t>uchun</a:t>
            </a:r>
            <a:r>
              <a:rPr lang="ru-RU" sz="3200" dirty="0"/>
              <a:t> </a:t>
            </a:r>
            <a:r>
              <a:rPr lang="ru-RU" sz="3200" dirty="0" err="1"/>
              <a:t>tegishli</a:t>
            </a:r>
            <a:r>
              <a:rPr lang="ru-RU" sz="3200" dirty="0"/>
              <a:t> </a:t>
            </a:r>
            <a:r>
              <a:rPr lang="ru-RU" sz="3200" dirty="0" err="1"/>
              <a:t>tarif</a:t>
            </a:r>
            <a:r>
              <a:rPr lang="ru-RU" sz="3200" dirty="0"/>
              <a:t> </a:t>
            </a:r>
            <a:r>
              <a:rPr lang="ru-RU" sz="3200" dirty="0" err="1"/>
              <a:t>tasnifi</a:t>
            </a:r>
            <a:r>
              <a:rPr lang="ru-RU" sz="3200" dirty="0"/>
              <a:t> </a:t>
            </a:r>
            <a:r>
              <a:rPr lang="ru-RU" sz="3200" dirty="0" err="1"/>
              <a:t>bilan</a:t>
            </a:r>
            <a:r>
              <a:rPr lang="ru-RU" sz="3200" dirty="0"/>
              <a:t> </a:t>
            </a:r>
            <a:r>
              <a:rPr lang="ru-RU" sz="3200" dirty="0" err="1"/>
              <a:t>tovaringizning</a:t>
            </a:r>
            <a:r>
              <a:rPr lang="ru-RU" sz="3200" dirty="0"/>
              <a:t> </a:t>
            </a:r>
            <a:r>
              <a:rPr lang="ru-RU" sz="3200" dirty="0" err="1"/>
              <a:t>savdo</a:t>
            </a:r>
            <a:r>
              <a:rPr lang="ru-RU" sz="3200" dirty="0"/>
              <a:t> </a:t>
            </a:r>
            <a:r>
              <a:rPr lang="ru-RU" sz="3200" dirty="0" err="1"/>
              <a:t>tavsifini</a:t>
            </a:r>
            <a:r>
              <a:rPr lang="ru-RU" sz="3200" dirty="0"/>
              <a:t> </a:t>
            </a:r>
            <a:r>
              <a:rPr lang="ru-RU" sz="3200" dirty="0" err="1"/>
              <a:t>to'ldirishingiz</a:t>
            </a:r>
            <a:r>
              <a:rPr lang="ru-RU" sz="3200" dirty="0"/>
              <a:t> </a:t>
            </a:r>
            <a:r>
              <a:rPr lang="ru-RU" sz="3200" dirty="0" err="1"/>
              <a:t>kerak</a:t>
            </a:r>
            <a:r>
              <a:rPr lang="ru-RU" sz="3200" dirty="0"/>
              <a:t> </a:t>
            </a:r>
            <a:r>
              <a:rPr lang="ru-RU" sz="3200" dirty="0" err="1"/>
              <a:t>bo'ladi</a:t>
            </a:r>
            <a:r>
              <a:rPr lang="ru-RU" sz="3200" dirty="0"/>
              <a:t>. </a:t>
            </a:r>
            <a:r>
              <a:rPr lang="ru-RU" sz="3200" dirty="0" err="1"/>
              <a:t>Bu</a:t>
            </a:r>
            <a:r>
              <a:rPr lang="ru-RU" sz="3200" dirty="0"/>
              <a:t> </a:t>
            </a:r>
            <a:r>
              <a:rPr lang="ru-RU" sz="3200" dirty="0" err="1"/>
              <a:t>to'lanishi</a:t>
            </a:r>
            <a:r>
              <a:rPr lang="ru-RU" sz="3200" dirty="0"/>
              <a:t> </a:t>
            </a:r>
            <a:r>
              <a:rPr lang="ru-RU" sz="3200" dirty="0" err="1"/>
              <a:t>kerak</a:t>
            </a:r>
            <a:r>
              <a:rPr lang="ru-RU" sz="3200" dirty="0"/>
              <a:t> </a:t>
            </a:r>
            <a:r>
              <a:rPr lang="ru-RU" sz="3200" dirty="0" err="1"/>
              <a:t>bo'lgan</a:t>
            </a:r>
            <a:r>
              <a:rPr lang="ru-RU" sz="3200" dirty="0"/>
              <a:t> </a:t>
            </a:r>
            <a:r>
              <a:rPr lang="ru-RU" sz="3200" dirty="0" err="1"/>
              <a:t>har</a:t>
            </a:r>
            <a:r>
              <a:rPr lang="ru-RU" sz="3200" dirty="0"/>
              <a:t> </a:t>
            </a:r>
            <a:r>
              <a:rPr lang="ru-RU" sz="3200" dirty="0" err="1"/>
              <a:t>qanday</a:t>
            </a:r>
            <a:r>
              <a:rPr lang="ru-RU" sz="3200" dirty="0"/>
              <a:t> </a:t>
            </a:r>
            <a:r>
              <a:rPr lang="ru-RU" sz="3200" dirty="0" err="1"/>
              <a:t>bojlarni</a:t>
            </a:r>
            <a:r>
              <a:rPr lang="ru-RU" sz="3200" dirty="0"/>
              <a:t> </a:t>
            </a:r>
            <a:r>
              <a:rPr lang="ru-RU" sz="3200" dirty="0" err="1"/>
              <a:t>yoki</a:t>
            </a:r>
            <a:r>
              <a:rPr lang="ru-RU" sz="3200" dirty="0"/>
              <a:t> </a:t>
            </a:r>
            <a:r>
              <a:rPr lang="ru-RU" sz="3200" dirty="0" err="1"/>
              <a:t>muvofiqlikni</a:t>
            </a:r>
            <a:r>
              <a:rPr lang="ru-RU" sz="3200" dirty="0"/>
              <a:t> </a:t>
            </a:r>
            <a:r>
              <a:rPr lang="ru-RU" sz="3200" dirty="0" err="1"/>
              <a:t>talab</a:t>
            </a:r>
            <a:r>
              <a:rPr lang="ru-RU" sz="3200" dirty="0"/>
              <a:t> </a:t>
            </a:r>
            <a:r>
              <a:rPr lang="ru-RU" sz="3200" dirty="0" err="1"/>
              <a:t>qiladigan</a:t>
            </a:r>
            <a:r>
              <a:rPr lang="ru-RU" sz="3200" dirty="0"/>
              <a:t> </a:t>
            </a:r>
            <a:r>
              <a:rPr lang="ru-RU" sz="3200" dirty="0" err="1"/>
              <a:t>maxsus</a:t>
            </a:r>
            <a:r>
              <a:rPr lang="ru-RU" sz="3200" dirty="0"/>
              <a:t> </a:t>
            </a:r>
            <a:r>
              <a:rPr lang="ru-RU" sz="3200" dirty="0" err="1"/>
              <a:t>eksport</a:t>
            </a:r>
            <a:r>
              <a:rPr lang="ru-RU" sz="3200" dirty="0"/>
              <a:t> </a:t>
            </a:r>
            <a:r>
              <a:rPr lang="ru-RU" sz="3200" dirty="0" err="1"/>
              <a:t>qoidalarini</a:t>
            </a:r>
            <a:r>
              <a:rPr lang="ru-RU" sz="3200" dirty="0"/>
              <a:t> </a:t>
            </a:r>
            <a:r>
              <a:rPr lang="ru-RU" sz="3200" dirty="0" err="1"/>
              <a:t>aniqlashga</a:t>
            </a:r>
            <a:r>
              <a:rPr lang="ru-RU" sz="3200" dirty="0"/>
              <a:t> </a:t>
            </a:r>
            <a:r>
              <a:rPr lang="ru-RU" sz="3200" dirty="0" err="1"/>
              <a:t>yordam</a:t>
            </a:r>
            <a:r>
              <a:rPr lang="ru-RU" sz="3200" dirty="0"/>
              <a:t> </a:t>
            </a:r>
            <a:r>
              <a:rPr lang="ru-RU" sz="3200" dirty="0" err="1"/>
              <a:t>beradi</a:t>
            </a:r>
            <a:r>
              <a:rPr lang="ru-RU" sz="3200" dirty="0"/>
              <a:t>. </a:t>
            </a:r>
            <a:r>
              <a:rPr lang="ru-RU" sz="3200" dirty="0" err="1"/>
              <a:t>Ushbu</a:t>
            </a:r>
            <a:r>
              <a:rPr lang="ru-RU" sz="3200" dirty="0"/>
              <a:t> </a:t>
            </a:r>
            <a:r>
              <a:rPr lang="ru-RU" sz="3200" dirty="0" err="1"/>
              <a:t>tasnif</a:t>
            </a:r>
            <a:r>
              <a:rPr lang="ru-RU" sz="3200" dirty="0"/>
              <a:t> </a:t>
            </a:r>
            <a:r>
              <a:rPr lang="ru-RU" sz="3200" dirty="0" err="1"/>
              <a:t>tashqi</a:t>
            </a:r>
            <a:r>
              <a:rPr lang="ru-RU" sz="3200" dirty="0"/>
              <a:t> </a:t>
            </a:r>
            <a:r>
              <a:rPr lang="ru-RU" sz="3200" dirty="0" err="1"/>
              <a:t>savdo</a:t>
            </a:r>
            <a:r>
              <a:rPr lang="ru-RU" sz="3200" dirty="0"/>
              <a:t> </a:t>
            </a:r>
            <a:r>
              <a:rPr lang="ru-RU" sz="3200" dirty="0" err="1"/>
              <a:t>statistikasini</a:t>
            </a:r>
            <a:r>
              <a:rPr lang="ru-RU" sz="3200" dirty="0"/>
              <a:t> </a:t>
            </a:r>
            <a:r>
              <a:rPr lang="ru-RU" sz="3200" dirty="0" err="1"/>
              <a:t>tuzishda</a:t>
            </a:r>
            <a:r>
              <a:rPr lang="ru-RU" sz="3200" dirty="0"/>
              <a:t> </a:t>
            </a:r>
            <a:r>
              <a:rPr lang="ru-RU" sz="3200" dirty="0" err="1"/>
              <a:t>ham</a:t>
            </a:r>
            <a:r>
              <a:rPr lang="ru-RU" sz="3200" dirty="0"/>
              <a:t> </a:t>
            </a:r>
            <a:r>
              <a:rPr lang="ru-RU" sz="3200" dirty="0" err="1"/>
              <a:t>qo'llaniladi</a:t>
            </a:r>
            <a:r>
              <a:rPr lang="ru-RU" sz="3200" dirty="0"/>
              <a:t>.</a:t>
            </a:r>
          </a:p>
        </p:txBody>
      </p:sp>
    </p:spTree>
    <p:extLst>
      <p:ext uri="{BB962C8B-B14F-4D97-AF65-F5344CB8AC3E}">
        <p14:creationId xmlns:p14="http://schemas.microsoft.com/office/powerpoint/2010/main" val="415162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78" name="Текст 1048777"/>
          <p:cNvSpPr>
            <a:spLocks noGrp="1"/>
          </p:cNvSpPr>
          <p:nvPr>
            <p:ph type="body" idx="1"/>
          </p:nvPr>
        </p:nvSpPr>
        <p:spPr>
          <a:xfrm>
            <a:off x="611807" y="488984"/>
            <a:ext cx="10720396" cy="5464396"/>
          </a:xfrm>
        </p:spPr>
        <p:txBody>
          <a:bodyPr>
            <a:noAutofit/>
          </a:bodyPr>
          <a:lstStyle/>
          <a:p>
            <a:r>
              <a:rPr lang="ru-RU" sz="3600">
                <a:solidFill>
                  <a:schemeClr val="tx1"/>
                </a:solidFill>
              </a:rPr>
              <a:t>Import uchun:</a:t>
            </a:r>
          </a:p>
          <a:p>
            <a:r>
              <a:rPr lang="ru-RU" sz="3600">
                <a:solidFill>
                  <a:schemeClr val="tx1"/>
                </a:solidFill>
              </a:rPr>
              <a:t>Tovarlar bojxonaga kirganida, bajarilishi lozim bo'lgan rasmiyatchiliklarni kutish uchun import qiluvchi mamlakatning bojxona nomenklaturasida tasniflanishi kerak. Bojxona tasnifi raqami (yoki bojxona tarifi) har bir mahsulot uchun amaldagi rasmiylashtirish jarayonlarini, ular import nazorati (taqiqlar, cheklashlar, kuzatuvlar) yoki tariflar (bojxona to‘lovlari, antidemping bojlari, qo‘shimcha yig‘imlar va boshqalar) bilan bog‘liqligini belgilaydi.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79" name="Заголовок 1048778"/>
          <p:cNvSpPr>
            <a:spLocks noGrp="1"/>
          </p:cNvSpPr>
          <p:nvPr>
            <p:ph type="title"/>
          </p:nvPr>
        </p:nvSpPr>
        <p:spPr>
          <a:solidFill>
            <a:srgbClr val="92D04F"/>
          </a:solidFill>
        </p:spPr>
        <p:txBody>
          <a:bodyPr>
            <a:normAutofit fontScale="90000"/>
          </a:bodyPr>
          <a:lstStyle/>
          <a:p>
            <a:r>
              <a:rPr lang="ru-RU"/>
              <a:t>MAHSULOTINGIZNING BOJXONA QIYMATINI ANIQLANG</a:t>
            </a:r>
            <a:br>
              <a:rPr lang="ru-RU"/>
            </a:br>
            <a:endParaRPr lang="ru-RU"/>
          </a:p>
        </p:txBody>
      </p:sp>
      <p:sp>
        <p:nvSpPr>
          <p:cNvPr id="1048780" name="Текст 1048779"/>
          <p:cNvSpPr>
            <a:spLocks noGrp="1"/>
          </p:cNvSpPr>
          <p:nvPr>
            <p:ph type="body" idx="1"/>
          </p:nvPr>
        </p:nvSpPr>
        <p:spPr>
          <a:solidFill>
            <a:srgbClr val="02A5E3"/>
          </a:solidFill>
        </p:spPr>
        <p:txBody>
          <a:bodyPr/>
          <a:lstStyle/>
          <a:p>
            <a:r>
              <a:rPr lang="ru-RU"/>
              <a:t>Eksport uchun:</a:t>
            </a:r>
          </a:p>
        </p:txBody>
      </p:sp>
      <p:sp>
        <p:nvSpPr>
          <p:cNvPr id="1048781" name="Объект 1048780"/>
          <p:cNvSpPr>
            <a:spLocks noGrp="1"/>
          </p:cNvSpPr>
          <p:nvPr>
            <p:ph sz="half" idx="2"/>
          </p:nvPr>
        </p:nvSpPr>
        <p:spPr>
          <a:xfrm>
            <a:off x="595939" y="2690529"/>
            <a:ext cx="5157787" cy="3684588"/>
          </a:xfrm>
        </p:spPr>
        <p:txBody>
          <a:bodyPr>
            <a:normAutofit fontScale="64286" lnSpcReduction="20000"/>
          </a:bodyPr>
          <a:lstStyle/>
          <a:p>
            <a:pPr marL="0" indent="0">
              <a:buNone/>
            </a:pPr>
            <a:endParaRPr lang="ru-RU"/>
          </a:p>
          <a:p>
            <a:r>
              <a:rPr lang="ru-RU"/>
              <a:t>Eksportda deklaratsiya qilinadigan qiymat tovarning milliy hududdan chiqish joyidagi qiymatiga, shuningdek, zarur hollarda milliy yoki bojxona chegarasigacha bo‘lgan transport xarajatlariga to‘g‘ri keladi. Chiqish bojlari va ichki soliqlar hisobga olinmaydi.</a:t>
            </a:r>
          </a:p>
          <a:p>
            <a:r>
              <a:rPr lang="ru-RU"/>
              <a:t>Bojxona eksport qiymati muayyan eksport bojlari uchun asos yaratish va tashqi savdo statistikasini tuzish uchun zarurdir. Eksport qilinadigan tovarning qiymati xorijiy xaridor tovar uchun to'laydigan narxga mos kelishi kerak (ya'ni FOB qiymati).</a:t>
            </a:r>
          </a:p>
        </p:txBody>
      </p:sp>
      <p:sp>
        <p:nvSpPr>
          <p:cNvPr id="1048782" name="Текст 1048781"/>
          <p:cNvSpPr>
            <a:spLocks noGrp="1"/>
          </p:cNvSpPr>
          <p:nvPr>
            <p:ph type="body" sz="quarter" idx="3"/>
          </p:nvPr>
        </p:nvSpPr>
        <p:spPr>
          <a:solidFill>
            <a:srgbClr val="02A5E3"/>
          </a:solidFill>
          <a:ln>
            <a:solidFill>
              <a:srgbClr val="02A5E3"/>
            </a:solidFill>
            <a:prstDash val="solid"/>
          </a:ln>
        </p:spPr>
        <p:txBody>
          <a:bodyPr/>
          <a:lstStyle/>
          <a:p>
            <a:pPr algn="l"/>
            <a:r>
              <a:rPr lang="ru-RU"/>
              <a:t>Import uchun:</a:t>
            </a:r>
          </a:p>
        </p:txBody>
      </p:sp>
      <p:sp>
        <p:nvSpPr>
          <p:cNvPr id="1048783" name="Объект 1048782"/>
          <p:cNvSpPr>
            <a:spLocks noGrp="1"/>
          </p:cNvSpPr>
          <p:nvPr>
            <p:ph sz="quarter" idx="4"/>
          </p:nvPr>
        </p:nvSpPr>
        <p:spPr>
          <a:xfrm>
            <a:off x="6096000" y="2690529"/>
            <a:ext cx="5183188" cy="3684588"/>
          </a:xfrm>
        </p:spPr>
        <p:txBody>
          <a:bodyPr>
            <a:normAutofit fontScale="53571" lnSpcReduction="20000"/>
          </a:bodyPr>
          <a:lstStyle/>
          <a:p>
            <a:pPr marL="0" indent="0">
              <a:buNone/>
            </a:pPr>
            <a:endParaRPr lang="ru-RU"/>
          </a:p>
          <a:p>
            <a:r>
              <a:rPr lang="ru-RU"/>
              <a:t>Importda bojxona qiymati import qilinadigan tovar uchun import qiluvchi tomonidan toʻlangan yoki toʻlanishi lozim boʻlgan narx, shu bilan birga qadoqlash, tashish, sugʻurtalash, tashish va tovar import hududiga kiradigan joyga yuklash xarajatlari (yaʼni CIF qiymati) hisoblanadi. Shuni ta'kidlash kerakki, Kanada, AQSh, Janubiy Afrika va Avstraliya kabi ba'zi mamlakatlar eksport hududidan chiqish joyidagi qiymatga (ya'ni FOB qiymati) bojxona to'lovlarini qo'llaydi.</a:t>
            </a:r>
          </a:p>
          <a:p>
            <a:r>
              <a:rPr lang="ru-RU"/>
              <a:t>Ushbu bojxona qiymatini aniqlash import qilinadigan tovarlarning real iqtisodiy qiymatini aniqlash imkonini beradi. U nafaqat bojxona to'lovlarini hisoblash asosini, balki QQS va tovarlarni olib kirishda to'lanadigan boshqa boj va soliqlarni ham hisoblash uchun ishlatiladi.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51" name="Текст 1048750"/>
          <p:cNvSpPr>
            <a:spLocks noGrp="1"/>
          </p:cNvSpPr>
          <p:nvPr>
            <p:ph type="body" sz="half" idx="2"/>
          </p:nvPr>
        </p:nvSpPr>
        <p:spPr>
          <a:xfrm>
            <a:off x="195444" y="572731"/>
            <a:ext cx="4987744" cy="7263888"/>
          </a:xfrm>
        </p:spPr>
        <p:txBody>
          <a:bodyPr>
            <a:normAutofit/>
          </a:bodyPr>
          <a:lstStyle/>
          <a:p>
            <a:r>
              <a:rPr lang="ru-RU"/>
              <a:t>2023-yil 13-maydagi valyuta kursi :</a:t>
            </a:r>
          </a:p>
          <a:p>
            <a:r>
              <a:rPr lang="ru-RU">
                <a:solidFill>
                  <a:srgbClr val="7030A0"/>
                </a:solidFill>
              </a:rPr>
              <a:t>Milliy valyuta:</a:t>
            </a:r>
            <a:r>
              <a:rPr lang="ru-RU"/>
              <a:t> Maldiv orollari Rufiyaa (MVR)</a:t>
            </a:r>
          </a:p>
          <a:p>
            <a:r>
              <a:rPr lang="ru-RU"/>
              <a:t>1 MVR = 1,2576 ZAR, 1 ZAR = 0,7952 MVR</a:t>
            </a:r>
          </a:p>
          <a:p>
            <a:r>
              <a:rPr lang="ru-RU"/>
              <a:t>1 MVR = 0,0651 USD, 1 USD = 15,3590 MVR</a:t>
            </a:r>
          </a:p>
          <a:p>
            <a:r>
              <a:rPr lang="ru-RU"/>
              <a:t>1 MVR = 0,0595 EUR, 1 EUR = 16,7967 MVR</a:t>
            </a:r>
          </a:p>
          <a:p>
            <a:r>
              <a:rPr lang="ru-RU"/>
              <a:t>Mamlakatga umumiy nuqtai</a:t>
            </a:r>
          </a:p>
          <a:p>
            <a:r>
              <a:rPr lang="ru-RU" sz="2000">
                <a:solidFill>
                  <a:srgbClr val="7030A0"/>
                </a:solidFill>
              </a:rPr>
              <a:t>Maydoni</a:t>
            </a:r>
            <a:r>
              <a:rPr lang="ru-RU"/>
              <a:t>: 300 km²</a:t>
            </a:r>
          </a:p>
          <a:p>
            <a:r>
              <a:rPr lang="ru-RU">
                <a:solidFill>
                  <a:srgbClr val="7030A0"/>
                </a:solidFill>
              </a:rPr>
              <a:t>Davlat turi:</a:t>
            </a:r>
            <a:r>
              <a:rPr lang="ru-RU"/>
              <a:t> Demokratik Respublikasi. </a:t>
            </a:r>
          </a:p>
          <a:p>
            <a:r>
              <a:rPr lang="ru-RU">
                <a:solidFill>
                  <a:srgbClr val="7030A0"/>
                </a:solidFill>
              </a:rPr>
              <a:t>Iqtisodiyot turi</a:t>
            </a:r>
            <a:r>
              <a:rPr lang="ru-RU"/>
              <a:t>: Past-o'rta daromadli iqtisodiyot.</a:t>
            </a:r>
          </a:p>
          <a:p>
            <a:r>
              <a:rPr lang="ru-RU"/>
              <a:t>Turizm va baliqchilik ustunlik qiladi; tabiiy ofatlarning yuqori xavfi.</a:t>
            </a:r>
          </a:p>
          <a:p>
            <a:r>
              <a:rPr lang="ru-RU"/>
              <a:t>HDI*: 0,706/1</a:t>
            </a:r>
          </a:p>
          <a:p>
            <a:r>
              <a:rPr lang="ru-RU"/>
              <a:t>HDI (Jahon reytingi): 104/188</a:t>
            </a:r>
          </a:p>
        </p:txBody>
      </p:sp>
      <p:pic>
        <p:nvPicPr>
          <p:cNvPr id="2097185" name="图片 2" descr="b70b35e855dcffc812c564d2568bd17a"/>
          <p:cNvPicPr>
            <a:picLocks/>
          </p:cNvPicPr>
          <p:nvPr/>
        </p:nvPicPr>
        <p:blipFill>
          <a:blip r:embed="rId2"/>
          <a:stretch>
            <a:fillRect/>
          </a:stretch>
        </p:blipFill>
        <p:spPr>
          <a:xfrm>
            <a:off x="5183188" y="263113"/>
            <a:ext cx="5912145" cy="581270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53" name="Текст 1048752"/>
          <p:cNvSpPr>
            <a:spLocks noGrp="1"/>
          </p:cNvSpPr>
          <p:nvPr>
            <p:ph type="body" idx="1"/>
          </p:nvPr>
        </p:nvSpPr>
        <p:spPr>
          <a:xfrm>
            <a:off x="636255" y="698845"/>
            <a:ext cx="10940439" cy="5645721"/>
          </a:xfrm>
        </p:spPr>
        <p:txBody>
          <a:bodyPr>
            <a:noAutofit/>
          </a:bodyPr>
          <a:lstStyle/>
          <a:p>
            <a:r>
              <a:rPr lang="ru-RU" sz="3200">
                <a:solidFill>
                  <a:schemeClr val="tx1"/>
                </a:solidFill>
              </a:rPr>
              <a:t>Telekommunikatsiya</a:t>
            </a:r>
          </a:p>
          <a:p>
            <a:r>
              <a:rPr lang="ru-RU" sz="3200">
                <a:solidFill>
                  <a:schemeClr val="tx1"/>
                </a:solidFill>
              </a:rPr>
              <a:t>Telefon kodi:</a:t>
            </a:r>
          </a:p>
          <a:p>
            <a:r>
              <a:rPr lang="ru-RU" sz="3200">
                <a:solidFill>
                  <a:schemeClr val="tx1"/>
                </a:solidFill>
              </a:rPr>
              <a:t>Maldiv orollaridan qo'ng'iroq qilish uchun 00 raqamini tering</a:t>
            </a:r>
          </a:p>
          <a:p>
            <a:r>
              <a:rPr lang="ru-RU" sz="3200">
                <a:solidFill>
                  <a:schemeClr val="tx1"/>
                </a:solidFill>
              </a:rPr>
              <a:t>Maldiv orollariga qo'ng'iroq qilish uchun +960 raqamini tering.</a:t>
            </a:r>
          </a:p>
          <a:p>
            <a:r>
              <a:rPr lang="ru-RU" sz="3200">
                <a:solidFill>
                  <a:schemeClr val="tx1"/>
                </a:solidFill>
              </a:rPr>
              <a:t>Internet qo'shimchasi: .mv</a:t>
            </a:r>
          </a:p>
          <a:p>
            <a:r>
              <a:rPr lang="ru-RU" sz="3200">
                <a:solidFill>
                  <a:schemeClr val="tx1"/>
                </a:solidFill>
              </a:rPr>
              <a:t>Telefon liniyalari: 100 aholiga 7,1</a:t>
            </a:r>
          </a:p>
          <a:p>
            <a:r>
              <a:rPr lang="ru-RU" sz="3200">
                <a:solidFill>
                  <a:schemeClr val="tx1"/>
                </a:solidFill>
              </a:rPr>
              <a:t>Internet foydalanuvchilari: 100 aholiga 38,9</a:t>
            </a:r>
          </a:p>
          <a:p>
            <a:r>
              <a:rPr lang="ru-RU" sz="3200">
                <a:solidFill>
                  <a:schemeClr val="tx1"/>
                </a:solidFill>
              </a:rPr>
              <a:t>Elektr energiyasidan foydalanish imkoniyati: aholining 100 %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4304" name="Таблица 4194303"/>
          <p:cNvGraphicFramePr>
            <a:graphicFrameLocks/>
          </p:cNvGraphicFramePr>
          <p:nvPr/>
        </p:nvGraphicFramePr>
        <p:xfrm>
          <a:off x="813688" y="321085"/>
          <a:ext cx="10952088" cy="6395285"/>
        </p:xfrm>
        <a:graphic>
          <a:graphicData uri="http://schemas.openxmlformats.org/drawingml/2006/table">
            <a:tbl>
              <a:tblPr firstRow="1" firstCol="1" bandRow="1">
                <a:tableStyleId>{5C22544A-7EE6-4342-B048-85BDC9FD1C3B}</a:tableStyleId>
              </a:tblPr>
              <a:tblGrid>
                <a:gridCol w="1825348">
                  <a:extLst>
                    <a:ext uri="{9D8B030D-6E8A-4147-A177-3AD203B41FA5}">
                      <a16:colId xmlns:a16="http://schemas.microsoft.com/office/drawing/2014/main" val="20000"/>
                    </a:ext>
                  </a:extLst>
                </a:gridCol>
                <a:gridCol w="1825348">
                  <a:extLst>
                    <a:ext uri="{9D8B030D-6E8A-4147-A177-3AD203B41FA5}">
                      <a16:colId xmlns:a16="http://schemas.microsoft.com/office/drawing/2014/main" val="20001"/>
                    </a:ext>
                  </a:extLst>
                </a:gridCol>
                <a:gridCol w="1825348">
                  <a:extLst>
                    <a:ext uri="{9D8B030D-6E8A-4147-A177-3AD203B41FA5}">
                      <a16:colId xmlns:a16="http://schemas.microsoft.com/office/drawing/2014/main" val="20002"/>
                    </a:ext>
                  </a:extLst>
                </a:gridCol>
                <a:gridCol w="1825348">
                  <a:extLst>
                    <a:ext uri="{9D8B030D-6E8A-4147-A177-3AD203B41FA5}">
                      <a16:colId xmlns:a16="http://schemas.microsoft.com/office/drawing/2014/main" val="20003"/>
                    </a:ext>
                  </a:extLst>
                </a:gridCol>
                <a:gridCol w="1825348">
                  <a:extLst>
                    <a:ext uri="{9D8B030D-6E8A-4147-A177-3AD203B41FA5}">
                      <a16:colId xmlns:a16="http://schemas.microsoft.com/office/drawing/2014/main" val="20004"/>
                    </a:ext>
                  </a:extLst>
                </a:gridCol>
                <a:gridCol w="1825348">
                  <a:extLst>
                    <a:ext uri="{9D8B030D-6E8A-4147-A177-3AD203B41FA5}">
                      <a16:colId xmlns:a16="http://schemas.microsoft.com/office/drawing/2014/main" val="20005"/>
                    </a:ext>
                  </a:extLst>
                </a:gridCol>
              </a:tblGrid>
              <a:tr h="1279057">
                <a:tc>
                  <a:txBody>
                    <a:bodyPr/>
                    <a:lstStyle/>
                    <a:p>
                      <a:r>
                        <a:rPr lang="en-US" altLang="ru-RU"/>
                        <a:t>Tashqi savdo korsatkichlari</a:t>
                      </a:r>
                      <a:endParaRPr lang="ru-RU" altLang="en-US"/>
                    </a:p>
                  </a:txBody>
                  <a:tcPr/>
                </a:tc>
                <a:tc>
                  <a:txBody>
                    <a:bodyPr/>
                    <a:lstStyle/>
                    <a:p>
                      <a:r>
                        <a:rPr lang="en-US" altLang="ru-RU"/>
                        <a:t>2017 yil</a:t>
                      </a:r>
                      <a:endParaRPr lang="ru-RU" altLang="en-US"/>
                    </a:p>
                  </a:txBody>
                  <a:tcPr/>
                </a:tc>
                <a:tc>
                  <a:txBody>
                    <a:bodyPr/>
                    <a:lstStyle/>
                    <a:p>
                      <a:r>
                        <a:rPr lang="en-US" altLang="ru-RU"/>
                        <a:t>2018 yil</a:t>
                      </a:r>
                      <a:endParaRPr lang="ru-RU" altLang="en-US"/>
                    </a:p>
                  </a:txBody>
                  <a:tcPr/>
                </a:tc>
                <a:tc>
                  <a:txBody>
                    <a:bodyPr/>
                    <a:lstStyle/>
                    <a:p>
                      <a:r>
                        <a:rPr lang="en-US" altLang="ru-RU"/>
                        <a:t>2019 yil</a:t>
                      </a:r>
                      <a:endParaRPr lang="ru-RU" altLang="en-US"/>
                    </a:p>
                  </a:txBody>
                  <a:tcPr/>
                </a:tc>
                <a:tc>
                  <a:txBody>
                    <a:bodyPr/>
                    <a:lstStyle/>
                    <a:p>
                      <a:r>
                        <a:rPr lang="en-US" altLang="ru-RU"/>
                        <a:t>2020 yil</a:t>
                      </a:r>
                      <a:endParaRPr lang="ru-RU" altLang="en-US"/>
                    </a:p>
                  </a:txBody>
                  <a:tcPr/>
                </a:tc>
                <a:tc>
                  <a:txBody>
                    <a:bodyPr/>
                    <a:lstStyle/>
                    <a:p>
                      <a:r>
                        <a:rPr lang="en-US" altLang="ru-RU"/>
                        <a:t>2021 yil</a:t>
                      </a:r>
                      <a:endParaRPr lang="ru-RU" altLang="en-US"/>
                    </a:p>
                  </a:txBody>
                  <a:tcPr/>
                </a:tc>
                <a:extLst>
                  <a:ext uri="{0D108BD9-81ED-4DB2-BD59-A6C34878D82A}">
                    <a16:rowId xmlns:a16="http://schemas.microsoft.com/office/drawing/2014/main" val="10000"/>
                  </a:ext>
                </a:extLst>
              </a:tr>
              <a:tr h="1279057">
                <a:tc>
                  <a:txBody>
                    <a:bodyPr/>
                    <a:lstStyle/>
                    <a:p>
                      <a:r>
                        <a:rPr lang="en-US" altLang="ru-RU"/>
                        <a:t>Tovar import</a:t>
                      </a:r>
                      <a:endParaRPr lang="ru-RU" altLang="en-US"/>
                    </a:p>
                  </a:txBody>
                  <a:tcPr/>
                </a:tc>
                <a:tc>
                  <a:txBody>
                    <a:bodyPr/>
                    <a:lstStyle/>
                    <a:p>
                      <a:r>
                        <a:rPr lang="en-US" altLang="ru-RU"/>
                        <a:t>2360</a:t>
                      </a:r>
                      <a:endParaRPr lang="ru-RU" altLang="en-US"/>
                    </a:p>
                  </a:txBody>
                  <a:tcPr/>
                </a:tc>
                <a:tc>
                  <a:txBody>
                    <a:bodyPr/>
                    <a:lstStyle/>
                    <a:p>
                      <a:r>
                        <a:rPr lang="en-US" altLang="ru-RU"/>
                        <a:t>2960</a:t>
                      </a:r>
                      <a:endParaRPr lang="ru-RU" altLang="en-US"/>
                    </a:p>
                  </a:txBody>
                  <a:tcPr/>
                </a:tc>
                <a:tc>
                  <a:txBody>
                    <a:bodyPr/>
                    <a:lstStyle/>
                    <a:p>
                      <a:r>
                        <a:rPr lang="en-US" altLang="ru-RU"/>
                        <a:t>2888</a:t>
                      </a:r>
                      <a:endParaRPr lang="ru-RU" altLang="en-US"/>
                    </a:p>
                  </a:txBody>
                  <a:tcPr/>
                </a:tc>
                <a:tc>
                  <a:txBody>
                    <a:bodyPr/>
                    <a:lstStyle/>
                    <a:p>
                      <a:r>
                        <a:rPr lang="en-US" altLang="ru-RU"/>
                        <a:t>1839</a:t>
                      </a:r>
                      <a:endParaRPr lang="ru-RU" altLang="en-US"/>
                    </a:p>
                  </a:txBody>
                  <a:tcPr/>
                </a:tc>
                <a:tc>
                  <a:txBody>
                    <a:bodyPr/>
                    <a:lstStyle/>
                    <a:p>
                      <a:r>
                        <a:rPr lang="en-US" altLang="ru-RU"/>
                        <a:t>2574</a:t>
                      </a:r>
                      <a:endParaRPr lang="ru-RU" altLang="en-US"/>
                    </a:p>
                  </a:txBody>
                  <a:tcPr/>
                </a:tc>
                <a:extLst>
                  <a:ext uri="{0D108BD9-81ED-4DB2-BD59-A6C34878D82A}">
                    <a16:rowId xmlns:a16="http://schemas.microsoft.com/office/drawing/2014/main" val="10001"/>
                  </a:ext>
                </a:extLst>
              </a:tr>
              <a:tr h="1279057">
                <a:tc>
                  <a:txBody>
                    <a:bodyPr/>
                    <a:lstStyle/>
                    <a:p>
                      <a:r>
                        <a:rPr lang="en-US" altLang="ru-RU"/>
                        <a:t>Tovar eksport</a:t>
                      </a:r>
                      <a:endParaRPr lang="ru-RU" altLang="en-US"/>
                    </a:p>
                  </a:txBody>
                  <a:tcPr/>
                </a:tc>
                <a:tc>
                  <a:txBody>
                    <a:bodyPr/>
                    <a:lstStyle/>
                    <a:p>
                      <a:r>
                        <a:rPr lang="en-US" altLang="ru-RU"/>
                        <a:t>318</a:t>
                      </a:r>
                      <a:endParaRPr lang="ru-RU" altLang="en-US"/>
                    </a:p>
                  </a:txBody>
                  <a:tcPr/>
                </a:tc>
                <a:tc>
                  <a:txBody>
                    <a:bodyPr/>
                    <a:lstStyle/>
                    <a:p>
                      <a:r>
                        <a:rPr lang="en-US" altLang="ru-RU"/>
                        <a:t>339</a:t>
                      </a:r>
                      <a:endParaRPr lang="ru-RU" altLang="en-US"/>
                    </a:p>
                  </a:txBody>
                  <a:tcPr/>
                </a:tc>
                <a:tc>
                  <a:txBody>
                    <a:bodyPr/>
                    <a:lstStyle/>
                    <a:p>
                      <a:r>
                        <a:rPr lang="en-US" altLang="ru-RU"/>
                        <a:t>361</a:t>
                      </a:r>
                      <a:endParaRPr lang="ru-RU" altLang="en-US"/>
                    </a:p>
                  </a:txBody>
                  <a:tcPr/>
                </a:tc>
                <a:tc>
                  <a:txBody>
                    <a:bodyPr/>
                    <a:lstStyle/>
                    <a:p>
                      <a:r>
                        <a:rPr lang="en-US" altLang="ru-RU"/>
                        <a:t>286</a:t>
                      </a:r>
                      <a:endParaRPr lang="ru-RU" altLang="en-US"/>
                    </a:p>
                  </a:txBody>
                  <a:tcPr/>
                </a:tc>
                <a:tc>
                  <a:txBody>
                    <a:bodyPr/>
                    <a:lstStyle/>
                    <a:p>
                      <a:r>
                        <a:rPr lang="en-US" altLang="ru-RU"/>
                        <a:t>285</a:t>
                      </a:r>
                      <a:endParaRPr lang="ru-RU" altLang="en-US"/>
                    </a:p>
                  </a:txBody>
                  <a:tcPr/>
                </a:tc>
                <a:extLst>
                  <a:ext uri="{0D108BD9-81ED-4DB2-BD59-A6C34878D82A}">
                    <a16:rowId xmlns:a16="http://schemas.microsoft.com/office/drawing/2014/main" val="10002"/>
                  </a:ext>
                </a:extLst>
              </a:tr>
              <a:tr h="1279057">
                <a:tc>
                  <a:txBody>
                    <a:bodyPr/>
                    <a:lstStyle/>
                    <a:p>
                      <a:r>
                        <a:rPr lang="en-US" altLang="ru-RU"/>
                        <a:t>Xizmatlar import</a:t>
                      </a:r>
                      <a:endParaRPr lang="ru-RU" altLang="en-US"/>
                    </a:p>
                  </a:txBody>
                  <a:tcPr/>
                </a:tc>
                <a:tc>
                  <a:txBody>
                    <a:bodyPr/>
                    <a:lstStyle/>
                    <a:p>
                      <a:r>
                        <a:rPr lang="en-US" altLang="ru-RU"/>
                        <a:t>1279</a:t>
                      </a:r>
                      <a:endParaRPr lang="ru-RU" altLang="en-US"/>
                    </a:p>
                  </a:txBody>
                  <a:tcPr/>
                </a:tc>
                <a:tc>
                  <a:txBody>
                    <a:bodyPr/>
                    <a:lstStyle/>
                    <a:p>
                      <a:r>
                        <a:rPr lang="en-US" altLang="ru-RU"/>
                        <a:t>1328</a:t>
                      </a:r>
                      <a:endParaRPr lang="ru-RU" altLang="en-US"/>
                    </a:p>
                  </a:txBody>
                  <a:tcPr/>
                </a:tc>
                <a:tc>
                  <a:txBody>
                    <a:bodyPr/>
                    <a:lstStyle/>
                    <a:p>
                      <a:r>
                        <a:rPr lang="en-US" altLang="ru-RU"/>
                        <a:t>1326</a:t>
                      </a:r>
                      <a:endParaRPr lang="ru-RU" altLang="en-US"/>
                    </a:p>
                  </a:txBody>
                  <a:tcPr/>
                </a:tc>
                <a:tc>
                  <a:txBody>
                    <a:bodyPr/>
                    <a:lstStyle/>
                    <a:p>
                      <a:r>
                        <a:rPr lang="en-US" altLang="ru-RU"/>
                        <a:t>707</a:t>
                      </a:r>
                      <a:endParaRPr lang="ru-RU" altLang="en-US"/>
                    </a:p>
                  </a:txBody>
                  <a:tcPr/>
                </a:tc>
                <a:tc>
                  <a:txBody>
                    <a:bodyPr/>
                    <a:lstStyle/>
                    <a:p>
                      <a:r>
                        <a:rPr lang="en-US" altLang="ru-RU"/>
                        <a:t>1109</a:t>
                      </a:r>
                      <a:endParaRPr lang="ru-RU" altLang="en-US"/>
                    </a:p>
                  </a:txBody>
                  <a:tcPr/>
                </a:tc>
                <a:extLst>
                  <a:ext uri="{0D108BD9-81ED-4DB2-BD59-A6C34878D82A}">
                    <a16:rowId xmlns:a16="http://schemas.microsoft.com/office/drawing/2014/main" val="10003"/>
                  </a:ext>
                </a:extLst>
              </a:tr>
              <a:tr h="1279057">
                <a:tc>
                  <a:txBody>
                    <a:bodyPr/>
                    <a:lstStyle/>
                    <a:p>
                      <a:r>
                        <a:rPr lang="en-US" altLang="ru-RU"/>
                        <a:t>Xizmatlar eksport</a:t>
                      </a:r>
                      <a:endParaRPr lang="ru-RU" altLang="en-US"/>
                    </a:p>
                  </a:txBody>
                  <a:tcPr/>
                </a:tc>
                <a:tc>
                  <a:txBody>
                    <a:bodyPr/>
                    <a:lstStyle/>
                    <a:p>
                      <a:r>
                        <a:rPr lang="en-US" altLang="ru-RU"/>
                        <a:t>2964</a:t>
                      </a:r>
                      <a:endParaRPr lang="ru-RU" altLang="en-US"/>
                    </a:p>
                  </a:txBody>
                  <a:tcPr/>
                </a:tc>
                <a:tc>
                  <a:txBody>
                    <a:bodyPr/>
                    <a:lstStyle/>
                    <a:p>
                      <a:r>
                        <a:rPr lang="en-US" altLang="ru-RU"/>
                        <a:t>3237</a:t>
                      </a:r>
                      <a:endParaRPr lang="ru-RU" altLang="en-US"/>
                    </a:p>
                  </a:txBody>
                  <a:tcPr/>
                </a:tc>
                <a:tc>
                  <a:txBody>
                    <a:bodyPr/>
                    <a:lstStyle/>
                    <a:p>
                      <a:r>
                        <a:rPr lang="en-US" altLang="ru-RU"/>
                        <a:t>3373</a:t>
                      </a:r>
                      <a:endParaRPr lang="ru-RU" altLang="en-US"/>
                    </a:p>
                  </a:txBody>
                  <a:tcPr/>
                </a:tc>
                <a:tc>
                  <a:txBody>
                    <a:bodyPr/>
                    <a:lstStyle/>
                    <a:p>
                      <a:r>
                        <a:rPr lang="en-US" altLang="ru-RU"/>
                        <a:t>1513</a:t>
                      </a:r>
                      <a:endParaRPr lang="ru-RU" altLang="en-US"/>
                    </a:p>
                  </a:txBody>
                  <a:tcPr/>
                </a:tc>
                <a:tc>
                  <a:txBody>
                    <a:bodyPr/>
                    <a:lstStyle/>
                    <a:p>
                      <a:r>
                        <a:rPr lang="en-US" altLang="ru-RU"/>
                        <a:t>3665</a:t>
                      </a:r>
                      <a:endParaRPr lang="ru-RU" altLang="en-US"/>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6" name="图片 1"/>
          <p:cNvPicPr>
            <a:picLocks noChangeAspect="1"/>
          </p:cNvPicPr>
          <p:nvPr/>
        </p:nvPicPr>
        <p:blipFill>
          <a:blip r:embed="rId2"/>
          <a:stretch>
            <a:fillRect/>
          </a:stretch>
        </p:blipFill>
        <p:spPr>
          <a:xfrm>
            <a:off x="0" y="0"/>
            <a:ext cx="12192000" cy="6947334"/>
          </a:xfrm>
          <a:prstGeom prst="rect">
            <a:avLst/>
          </a:prstGeom>
        </p:spPr>
      </p:pic>
      <p:sp>
        <p:nvSpPr>
          <p:cNvPr id="1048594" name="任意多边形 5"/>
          <p:cNvSpPr/>
          <p:nvPr/>
        </p:nvSpPr>
        <p:spPr>
          <a:xfrm>
            <a:off x="0" y="78857"/>
            <a:ext cx="5190874" cy="595574"/>
          </a:xfrm>
          <a:custGeom>
            <a:avLst/>
            <a:gdLst>
              <a:gd name="connsiteX0" fmla="*/ 0 w 4878"/>
              <a:gd name="connsiteY0" fmla="*/ 0 h 882"/>
              <a:gd name="connsiteX1" fmla="*/ 4331 w 4878"/>
              <a:gd name="connsiteY1" fmla="*/ 4 h 882"/>
              <a:gd name="connsiteX2" fmla="*/ 4878 w 4878"/>
              <a:gd name="connsiteY2" fmla="*/ 882 h 882"/>
              <a:gd name="connsiteX3" fmla="*/ 0 w 4878"/>
              <a:gd name="connsiteY3" fmla="*/ 882 h 882"/>
              <a:gd name="connsiteX4" fmla="*/ 0 w 4878"/>
              <a:gd name="connsiteY4" fmla="*/ 0 h 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8" h="882">
                <a:moveTo>
                  <a:pt x="0" y="0"/>
                </a:moveTo>
                <a:lnTo>
                  <a:pt x="4331" y="4"/>
                </a:lnTo>
                <a:lnTo>
                  <a:pt x="4878" y="882"/>
                </a:lnTo>
                <a:lnTo>
                  <a:pt x="0" y="882"/>
                </a:lnTo>
                <a:lnTo>
                  <a:pt x="0" y="0"/>
                </a:lnTo>
                <a:close/>
              </a:path>
            </a:pathLst>
          </a:custGeom>
          <a:solidFill>
            <a:srgbClr val="76E2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595" name="任意多边形 6"/>
          <p:cNvSpPr/>
          <p:nvPr/>
        </p:nvSpPr>
        <p:spPr>
          <a:xfrm>
            <a:off x="10069829" y="6297930"/>
            <a:ext cx="2122170" cy="560070"/>
          </a:xfrm>
          <a:custGeom>
            <a:avLst/>
            <a:gdLst>
              <a:gd name="connsiteX0" fmla="*/ 530 w 3342"/>
              <a:gd name="connsiteY0" fmla="*/ 21 h 882"/>
              <a:gd name="connsiteX1" fmla="*/ 3342 w 3342"/>
              <a:gd name="connsiteY1" fmla="*/ 0 h 882"/>
              <a:gd name="connsiteX2" fmla="*/ 3342 w 3342"/>
              <a:gd name="connsiteY2" fmla="*/ 882 h 882"/>
              <a:gd name="connsiteX3" fmla="*/ 0 w 3342"/>
              <a:gd name="connsiteY3" fmla="*/ 882 h 882"/>
              <a:gd name="connsiteX4" fmla="*/ 530 w 3342"/>
              <a:gd name="connsiteY4" fmla="*/ 21 h 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2" h="882">
                <a:moveTo>
                  <a:pt x="530" y="21"/>
                </a:moveTo>
                <a:lnTo>
                  <a:pt x="3342" y="0"/>
                </a:lnTo>
                <a:lnTo>
                  <a:pt x="3342" y="882"/>
                </a:lnTo>
                <a:lnTo>
                  <a:pt x="0" y="882"/>
                </a:lnTo>
                <a:lnTo>
                  <a:pt x="530" y="21"/>
                </a:lnTo>
                <a:close/>
              </a:path>
            </a:pathLst>
          </a:custGeom>
          <a:solidFill>
            <a:srgbClr val="76E2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596" name="文本框 2"/>
          <p:cNvSpPr txBox="1"/>
          <p:nvPr/>
        </p:nvSpPr>
        <p:spPr>
          <a:xfrm>
            <a:off x="0" y="163891"/>
            <a:ext cx="4129842" cy="510539"/>
          </a:xfrm>
          <a:prstGeom prst="rect">
            <a:avLst/>
          </a:prstGeom>
          <a:noFill/>
        </p:spPr>
        <p:txBody>
          <a:bodyPr wrap="square" rtlCol="0">
            <a:spAutoFit/>
          </a:bodyPr>
          <a:lstStyle/>
          <a:p>
            <a:r>
              <a:rPr lang="zh-CN" altLang="en-US" sz="2800" b="1">
                <a:solidFill>
                  <a:schemeClr val="bg1"/>
                </a:solidFill>
                <a:latin typeface="Calibri" panose="020F0502020204030204" charset="0"/>
                <a:ea typeface="Calibri" panose="020F0502020204030204" charset="0"/>
                <a:cs typeface="Calibri" panose="020F0502020204030204" charset="0"/>
              </a:rPr>
              <a:t>Bojxona va immigratsiya</a:t>
            </a:r>
            <a:endParaRPr lang="zh-CN" altLang="en-US" sz="2000" b="1">
              <a:solidFill>
                <a:schemeClr val="bg1"/>
              </a:solidFill>
              <a:latin typeface="Calibri" panose="020F0502020204030204" charset="0"/>
              <a:ea typeface="Calibri" panose="020F0502020204030204" charset="0"/>
              <a:cs typeface="Calibri" panose="020F0502020204030204" charset="0"/>
            </a:endParaRPr>
          </a:p>
        </p:txBody>
      </p:sp>
      <p:sp>
        <p:nvSpPr>
          <p:cNvPr id="1048597" name="文本框 7"/>
          <p:cNvSpPr txBox="1"/>
          <p:nvPr/>
        </p:nvSpPr>
        <p:spPr>
          <a:xfrm rot="21600000">
            <a:off x="0" y="759896"/>
            <a:ext cx="12464836" cy="6187438"/>
          </a:xfrm>
          <a:prstGeom prst="rect">
            <a:avLst/>
          </a:prstGeom>
          <a:noFill/>
        </p:spPr>
        <p:txBody>
          <a:bodyPr wrap="square" rtlCol="0">
            <a:spAutoFit/>
          </a:bodyPr>
          <a:lstStyle/>
          <a:p>
            <a:pPr algn="l">
              <a:lnSpc>
                <a:spcPct val="170000"/>
              </a:lnSpc>
            </a:pPr>
            <a:r>
              <a:rPr lang="en-US" altLang="zh-CN" sz="2400">
                <a:solidFill>
                  <a:srgbClr val="000000"/>
                </a:solidFill>
                <a:latin typeface="Calibri" panose="020F0502020204030204" charset="0"/>
                <a:ea typeface="Calibri" panose="020F0502020204030204" charset="0"/>
                <a:cs typeface="Calibri" panose="020F0502020204030204" charset="0"/>
              </a:rPr>
              <a:t>Maldiv orollari bojxona va port immigratsiyasi Male' tijorat bandargohiga yaqin joyda joylashganQuyida Maldiv orollari bojxona xizmati tomonidan Male' tijorat bandargohiga qo'ng'iroq qilayotgan kemalarga berilgan xabarnoma keltirilgan.</a:t>
            </a:r>
            <a:endParaRPr lang="zh-CN" altLang="en-US" sz="2400">
              <a:solidFill>
                <a:srgbClr val="000000"/>
              </a:solidFill>
              <a:latin typeface="Calibri" panose="020F0502020204030204" charset="0"/>
              <a:ea typeface="Calibri" panose="020F0502020204030204" charset="0"/>
              <a:cs typeface="Calibri" panose="020F0502020204030204" charset="0"/>
            </a:endParaRPr>
          </a:p>
          <a:p>
            <a:pPr algn="l">
              <a:lnSpc>
                <a:spcPct val="170000"/>
              </a:lnSpc>
            </a:pPr>
            <a:r>
              <a:rPr lang="en-US" altLang="zh-CN" sz="2400">
                <a:solidFill>
                  <a:srgbClr val="000000"/>
                </a:solidFill>
                <a:latin typeface="Calibri" panose="020F0502020204030204" charset="0"/>
                <a:ea typeface="Calibri" panose="020F0502020204030204" charset="0"/>
                <a:cs typeface="Calibri" panose="020F0502020204030204" charset="0"/>
              </a:rPr>
              <a:t>- Barcha kemalardan port ruxsatnomasi, yuk manifestlari, yo'lovchilar va ekipaj ro'yxatlari va boshqa tegishli hujjatlarni taqdim etishlari so'raladi.</a:t>
            </a:r>
            <a:endParaRPr lang="zh-CN" altLang="en-US" sz="2400">
              <a:solidFill>
                <a:srgbClr val="000000"/>
              </a:solidFill>
              <a:latin typeface="Calibri" panose="020F0502020204030204" charset="0"/>
              <a:ea typeface="Calibri" panose="020F0502020204030204" charset="0"/>
              <a:cs typeface="Calibri" panose="020F0502020204030204" charset="0"/>
            </a:endParaRPr>
          </a:p>
          <a:p>
            <a:pPr algn="l">
              <a:lnSpc>
                <a:spcPct val="170000"/>
              </a:lnSpc>
            </a:pPr>
            <a:r>
              <a:rPr lang="en-US" altLang="zh-CN" sz="2400">
                <a:solidFill>
                  <a:srgbClr val="000000"/>
                </a:solidFill>
                <a:latin typeface="Calibri" panose="020F0502020204030204" charset="0"/>
                <a:ea typeface="Calibri" panose="020F0502020204030204" charset="0"/>
                <a:cs typeface="Calibri" panose="020F0502020204030204" charset="0"/>
              </a:rPr>
              <a:t>– Erkak savdo bandargohini tark etishdan oldin jo'nash vaqti xabardor qilinishi va portni rasmiylashtirish kerak.</a:t>
            </a:r>
            <a:endParaRPr lang="zh-CN" altLang="en-US" sz="2400">
              <a:solidFill>
                <a:srgbClr val="000000"/>
              </a:solidFill>
              <a:latin typeface="Calibri" panose="020F0502020204030204" charset="0"/>
              <a:ea typeface="Calibri" panose="020F0502020204030204" charset="0"/>
              <a:cs typeface="Calibri" panose="020F0502020204030204" charset="0"/>
            </a:endParaRPr>
          </a:p>
          <a:p>
            <a:pPr algn="l">
              <a:lnSpc>
                <a:spcPct val="170000"/>
              </a:lnSpc>
            </a:pPr>
            <a:r>
              <a:rPr lang="en-US" altLang="zh-CN" sz="2400">
                <a:solidFill>
                  <a:srgbClr val="000000"/>
                </a:solidFill>
                <a:latin typeface="Calibri" panose="020F0502020204030204" charset="0"/>
                <a:ea typeface="Calibri" panose="020F0502020204030204" charset="0"/>
                <a:cs typeface="Calibri" panose="020F0502020204030204" charset="0"/>
              </a:rPr>
              <a:t>- Barcha tashrif buyuruvchilar, kema ofitserlari, ekipaj va yo'lovchilardan Male' oroliga chiqish yoki tushirish paytida Male' savdo bandargohidagi iskaladan foydalanishlari so'raladi.</a:t>
            </a:r>
            <a:r>
              <a:rPr lang="en-US" altLang="zh-CN" sz="2000">
                <a:solidFill>
                  <a:schemeClr val="tx1"/>
                </a:solidFill>
                <a:latin typeface="Calibri" panose="020F0502020204030204" charset="0"/>
                <a:ea typeface="Calibri" panose="020F0502020204030204" charset="0"/>
                <a:cs typeface="Calibri" panose="020F0502020204030204" charset="0"/>
              </a:rPr>
              <a:t>  </a:t>
            </a:r>
            <a:endParaRPr lang="zh-CN" altLang="en-US" sz="2000">
              <a:solidFill>
                <a:schemeClr val="tx1"/>
              </a:solidFill>
              <a:latin typeface="Calibri" panose="020F0502020204030204" charset="0"/>
              <a:ea typeface="Calibri" panose="020F0502020204030204" charset="0"/>
              <a:cs typeface="Calibri" panose="020F0502020204030204" charset="0"/>
            </a:endParaRPr>
          </a:p>
        </p:txBody>
      </p:sp>
      <p:sp>
        <p:nvSpPr>
          <p:cNvPr id="1048598" name="文本框 8"/>
          <p:cNvSpPr txBox="1"/>
          <p:nvPr/>
        </p:nvSpPr>
        <p:spPr>
          <a:xfrm>
            <a:off x="10363200" y="6378575"/>
            <a:ext cx="1557020" cy="398780"/>
          </a:xfrm>
          <a:prstGeom prst="rect">
            <a:avLst/>
          </a:prstGeom>
          <a:noFill/>
        </p:spPr>
        <p:txBody>
          <a:bodyPr wrap="square" rtlCol="0">
            <a:spAutoFit/>
          </a:bodyPr>
          <a:lstStyle/>
          <a:p>
            <a:pPr algn="dist"/>
            <a:r>
              <a:rPr lang="en-US" altLang="zh-CN" sz="2000" b="1">
                <a:solidFill>
                  <a:schemeClr val="bg1"/>
                </a:solidFill>
                <a:latin typeface="Calibri" panose="020F0502020204030204" charset="0"/>
                <a:ea typeface="Calibri" panose="020F0502020204030204" charset="0"/>
                <a:cs typeface="Calibri" panose="020F0502020204030204" charset="0"/>
              </a:rPr>
              <a:t>Key words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71" name="图片 1" descr="52d82c1161cbd98034758a8bcaf34e71"/>
          <p:cNvPicPr>
            <a:picLocks noChangeAspect="1"/>
          </p:cNvPicPr>
          <p:nvPr/>
        </p:nvPicPr>
        <p:blipFill>
          <a:blip r:embed="rId2"/>
          <a:stretch>
            <a:fillRect/>
          </a:stretch>
        </p:blipFill>
        <p:spPr>
          <a:xfrm>
            <a:off x="-25400" y="-27940"/>
            <a:ext cx="3936365" cy="6888480"/>
          </a:xfrm>
          <a:prstGeom prst="rect">
            <a:avLst/>
          </a:prstGeom>
        </p:spPr>
      </p:pic>
      <p:sp>
        <p:nvSpPr>
          <p:cNvPr id="1048647" name="矩形 4"/>
          <p:cNvSpPr/>
          <p:nvPr/>
        </p:nvSpPr>
        <p:spPr>
          <a:xfrm>
            <a:off x="-25400" y="3673475"/>
            <a:ext cx="3937000" cy="465455"/>
          </a:xfrm>
          <a:prstGeom prst="rect">
            <a:avLst/>
          </a:prstGeom>
          <a:solidFill>
            <a:schemeClr val="tx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48" name="矩形 5"/>
          <p:cNvSpPr/>
          <p:nvPr/>
        </p:nvSpPr>
        <p:spPr>
          <a:xfrm>
            <a:off x="3911600" y="3673475"/>
            <a:ext cx="3937000" cy="465455"/>
          </a:xfrm>
          <a:prstGeom prst="rect">
            <a:avLst/>
          </a:prstGeom>
          <a:solidFill>
            <a:srgbClr val="175484">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49" name="文本框 7"/>
          <p:cNvSpPr txBox="1"/>
          <p:nvPr/>
        </p:nvSpPr>
        <p:spPr>
          <a:xfrm>
            <a:off x="5358765" y="1012190"/>
            <a:ext cx="5374640" cy="612140"/>
          </a:xfrm>
          <a:prstGeom prst="rect">
            <a:avLst/>
          </a:prstGeom>
          <a:noFill/>
        </p:spPr>
        <p:txBody>
          <a:bodyPr wrap="square" rtlCol="0">
            <a:spAutoFit/>
          </a:bodyPr>
          <a:lstStyle/>
          <a:p>
            <a:pPr algn="l">
              <a:lnSpc>
                <a:spcPct val="170000"/>
              </a:lnSpc>
            </a:pPr>
            <a:r>
              <a:rPr lang="en-US" altLang="zh-CN" sz="2000">
                <a:solidFill>
                  <a:schemeClr val="tx1"/>
                </a:solidFill>
                <a:latin typeface="Calibri" panose="020F0502020204030204" charset="0"/>
                <a:ea typeface="Calibri" panose="020F0502020204030204" charset="0"/>
                <a:cs typeface="Calibri" panose="020F0502020204030204" charset="0"/>
              </a:rPr>
              <a:t>    </a:t>
            </a:r>
            <a:endParaRPr lang="zh-CN" altLang="en-US" sz="2000">
              <a:solidFill>
                <a:schemeClr val="tx1"/>
              </a:solidFill>
              <a:latin typeface="Calibri" panose="020F0502020204030204" charset="0"/>
              <a:ea typeface="Calibri" panose="020F0502020204030204" charset="0"/>
              <a:cs typeface="Calibri" panose="020F0502020204030204" charset="0"/>
            </a:endParaRPr>
          </a:p>
        </p:txBody>
      </p:sp>
      <p:sp>
        <p:nvSpPr>
          <p:cNvPr id="1048650" name="文本框 11"/>
          <p:cNvSpPr txBox="1"/>
          <p:nvPr/>
        </p:nvSpPr>
        <p:spPr>
          <a:xfrm>
            <a:off x="832485" y="3673475"/>
            <a:ext cx="1735455" cy="398780"/>
          </a:xfrm>
          <a:prstGeom prst="rect">
            <a:avLst/>
          </a:prstGeom>
          <a:noFill/>
        </p:spPr>
        <p:txBody>
          <a:bodyPr wrap="square" rtlCol="0">
            <a:spAutoFit/>
          </a:bodyPr>
          <a:lstStyle/>
          <a:p>
            <a:pPr algn="dist"/>
            <a:r>
              <a:rPr lang="en-US" altLang="zh-CN" sz="2000" b="1">
                <a:solidFill>
                  <a:schemeClr val="bg1"/>
                </a:solidFill>
                <a:latin typeface="Calibri" panose="020F0502020204030204" charset="0"/>
                <a:ea typeface="Calibri" panose="020F0502020204030204" charset="0"/>
                <a:cs typeface="Calibri" panose="020F0502020204030204" charset="0"/>
              </a:rPr>
              <a:t>Key words</a:t>
            </a:r>
          </a:p>
        </p:txBody>
      </p:sp>
      <p:pic>
        <p:nvPicPr>
          <p:cNvPr id="2097172" name="图片 9" descr="d9291bbca91bc5a4a111b3f8a26da4a7"/>
          <p:cNvPicPr>
            <a:picLocks noChangeAspect="1"/>
          </p:cNvPicPr>
          <p:nvPr/>
        </p:nvPicPr>
        <p:blipFill>
          <a:blip r:embed="rId3"/>
          <a:stretch>
            <a:fillRect/>
          </a:stretch>
        </p:blipFill>
        <p:spPr>
          <a:xfrm>
            <a:off x="3911600" y="4138295"/>
            <a:ext cx="3937635" cy="2722245"/>
          </a:xfrm>
          <a:prstGeom prst="rect">
            <a:avLst/>
          </a:prstGeom>
        </p:spPr>
      </p:pic>
      <p:pic>
        <p:nvPicPr>
          <p:cNvPr id="2097173" name="图片 10" descr="de404cb8de79a1e67580472ab4c12956"/>
          <p:cNvPicPr>
            <a:picLocks noChangeAspect="1"/>
          </p:cNvPicPr>
          <p:nvPr/>
        </p:nvPicPr>
        <p:blipFill>
          <a:blip r:embed="rId4"/>
          <a:stretch>
            <a:fillRect/>
          </a:stretch>
        </p:blipFill>
        <p:spPr>
          <a:xfrm>
            <a:off x="7849235" y="4138930"/>
            <a:ext cx="4427220" cy="2722245"/>
          </a:xfrm>
          <a:prstGeom prst="rect">
            <a:avLst/>
          </a:prstGeom>
        </p:spPr>
      </p:pic>
      <p:sp>
        <p:nvSpPr>
          <p:cNvPr id="1048651" name="矩形 12"/>
          <p:cNvSpPr/>
          <p:nvPr/>
        </p:nvSpPr>
        <p:spPr>
          <a:xfrm>
            <a:off x="7849235" y="3673475"/>
            <a:ext cx="4427855" cy="465455"/>
          </a:xfrm>
          <a:prstGeom prst="rect">
            <a:avLst/>
          </a:prstGeom>
          <a:solidFill>
            <a:srgbClr val="0070C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52" name="文本框 8"/>
          <p:cNvSpPr txBox="1"/>
          <p:nvPr/>
        </p:nvSpPr>
        <p:spPr>
          <a:xfrm>
            <a:off x="6638290" y="3706495"/>
            <a:ext cx="2816225" cy="398780"/>
          </a:xfrm>
          <a:prstGeom prst="rect">
            <a:avLst/>
          </a:prstGeom>
          <a:noFill/>
        </p:spPr>
        <p:txBody>
          <a:bodyPr wrap="square" rtlCol="0">
            <a:spAutoFit/>
          </a:bodyPr>
          <a:lstStyle/>
          <a:p>
            <a:pPr algn="dist"/>
            <a:r>
              <a:rPr lang="zh-CN" altLang="en-US" sz="2000" b="1">
                <a:solidFill>
                  <a:schemeClr val="bg1"/>
                </a:solidFill>
                <a:latin typeface="Calibri" panose="020F0502020204030204" charset="0"/>
                <a:ea typeface="Calibri" panose="020F0502020204030204" charset="0"/>
                <a:cs typeface="Calibri" panose="020F0502020204030204" charset="0"/>
              </a:rPr>
              <a:t>Key words</a:t>
            </a:r>
          </a:p>
        </p:txBody>
      </p:sp>
      <p:sp>
        <p:nvSpPr>
          <p:cNvPr id="1048653" name="半闭框 13"/>
          <p:cNvSpPr/>
          <p:nvPr/>
        </p:nvSpPr>
        <p:spPr>
          <a:xfrm rot="5400000" flipH="1">
            <a:off x="10253345" y="2192655"/>
            <a:ext cx="491490" cy="467995"/>
          </a:xfrm>
          <a:prstGeom prst="halfFrame">
            <a:avLst>
              <a:gd name="adj1" fmla="val 4368"/>
              <a:gd name="adj2" fmla="val 327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a typeface="Calibri" panose="020F0502020204030204" charset="0"/>
              <a:cs typeface="Calibri" panose="020F0502020204030204" charset="0"/>
            </a:endParaRPr>
          </a:p>
        </p:txBody>
      </p:sp>
      <p:sp>
        <p:nvSpPr>
          <p:cNvPr id="1048654" name="半闭框 14"/>
          <p:cNvSpPr/>
          <p:nvPr/>
        </p:nvSpPr>
        <p:spPr>
          <a:xfrm>
            <a:off x="3688666" y="-284466"/>
            <a:ext cx="8321139" cy="4422761"/>
          </a:xfrm>
          <a:prstGeom prst="halfFrame">
            <a:avLst>
              <a:gd name="adj1" fmla="val 4368"/>
              <a:gd name="adj2" fmla="val 327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rgbClr val="800000"/>
                </a:solidFill>
                <a:ea typeface="Calibri" panose="020F0502020204030204" charset="0"/>
                <a:cs typeface="Calibri" panose="020F0502020204030204" charset="0"/>
              </a:rPr>
              <a:t>Quyida Maldiv orollariga olib kirish mutlaqo taqiqlangan narsalar keltirilgan. </a:t>
            </a:r>
          </a:p>
          <a:p>
            <a:pPr algn="ctr"/>
            <a:r>
              <a:rPr lang="zh-CN" altLang="en-US">
                <a:solidFill>
                  <a:schemeClr val="tx1"/>
                </a:solidFill>
                <a:ea typeface="Calibri" panose="020F0502020204030204" charset="0"/>
                <a:cs typeface="Calibri" panose="020F0502020204030204" charset="0"/>
              </a:rPr>
              <a:t>- Fonograf materiallari</a:t>
            </a:r>
          </a:p>
          <a:p>
            <a:pPr algn="ctr"/>
            <a:r>
              <a:rPr lang="zh-CN" altLang="en-US">
                <a:solidFill>
                  <a:schemeClr val="tx1"/>
                </a:solidFill>
                <a:ea typeface="Calibri" panose="020F0502020204030204" charset="0"/>
                <a:cs typeface="Calibri" panose="020F0502020204030204" charset="0"/>
              </a:rPr>
              <a:t>Eslatma: Maldiv orollari bojxona xizmati boshlig'i ushbu Nizomda nazarda tutilgan narsalarga qo'shimcha ravishda, uning fikricha, olib kirishi taqiqlangan har qanday narsalarni olib qo'yishi va bu haqda Savdo va sanoat vazirligiga xabar berishi mumkin. Yakuniy hisob-kitob Savdo va sanoat vazirligining qarorlariga muvofiq amalga oshiriladi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7" name="图片 1" descr="aed2ba1176abb6f71fcb879fd29bf0ef"/>
          <p:cNvPicPr>
            <a:picLocks noChangeAspect="1"/>
          </p:cNvPicPr>
          <p:nvPr/>
        </p:nvPicPr>
        <p:blipFill>
          <a:blip r:embed="rId2"/>
          <a:stretch>
            <a:fillRect/>
          </a:stretch>
        </p:blipFill>
        <p:spPr>
          <a:xfrm>
            <a:off x="4872990" y="3089275"/>
            <a:ext cx="7342505" cy="3780155"/>
          </a:xfrm>
          <a:prstGeom prst="rect">
            <a:avLst/>
          </a:prstGeom>
        </p:spPr>
      </p:pic>
      <p:sp>
        <p:nvSpPr>
          <p:cNvPr id="1048599" name="矩形 3"/>
          <p:cNvSpPr/>
          <p:nvPr/>
        </p:nvSpPr>
        <p:spPr>
          <a:xfrm>
            <a:off x="7852410" y="0"/>
            <a:ext cx="619125" cy="3089275"/>
          </a:xfrm>
          <a:prstGeom prst="rect">
            <a:avLst/>
          </a:prstGeom>
          <a:solidFill>
            <a:srgbClr val="76E2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pic>
        <p:nvPicPr>
          <p:cNvPr id="2097158" name="图片 4"/>
          <p:cNvPicPr>
            <a:picLocks noChangeAspect="1"/>
          </p:cNvPicPr>
          <p:nvPr/>
        </p:nvPicPr>
        <p:blipFill>
          <a:blip r:embed="rId3"/>
          <a:stretch>
            <a:fillRect/>
          </a:stretch>
        </p:blipFill>
        <p:spPr>
          <a:xfrm>
            <a:off x="0" y="0"/>
            <a:ext cx="7852475" cy="3089100"/>
          </a:xfrm>
          <a:prstGeom prst="rect">
            <a:avLst/>
          </a:prstGeom>
        </p:spPr>
      </p:pic>
      <p:sp>
        <p:nvSpPr>
          <p:cNvPr id="1048600" name="文本框 2"/>
          <p:cNvSpPr txBox="1"/>
          <p:nvPr/>
        </p:nvSpPr>
        <p:spPr>
          <a:xfrm>
            <a:off x="7917180" y="392430"/>
            <a:ext cx="490220" cy="2447290"/>
          </a:xfrm>
          <a:prstGeom prst="rect">
            <a:avLst/>
          </a:prstGeom>
          <a:noFill/>
        </p:spPr>
        <p:txBody>
          <a:bodyPr vert="eaVert" wrap="square" rtlCol="0">
            <a:spAutoFit/>
          </a:bodyPr>
          <a:lstStyle/>
          <a:p>
            <a:pPr algn="dist"/>
            <a:r>
              <a:rPr lang="zh-CN" altLang="en-US" sz="2000" b="1">
                <a:solidFill>
                  <a:schemeClr val="bg1"/>
                </a:solidFill>
                <a:latin typeface="Calibri" panose="020F0502020204030204" charset="0"/>
                <a:ea typeface="Calibri" panose="020F0502020204030204" charset="0"/>
                <a:cs typeface="Calibri" panose="020F0502020204030204" charset="0"/>
              </a:rPr>
              <a:t>Key words</a:t>
            </a:r>
          </a:p>
        </p:txBody>
      </p:sp>
      <p:sp>
        <p:nvSpPr>
          <p:cNvPr id="1048601" name="文本框 7"/>
          <p:cNvSpPr txBox="1"/>
          <p:nvPr/>
        </p:nvSpPr>
        <p:spPr>
          <a:xfrm>
            <a:off x="73195" y="3255009"/>
            <a:ext cx="4308940" cy="3215641"/>
          </a:xfrm>
          <a:prstGeom prst="rect">
            <a:avLst/>
          </a:prstGeom>
          <a:noFill/>
        </p:spPr>
        <p:txBody>
          <a:bodyPr wrap="square" rtlCol="0">
            <a:spAutoFit/>
          </a:bodyPr>
          <a:lstStyle/>
          <a:p>
            <a:pPr algn="l">
              <a:lnSpc>
                <a:spcPct val="170000"/>
              </a:lnSpc>
            </a:pPr>
            <a:r>
              <a:rPr lang="zh-CN" altLang="en-US" sz="2000">
                <a:solidFill>
                  <a:schemeClr val="tx1"/>
                </a:solidFill>
                <a:latin typeface="Calibri" panose="020F0502020204030204" charset="0"/>
                <a:ea typeface="Calibri" panose="020F0502020204030204" charset="0"/>
                <a:cs typeface="Calibri" panose="020F0502020204030204" charset="0"/>
              </a:rPr>
              <a:t>BOJOJIY RUXSATLARI:  umumiy qiymati MRF dan oshmaydigan narsalar. Har bir ekipaj a'zosi uchun sharob, spirtli ichimliklar va boshqalar bundan mustasno 6000.00 ozod qilinadi.</a:t>
            </a:r>
          </a:p>
        </p:txBody>
      </p:sp>
      <p:sp>
        <p:nvSpPr>
          <p:cNvPr id="1048602" name="任意多边形 8"/>
          <p:cNvSpPr/>
          <p:nvPr/>
        </p:nvSpPr>
        <p:spPr>
          <a:xfrm>
            <a:off x="-30481" y="6363970"/>
            <a:ext cx="1817370" cy="506095"/>
          </a:xfrm>
          <a:custGeom>
            <a:avLst/>
            <a:gdLst>
              <a:gd name="connsiteX0" fmla="*/ 0 w 2862"/>
              <a:gd name="connsiteY0" fmla="*/ 0 h 797"/>
              <a:gd name="connsiteX1" fmla="*/ 2770 w 2862"/>
              <a:gd name="connsiteY1" fmla="*/ 82 h 797"/>
              <a:gd name="connsiteX2" fmla="*/ 2862 w 2862"/>
              <a:gd name="connsiteY2" fmla="*/ 795 h 797"/>
              <a:gd name="connsiteX3" fmla="*/ 48 w 2862"/>
              <a:gd name="connsiteY3" fmla="*/ 797 h 797"/>
              <a:gd name="connsiteX4" fmla="*/ 0 w 2862"/>
              <a:gd name="connsiteY4" fmla="*/ 0 h 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2" h="797">
                <a:moveTo>
                  <a:pt x="0" y="0"/>
                </a:moveTo>
                <a:lnTo>
                  <a:pt x="2770" y="82"/>
                </a:lnTo>
                <a:lnTo>
                  <a:pt x="2862" y="795"/>
                </a:lnTo>
                <a:lnTo>
                  <a:pt x="48" y="797"/>
                </a:lnTo>
                <a:lnTo>
                  <a:pt x="0" y="0"/>
                </a:lnTo>
                <a:close/>
              </a:path>
            </a:pathLst>
          </a:custGeom>
          <a:solidFill>
            <a:srgbClr val="76E2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03" name="文本框 9"/>
          <p:cNvSpPr txBox="1"/>
          <p:nvPr/>
        </p:nvSpPr>
        <p:spPr>
          <a:xfrm>
            <a:off x="236855" y="6470650"/>
            <a:ext cx="1877695" cy="398780"/>
          </a:xfrm>
          <a:prstGeom prst="rect">
            <a:avLst/>
          </a:prstGeom>
          <a:noFill/>
        </p:spPr>
        <p:txBody>
          <a:bodyPr wrap="square" rtlCol="0">
            <a:spAutoFit/>
          </a:bodyPr>
          <a:lstStyle/>
          <a:p>
            <a:pPr algn="dist"/>
            <a:r>
              <a:rPr lang="en-US" altLang="zh-CN" sz="2000" b="1">
                <a:solidFill>
                  <a:schemeClr val="bg1"/>
                </a:solidFill>
                <a:latin typeface="Calibri" panose="020F0502020204030204" charset="0"/>
                <a:ea typeface="Calibri" panose="020F0502020204030204" charset="0"/>
                <a:cs typeface="Calibri" panose="020F0502020204030204" charset="0"/>
              </a:rPr>
              <a:t>Key words</a:t>
            </a:r>
          </a:p>
        </p:txBody>
      </p:sp>
      <p:pic>
        <p:nvPicPr>
          <p:cNvPr id="2097159" name="图片 10" descr="6e1a07409d09d6dc3585af6c83c9dfde"/>
          <p:cNvPicPr>
            <a:picLocks noChangeAspect="1"/>
          </p:cNvPicPr>
          <p:nvPr/>
        </p:nvPicPr>
        <p:blipFill>
          <a:blip r:embed="rId4"/>
          <a:srcRect l="11174" r="35088"/>
          <a:stretch>
            <a:fillRect/>
          </a:stretch>
        </p:blipFill>
        <p:spPr>
          <a:xfrm>
            <a:off x="8471535" y="0"/>
            <a:ext cx="3743960" cy="3089910"/>
          </a:xfrm>
          <a:prstGeom prst="rect">
            <a:avLst/>
          </a:prstGeom>
        </p:spPr>
      </p:pic>
      <p:sp>
        <p:nvSpPr>
          <p:cNvPr id="1048604" name="矩形 5"/>
          <p:cNvSpPr/>
          <p:nvPr/>
        </p:nvSpPr>
        <p:spPr>
          <a:xfrm>
            <a:off x="4382135" y="3088640"/>
            <a:ext cx="490855" cy="3780790"/>
          </a:xfrm>
          <a:prstGeom prst="rect">
            <a:avLst/>
          </a:prstGeom>
          <a:solidFill>
            <a:srgbClr val="76E2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05" name="文本框 6"/>
          <p:cNvSpPr txBox="1"/>
          <p:nvPr/>
        </p:nvSpPr>
        <p:spPr>
          <a:xfrm>
            <a:off x="4382770" y="3539490"/>
            <a:ext cx="490220" cy="2793365"/>
          </a:xfrm>
          <a:prstGeom prst="rect">
            <a:avLst/>
          </a:prstGeom>
          <a:noFill/>
        </p:spPr>
        <p:txBody>
          <a:bodyPr vert="eaVert" wrap="square" rtlCol="0">
            <a:spAutoFit/>
          </a:bodyPr>
          <a:lstStyle/>
          <a:p>
            <a:pPr algn="dist"/>
            <a:r>
              <a:rPr lang="zh-CN" altLang="en-US" sz="2000" b="1">
                <a:solidFill>
                  <a:schemeClr val="bg1"/>
                </a:solidFill>
                <a:latin typeface="Calibri" panose="020F0502020204030204" charset="0"/>
                <a:ea typeface="Calibri" panose="020F0502020204030204" charset="0"/>
                <a:cs typeface="Calibri" panose="020F0502020204030204" charset="0"/>
              </a:rPr>
              <a:t>Key words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0" name="图片 1"/>
          <p:cNvPicPr>
            <a:picLocks noChangeAspect="1"/>
          </p:cNvPicPr>
          <p:nvPr/>
        </p:nvPicPr>
        <p:blipFill>
          <a:blip r:embed="rId2"/>
          <a:stretch>
            <a:fillRect/>
          </a:stretch>
        </p:blipFill>
        <p:spPr>
          <a:xfrm>
            <a:off x="0" y="0"/>
            <a:ext cx="12192000" cy="4324350"/>
          </a:xfrm>
          <a:prstGeom prst="rect">
            <a:avLst/>
          </a:prstGeom>
        </p:spPr>
      </p:pic>
      <p:sp>
        <p:nvSpPr>
          <p:cNvPr id="1048606" name="矩形 2"/>
          <p:cNvSpPr/>
          <p:nvPr/>
        </p:nvSpPr>
        <p:spPr>
          <a:xfrm>
            <a:off x="1497330" y="4324350"/>
            <a:ext cx="5566410" cy="2533650"/>
          </a:xfrm>
          <a:prstGeom prst="rect">
            <a:avLst/>
          </a:prstGeom>
          <a:solidFill>
            <a:srgbClr val="68D2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07" name="文本框 7"/>
          <p:cNvSpPr txBox="1"/>
          <p:nvPr/>
        </p:nvSpPr>
        <p:spPr>
          <a:xfrm>
            <a:off x="922020" y="2828924"/>
            <a:ext cx="10624557" cy="3749040"/>
          </a:xfrm>
          <a:prstGeom prst="rect">
            <a:avLst/>
          </a:prstGeom>
          <a:noFill/>
        </p:spPr>
        <p:txBody>
          <a:bodyPr wrap="square" rtlCol="0">
            <a:spAutoFit/>
          </a:bodyPr>
          <a:lstStyle/>
          <a:p>
            <a:pPr algn="l">
              <a:lnSpc>
                <a:spcPct val="170000"/>
              </a:lnSpc>
            </a:pPr>
            <a:r>
              <a:rPr lang="en-US" altLang="zh-CN" sz="2400">
                <a:solidFill>
                  <a:srgbClr val="000000"/>
                </a:solidFill>
                <a:latin typeface="Calibri" panose="020F0502020204030204" charset="0"/>
                <a:ea typeface="Calibri" panose="020F0502020204030204" charset="0"/>
                <a:cs typeface="Calibri" panose="020F0502020204030204" charset="0"/>
              </a:rPr>
              <a:t>Sayyohlar uchun Maldiv orollariga o'qotar qurollar, spirtli ichimliklar, cho'chqa go'shti mahsulotlari, pornografiya va sig'inish butlarini olib kirish taqiqlanadi. Bundan tashqari, mamlakatga noqonuniy giyohvand moddalarni olib kirishga uringanlarga nisbatan qattiq jazo choralari qo'llaniladi. Spirtli ichimliklar va cho'chqa go'shti mahsulotlari faqat kurort orollarida maxsus litsenziya ostida mavjud.   </a:t>
            </a:r>
            <a:endParaRPr lang="zh-CN" altLang="en-US" sz="2400">
              <a:solidFill>
                <a:srgbClr val="000000"/>
              </a:solidFill>
              <a:latin typeface="Calibri" panose="020F0502020204030204" charset="0"/>
              <a:ea typeface="Calibri" panose="020F0502020204030204" charset="0"/>
              <a:cs typeface="Calibri" panose="020F0502020204030204" charset="0"/>
            </a:endParaRPr>
          </a:p>
        </p:txBody>
      </p:sp>
      <p:sp>
        <p:nvSpPr>
          <p:cNvPr id="1048608" name="任意多边形 6"/>
          <p:cNvSpPr/>
          <p:nvPr/>
        </p:nvSpPr>
        <p:spPr>
          <a:xfrm>
            <a:off x="10069829" y="6297930"/>
            <a:ext cx="2122170" cy="560070"/>
          </a:xfrm>
          <a:custGeom>
            <a:avLst/>
            <a:gdLst>
              <a:gd name="connsiteX0" fmla="*/ 530 w 3342"/>
              <a:gd name="connsiteY0" fmla="*/ 21 h 882"/>
              <a:gd name="connsiteX1" fmla="*/ 3342 w 3342"/>
              <a:gd name="connsiteY1" fmla="*/ 0 h 882"/>
              <a:gd name="connsiteX2" fmla="*/ 3342 w 3342"/>
              <a:gd name="connsiteY2" fmla="*/ 882 h 882"/>
              <a:gd name="connsiteX3" fmla="*/ 0 w 3342"/>
              <a:gd name="connsiteY3" fmla="*/ 882 h 882"/>
              <a:gd name="connsiteX4" fmla="*/ 530 w 3342"/>
              <a:gd name="connsiteY4" fmla="*/ 21 h 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2" h="882">
                <a:moveTo>
                  <a:pt x="530" y="21"/>
                </a:moveTo>
                <a:lnTo>
                  <a:pt x="3342" y="0"/>
                </a:lnTo>
                <a:lnTo>
                  <a:pt x="3342" y="882"/>
                </a:lnTo>
                <a:lnTo>
                  <a:pt x="0" y="882"/>
                </a:lnTo>
                <a:lnTo>
                  <a:pt x="530" y="21"/>
                </a:lnTo>
                <a:close/>
              </a:path>
            </a:pathLst>
          </a:custGeom>
          <a:solidFill>
            <a:srgbClr val="68D2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09" name="文本框 8"/>
          <p:cNvSpPr txBox="1"/>
          <p:nvPr/>
        </p:nvSpPr>
        <p:spPr>
          <a:xfrm>
            <a:off x="10297795" y="6378575"/>
            <a:ext cx="1622425" cy="398780"/>
          </a:xfrm>
          <a:prstGeom prst="rect">
            <a:avLst/>
          </a:prstGeom>
          <a:noFill/>
        </p:spPr>
        <p:txBody>
          <a:bodyPr wrap="square" rtlCol="0">
            <a:spAutoFit/>
          </a:bodyPr>
          <a:lstStyle/>
          <a:p>
            <a:pPr algn="dist"/>
            <a:r>
              <a:rPr lang="en-US" altLang="zh-CN" sz="2000" b="1">
                <a:solidFill>
                  <a:schemeClr val="bg1"/>
                </a:solidFill>
                <a:latin typeface="Calibri" panose="020F0502020204030204" charset="0"/>
                <a:ea typeface="Calibri" panose="020F0502020204030204" charset="0"/>
                <a:cs typeface="Calibri" panose="020F0502020204030204" charset="0"/>
              </a:rPr>
              <a:t>Key words</a:t>
            </a:r>
          </a:p>
        </p:txBody>
      </p:sp>
      <p:sp>
        <p:nvSpPr>
          <p:cNvPr id="1048610" name="矩形 4"/>
          <p:cNvSpPr/>
          <p:nvPr/>
        </p:nvSpPr>
        <p:spPr>
          <a:xfrm>
            <a:off x="922020" y="1240155"/>
            <a:ext cx="3507105" cy="455295"/>
          </a:xfrm>
          <a:prstGeom prst="rect">
            <a:avLst/>
          </a:prstGeom>
          <a:solidFill>
            <a:srgbClr val="76E2DA">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Calibri" panose="020F0502020204030204" charset="0"/>
              <a:cs typeface="Calibri" panose="020F0502020204030204" charset="0"/>
            </a:endParaRPr>
          </a:p>
        </p:txBody>
      </p:sp>
      <p:sp>
        <p:nvSpPr>
          <p:cNvPr id="1048611" name="文本框 5"/>
          <p:cNvSpPr txBox="1"/>
          <p:nvPr/>
        </p:nvSpPr>
        <p:spPr>
          <a:xfrm>
            <a:off x="1497329" y="1117282"/>
            <a:ext cx="2058035" cy="701039"/>
          </a:xfrm>
          <a:prstGeom prst="rect">
            <a:avLst/>
          </a:prstGeom>
          <a:noFill/>
        </p:spPr>
        <p:txBody>
          <a:bodyPr wrap="square" rtlCol="0">
            <a:spAutoFit/>
          </a:bodyPr>
          <a:lstStyle/>
          <a:p>
            <a:r>
              <a:rPr lang="zh-CN" altLang="en-US" sz="2000" b="1">
                <a:solidFill>
                  <a:schemeClr val="bg1"/>
                </a:solidFill>
                <a:latin typeface="Calibri" panose="020F0502020204030204" charset="0"/>
                <a:ea typeface="Calibri" panose="020F0502020204030204" charset="0"/>
                <a:cs typeface="Calibri" panose="020F0502020204030204" charset="0"/>
              </a:rPr>
              <a:t>Taqiqlangan narsalar</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Широкоэкранный</PresentationFormat>
  <Slides>25</Slides>
  <Notes>1</Notes>
  <HiddenSlides>0</HiddenSlide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Office Theme</vt:lpstr>
      <vt:lpstr>Презентация PowerPoint</vt:lpstr>
      <vt:lpstr>Reja</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MAHSULOTINGIZNING BOJXONA QIYMATINI ANIQLANG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NOT NULL</dc:creator>
  <cp:lastModifiedBy>Сирожиддин Уллихожаев</cp:lastModifiedBy>
  <cp:revision>1</cp:revision>
  <dcterms:created xsi:type="dcterms:W3CDTF">2018-08-23T06:34:00Z</dcterms:created>
  <dcterms:modified xsi:type="dcterms:W3CDTF">2025-01-11T16:42:07Z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2052-11.1.0.8696</vt:lpwstr>
  </property>
  <property fmtid="{D5CDD505-2E9C-101B-9397-08002B2CF9AE}" pid="3" name="ICV">
    <vt:lpwstr>682a19f646464fd8a6940e9b4ea1a53a</vt:lpwstr>
  </property>
</Properties>
</file>