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1" r:id="rId4"/>
    <p:sldId id="262" r:id="rId5"/>
    <p:sldId id="258" r:id="rId6"/>
    <p:sldId id="263" r:id="rId7"/>
    <p:sldId id="264" r:id="rId8"/>
    <p:sldId id="265" r:id="rId9"/>
    <p:sldId id="266" r:id="rId10"/>
    <p:sldId id="267" r:id="rId11"/>
    <p:sldId id="268" r:id="rId12"/>
    <p:sldId id="269" r:id="rId13"/>
    <p:sldId id="270" r:id="rId14"/>
    <p:sldId id="271" r:id="rId15"/>
    <p:sldId id="273" r:id="rId16"/>
    <p:sldId id="272" r:id="rId17"/>
    <p:sldId id="27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2"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53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12-06T18:23:03.987" idx="1">
    <p:pos x="7126" y="1771"/>
    <p:text/>
    <p:extLst>
      <p:ext uri="{C676402C-5697-4E1C-873F-D02D1690AC5C}">
        <p15:threadingInfo xmlns:p15="http://schemas.microsoft.com/office/powerpoint/2012/main" timeZoneBias="-300"/>
      </p:ext>
    </p:extLst>
  </p:cm>
  <p:cm authorId="1" dt="2023-12-06T18:23:25.962" idx="2">
    <p:pos x="10" y="10"/>
    <p:text/>
    <p:extLst>
      <p:ext uri="{C676402C-5697-4E1C-873F-D02D1690AC5C}">
        <p15:threadingInfo xmlns:p15="http://schemas.microsoft.com/office/powerpoint/2012/main" timeZoneBias="-300"/>
      </p:ext>
    </p:extLst>
  </p:cm>
</p:cmLst>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C779051-0080-46C4-93D7-7AA4872E9BBC}" type="datetimeFigureOut">
              <a:rPr lang="ru-RU" smtClean="0"/>
              <a:t>22.06.2024</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3C425B94-E1E0-454C-B057-EF6CE0DFA116}"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7921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C779051-0080-46C4-93D7-7AA4872E9BBC}" type="datetimeFigureOut">
              <a:rPr lang="ru-RU" smtClean="0"/>
              <a:t>22.06.2024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C425B94-E1E0-454C-B057-EF6CE0DFA116}" type="slidenum">
              <a:rPr lang="ru-RU" smtClean="0"/>
              <a:t>‹#›</a:t>
            </a:fld>
            <a:endParaRPr lang="ru-RU"/>
          </a:p>
        </p:txBody>
      </p:sp>
    </p:spTree>
    <p:extLst>
      <p:ext uri="{BB962C8B-B14F-4D97-AF65-F5344CB8AC3E}">
        <p14:creationId xmlns:p14="http://schemas.microsoft.com/office/powerpoint/2010/main" val="3799732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C779051-0080-46C4-93D7-7AA4872E9BBC}" type="datetimeFigureOut">
              <a:rPr lang="ru-RU" smtClean="0"/>
              <a:t>22.06.2024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425B94-E1E0-454C-B057-EF6CE0DFA116}"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145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C779051-0080-46C4-93D7-7AA4872E9BBC}" type="datetimeFigureOut">
              <a:rPr lang="ru-RU" smtClean="0"/>
              <a:t>22.06.2024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425B94-E1E0-454C-B057-EF6CE0DFA116}"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6670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C779051-0080-46C4-93D7-7AA4872E9BBC}" type="datetimeFigureOut">
              <a:rPr lang="ru-RU" smtClean="0"/>
              <a:t>22.06.2024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425B94-E1E0-454C-B057-EF6CE0DFA116}" type="slidenum">
              <a:rPr lang="ru-RU" smtClean="0"/>
              <a:t>‹#›</a:t>
            </a:fld>
            <a:endParaRPr lang="ru-RU"/>
          </a:p>
        </p:txBody>
      </p:sp>
    </p:spTree>
    <p:extLst>
      <p:ext uri="{BB962C8B-B14F-4D97-AF65-F5344CB8AC3E}">
        <p14:creationId xmlns:p14="http://schemas.microsoft.com/office/powerpoint/2010/main" val="2182839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C779051-0080-46C4-93D7-7AA4872E9BBC}" type="datetimeFigureOut">
              <a:rPr lang="ru-RU" smtClean="0"/>
              <a:t>22.06.2024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425B94-E1E0-454C-B057-EF6CE0DFA116}"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68243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C779051-0080-46C4-93D7-7AA4872E9BBC}" type="datetimeFigureOut">
              <a:rPr lang="ru-RU" smtClean="0"/>
              <a:t>22.06.2024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425B94-E1E0-454C-B057-EF6CE0DFA116}"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6644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C779051-0080-46C4-93D7-7AA4872E9BBC}" type="datetimeFigureOut">
              <a:rPr lang="ru-RU" smtClean="0"/>
              <a:t>22.06.2024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425B94-E1E0-454C-B057-EF6CE0DFA116}"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6265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C779051-0080-46C4-93D7-7AA4872E9BBC}" type="datetimeFigureOut">
              <a:rPr lang="ru-RU" smtClean="0"/>
              <a:t>22.06.2024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425B94-E1E0-454C-B057-EF6CE0DFA116}"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1116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C779051-0080-46C4-93D7-7AA4872E9BBC}" type="datetimeFigureOut">
              <a:rPr lang="ru-RU" smtClean="0"/>
              <a:t>22.06.2024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425B94-E1E0-454C-B057-EF6CE0DFA116}" type="slidenum">
              <a:rPr lang="ru-RU" smtClean="0"/>
              <a:t>‹#›</a:t>
            </a:fld>
            <a:endParaRPr lang="ru-RU"/>
          </a:p>
        </p:txBody>
      </p:sp>
    </p:spTree>
    <p:extLst>
      <p:ext uri="{BB962C8B-B14F-4D97-AF65-F5344CB8AC3E}">
        <p14:creationId xmlns:p14="http://schemas.microsoft.com/office/powerpoint/2010/main" val="1185469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C779051-0080-46C4-93D7-7AA4872E9BBC}" type="datetimeFigureOut">
              <a:rPr lang="ru-RU" smtClean="0"/>
              <a:t>22.06.2024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C425B94-E1E0-454C-B057-EF6CE0DFA116}"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1771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C779051-0080-46C4-93D7-7AA4872E9BBC}" type="datetimeFigureOut">
              <a:rPr lang="ru-RU" smtClean="0"/>
              <a:t>22.06.2024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C425B94-E1E0-454C-B057-EF6CE0DFA116}" type="slidenum">
              <a:rPr lang="ru-RU" smtClean="0"/>
              <a:t>‹#›</a:t>
            </a:fld>
            <a:endParaRPr lang="ru-RU"/>
          </a:p>
        </p:txBody>
      </p:sp>
    </p:spTree>
    <p:extLst>
      <p:ext uri="{BB962C8B-B14F-4D97-AF65-F5344CB8AC3E}">
        <p14:creationId xmlns:p14="http://schemas.microsoft.com/office/powerpoint/2010/main" val="1651396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C779051-0080-46C4-93D7-7AA4872E9BBC}" type="datetimeFigureOut">
              <a:rPr lang="ru-RU" smtClean="0"/>
              <a:t>22.06.2024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3C425B94-E1E0-454C-B057-EF6CE0DFA116}"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2177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C779051-0080-46C4-93D7-7AA4872E9BBC}" type="datetimeFigureOut">
              <a:rPr lang="ru-RU" smtClean="0"/>
              <a:t>22.06.2024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3C425B94-E1E0-454C-B057-EF6CE0DFA116}"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0132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779051-0080-46C4-93D7-7AA4872E9BBC}" type="datetimeFigureOut">
              <a:rPr lang="ru-RU" smtClean="0"/>
              <a:t>22.06.2024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3C425B94-E1E0-454C-B057-EF6CE0DFA116}" type="slidenum">
              <a:rPr lang="ru-RU" smtClean="0"/>
              <a:t>‹#›</a:t>
            </a:fld>
            <a:endParaRPr lang="ru-RU"/>
          </a:p>
        </p:txBody>
      </p:sp>
    </p:spTree>
    <p:extLst>
      <p:ext uri="{BB962C8B-B14F-4D97-AF65-F5344CB8AC3E}">
        <p14:creationId xmlns:p14="http://schemas.microsoft.com/office/powerpoint/2010/main" val="3091887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C779051-0080-46C4-93D7-7AA4872E9BBC}" type="datetimeFigureOut">
              <a:rPr lang="ru-RU" smtClean="0"/>
              <a:t>22.06.2024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C425B94-E1E0-454C-B057-EF6CE0DFA116}"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5178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DC779051-0080-46C4-93D7-7AA4872E9BBC}" type="datetimeFigureOut">
              <a:rPr lang="ru-RU" smtClean="0"/>
              <a:t>22.06.2024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3C425B94-E1E0-454C-B057-EF6CE0DFA116}" type="slidenum">
              <a:rPr lang="ru-RU" smtClean="0"/>
              <a:t>‹#›</a:t>
            </a:fld>
            <a:endParaRPr lang="ru-RU"/>
          </a:p>
        </p:txBody>
      </p:sp>
    </p:spTree>
    <p:extLst>
      <p:ext uri="{BB962C8B-B14F-4D97-AF65-F5344CB8AC3E}">
        <p14:creationId xmlns:p14="http://schemas.microsoft.com/office/powerpoint/2010/main" val="137910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C779051-0080-46C4-93D7-7AA4872E9BBC}" type="datetimeFigureOut">
              <a:rPr lang="ru-RU" smtClean="0"/>
              <a:t>22.06.2024</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C425B94-E1E0-454C-B057-EF6CE0DFA116}" type="slidenum">
              <a:rPr lang="ru-RU" smtClean="0"/>
              <a:t>‹#›</a:t>
            </a:fld>
            <a:endParaRPr lang="ru-RU"/>
          </a:p>
        </p:txBody>
      </p:sp>
    </p:spTree>
    <p:extLst>
      <p:ext uri="{BB962C8B-B14F-4D97-AF65-F5344CB8AC3E}">
        <p14:creationId xmlns:p14="http://schemas.microsoft.com/office/powerpoint/2010/main" val="38651536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kknews.uz/oz/125113.html" TargetMode="External"/><Relationship Id="rId2" Type="http://schemas.openxmlformats.org/officeDocument/2006/relationships/hyperlink" Target="https://ndpi.uz/wp-content/uploads/2021/06/NukusDPI_talabalarga_MASOFA.pdfm" TargetMode="External"/><Relationship Id="rId1" Type="http://schemas.openxmlformats.org/officeDocument/2006/relationships/slideLayout" Target="../slideLayouts/slideLayout7.xml"/><Relationship Id="rId4" Type="http://schemas.openxmlformats.org/officeDocument/2006/relationships/hyperlink" Target="http://www.ziyonet.uz/" TargetMode="External"/></Relationships>
</file>

<file path=ppt/slides/_rels/slide17.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7829" y="989045"/>
            <a:ext cx="5411755" cy="1771089"/>
          </a:xfrm>
        </p:spPr>
        <p:txBody>
          <a:bodyPr>
            <a:normAutofit/>
          </a:bodyPr>
          <a:lstStyle/>
          <a:p>
            <a:r>
              <a:rPr lang="uz-Latn-UZ" sz="3600" dirty="0">
                <a:latin typeface="Arial" panose="020B0604020202020204" pitchFamily="34" charset="0"/>
                <a:cs typeface="Arial" panose="020B0604020202020204" pitchFamily="34" charset="0"/>
              </a:rPr>
              <a:t>Mavzu: </a:t>
            </a:r>
            <a:r>
              <a:rPr lang="en-AU" sz="3600" dirty="0" err="1">
                <a:latin typeface="Arial" panose="020B0604020202020204" pitchFamily="34" charset="0"/>
                <a:cs typeface="Arial" panose="020B0604020202020204" pitchFamily="34" charset="0"/>
              </a:rPr>
              <a:t>Masofaviy</a:t>
            </a:r>
            <a:r>
              <a:rPr lang="en-AU" sz="3600" dirty="0">
                <a:latin typeface="Arial" panose="020B0604020202020204" pitchFamily="34" charset="0"/>
                <a:cs typeface="Arial" panose="020B0604020202020204" pitchFamily="34" charset="0"/>
              </a:rPr>
              <a:t> ta</a:t>
            </a:r>
            <a:r>
              <a:rPr lang="uz-Latn-UZ" sz="3600" dirty="0">
                <a:latin typeface="Arial" panose="020B0604020202020204" pitchFamily="34" charset="0"/>
                <a:cs typeface="Arial" panose="020B0604020202020204" pitchFamily="34" charset="0"/>
              </a:rPr>
              <a:t>‘</a:t>
            </a:r>
            <a:r>
              <a:rPr lang="en-AU" sz="3600" dirty="0">
                <a:latin typeface="Arial" panose="020B0604020202020204" pitchFamily="34" charset="0"/>
                <a:cs typeface="Arial" panose="020B0604020202020204" pitchFamily="34" charset="0"/>
              </a:rPr>
              <a:t>lim. Dual ta</a:t>
            </a:r>
            <a:r>
              <a:rPr lang="uz-Latn-UZ" sz="3600" dirty="0">
                <a:latin typeface="Arial" panose="020B0604020202020204" pitchFamily="34" charset="0"/>
                <a:cs typeface="Arial" panose="020B0604020202020204" pitchFamily="34" charset="0"/>
              </a:rPr>
              <a:t>‘</a:t>
            </a:r>
            <a:r>
              <a:rPr lang="en-AU" sz="3600" dirty="0">
                <a:latin typeface="Arial" panose="020B0604020202020204" pitchFamily="34" charset="0"/>
                <a:cs typeface="Arial" panose="020B0604020202020204" pitchFamily="34" charset="0"/>
              </a:rPr>
              <a:t>lim. </a:t>
            </a:r>
            <a:endParaRPr lang="ru-RU" sz="3600" dirty="0">
              <a:latin typeface="Arial" panose="020B0604020202020204" pitchFamily="34" charset="0"/>
              <a:cs typeface="Arial" panose="020B0604020202020204" pitchFamily="34" charset="0"/>
            </a:endParaRPr>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71316" y="687970"/>
            <a:ext cx="4493369" cy="4245394"/>
          </a:xfrm>
        </p:spPr>
      </p:pic>
    </p:spTree>
    <p:extLst>
      <p:ext uri="{BB962C8B-B14F-4D97-AF65-F5344CB8AC3E}">
        <p14:creationId xmlns:p14="http://schemas.microsoft.com/office/powerpoint/2010/main" val="1606915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84834" y="1371600"/>
            <a:ext cx="6517532" cy="369332"/>
          </a:xfrm>
          <a:prstGeom prst="rect">
            <a:avLst/>
          </a:prstGeom>
          <a:noFill/>
        </p:spPr>
        <p:txBody>
          <a:bodyPr wrap="square" rtlCol="0">
            <a:spAutoFit/>
          </a:bodyPr>
          <a:lstStyle/>
          <a:p>
            <a:pPr algn="ctr"/>
            <a:r>
              <a:rPr lang="en-AU" b="1" dirty="0">
                <a:latin typeface="Arial" panose="020B0604020202020204" pitchFamily="34" charset="0"/>
                <a:cs typeface="Arial" panose="020B0604020202020204" pitchFamily="34" charset="0"/>
              </a:rPr>
              <a:t>NDPI </a:t>
            </a:r>
            <a:r>
              <a:rPr lang="en-AU" b="1" dirty="0" err="1">
                <a:latin typeface="Arial" panose="020B0604020202020204" pitchFamily="34" charset="0"/>
                <a:cs typeface="Arial" panose="020B0604020202020204" pitchFamily="34" charset="0"/>
              </a:rPr>
              <a:t>Masofali</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ta’limni</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tashkil</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qilish</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yo’nalishlari</a:t>
            </a:r>
            <a:endParaRPr lang="ru-RU" b="1" dirty="0">
              <a:latin typeface="Arial" panose="020B0604020202020204" pitchFamily="34" charset="0"/>
              <a:cs typeface="Arial" panose="020B0604020202020204" pitchFamily="34" charset="0"/>
            </a:endParaRPr>
          </a:p>
        </p:txBody>
      </p:sp>
      <p:sp>
        <p:nvSpPr>
          <p:cNvPr id="3" name="TextBox 2"/>
          <p:cNvSpPr txBox="1"/>
          <p:nvPr/>
        </p:nvSpPr>
        <p:spPr>
          <a:xfrm>
            <a:off x="894945" y="1955259"/>
            <a:ext cx="10428052" cy="3416320"/>
          </a:xfrm>
          <a:prstGeom prst="rect">
            <a:avLst/>
          </a:prstGeom>
          <a:noFill/>
        </p:spPr>
        <p:txBody>
          <a:bodyPr wrap="square" rtlCol="0">
            <a:spAutoFit/>
          </a:bodyPr>
          <a:lstStyle/>
          <a:p>
            <a:pPr marL="342900" indent="-342900">
              <a:lnSpc>
                <a:spcPct val="200000"/>
              </a:lnSpc>
              <a:buAutoNum type="arabicPeriod"/>
            </a:pPr>
            <a:r>
              <a:rPr lang="en-AU" dirty="0">
                <a:latin typeface="Arial" panose="020B0604020202020204" pitchFamily="34" charset="0"/>
                <a:cs typeface="Arial" panose="020B0604020202020204" pitchFamily="34" charset="0"/>
              </a:rPr>
              <a:t>Moodle </a:t>
            </a:r>
            <a:r>
              <a:rPr lang="en-AU" dirty="0" err="1">
                <a:latin typeface="Arial" panose="020B0604020202020204" pitchFamily="34" charset="0"/>
                <a:cs typeface="Arial" panose="020B0604020202020204" pitchFamily="34" charset="0"/>
              </a:rPr>
              <a:t>tizimi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orqali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jarayonini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tashkil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qilish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Bunda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tizimga</a:t>
            </a:r>
            <a:r>
              <a:rPr lang="en-AU" dirty="0">
                <a:latin typeface="Arial" panose="020B0604020202020204" pitchFamily="34" charset="0"/>
                <a:cs typeface="Arial" panose="020B0604020202020204" pitchFamily="34" charset="0"/>
              </a:rPr>
              <a:t> fan </a:t>
            </a:r>
            <a:r>
              <a:rPr lang="en-AU" dirty="0" err="1">
                <a:latin typeface="Arial" panose="020B0604020202020204" pitchFamily="34" charset="0"/>
                <a:cs typeface="Arial" panose="020B0604020202020204" pitchFamily="34" charset="0"/>
              </a:rPr>
              <a:t>bo'yicha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asosiy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resurslar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lektsiya</a:t>
            </a:r>
            <a:r>
              <a:rPr lang="en-AU" dirty="0">
                <a:latin typeface="Arial" panose="020B0604020202020204" pitchFamily="34" charset="0"/>
                <a:cs typeface="Arial" panose="020B0604020202020204" pitchFamily="34" charset="0"/>
              </a:rPr>
              <a:t>, test, </a:t>
            </a:r>
            <a:r>
              <a:rPr lang="en-AU" dirty="0" err="1">
                <a:latin typeface="Arial" panose="020B0604020202020204" pitchFamily="34" charset="0"/>
                <a:cs typeface="Arial" panose="020B0604020202020204" pitchFamily="34" charset="0"/>
              </a:rPr>
              <a:t>darslik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glossariy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taqdimotlarni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kiritish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boshqarish</a:t>
            </a:r>
            <a:r>
              <a:rPr lang="en-AU" dirty="0">
                <a:latin typeface="Arial" panose="020B0604020202020204" pitchFamily="34" charset="0"/>
                <a:cs typeface="Arial" panose="020B0604020202020204" pitchFamily="34" charset="0"/>
              </a:rPr>
              <a:t>;</a:t>
            </a:r>
            <a:endParaRPr lang="uz-Latn-UZ" dirty="0">
              <a:latin typeface="Arial" panose="020B0604020202020204" pitchFamily="34" charset="0"/>
              <a:cs typeface="Arial" panose="020B0604020202020204" pitchFamily="34" charset="0"/>
            </a:endParaRPr>
          </a:p>
          <a:p>
            <a:pPr marL="342900" indent="-342900">
              <a:lnSpc>
                <a:spcPct val="200000"/>
              </a:lnSpc>
              <a:buAutoNum type="arabicPeriod"/>
            </a:pPr>
            <a:r>
              <a:rPr lang="en-AU" dirty="0" err="1">
                <a:latin typeface="Arial" panose="020B0604020202020204" pitchFamily="34" charset="0"/>
                <a:cs typeface="Arial" panose="020B0604020202020204" pitchFamily="34" charset="0"/>
              </a:rPr>
              <a:t>Telegramm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messendjeridan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guruhlar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kesimida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kanallarni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ochib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resurclari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lektsiya</a:t>
            </a:r>
            <a:r>
              <a:rPr lang="en-AU" dirty="0">
                <a:latin typeface="Arial" panose="020B0604020202020204" pitchFamily="34" charset="0"/>
                <a:cs typeface="Arial" panose="020B0604020202020204" pitchFamily="34" charset="0"/>
              </a:rPr>
              <a:t>, test, </a:t>
            </a:r>
            <a:r>
              <a:rPr lang="en-AU" dirty="0" err="1">
                <a:latin typeface="Arial" panose="020B0604020202020204" pitchFamily="34" charset="0"/>
                <a:cs typeface="Arial" panose="020B0604020202020204" pitchFamily="34" charset="0"/>
              </a:rPr>
              <a:t>darslik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glossariy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videodarslarni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joylashtirish</a:t>
            </a:r>
            <a:r>
              <a:rPr lang="en-AU" dirty="0">
                <a:latin typeface="Arial" panose="020B0604020202020204" pitchFamily="34" charset="0"/>
                <a:cs typeface="Arial" panose="020B0604020202020204" pitchFamily="34" charset="0"/>
              </a:rPr>
              <a:t>; </a:t>
            </a:r>
            <a:endParaRPr lang="uz-Latn-UZ" dirty="0">
              <a:latin typeface="Arial" panose="020B0604020202020204" pitchFamily="34" charset="0"/>
              <a:cs typeface="Arial" panose="020B0604020202020204" pitchFamily="34" charset="0"/>
            </a:endParaRPr>
          </a:p>
          <a:p>
            <a:pPr marL="342900" indent="-342900">
              <a:lnSpc>
                <a:spcPct val="200000"/>
              </a:lnSpc>
              <a:buAutoNum type="arabicPeriod"/>
            </a:pP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Xar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a:t>
            </a:r>
            <a:r>
              <a:rPr lang="en-AU" dirty="0">
                <a:latin typeface="Arial" panose="020B0604020202020204" pitchFamily="34" charset="0"/>
                <a:cs typeface="Arial" panose="020B0604020202020204" pitchFamily="34" charset="0"/>
              </a:rPr>
              <a:t> fan </a:t>
            </a:r>
            <a:r>
              <a:rPr lang="en-AU" dirty="0" err="1">
                <a:latin typeface="Arial" panose="020B0604020202020204" pitchFamily="34" charset="0"/>
                <a:cs typeface="Arial" panose="020B0604020202020204" pitchFamily="34" charset="0"/>
              </a:rPr>
              <a:t>bo'yicha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imkoniyatdan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kelib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chiqib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videodarslar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ishlab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chiqish</a:t>
            </a:r>
            <a:r>
              <a:rPr lang="en-AU" dirty="0">
                <a:latin typeface="Arial" panose="020B0604020202020204" pitchFamily="34" charset="0"/>
                <a:cs typeface="Arial" panose="020B0604020202020204" pitchFamily="34" charset="0"/>
              </a:rPr>
              <a:t>;</a:t>
            </a:r>
            <a:endParaRPr lang="uz-Latn-UZ" dirty="0">
              <a:latin typeface="Arial" panose="020B0604020202020204" pitchFamily="34" charset="0"/>
              <a:cs typeface="Arial" panose="020B0604020202020204" pitchFamily="34" charset="0"/>
            </a:endParaRPr>
          </a:p>
          <a:p>
            <a:pPr marL="342900" indent="-342900">
              <a:lnSpc>
                <a:spcPct val="200000"/>
              </a:lnSpc>
              <a:buAutoNum type="arabicPeriod"/>
            </a:pP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Fakul'tetlarda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fanlarni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vebinar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onlayn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shaklda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tashkil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qilish</a:t>
            </a:r>
            <a:r>
              <a:rPr lang="en-AU" dirty="0">
                <a:latin typeface="Arial" panose="020B0604020202020204" pitchFamily="34" charset="0"/>
                <a:cs typeface="Arial" panose="020B0604020202020204" pitchFamily="34" charset="0"/>
              </a:rPr>
              <a:t> (Zoom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boshqa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dasturlar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orqali</a:t>
            </a:r>
            <a:r>
              <a:rPr lang="en-AU"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3750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10519" y="700391"/>
            <a:ext cx="3998068"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AU" b="1" dirty="0">
                <a:latin typeface="Arial" panose="020B0604020202020204" pitchFamily="34" charset="0"/>
                <a:cs typeface="Arial" panose="020B0604020202020204" pitchFamily="34" charset="0"/>
              </a:rPr>
              <a:t>Moodle </a:t>
            </a:r>
            <a:r>
              <a:rPr lang="en-AU" b="1" dirty="0" err="1">
                <a:latin typeface="Arial" panose="020B0604020202020204" pitchFamily="34" charset="0"/>
                <a:cs typeface="Arial" panose="020B0604020202020204" pitchFamily="34" charset="0"/>
              </a:rPr>
              <a:t>imkoniyatlari</a:t>
            </a:r>
            <a:endParaRPr lang="ru-RU" b="1" dirty="0">
              <a:latin typeface="Arial" panose="020B0604020202020204" pitchFamily="34" charset="0"/>
              <a:cs typeface="Arial" panose="020B0604020202020204" pitchFamily="34" charset="0"/>
            </a:endParaRPr>
          </a:p>
        </p:txBody>
      </p:sp>
      <p:sp>
        <p:nvSpPr>
          <p:cNvPr id="4" name="TextBox 3"/>
          <p:cNvSpPr txBox="1"/>
          <p:nvPr/>
        </p:nvSpPr>
        <p:spPr>
          <a:xfrm>
            <a:off x="1196502" y="1361872"/>
            <a:ext cx="4863830" cy="3693319"/>
          </a:xfrm>
          <a:prstGeom prst="rect">
            <a:avLst/>
          </a:prstGeom>
          <a:noFill/>
        </p:spPr>
        <p:txBody>
          <a:bodyPr wrap="square" rtlCol="0">
            <a:spAutoFit/>
          </a:bodyPr>
          <a:lstStyle/>
          <a:p>
            <a:pPr marL="273050" indent="-273050">
              <a:buFont typeface="Arial" panose="020B0604020202020204" pitchFamily="34" charset="0"/>
              <a:buChar char="•"/>
            </a:pPr>
            <a:r>
              <a:rPr lang="en-AU" dirty="0">
                <a:latin typeface="Arial" panose="020B0604020202020204" pitchFamily="34" charset="0"/>
                <a:cs typeface="Arial" panose="020B0604020202020204" pitchFamily="34" charset="0"/>
              </a:rPr>
              <a:t>Internet </a:t>
            </a:r>
            <a:r>
              <a:rPr lang="en-AU" dirty="0" err="1">
                <a:latin typeface="Arial" panose="020B0604020202020204" pitchFamily="34" charset="0"/>
                <a:cs typeface="Arial" panose="020B0604020202020204" pitchFamily="34" charset="0"/>
              </a:rPr>
              <a:t>mavjud</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joyda</a:t>
            </a:r>
            <a:r>
              <a:rPr lang="en-AU" dirty="0">
                <a:latin typeface="Arial" panose="020B0604020202020204" pitchFamily="34" charset="0"/>
                <a:cs typeface="Arial" panose="020B0604020202020204" pitchFamily="34" charset="0"/>
              </a:rPr>
              <a:t> kun </a:t>
            </a:r>
            <a:r>
              <a:rPr lang="en-AU" dirty="0" err="1">
                <a:latin typeface="Arial" panose="020B0604020202020204" pitchFamily="34" charset="0"/>
                <a:cs typeface="Arial" panose="020B0604020202020204" pitchFamily="34" charset="0"/>
              </a:rPr>
              <a:t>davomida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imkoniga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ega</a:t>
            </a:r>
            <a:r>
              <a:rPr lang="en-AU" dirty="0">
                <a:latin typeface="Arial" panose="020B0604020202020204" pitchFamily="34" charset="0"/>
                <a:cs typeface="Arial" panose="020B0604020202020204" pitchFamily="34" charset="0"/>
              </a:rPr>
              <a:t>.</a:t>
            </a:r>
            <a:endParaRPr lang="uz-Latn-UZ" dirty="0">
              <a:latin typeface="Arial" panose="020B0604020202020204" pitchFamily="34" charset="0"/>
              <a:cs typeface="Arial" panose="020B0604020202020204" pitchFamily="34" charset="0"/>
            </a:endParaRPr>
          </a:p>
          <a:p>
            <a:endParaRPr lang="uz-Latn-UZ" dirty="0">
              <a:latin typeface="Arial" panose="020B0604020202020204" pitchFamily="34" charset="0"/>
              <a:cs typeface="Arial" panose="020B0604020202020204" pitchFamily="34" charset="0"/>
            </a:endParaRPr>
          </a:p>
          <a:p>
            <a:pPr marL="273050" indent="-273050">
              <a:buFont typeface="Arial" panose="020B0604020202020204" pitchFamily="34" charset="0"/>
              <a:buChar char="•"/>
            </a:pPr>
            <a:r>
              <a:rPr lang="en-AU" dirty="0" err="1">
                <a:latin typeface="Arial" panose="020B0604020202020204" pitchFamily="34" charset="0"/>
                <a:cs typeface="Arial" panose="020B0604020202020204" pitchFamily="34" charset="0"/>
              </a:rPr>
              <a:t>Vaqt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bo'yicha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o’quvchi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o'qituvchiga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keng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imkoniyat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yaratiladi</a:t>
            </a:r>
            <a:r>
              <a:rPr lang="en-AU" dirty="0">
                <a:latin typeface="Arial" panose="020B0604020202020204" pitchFamily="34" charset="0"/>
                <a:cs typeface="Arial" panose="020B0604020202020204" pitchFamily="34" charset="0"/>
              </a:rPr>
              <a:t>.</a:t>
            </a:r>
            <a:endParaRPr lang="uz-Latn-UZ" dirty="0">
              <a:latin typeface="Arial" panose="020B0604020202020204" pitchFamily="34" charset="0"/>
              <a:cs typeface="Arial" panose="020B0604020202020204" pitchFamily="34" charset="0"/>
            </a:endParaRPr>
          </a:p>
          <a:p>
            <a:endParaRPr lang="uz-Latn-UZ" dirty="0">
              <a:latin typeface="Arial" panose="020B0604020202020204" pitchFamily="34" charset="0"/>
              <a:cs typeface="Arial" panose="020B0604020202020204" pitchFamily="34" charset="0"/>
            </a:endParaRPr>
          </a:p>
          <a:p>
            <a:pPr marL="273050" indent="-273050">
              <a:buFont typeface="Arial" panose="020B0604020202020204" pitchFamily="34" charset="0"/>
              <a:buChar char="•"/>
            </a:pPr>
            <a:r>
              <a:rPr lang="en-AU" dirty="0" err="1">
                <a:latin typeface="Arial" panose="020B0604020202020204" pitchFamily="34" charset="0"/>
                <a:cs typeface="Arial" panose="020B0604020202020204" pitchFamily="34" charset="0"/>
              </a:rPr>
              <a:t>Yoshlarda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AKTni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imkoniyataliridan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to'g'ri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foydalanish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ko'nikmasi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oshiradi</a:t>
            </a:r>
            <a:r>
              <a:rPr lang="en-AU" dirty="0">
                <a:latin typeface="Arial" panose="020B0604020202020204" pitchFamily="34" charset="0"/>
                <a:cs typeface="Arial" panose="020B0604020202020204" pitchFamily="34" charset="0"/>
              </a:rPr>
              <a:t>.</a:t>
            </a:r>
            <a:endParaRPr lang="uz-Latn-UZ" dirty="0">
              <a:latin typeface="Arial" panose="020B0604020202020204" pitchFamily="34" charset="0"/>
              <a:cs typeface="Arial" panose="020B0604020202020204" pitchFamily="34" charset="0"/>
            </a:endParaRPr>
          </a:p>
          <a:p>
            <a:endParaRPr lang="uz-Latn-UZ" dirty="0">
              <a:latin typeface="Arial" panose="020B0604020202020204" pitchFamily="34" charset="0"/>
              <a:cs typeface="Arial" panose="020B0604020202020204" pitchFamily="34" charset="0"/>
            </a:endParaRPr>
          </a:p>
          <a:p>
            <a:pPr marL="273050" indent="-273050">
              <a:buFont typeface="Arial" panose="020B0604020202020204" pitchFamily="34" charset="0"/>
              <a:buChar char="•"/>
            </a:pPr>
            <a:r>
              <a:rPr lang="en-AU" dirty="0" err="1">
                <a:latin typeface="Arial" panose="020B0604020202020204" pitchFamily="34" charset="0"/>
                <a:cs typeface="Arial" panose="020B0604020202020204" pitchFamily="34" charset="0"/>
              </a:rPr>
              <a:t>Uzrli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sababli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ko'ra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darslarni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qatnasha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olmaydigan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masofadan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ishlashga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bo'lgan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shaxslar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uchun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qulay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a:t>
            </a:r>
            <a:r>
              <a:rPr lang="en-AU"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
        <p:nvSpPr>
          <p:cNvPr id="5" name="TextBox 4"/>
          <p:cNvSpPr txBox="1"/>
          <p:nvPr/>
        </p:nvSpPr>
        <p:spPr>
          <a:xfrm>
            <a:off x="6974732" y="1138136"/>
            <a:ext cx="3949430" cy="4494179"/>
          </a:xfrm>
          <a:prstGeom prst="rect">
            <a:avLst/>
          </a:prstGeom>
          <a:noFill/>
        </p:spPr>
        <p:txBody>
          <a:bodyPr wrap="square" rtlCol="0">
            <a:spAutoFit/>
          </a:bodyPr>
          <a:lstStyle/>
          <a:p>
            <a:endParaRPr lang="ru-RU"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4613" y="1361871"/>
            <a:ext cx="5038928" cy="3842427"/>
          </a:xfrm>
          <a:prstGeom prst="rect">
            <a:avLst/>
          </a:prstGeom>
        </p:spPr>
      </p:pic>
    </p:spTree>
    <p:extLst>
      <p:ext uri="{BB962C8B-B14F-4D97-AF65-F5344CB8AC3E}">
        <p14:creationId xmlns:p14="http://schemas.microsoft.com/office/powerpoint/2010/main" val="1906532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9031" y="710118"/>
            <a:ext cx="10642058" cy="5355312"/>
          </a:xfrm>
          <a:prstGeom prst="rect">
            <a:avLst/>
          </a:prstGeom>
          <a:noFill/>
        </p:spPr>
        <p:txBody>
          <a:bodyPr wrap="square" rtlCol="0">
            <a:spAutoFit/>
          </a:bodyPr>
          <a:lstStyle/>
          <a:p>
            <a:pPr algn="just"/>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Yurtimizda</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ta’lim</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sohasiga</a:t>
            </a:r>
            <a:r>
              <a:rPr lang="en-AU" b="1" dirty="0">
                <a:latin typeface="Arial" panose="020B0604020202020204" pitchFamily="34" charset="0"/>
                <a:cs typeface="Arial" panose="020B0604020202020204" pitchFamily="34" charset="0"/>
              </a:rPr>
              <a:t> “dual </a:t>
            </a:r>
            <a:r>
              <a:rPr lang="en-AU" b="1" dirty="0" err="1">
                <a:latin typeface="Arial" panose="020B0604020202020204" pitchFamily="34" charset="0"/>
                <a:cs typeface="Arial" panose="020B0604020202020204" pitchFamily="34" charset="0"/>
              </a:rPr>
              <a:t>ta’lim</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tushunchasining</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kirib</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kelishiga</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nima</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sabab</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bo‘ldi</a:t>
            </a:r>
            <a:r>
              <a:rPr lang="en-AU" b="1" dirty="0">
                <a:latin typeface="Arial" panose="020B0604020202020204" pitchFamily="34" charset="0"/>
                <a:cs typeface="Arial" panose="020B0604020202020204" pitchFamily="34" charset="0"/>
              </a:rPr>
              <a:t>?</a:t>
            </a:r>
            <a:endParaRPr lang="en-AU" dirty="0">
              <a:latin typeface="Arial" panose="020B0604020202020204" pitchFamily="34" charset="0"/>
              <a:cs typeface="Arial" panose="020B0604020202020204" pitchFamily="34" charset="0"/>
            </a:endParaRPr>
          </a:p>
          <a:p>
            <a:pPr algn="just"/>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Hammamizga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ma’lum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iqtisodiyotni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rivojlanishida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o‘rta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bo‘g‘in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kadrlarining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alohida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hisoblanadi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Ishlab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chiqarish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sanoat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xizmat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ko‘rsatish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sohalarida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ishchi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kasb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mutaxassisliklarga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bo‘lgan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ehtiyoj</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juda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yuqori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ko‘rsatkichlarni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tashkil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etadi</a:t>
            </a:r>
            <a:r>
              <a:rPr lang="en-AU" dirty="0">
                <a:latin typeface="Arial" panose="020B0604020202020204" pitchFamily="34" charset="0"/>
                <a:cs typeface="Arial" panose="020B0604020202020204" pitchFamily="34" charset="0"/>
              </a:rPr>
              <a:t>.</a:t>
            </a:r>
          </a:p>
          <a:p>
            <a:pPr algn="just"/>
            <a:r>
              <a:rPr lang="en-AU" dirty="0" err="1">
                <a:latin typeface="Arial" panose="020B0604020202020204" pitchFamily="34" charset="0"/>
                <a:cs typeface="Arial" panose="020B0604020202020204" pitchFamily="34" charset="0"/>
              </a:rPr>
              <a:t>An’anaviy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shaklida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o‘quvchi</a:t>
            </a:r>
            <a:r>
              <a:rPr lang="en-AU" dirty="0">
                <a:latin typeface="Arial" panose="020B0604020202020204" pitchFamily="34" charset="0"/>
                <a:cs typeface="Arial" panose="020B0604020202020204" pitchFamily="34" charset="0"/>
              </a:rPr>
              <a:t>/</a:t>
            </a:r>
            <a:r>
              <a:rPr lang="en-AU" dirty="0" err="1">
                <a:latin typeface="Arial" panose="020B0604020202020204" pitchFamily="34" charset="0"/>
                <a:cs typeface="Arial" panose="020B0604020202020204" pitchFamily="34" charset="0"/>
              </a:rPr>
              <a:t>talaba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yoki</a:t>
            </a:r>
            <a:r>
              <a:rPr lang="en-AU" dirty="0">
                <a:latin typeface="Arial" panose="020B0604020202020204" pitchFamily="34" charset="0"/>
                <a:cs typeface="Arial" panose="020B0604020202020204" pitchFamily="34" charset="0"/>
              </a:rPr>
              <a:t> professional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muassasasida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nazariy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bilimlarni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ko‘proq</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egallab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amaliyot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qismini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juda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oz</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soatlarda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korxona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tashkilotlarda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o‘taydi</a:t>
            </a:r>
            <a:r>
              <a:rPr lang="en-AU" dirty="0">
                <a:latin typeface="Arial" panose="020B0604020202020204" pitchFamily="34" charset="0"/>
                <a:cs typeface="Arial" panose="020B0604020202020204" pitchFamily="34" charset="0"/>
              </a:rPr>
              <a:t>.</a:t>
            </a:r>
          </a:p>
          <a:p>
            <a:pPr algn="just"/>
            <a:r>
              <a:rPr lang="en-AU" dirty="0" err="1">
                <a:latin typeface="Arial" panose="020B0604020202020204" pitchFamily="34" charset="0"/>
                <a:cs typeface="Arial" panose="020B0604020202020204" pitchFamily="34" charset="0"/>
              </a:rPr>
              <a:t>Shuning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uchun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rivojlangan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mamlakatlarning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o‘rganilib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zamonaviy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texnologiyalar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dastgohlarda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vaqtda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korxona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tashkilotlarda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faoliyatini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borish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imkoniyatini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beruvchi</a:t>
            </a:r>
            <a:r>
              <a:rPr lang="en-AU" dirty="0">
                <a:latin typeface="Arial" panose="020B0604020202020204" pitchFamily="34" charset="0"/>
                <a:cs typeface="Arial" panose="020B0604020202020204" pitchFamily="34" charset="0"/>
              </a:rPr>
              <a:t> dual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shakli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O‘zbekiston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tizimiga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kiritildi</a:t>
            </a:r>
            <a:r>
              <a:rPr lang="en-AU" dirty="0">
                <a:latin typeface="Arial" panose="020B0604020202020204" pitchFamily="34" charset="0"/>
                <a:cs typeface="Arial" panose="020B0604020202020204" pitchFamily="34" charset="0"/>
              </a:rPr>
              <a:t>.</a:t>
            </a:r>
          </a:p>
          <a:p>
            <a:pPr algn="just"/>
            <a:r>
              <a:rPr lang="en-AU" dirty="0">
                <a:latin typeface="Arial" panose="020B0604020202020204" pitchFamily="34" charset="0"/>
                <a:cs typeface="Arial" panose="020B0604020202020204" pitchFamily="34" charset="0"/>
              </a:rPr>
              <a:t>“Dual” </a:t>
            </a:r>
            <a:r>
              <a:rPr lang="en-AU" dirty="0" err="1">
                <a:latin typeface="Arial" panose="020B0604020202020204" pitchFamily="34" charset="0"/>
                <a:cs typeface="Arial" panose="020B0604020202020204" pitchFamily="34" charset="0"/>
              </a:rPr>
              <a:t>so‘zi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lotin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tilidan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olingan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bo‘lib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biror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narsaning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ikki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qismga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taalluqliligi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ikkita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narsani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ifodalovchi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ikki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qismdan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iborat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degan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ma’nolarni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bildiradi</a:t>
            </a:r>
            <a:r>
              <a:rPr lang="en-AU" dirty="0">
                <a:latin typeface="Arial" panose="020B0604020202020204" pitchFamily="34" charset="0"/>
                <a:cs typeface="Arial" panose="020B0604020202020204" pitchFamily="34" charset="0"/>
              </a:rPr>
              <a:t>.</a:t>
            </a:r>
          </a:p>
          <a:p>
            <a:pPr algn="just"/>
            <a:r>
              <a:rPr lang="en-AU" dirty="0">
                <a:latin typeface="Arial" panose="020B0604020202020204" pitchFamily="34" charset="0"/>
                <a:cs typeface="Arial" panose="020B0604020202020204" pitchFamily="34" charset="0"/>
              </a:rPr>
              <a:t>Dual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 </a:t>
            </a:r>
            <a:r>
              <a:rPr lang="en-AU" dirty="0" err="1">
                <a:latin typeface="Arial" panose="020B0604020202020204" pitchFamily="34" charset="0"/>
                <a:cs typeface="Arial" panose="020B0604020202020204" pitchFamily="34" charset="0"/>
              </a:rPr>
              <a:t>o‘quvchi</a:t>
            </a:r>
            <a:r>
              <a:rPr lang="en-AU" dirty="0">
                <a:latin typeface="Arial" panose="020B0604020202020204" pitchFamily="34" charset="0"/>
                <a:cs typeface="Arial" panose="020B0604020202020204" pitchFamily="34" charset="0"/>
              </a:rPr>
              <a:t>/</a:t>
            </a:r>
            <a:r>
              <a:rPr lang="en-AU" dirty="0" err="1">
                <a:latin typeface="Arial" panose="020B0604020202020204" pitchFamily="34" charset="0"/>
                <a:cs typeface="Arial" panose="020B0604020202020204" pitchFamily="34" charset="0"/>
              </a:rPr>
              <a:t>talabaga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o‘z</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yo‘nalishiga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mos</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tashkilotda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mehnat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qilish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borish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imkoniyatini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beruvchi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tizimdir</a:t>
            </a:r>
            <a:r>
              <a:rPr lang="en-AU" dirty="0">
                <a:latin typeface="Arial" panose="020B0604020202020204" pitchFamily="34" charset="0"/>
                <a:cs typeface="Arial" panose="020B0604020202020204" pitchFamily="34" charset="0"/>
              </a:rPr>
              <a:t>.</a:t>
            </a:r>
          </a:p>
          <a:p>
            <a:pPr algn="just"/>
            <a:r>
              <a:rPr lang="en-AU" dirty="0" err="1">
                <a:latin typeface="Arial" panose="020B0604020202020204" pitchFamily="34" charset="0"/>
                <a:cs typeface="Arial" panose="020B0604020202020204" pitchFamily="34" charset="0"/>
              </a:rPr>
              <a:t>Bunda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yoshlar</a:t>
            </a:r>
            <a:r>
              <a:rPr lang="en-AU" dirty="0">
                <a:latin typeface="Arial" panose="020B0604020202020204" pitchFamily="34" charset="0"/>
                <a:cs typeface="Arial" panose="020B0604020202020204" pitchFamily="34" charset="0"/>
              </a:rPr>
              <a:t> 2-3 kun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muassasasida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nazariy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bilimlarni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3-4 kun </a:t>
            </a:r>
            <a:r>
              <a:rPr lang="en-AU" dirty="0" err="1">
                <a:latin typeface="Arial" panose="020B0604020202020204" pitchFamily="34" charset="0"/>
                <a:cs typeface="Arial" panose="020B0604020202020204" pitchFamily="34" charset="0"/>
              </a:rPr>
              <a:t>korxona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tashkilotlarda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haqiqiy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jarayonlarida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amaliy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ko‘nikmalarni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egallaydi</a:t>
            </a:r>
            <a:r>
              <a:rPr lang="en-AU" dirty="0">
                <a:latin typeface="Arial" panose="020B0604020202020204" pitchFamily="34" charset="0"/>
                <a:cs typeface="Arial" panose="020B0604020202020204" pitchFamily="34" charset="0"/>
              </a:rPr>
              <a:t>.</a:t>
            </a:r>
          </a:p>
          <a:p>
            <a:pPr algn="just"/>
            <a:r>
              <a:rPr lang="en-AU" dirty="0">
                <a:latin typeface="Arial" panose="020B0604020202020204" pitchFamily="34" charset="0"/>
                <a:cs typeface="Arial" panose="020B0604020202020204" pitchFamily="34" charset="0"/>
              </a:rPr>
              <a:t>Dual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shaklida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tahsil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olayotgan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o‘quvchi</a:t>
            </a:r>
            <a:r>
              <a:rPr lang="en-AU" dirty="0">
                <a:latin typeface="Arial" panose="020B0604020202020204" pitchFamily="34" charset="0"/>
                <a:cs typeface="Arial" panose="020B0604020202020204" pitchFamily="34" charset="0"/>
              </a:rPr>
              <a:t>/</a:t>
            </a:r>
            <a:r>
              <a:rPr lang="en-AU" dirty="0" err="1">
                <a:latin typeface="Arial" panose="020B0604020202020204" pitchFamily="34" charset="0"/>
                <a:cs typeface="Arial" panose="020B0604020202020204" pitchFamily="34" charset="0"/>
              </a:rPr>
              <a:t>talaba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korxona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tashkilotlarda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ishga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qabul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qilinganda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ularga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korxona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tomonidan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ustoz</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biriktiriladi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oylik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maoshi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to‘lanadi</a:t>
            </a:r>
            <a:r>
              <a:rPr lang="en-AU" dirty="0">
                <a:latin typeface="Arial" panose="020B0604020202020204" pitchFamily="34" charset="0"/>
                <a:cs typeface="Arial" panose="020B0604020202020204" pitchFamily="34" charset="0"/>
              </a:rPr>
              <a:t>.</a:t>
            </a:r>
          </a:p>
          <a:p>
            <a:pPr algn="just"/>
            <a:r>
              <a:rPr lang="en-AU" dirty="0" err="1">
                <a:latin typeface="Arial" panose="020B0604020202020204" pitchFamily="34" charset="0"/>
                <a:cs typeface="Arial" panose="020B0604020202020204" pitchFamily="34" charset="0"/>
              </a:rPr>
              <a:t>bugungi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kunda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ushbu</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Germaniya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Avstriya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Shveysariya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Koreya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Respublikasi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kabi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mamlakatlarda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iqtisodiyotni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rivojlantirishda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juda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katta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o‘ringa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ega</a:t>
            </a:r>
            <a:r>
              <a:rPr lang="en-A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08863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8757" y="690664"/>
            <a:ext cx="5223754" cy="5355312"/>
          </a:xfrm>
          <a:prstGeom prst="rect">
            <a:avLst/>
          </a:prstGeom>
          <a:noFill/>
        </p:spPr>
        <p:txBody>
          <a:bodyPr wrap="square" rtlCol="0">
            <a:spAutoFit/>
          </a:bodyPr>
          <a:lstStyle/>
          <a:p>
            <a:pPr marL="174625" algn="just"/>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Ushbu</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tizim</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mamlakatimizda</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qanday</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me’yoriy-huquqiy</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hujjatlar</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asosida</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tartibga</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solinmoqda</a:t>
            </a:r>
            <a:r>
              <a:rPr lang="en-AU" b="1" dirty="0">
                <a:latin typeface="Arial" panose="020B0604020202020204" pitchFamily="34" charset="0"/>
                <a:cs typeface="Arial" panose="020B0604020202020204" pitchFamily="34" charset="0"/>
              </a:rPr>
              <a:t>?</a:t>
            </a:r>
            <a:endParaRPr lang="en-AU" dirty="0">
              <a:latin typeface="Arial" panose="020B0604020202020204" pitchFamily="34" charset="0"/>
              <a:cs typeface="Arial" panose="020B0604020202020204" pitchFamily="34" charset="0"/>
            </a:endParaRPr>
          </a:p>
          <a:p>
            <a:pPr marL="174625" algn="just"/>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O‘zbekiston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Respublikasining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to‘g‘risida”gi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qonuni</a:t>
            </a:r>
            <a:r>
              <a:rPr lang="en-AU" dirty="0">
                <a:latin typeface="Arial" panose="020B0604020202020204" pitchFamily="34" charset="0"/>
                <a:cs typeface="Arial" panose="020B0604020202020204" pitchFamily="34" charset="0"/>
              </a:rPr>
              <a:t> 15-moddasiga </a:t>
            </a:r>
            <a:r>
              <a:rPr lang="en-AU" dirty="0" err="1">
                <a:latin typeface="Arial" panose="020B0604020202020204" pitchFamily="34" charset="0"/>
                <a:cs typeface="Arial" panose="020B0604020202020204" pitchFamily="34" charset="0"/>
              </a:rPr>
              <a:t>muvofiq</a:t>
            </a:r>
            <a:r>
              <a:rPr lang="en-AU" dirty="0">
                <a:latin typeface="Arial" panose="020B0604020202020204" pitchFamily="34" charset="0"/>
                <a:cs typeface="Arial" panose="020B0604020202020204" pitchFamily="34" charset="0"/>
              </a:rPr>
              <a:t>, “Dual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shakllaridan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sifatida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kiritildi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Qonunga</a:t>
            </a:r>
            <a:r>
              <a:rPr lang="en-AU" dirty="0">
                <a:latin typeface="Arial" panose="020B0604020202020204" pitchFamily="34" charset="0"/>
                <a:cs typeface="Arial" panose="020B0604020202020204" pitchFamily="34" charset="0"/>
              </a:rPr>
              <a:t> dual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bo‘yicha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alohida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modda</a:t>
            </a:r>
            <a:r>
              <a:rPr lang="en-AU" dirty="0">
                <a:latin typeface="Arial" panose="020B0604020202020204" pitchFamily="34" charset="0"/>
                <a:cs typeface="Arial" panose="020B0604020202020204" pitchFamily="34" charset="0"/>
              </a:rPr>
              <a:t> (17-modda) ham </a:t>
            </a:r>
            <a:r>
              <a:rPr lang="en-AU" dirty="0" err="1">
                <a:latin typeface="Arial" panose="020B0604020202020204" pitchFamily="34" charset="0"/>
                <a:cs typeface="Arial" panose="020B0604020202020204" pitchFamily="34" charset="0"/>
              </a:rPr>
              <a:t>kiritilib</a:t>
            </a:r>
            <a:r>
              <a:rPr lang="en-AU" dirty="0">
                <a:latin typeface="Arial" panose="020B0604020202020204" pitchFamily="34" charset="0"/>
                <a:cs typeface="Arial" panose="020B0604020202020204" pitchFamily="34" charset="0"/>
              </a:rPr>
              <a:t>, dual </a:t>
            </a:r>
            <a:r>
              <a:rPr lang="en-AU" dirty="0" err="1">
                <a:latin typeface="Arial" panose="020B0604020202020204" pitchFamily="34" charset="0"/>
                <a:cs typeface="Arial" panose="020B0604020202020204" pitchFamily="34" charset="0"/>
              </a:rPr>
              <a:t>ta’limni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tashkil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tartibi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O‘zbekiston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Respublikasi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Vazirlar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Mahkamasi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tomonidan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belgilanishi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ko‘rsatib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o‘tildi</a:t>
            </a:r>
            <a:r>
              <a:rPr lang="en-AU" dirty="0">
                <a:latin typeface="Arial" panose="020B0604020202020204" pitchFamily="34" charset="0"/>
                <a:cs typeface="Arial" panose="020B0604020202020204" pitchFamily="34" charset="0"/>
              </a:rPr>
              <a:t>.</a:t>
            </a:r>
          </a:p>
          <a:p>
            <a:pPr marL="174625" algn="just"/>
            <a:r>
              <a:rPr lang="en-AU" dirty="0" err="1">
                <a:latin typeface="Arial" panose="020B0604020202020204" pitchFamily="34" charset="0"/>
                <a:cs typeface="Arial" panose="020B0604020202020204" pitchFamily="34" charset="0"/>
              </a:rPr>
              <a:t>Vazirlar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Mahkamasining</a:t>
            </a:r>
            <a:r>
              <a:rPr lang="en-AU" dirty="0">
                <a:latin typeface="Arial" panose="020B0604020202020204" pitchFamily="34" charset="0"/>
                <a:cs typeface="Arial" panose="020B0604020202020204" pitchFamily="34" charset="0"/>
              </a:rPr>
              <a:t> 2021 </a:t>
            </a:r>
            <a:r>
              <a:rPr lang="en-AU" dirty="0" err="1">
                <a:latin typeface="Arial" panose="020B0604020202020204" pitchFamily="34" charset="0"/>
                <a:cs typeface="Arial" panose="020B0604020202020204" pitchFamily="34" charset="0"/>
              </a:rPr>
              <a:t>yil</a:t>
            </a:r>
            <a:r>
              <a:rPr lang="en-AU" dirty="0">
                <a:latin typeface="Arial" panose="020B0604020202020204" pitchFamily="34" charset="0"/>
                <a:cs typeface="Arial" panose="020B0604020202020204" pitchFamily="34" charset="0"/>
              </a:rPr>
              <a:t> 29 </a:t>
            </a:r>
            <a:r>
              <a:rPr lang="en-AU" dirty="0" err="1">
                <a:latin typeface="Arial" panose="020B0604020202020204" pitchFamily="34" charset="0"/>
                <a:cs typeface="Arial" panose="020B0604020202020204" pitchFamily="34" charset="0"/>
              </a:rPr>
              <a:t>martdagi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qarori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bilan</a:t>
            </a:r>
            <a:r>
              <a:rPr lang="en-AU" dirty="0">
                <a:latin typeface="Arial" panose="020B0604020202020204" pitchFamily="34" charset="0"/>
                <a:cs typeface="Arial" panose="020B0604020202020204" pitchFamily="34" charset="0"/>
              </a:rPr>
              <a:t> Professional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tizimida</a:t>
            </a:r>
            <a:r>
              <a:rPr lang="en-AU" dirty="0">
                <a:latin typeface="Arial" panose="020B0604020202020204" pitchFamily="34" charset="0"/>
                <a:cs typeface="Arial" panose="020B0604020202020204" pitchFamily="34" charset="0"/>
              </a:rPr>
              <a:t> dual </a:t>
            </a:r>
            <a:r>
              <a:rPr lang="en-AU" dirty="0" err="1">
                <a:latin typeface="Arial" panose="020B0604020202020204" pitchFamily="34" charset="0"/>
                <a:cs typeface="Arial" panose="020B0604020202020204" pitchFamily="34" charset="0"/>
              </a:rPr>
              <a:t>ta’limni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tashkil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tartibi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to‘g‘risidagi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nizom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tasdiqlandi</a:t>
            </a:r>
            <a:r>
              <a:rPr lang="en-AU" dirty="0">
                <a:latin typeface="Arial" panose="020B0604020202020204" pitchFamily="34" charset="0"/>
                <a:cs typeface="Arial" panose="020B0604020202020204" pitchFamily="34" charset="0"/>
              </a:rPr>
              <a:t>.</a:t>
            </a:r>
            <a:r>
              <a:rPr lang="en-AU" b="1"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bugungi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kunda</a:t>
            </a:r>
            <a:r>
              <a:rPr lang="en-AU" dirty="0">
                <a:latin typeface="Arial" panose="020B0604020202020204" pitchFamily="34" charset="0"/>
                <a:cs typeface="Arial" panose="020B0604020202020204" pitchFamily="34" charset="0"/>
              </a:rPr>
              <a:t> dual </a:t>
            </a:r>
            <a:r>
              <a:rPr lang="en-AU" dirty="0" err="1">
                <a:latin typeface="Arial" panose="020B0604020202020204" pitchFamily="34" charset="0"/>
                <a:cs typeface="Arial" panose="020B0604020202020204" pitchFamily="34" charset="0"/>
              </a:rPr>
              <a:t>ta’limni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yanada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rivojlantirish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bo‘yicha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xorij</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tajribasini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o‘rgangan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holda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qonunchilik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hujjatlariga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o‘zgartirish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qo‘shimchalar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kiritish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bo‘yicha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tegishli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ishlar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borilmoqda</a:t>
            </a:r>
            <a:r>
              <a:rPr lang="en-AU" dirty="0">
                <a:latin typeface="Arial" panose="020B0604020202020204" pitchFamily="34" charset="0"/>
                <a:cs typeface="Arial" panose="020B0604020202020204" pitchFamily="34" charset="0"/>
              </a:rPr>
              <a:t>.</a:t>
            </a:r>
          </a:p>
        </p:txBody>
      </p:sp>
      <p:sp>
        <p:nvSpPr>
          <p:cNvPr id="3" name="TextBox 2"/>
          <p:cNvSpPr txBox="1"/>
          <p:nvPr/>
        </p:nvSpPr>
        <p:spPr>
          <a:xfrm>
            <a:off x="6692630" y="690665"/>
            <a:ext cx="4737370" cy="5145932"/>
          </a:xfrm>
          <a:prstGeom prst="rect">
            <a:avLst/>
          </a:prstGeom>
          <a:noFill/>
        </p:spPr>
        <p:txBody>
          <a:bodyPr wrap="square" rtlCol="0">
            <a:spAutoFit/>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2434" y="756597"/>
            <a:ext cx="5019472" cy="5080000"/>
          </a:xfrm>
          <a:prstGeom prst="rect">
            <a:avLst/>
          </a:prstGeom>
        </p:spPr>
      </p:pic>
    </p:spTree>
    <p:extLst>
      <p:ext uri="{BB962C8B-B14F-4D97-AF65-F5344CB8AC3E}">
        <p14:creationId xmlns:p14="http://schemas.microsoft.com/office/powerpoint/2010/main" val="3121894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7669" y="739302"/>
            <a:ext cx="10505872" cy="5355312"/>
          </a:xfrm>
          <a:prstGeom prst="rect">
            <a:avLst/>
          </a:prstGeom>
          <a:noFill/>
        </p:spPr>
        <p:txBody>
          <a:bodyPr wrap="square" rtlCol="0">
            <a:spAutoFit/>
          </a:bodyPr>
          <a:lstStyle/>
          <a:p>
            <a:pPr algn="just"/>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Ushbu</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tizimni</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joriy</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etishdan</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ko‘zlangan</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maqsad</a:t>
            </a:r>
            <a:r>
              <a:rPr lang="en-AU" b="1" dirty="0">
                <a:latin typeface="Arial" panose="020B0604020202020204" pitchFamily="34" charset="0"/>
                <a:cs typeface="Arial" panose="020B0604020202020204" pitchFamily="34" charset="0"/>
              </a:rPr>
              <a:t> </a:t>
            </a:r>
            <a:r>
              <a:rPr lang="en-AU" b="1" dirty="0" err="1">
                <a:latin typeface="Arial" panose="020B0604020202020204" pitchFamily="34" charset="0"/>
                <a:cs typeface="Arial" panose="020B0604020202020204" pitchFamily="34" charset="0"/>
              </a:rPr>
              <a:t>nima</a:t>
            </a:r>
            <a:r>
              <a:rPr lang="en-AU" b="1" dirty="0">
                <a:latin typeface="Arial" panose="020B0604020202020204" pitchFamily="34" charset="0"/>
                <a:cs typeface="Arial" panose="020B0604020202020204" pitchFamily="34" charset="0"/>
              </a:rPr>
              <a:t>?</a:t>
            </a:r>
            <a:endParaRPr lang="en-AU" dirty="0">
              <a:latin typeface="Arial" panose="020B0604020202020204" pitchFamily="34" charset="0"/>
              <a:cs typeface="Arial" panose="020B0604020202020204" pitchFamily="34" charset="0"/>
            </a:endParaRPr>
          </a:p>
          <a:p>
            <a:pPr algn="just"/>
            <a:r>
              <a:rPr lang="en-AU" dirty="0">
                <a:latin typeface="Arial" panose="020B0604020202020204" pitchFamily="34" charset="0"/>
                <a:cs typeface="Arial" panose="020B0604020202020204" pitchFamily="34" charset="0"/>
              </a:rPr>
              <a:t>–</a:t>
            </a:r>
            <a:r>
              <a:rPr lang="en-AU" b="1"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Maqsad</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iqtisodiyotning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barcha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sohalarida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malakali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zamonaviy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kasbiy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ko‘nikmalarga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o‘rta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bo‘g‘in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kadrlarini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tayyorlash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hamda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yoshlarning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kasblar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mutaxassisliklarni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egallashga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bo‘lgan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qiziqishlarini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qo‘llab-quvvatlash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uchun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keng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imkoniyatlar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yaratishdan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iborat</a:t>
            </a:r>
            <a:r>
              <a:rPr lang="en-AU" dirty="0">
                <a:latin typeface="Arial" panose="020B0604020202020204" pitchFamily="34" charset="0"/>
                <a:cs typeface="Arial" panose="020B0604020202020204" pitchFamily="34" charset="0"/>
              </a:rPr>
              <a:t>.</a:t>
            </a:r>
          </a:p>
          <a:p>
            <a:pPr algn="just"/>
            <a:r>
              <a:rPr lang="en-AU" dirty="0" err="1">
                <a:latin typeface="Arial" panose="020B0604020202020204" pitchFamily="34" charset="0"/>
                <a:cs typeface="Arial" panose="020B0604020202020204" pitchFamily="34" charset="0"/>
              </a:rPr>
              <a:t>Aytib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o‘tganimdek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yoshlar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haqiqiy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joyida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o‘z</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kasbiy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ko‘nikmalarini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rivojlantiradilar</a:t>
            </a:r>
            <a:r>
              <a:rPr lang="en-AU" dirty="0">
                <a:latin typeface="Arial" panose="020B0604020202020204" pitchFamily="34" charset="0"/>
                <a:cs typeface="Arial" panose="020B0604020202020204" pitchFamily="34" charset="0"/>
              </a:rPr>
              <a:t>.</a:t>
            </a:r>
          </a:p>
          <a:p>
            <a:pPr algn="just"/>
            <a:r>
              <a:rPr lang="en-AU" dirty="0">
                <a:latin typeface="Arial" panose="020B0604020202020204" pitchFamily="34" charset="0"/>
                <a:cs typeface="Arial" panose="020B0604020202020204" pitchFamily="34" charset="0"/>
              </a:rPr>
              <a:t>Dual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shakli</a:t>
            </a:r>
            <a:r>
              <a:rPr lang="en-AU" dirty="0">
                <a:latin typeface="Arial" panose="020B0604020202020204" pitchFamily="34" charset="0"/>
                <a:cs typeface="Arial" panose="020B0604020202020204" pitchFamily="34" charset="0"/>
              </a:rPr>
              <a:t> professional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yo‘lga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qo‘yildi</a:t>
            </a:r>
            <a:r>
              <a:rPr lang="en-AU" dirty="0">
                <a:latin typeface="Arial" panose="020B0604020202020204" pitchFamily="34" charset="0"/>
                <a:cs typeface="Arial" panose="020B0604020202020204" pitchFamily="34" charset="0"/>
              </a:rPr>
              <a:t>. 2021-2022 </a:t>
            </a:r>
            <a:r>
              <a:rPr lang="en-AU" dirty="0" err="1">
                <a:latin typeface="Arial" panose="020B0604020202020204" pitchFamily="34" charset="0"/>
                <a:cs typeface="Arial" panose="020B0604020202020204" pitchFamily="34" charset="0"/>
              </a:rPr>
              <a:t>o‘quv</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yilidan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boshlab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maktabgacha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temir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qurilish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kabi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sohalarda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o‘rta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bo‘g‘in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kadrlarini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tayyorlash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maqsadida</a:t>
            </a:r>
            <a:r>
              <a:rPr lang="en-AU" dirty="0">
                <a:latin typeface="Arial" panose="020B0604020202020204" pitchFamily="34" charset="0"/>
                <a:cs typeface="Arial" panose="020B0604020202020204" pitchFamily="34" charset="0"/>
              </a:rPr>
              <a:t> professional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muassasalariga</a:t>
            </a:r>
            <a:r>
              <a:rPr lang="en-AU" dirty="0">
                <a:latin typeface="Arial" panose="020B0604020202020204" pitchFamily="34" charset="0"/>
                <a:cs typeface="Arial" panose="020B0604020202020204" pitchFamily="34" charset="0"/>
              </a:rPr>
              <a:t> dual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shakli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bo‘yicha</a:t>
            </a:r>
            <a:r>
              <a:rPr lang="en-AU" dirty="0">
                <a:latin typeface="Arial" panose="020B0604020202020204" pitchFamily="34" charset="0"/>
                <a:cs typeface="Arial" panose="020B0604020202020204" pitchFamily="34" charset="0"/>
              </a:rPr>
              <a:t> 3 </a:t>
            </a:r>
            <a:r>
              <a:rPr lang="en-AU" dirty="0" err="1">
                <a:latin typeface="Arial" panose="020B0604020202020204" pitchFamily="34" charset="0"/>
                <a:cs typeface="Arial" panose="020B0604020202020204" pitchFamily="34" charset="0"/>
              </a:rPr>
              <a:t>mingdan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ortiq</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yoshlar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o‘qishga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qabul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qilindi</a:t>
            </a:r>
            <a:r>
              <a:rPr lang="en-AU" dirty="0">
                <a:latin typeface="Arial" panose="020B0604020202020204" pitchFamily="34" charset="0"/>
                <a:cs typeface="Arial" panose="020B0604020202020204" pitchFamily="34" charset="0"/>
              </a:rPr>
              <a:t>.</a:t>
            </a:r>
          </a:p>
          <a:p>
            <a:pPr algn="just"/>
            <a:r>
              <a:rPr lang="en-AU" dirty="0">
                <a:latin typeface="Arial" panose="020B0604020202020204" pitchFamily="34" charset="0"/>
                <a:cs typeface="Arial" panose="020B0604020202020204" pitchFamily="34" charset="0"/>
              </a:rPr>
              <a:t>2022-2023 </a:t>
            </a:r>
            <a:r>
              <a:rPr lang="en-AU" dirty="0" err="1">
                <a:latin typeface="Arial" panose="020B0604020202020204" pitchFamily="34" charset="0"/>
                <a:cs typeface="Arial" panose="020B0604020202020204" pitchFamily="34" charset="0"/>
              </a:rPr>
              <a:t>o‘quv</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yilida</a:t>
            </a:r>
            <a:r>
              <a:rPr lang="en-AU" dirty="0">
                <a:latin typeface="Arial" panose="020B0604020202020204" pitchFamily="34" charset="0"/>
                <a:cs typeface="Arial" panose="020B0604020202020204" pitchFamily="34" charset="0"/>
              </a:rPr>
              <a:t> professional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muassasalariga</a:t>
            </a:r>
            <a:r>
              <a:rPr lang="en-AU" dirty="0">
                <a:latin typeface="Arial" panose="020B0604020202020204" pitchFamily="34" charset="0"/>
                <a:cs typeface="Arial" panose="020B0604020202020204" pitchFamily="34" charset="0"/>
              </a:rPr>
              <a:t> 4,5 </a:t>
            </a:r>
            <a:r>
              <a:rPr lang="en-AU" dirty="0" err="1">
                <a:latin typeface="Arial" panose="020B0604020202020204" pitchFamily="34" charset="0"/>
                <a:cs typeface="Arial" panose="020B0604020202020204" pitchFamily="34" charset="0"/>
              </a:rPr>
              <a:t>mingdan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ortiq</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yoshlar</a:t>
            </a:r>
            <a:r>
              <a:rPr lang="en-AU" dirty="0">
                <a:latin typeface="Arial" panose="020B0604020202020204" pitchFamily="34" charset="0"/>
                <a:cs typeface="Arial" panose="020B0604020202020204" pitchFamily="34" charset="0"/>
              </a:rPr>
              <a:t> dual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shaklida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o‘qishga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qabul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qilindi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hamda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yuqorida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aytib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o‘tilgan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sohalarga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qo‘shimcha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ravishda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axborot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texnologiyalari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yengil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sanoat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qishloq</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xo‘jaligi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xizmat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ko‘rsatish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kabi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sohalarda</a:t>
            </a:r>
            <a:r>
              <a:rPr lang="en-AU" dirty="0">
                <a:latin typeface="Arial" panose="020B0604020202020204" pitchFamily="34" charset="0"/>
                <a:cs typeface="Arial" panose="020B0604020202020204" pitchFamily="34" charset="0"/>
              </a:rPr>
              <a:t> ham dual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shaklida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kadrlar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tayyorlash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yo‘lga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qo‘yildi</a:t>
            </a:r>
            <a:r>
              <a:rPr lang="en-AU" dirty="0">
                <a:latin typeface="Arial" panose="020B0604020202020204" pitchFamily="34" charset="0"/>
                <a:cs typeface="Arial" panose="020B0604020202020204" pitchFamily="34" charset="0"/>
              </a:rPr>
              <a:t>.</a:t>
            </a:r>
          </a:p>
          <a:p>
            <a:pPr algn="just"/>
            <a:r>
              <a:rPr lang="en-AU" dirty="0" err="1">
                <a:latin typeface="Arial" panose="020B0604020202020204" pitchFamily="34" charset="0"/>
                <a:cs typeface="Arial" panose="020B0604020202020204" pitchFamily="34" charset="0"/>
              </a:rPr>
              <a:t>bugungi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kunda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hududlarning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ijtimoiy-iqtisodiy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rivojlanishidan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kelib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chiqib</a:t>
            </a:r>
            <a:r>
              <a:rPr lang="en-AU" dirty="0">
                <a:latin typeface="Arial" panose="020B0604020202020204" pitchFamily="34" charset="0"/>
                <a:cs typeface="Arial" panose="020B0604020202020204" pitchFamily="34" charset="0"/>
              </a:rPr>
              <a:t>, 7,5 </a:t>
            </a:r>
            <a:r>
              <a:rPr lang="en-AU" dirty="0" err="1">
                <a:latin typeface="Arial" panose="020B0604020202020204" pitchFamily="34" charset="0"/>
                <a:cs typeface="Arial" panose="020B0604020202020204" pitchFamily="34" charset="0"/>
              </a:rPr>
              <a:t>mingdan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ortiq</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yoshlar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respublikamizdagi</a:t>
            </a:r>
            <a:r>
              <a:rPr lang="en-AU" dirty="0">
                <a:latin typeface="Arial" panose="020B0604020202020204" pitchFamily="34" charset="0"/>
                <a:cs typeface="Arial" panose="020B0604020202020204" pitchFamily="34" charset="0"/>
              </a:rPr>
              <a:t> professional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muassasalarida</a:t>
            </a:r>
            <a:r>
              <a:rPr lang="en-AU" dirty="0">
                <a:latin typeface="Arial" panose="020B0604020202020204" pitchFamily="34" charset="0"/>
                <a:cs typeface="Arial" panose="020B0604020202020204" pitchFamily="34" charset="0"/>
              </a:rPr>
              <a:t> dual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shaklida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olib</a:t>
            </a:r>
            <a:r>
              <a:rPr lang="en-AU" dirty="0">
                <a:latin typeface="Arial" panose="020B0604020202020204" pitchFamily="34" charset="0"/>
                <a:cs typeface="Arial" panose="020B0604020202020204" pitchFamily="34" charset="0"/>
              </a:rPr>
              <a:t>, 1,5 </a:t>
            </a:r>
            <a:r>
              <a:rPr lang="en-AU" dirty="0" err="1">
                <a:latin typeface="Arial" panose="020B0604020202020204" pitchFamily="34" charset="0"/>
                <a:cs typeface="Arial" panose="020B0604020202020204" pitchFamily="34" charset="0"/>
              </a:rPr>
              <a:t>mingga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yaqin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korxona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tashkilotlarda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faoliyatini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bormoqda</a:t>
            </a:r>
            <a:r>
              <a:rPr lang="en-AU" dirty="0">
                <a:latin typeface="Arial" panose="020B0604020202020204" pitchFamily="34" charset="0"/>
                <a:cs typeface="Arial" panose="020B0604020202020204" pitchFamily="34" charset="0"/>
              </a:rPr>
              <a:t>.</a:t>
            </a:r>
          </a:p>
          <a:p>
            <a:pPr algn="just"/>
            <a:r>
              <a:rPr lang="en-AU" dirty="0" err="1">
                <a:latin typeface="Arial" panose="020B0604020202020204" pitchFamily="34" charset="0"/>
                <a:cs typeface="Arial" panose="020B0604020202020204" pitchFamily="34" charset="0"/>
              </a:rPr>
              <a:t>Oliy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esa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faqat</a:t>
            </a:r>
            <a:r>
              <a:rPr lang="en-AU" dirty="0">
                <a:latin typeface="Arial" panose="020B0604020202020204" pitchFamily="34" charset="0"/>
                <a:cs typeface="Arial" panose="020B0604020202020204" pitchFamily="34" charset="0"/>
              </a:rPr>
              <a:t> Toshkent </a:t>
            </a:r>
            <a:r>
              <a:rPr lang="en-AU" dirty="0" err="1">
                <a:latin typeface="Arial" panose="020B0604020202020204" pitchFamily="34" charset="0"/>
                <a:cs typeface="Arial" panose="020B0604020202020204" pitchFamily="34" charset="0"/>
              </a:rPr>
              <a:t>to‘qimachilik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yengil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sanoat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institutida</a:t>
            </a:r>
            <a:r>
              <a:rPr lang="en-AU" dirty="0">
                <a:latin typeface="Arial" panose="020B0604020202020204" pitchFamily="34" charset="0"/>
                <a:cs typeface="Arial" panose="020B0604020202020204" pitchFamily="34" charset="0"/>
              </a:rPr>
              <a:t> dual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asosida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o‘qitish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yo‘lga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qo‘yilgan</a:t>
            </a:r>
            <a:r>
              <a:rPr lang="en-AU" dirty="0">
                <a:latin typeface="Arial" panose="020B0604020202020204" pitchFamily="34" charset="0"/>
                <a:cs typeface="Arial" panose="020B0604020202020204" pitchFamily="34" charset="0"/>
              </a:rPr>
              <a:t>  (3-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4-bosqich </a:t>
            </a:r>
            <a:r>
              <a:rPr lang="en-AU" dirty="0" err="1">
                <a:latin typeface="Arial" panose="020B0604020202020204" pitchFamily="34" charset="0"/>
                <a:cs typeface="Arial" panose="020B0604020202020204" pitchFamily="34" charset="0"/>
              </a:rPr>
              <a:t>talabalari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uchun</a:t>
            </a:r>
            <a:r>
              <a:rPr lang="en-AU"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548749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8757" y="1021084"/>
            <a:ext cx="10632333" cy="5136999"/>
          </a:xfrm>
          <a:prstGeom prst="rect">
            <a:avLst/>
          </a:prstGeom>
          <a:noFill/>
        </p:spPr>
        <p:txBody>
          <a:bodyPr wrap="square" rtlCol="0">
            <a:spAutoFit/>
          </a:bodyPr>
          <a:lstStyle/>
          <a:p>
            <a:pPr indent="360363" algn="just"/>
            <a:r>
              <a:rPr lang="en-AU" dirty="0" err="1">
                <a:latin typeface="Arial" panose="020B0604020202020204" pitchFamily="34" charset="0"/>
                <a:cs typeface="Arial" panose="020B0604020202020204" pitchFamily="34" charset="0"/>
              </a:rPr>
              <a:t>Xulosa</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qilib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shuni</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aytish</a:t>
            </a:r>
            <a:r>
              <a:rPr lang="en-AU" dirty="0">
                <a:latin typeface="Arial" panose="020B0604020202020204" pitchFamily="34" charset="0"/>
                <a:cs typeface="Arial" panose="020B0604020202020204" pitchFamily="34" charset="0"/>
              </a:rPr>
              <a:t> </a:t>
            </a:r>
            <a:r>
              <a:rPr lang="uz-Latn-UZ" dirty="0">
                <a:latin typeface="Arial" panose="020B0604020202020204" pitchFamily="34" charset="0"/>
                <a:cs typeface="Arial" panose="020B0604020202020204" pitchFamily="34" charset="0"/>
              </a:rPr>
              <a:t>kerakk</a:t>
            </a:r>
            <a:r>
              <a:rPr lang="en-AU" dirty="0" err="1">
                <a:latin typeface="Arial" panose="020B0604020202020204" pitchFamily="34" charset="0"/>
                <a:cs typeface="Arial" panose="020B0604020202020204" pitchFamily="34" charset="0"/>
              </a:rPr>
              <a:t>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masofaviy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o`qitish</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bugun</a:t>
            </a:r>
            <a:r>
              <a:rPr lang="uz-Latn-UZ" dirty="0">
                <a:latin typeface="Arial" panose="020B0604020202020204" pitchFamily="34" charset="0"/>
                <a:cs typeface="Arial" panose="020B0604020202020204" pitchFamily="34" charset="0"/>
              </a:rPr>
              <a:t>gi </a:t>
            </a:r>
            <a:r>
              <a:rPr lang="en-AU" dirty="0" err="1">
                <a:latin typeface="Arial" panose="020B0604020202020204" pitchFamily="34" charset="0"/>
                <a:cs typeface="Arial" panose="020B0604020202020204" pitchFamily="34" charset="0"/>
              </a:rPr>
              <a:t>kunda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milliy</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o`quv</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maskanlari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uchun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zarur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balki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bugungi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kundagi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globalizatsiyalash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jarayonida</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katta-kattaodamga,ularga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o`zlariga</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mutaxassislar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tayyorlashda,ularning</a:t>
            </a:r>
            <a:endParaRPr lang="en-AU" dirty="0">
              <a:latin typeface="Arial" panose="020B0604020202020204" pitchFamily="34" charset="0"/>
              <a:cs typeface="Arial" panose="020B0604020202020204" pitchFamily="34" charset="0"/>
            </a:endParaRPr>
          </a:p>
          <a:p>
            <a:pPr algn="just"/>
            <a:r>
              <a:rPr lang="en-AU" dirty="0" err="1">
                <a:latin typeface="Arial" panose="020B0604020202020204" pitchFamily="34" charset="0"/>
                <a:cs typeface="Arial" panose="020B0604020202020204" pitchFamily="34" charset="0"/>
              </a:rPr>
              <a:t>Qayta</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tayyorlashda,hisobot</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bilim</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darajalarini</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ko</a:t>
            </a:r>
            <a:r>
              <a:rPr lang="uz-Latn-UZ" dirty="0">
                <a:latin typeface="Arial" panose="020B0604020202020204" pitchFamily="34" charset="0"/>
                <a:cs typeface="Arial" panose="020B0604020202020204" pitchFamily="34" charset="0"/>
              </a:rPr>
              <a:t>‘nikmalarini </a:t>
            </a:r>
            <a:r>
              <a:rPr lang="en-AU" dirty="0" err="1">
                <a:latin typeface="Arial" panose="020B0604020202020204" pitchFamily="34" charset="0"/>
                <a:cs typeface="Arial" panose="020B0604020202020204" pitchFamily="34" charset="0"/>
              </a:rPr>
              <a:t>yuqori</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darajada</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ushlab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turishda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muhim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o`rin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tutadi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Masofaviy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o`qitishni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qo`llagan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holda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aholining</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umumiy</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haqidava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bu</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bilimning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sifatini</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tomonidan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imkoni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mavjud</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Aholining</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barcha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qatlamlarini</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olishdagi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ixtiyoriy</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talablarini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talab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qilish</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mumkin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boʻladi.Bilimlarni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o`z</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vaqtida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keng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aholiga</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tarqatish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imkoni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mavjud</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Yagona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muhitini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yaratib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unda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barcha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bilimlarni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mujassamlashtirish</a:t>
            </a:r>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imkoni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mavjud</a:t>
            </a:r>
            <a:r>
              <a:rPr lang="en-AU" dirty="0">
                <a:latin typeface="Arial" panose="020B0604020202020204" pitchFamily="34" charset="0"/>
                <a:cs typeface="Arial" panose="020B0604020202020204" pitchFamily="34" charset="0"/>
              </a:rPr>
              <a:t>.</a:t>
            </a:r>
          </a:p>
          <a:p>
            <a:pPr indent="360363" algn="just"/>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Malakali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kadrlar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tayyoralsh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takomillashtirishda</a:t>
            </a:r>
            <a:r>
              <a:rPr lang="en-AU" dirty="0">
                <a:latin typeface="Arial" panose="020B0604020202020204" pitchFamily="34" charset="0"/>
                <a:cs typeface="Arial" panose="020B0604020202020204" pitchFamily="34" charset="0"/>
              </a:rPr>
              <a:t>, agar </a:t>
            </a:r>
            <a:r>
              <a:rPr lang="en-AU" dirty="0" err="1">
                <a:latin typeface="Arial" panose="020B0604020202020204" pitchFamily="34" charset="0"/>
                <a:cs typeface="Arial" panose="020B0604020202020204" pitchFamily="34" charset="0"/>
              </a:rPr>
              <a:t>mas’uliyatning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qismini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biznes</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hamjamiyati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vakillari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zimmasiga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bo’lsa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erishish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mumkin</a:t>
            </a:r>
            <a:r>
              <a:rPr lang="en-AU" dirty="0">
                <a:latin typeface="Arial" panose="020B0604020202020204" pitchFamily="34" charset="0"/>
                <a:cs typeface="Arial" panose="020B0604020202020204" pitchFamily="34" charset="0"/>
              </a:rPr>
              <a:t>. Shu </a:t>
            </a:r>
            <a:r>
              <a:rPr lang="en-AU" dirty="0" err="1">
                <a:latin typeface="Arial" panose="020B0604020202020204" pitchFamily="34" charset="0"/>
                <a:cs typeface="Arial" panose="020B0604020202020204" pitchFamily="34" charset="0"/>
              </a:rPr>
              <a:t>bilan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davlat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beruvchilar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o’quv</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yurtlari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o’rtasidagi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o’zaro</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hamkorlikning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qo’shma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zo’nasini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yaratish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kerak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muassasalarida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o’rnatilgan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intizom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muassasalari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jamoasini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jipslashtirish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muassasasi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ichki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hayoti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faoliyatining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mo’tadil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kechishini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ta’minlaydi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Intizom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o’quvchilardan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hamjihatlik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asosida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faoliyat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borish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o’quv</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yurti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manfaati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uchun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birgalikda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kurashish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rahbariyat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hamda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vakolatli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o’quvchilar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organlari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a’zolari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talabalarni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to’g’ri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talqin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etish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ularning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bajarilishini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talab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etadi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Xulosa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o’rnida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shuni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ta’kidlab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o’tishimiz</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joizki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yoshlarimizni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to’g’ri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kasbga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yo’naltirish</a:t>
            </a:r>
            <a:r>
              <a:rPr lang="en-AU" dirty="0">
                <a:latin typeface="Arial" panose="020B0604020202020204" pitchFamily="34" charset="0"/>
                <a:cs typeface="Arial" panose="020B0604020202020204" pitchFamily="34" charset="0"/>
              </a:rPr>
              <a:t> , </a:t>
            </a:r>
            <a:r>
              <a:rPr lang="en-AU" dirty="0" err="1">
                <a:latin typeface="Arial" panose="020B0604020202020204" pitchFamily="34" charset="0"/>
                <a:cs typeface="Arial" panose="020B0604020202020204" pitchFamily="34" charset="0"/>
              </a:rPr>
              <a:t>bu</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muhim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vazifalardan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ekanligini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yana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ta’kidlab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o’tmoqchiman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Inson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to’g’ri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kasb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tanlash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orqali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o’z</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oilasiga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jamiyatga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juda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katta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naf</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keltirishi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isbot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talab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qilmaydigan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qonuniyatdir</a:t>
            </a:r>
            <a:r>
              <a:rPr lang="en-AU"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
        <p:nvSpPr>
          <p:cNvPr id="4" name="TextBox 3"/>
          <p:cNvSpPr txBox="1"/>
          <p:nvPr/>
        </p:nvSpPr>
        <p:spPr>
          <a:xfrm>
            <a:off x="5515583" y="651752"/>
            <a:ext cx="1809344" cy="369332"/>
          </a:xfrm>
          <a:prstGeom prst="rect">
            <a:avLst/>
          </a:prstGeom>
          <a:noFill/>
        </p:spPr>
        <p:txBody>
          <a:bodyPr wrap="square" rtlCol="0">
            <a:spAutoFit/>
          </a:bodyPr>
          <a:lstStyle/>
          <a:p>
            <a:r>
              <a:rPr lang="uz-Latn-UZ" b="1" dirty="0">
                <a:latin typeface="Arial" panose="020B0604020202020204" pitchFamily="34" charset="0"/>
                <a:cs typeface="Arial" panose="020B0604020202020204" pitchFamily="34" charset="0"/>
              </a:rPr>
              <a:t>Xulosa</a:t>
            </a:r>
            <a:endParaRPr lang="ru-RU"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7415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1998" y="914400"/>
            <a:ext cx="3346317"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uz-Latn-UZ" b="1" dirty="0">
                <a:latin typeface="Arial" panose="020B0604020202020204" pitchFamily="34" charset="0"/>
                <a:cs typeface="Arial" panose="020B0604020202020204" pitchFamily="34" charset="0"/>
              </a:rPr>
              <a:t>Foydalanilgan adabiyotlar:</a:t>
            </a:r>
            <a:endParaRPr lang="ru-RU" b="1" dirty="0">
              <a:latin typeface="Arial" panose="020B0604020202020204" pitchFamily="34" charset="0"/>
              <a:cs typeface="Arial" panose="020B0604020202020204" pitchFamily="34" charset="0"/>
            </a:endParaRPr>
          </a:p>
        </p:txBody>
      </p:sp>
      <p:sp>
        <p:nvSpPr>
          <p:cNvPr id="3" name="TextBox 2"/>
          <p:cNvSpPr txBox="1"/>
          <p:nvPr/>
        </p:nvSpPr>
        <p:spPr>
          <a:xfrm>
            <a:off x="1391055" y="1575881"/>
            <a:ext cx="9426101" cy="3970318"/>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360363" indent="-360363" algn="just">
              <a:buFont typeface="+mj-lt"/>
              <a:buAutoNum type="arabicPeriod"/>
            </a:pPr>
            <a:r>
              <a:rPr lang="en-AU" dirty="0">
                <a:latin typeface="Arial" panose="020B0604020202020204" pitchFamily="34" charset="0"/>
                <a:cs typeface="Arial" panose="020B0604020202020204" pitchFamily="34" charset="0"/>
              </a:rPr>
              <a:t>axadji@gmail.com Informatika.uz</a:t>
            </a:r>
            <a:r>
              <a:rPr lang="uz-Latn-UZ" dirty="0">
                <a:latin typeface="Arial" panose="020B0604020202020204" pitchFamily="34" charset="0"/>
                <a:cs typeface="Arial" panose="020B0604020202020204" pitchFamily="34" charset="0"/>
              </a:rPr>
              <a:t> </a:t>
            </a:r>
          </a:p>
          <a:p>
            <a:pPr marL="360363" indent="-360363" algn="just">
              <a:buFont typeface="+mj-lt"/>
              <a:buAutoNum type="arabicPeriod"/>
            </a:pPr>
            <a:r>
              <a:rPr lang="uz-Latn-UZ" dirty="0">
                <a:latin typeface="Arial" panose="020B0604020202020204" pitchFamily="34" charset="0"/>
                <a:cs typeface="Arial" panose="020B0604020202020204" pitchFamily="34" charset="0"/>
                <a:hlinkClick r:id="rId2"/>
              </a:rPr>
              <a:t>https://ndpi.uz/wp-content/uploads/2021/06/NukusDPI_talabalarga_MASOFA.pdfm</a:t>
            </a:r>
            <a:r>
              <a:rPr lang="uz-Latn-UZ" dirty="0">
                <a:latin typeface="Arial" panose="020B0604020202020204" pitchFamily="34" charset="0"/>
                <a:cs typeface="Arial" panose="020B0604020202020204" pitchFamily="34" charset="0"/>
              </a:rPr>
              <a:t> </a:t>
            </a:r>
          </a:p>
          <a:p>
            <a:pPr marL="360363" indent="-360363" algn="just">
              <a:buFont typeface="+mj-lt"/>
              <a:buAutoNum type="arabicPeriod"/>
            </a:pPr>
            <a:r>
              <a:rPr lang="uz-Latn-UZ" dirty="0">
                <a:latin typeface="Arial" panose="020B0604020202020204" pitchFamily="34" charset="0"/>
                <a:cs typeface="Arial" panose="020B0604020202020204" pitchFamily="34" charset="0"/>
                <a:hlinkClick r:id="rId3"/>
              </a:rPr>
              <a:t>https://kknews.uz/oz/125113.html</a:t>
            </a:r>
            <a:endParaRPr lang="uz-Latn-UZ" dirty="0">
              <a:latin typeface="Arial" panose="020B0604020202020204" pitchFamily="34" charset="0"/>
              <a:cs typeface="Arial" panose="020B0604020202020204" pitchFamily="34" charset="0"/>
            </a:endParaRPr>
          </a:p>
          <a:p>
            <a:pPr marL="360363" indent="-360363" algn="just">
              <a:buFont typeface="+mj-lt"/>
              <a:buAutoNum type="arabicPeriod"/>
            </a:pPr>
            <a:r>
              <a:rPr lang="uz-Latn-UZ" dirty="0">
                <a:latin typeface="Arial" panose="020B0604020202020204" pitchFamily="34" charset="0"/>
                <a:cs typeface="Arial" panose="020B0604020202020204" pitchFamily="34" charset="0"/>
                <a:hlinkClick r:id="rId4"/>
              </a:rPr>
              <a:t>www.ziyonet.uz</a:t>
            </a:r>
            <a:endParaRPr lang="uz-Latn-UZ" dirty="0">
              <a:latin typeface="Arial" panose="020B0604020202020204" pitchFamily="34" charset="0"/>
              <a:cs typeface="Arial" panose="020B0604020202020204" pitchFamily="34" charset="0"/>
            </a:endParaRPr>
          </a:p>
          <a:p>
            <a:pPr marL="360363" indent="-360363" algn="just">
              <a:buFont typeface="+mj-lt"/>
              <a:buAutoNum type="arabicPeriod"/>
            </a:pPr>
            <a:r>
              <a:rPr lang="en-AU" dirty="0" err="1">
                <a:latin typeface="Arial" panose="020B0604020202020204" pitchFamily="34" charset="0"/>
                <a:cs typeface="Arial" panose="020B0604020202020204" pitchFamily="34" charset="0"/>
              </a:rPr>
              <a:t>Axmedov</a:t>
            </a:r>
            <a:r>
              <a:rPr lang="en-AU" dirty="0">
                <a:latin typeface="Arial" panose="020B0604020202020204" pitchFamily="34" charset="0"/>
                <a:cs typeface="Arial" panose="020B0604020202020204" pitchFamily="34" charset="0"/>
              </a:rPr>
              <a:t>, B. A.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Xasanova</a:t>
            </a:r>
            <a:r>
              <a:rPr lang="en-AU" dirty="0">
                <a:latin typeface="Arial" panose="020B0604020202020204" pitchFamily="34" charset="0"/>
                <a:cs typeface="Arial" panose="020B0604020202020204" pitchFamily="34" charset="0"/>
              </a:rPr>
              <a:t>, S. K. (2020). P </a:t>
            </a:r>
            <a:r>
              <a:rPr lang="en-AU" dirty="0" err="1">
                <a:latin typeface="Arial" panose="020B0604020202020204" pitchFamily="34" charset="0"/>
                <a:cs typeface="Arial" panose="020B0604020202020204" pitchFamily="34" charset="0"/>
              </a:rPr>
              <a:t>umumiy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tizimi</a:t>
            </a:r>
            <a:endParaRPr lang="en-AU" dirty="0">
              <a:latin typeface="Arial" panose="020B0604020202020204" pitchFamily="34" charset="0"/>
              <a:cs typeface="Arial" panose="020B0604020202020204" pitchFamily="34" charset="0"/>
            </a:endParaRPr>
          </a:p>
          <a:p>
            <a:pPr marL="360363" indent="-360363"/>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Devda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masofaviy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usullarixodimlarni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ishga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joylashtirish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jurnali</a:t>
            </a:r>
            <a:r>
              <a:rPr lang="en-AU" dirty="0">
                <a:latin typeface="Arial" panose="020B0604020202020204" pitchFamily="34" charset="0"/>
                <a:cs typeface="Arial" panose="020B0604020202020204" pitchFamily="34" charset="0"/>
              </a:rPr>
              <a:t> _</a:t>
            </a:r>
          </a:p>
          <a:p>
            <a:pPr marL="360363" indent="-360363"/>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Muhandislik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tadqiqotlaridagi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innovatsiyalar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vaTexnologiya</a:t>
            </a:r>
            <a:r>
              <a:rPr lang="en-AU" dirty="0">
                <a:latin typeface="Arial" panose="020B0604020202020204" pitchFamily="34" charset="0"/>
                <a:cs typeface="Arial" panose="020B0604020202020204" pitchFamily="34" charset="0"/>
              </a:rPr>
              <a:t> , 1 (1), 252-256. </a:t>
            </a:r>
          </a:p>
          <a:p>
            <a:pPr marL="360363" indent="-360363"/>
            <a:r>
              <a:rPr lang="uz-Latn-UZ" dirty="0">
                <a:latin typeface="Arial" panose="020B0604020202020204" pitchFamily="34" charset="0"/>
                <a:cs typeface="Arial" panose="020B0604020202020204" pitchFamily="34" charset="0"/>
              </a:rPr>
              <a:t>6.   </a:t>
            </a:r>
            <a:r>
              <a:rPr lang="en-AU" dirty="0" err="1">
                <a:latin typeface="Arial" panose="020B0604020202020204" pitchFamily="34" charset="0"/>
                <a:cs typeface="Arial" panose="020B0604020202020204" pitchFamily="34" charset="0"/>
              </a:rPr>
              <a:t>Axmedov</a:t>
            </a:r>
            <a:r>
              <a:rPr lang="en-AU" dirty="0">
                <a:latin typeface="Arial" panose="020B0604020202020204" pitchFamily="34" charset="0"/>
                <a:cs typeface="Arial" panose="020B0604020202020204" pitchFamily="34" charset="0"/>
              </a:rPr>
              <a:t>, B. A. (2020). </a:t>
            </a:r>
            <a:r>
              <a:rPr lang="en-AU" dirty="0" err="1">
                <a:latin typeface="Arial" panose="020B0604020202020204" pitchFamily="34" charset="0"/>
                <a:cs typeface="Arial" panose="020B0604020202020204" pitchFamily="34" charset="0"/>
              </a:rPr>
              <a:t>Matematik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modeli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otsenki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xarakteristikasi</a:t>
            </a:r>
            <a:endParaRPr lang="en-AU" dirty="0">
              <a:latin typeface="Arial" panose="020B0604020202020204" pitchFamily="34" charset="0"/>
              <a:cs typeface="Arial" panose="020B0604020202020204" pitchFamily="34" charset="0"/>
            </a:endParaRPr>
          </a:p>
          <a:p>
            <a:pPr marL="360363" indent="-360363"/>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kachestva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nadejnosti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programmno</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obespecheniya</a:t>
            </a:r>
            <a:r>
              <a:rPr lang="en-AU" dirty="0">
                <a:latin typeface="Arial" panose="020B0604020202020204" pitchFamily="34" charset="0"/>
                <a:cs typeface="Arial" panose="020B0604020202020204" pitchFamily="34" charset="0"/>
              </a:rPr>
              <a:t>. EVROSIYA</a:t>
            </a:r>
          </a:p>
          <a:p>
            <a:pPr marL="360363" indent="-360363"/>
            <a:r>
              <a:rPr lang="uz-Latn-UZ" dirty="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TA'LIM FAN VA INNOVATSIYA JOURNAL , 3 (10), 97-100. </a:t>
            </a:r>
          </a:p>
          <a:p>
            <a:pPr marL="360363" indent="-360363"/>
            <a:r>
              <a:rPr lang="uz-Latn-UZ" dirty="0">
                <a:latin typeface="Arial" panose="020B0604020202020204" pitchFamily="34" charset="0"/>
                <a:cs typeface="Arial" panose="020B0604020202020204" pitchFamily="34" charset="0"/>
              </a:rPr>
              <a:t>7.   </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Gulboev</a:t>
            </a:r>
            <a:r>
              <a:rPr lang="en-AU" dirty="0">
                <a:latin typeface="Arial" panose="020B0604020202020204" pitchFamily="34" charset="0"/>
                <a:cs typeface="Arial" panose="020B0604020202020204" pitchFamily="34" charset="0"/>
              </a:rPr>
              <a:t>, N. A., </a:t>
            </a:r>
            <a:r>
              <a:rPr lang="en-AU" dirty="0" err="1">
                <a:latin typeface="Arial" panose="020B0604020202020204" pitchFamily="34" charset="0"/>
                <a:cs typeface="Arial" panose="020B0604020202020204" pitchFamily="34" charset="0"/>
              </a:rPr>
              <a:t>Duysenov</a:t>
            </a:r>
            <a:r>
              <a:rPr lang="en-AU" dirty="0">
                <a:latin typeface="Arial" panose="020B0604020202020204" pitchFamily="34" charset="0"/>
                <a:cs typeface="Arial" panose="020B0604020202020204" pitchFamily="34" charset="0"/>
              </a:rPr>
              <a:t>, N. E., </a:t>
            </a:r>
            <a:r>
              <a:rPr lang="en-AU" dirty="0" err="1">
                <a:latin typeface="Arial" panose="020B0604020202020204" pitchFamily="34" charset="0"/>
                <a:cs typeface="Arial" panose="020B0604020202020204" pitchFamily="34" charset="0"/>
              </a:rPr>
              <a:t>Axmedov</a:t>
            </a:r>
            <a:r>
              <a:rPr lang="en-AU" dirty="0">
                <a:latin typeface="Arial" panose="020B0604020202020204" pitchFamily="34" charset="0"/>
                <a:cs typeface="Arial" panose="020B0604020202020204" pitchFamily="34" charset="0"/>
              </a:rPr>
              <a:t>, B. A., &amp; </a:t>
            </a:r>
            <a:r>
              <a:rPr lang="en-AU" dirty="0" err="1">
                <a:latin typeface="Arial" panose="020B0604020202020204" pitchFamily="34" charset="0"/>
                <a:cs typeface="Arial" panose="020B0604020202020204" pitchFamily="34" charset="0"/>
              </a:rPr>
              <a:t>Raxmano</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G . S. </a:t>
            </a:r>
          </a:p>
          <a:p>
            <a:pPr marL="360363" indent="-360363"/>
            <a:r>
              <a:rPr lang="uz-Latn-UZ" dirty="0">
                <a:latin typeface="Arial" panose="020B0604020202020204" pitchFamily="34" charset="0"/>
                <a:cs typeface="Arial" panose="020B0604020202020204" pitchFamily="34" charset="0"/>
              </a:rPr>
              <a:t>      </a:t>
            </a:r>
            <a:r>
              <a:rPr lang="en-AU" dirty="0">
                <a:latin typeface="Arial" panose="020B0604020202020204" pitchFamily="34" charset="0"/>
                <a:cs typeface="Arial" panose="020B0604020202020204" pitchFamily="34" charset="0"/>
              </a:rPr>
              <a:t>(2020). Model </a:t>
            </a:r>
            <a:r>
              <a:rPr lang="en-AU" dirty="0" err="1">
                <a:latin typeface="Arial" panose="020B0604020202020204" pitchFamily="34" charset="0"/>
                <a:cs typeface="Arial" panose="020B0604020202020204" pitchFamily="34" charset="0"/>
              </a:rPr>
              <a:t>sistem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boshqaruvi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elektricheskimi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setyami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Molodoy</a:t>
            </a:r>
            <a:endParaRPr lang="en-AU" dirty="0">
              <a:latin typeface="Arial" panose="020B0604020202020204" pitchFamily="34" charset="0"/>
              <a:cs typeface="Arial" panose="020B0604020202020204" pitchFamily="34" charset="0"/>
            </a:endParaRPr>
          </a:p>
          <a:p>
            <a:pPr marL="360363" indent="-360363"/>
            <a:r>
              <a:rPr lang="uz-Latn-UZ"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uchenyy</a:t>
            </a:r>
            <a:r>
              <a:rPr lang="en-AU" dirty="0">
                <a:latin typeface="Arial" panose="020B0604020202020204" pitchFamily="34" charset="0"/>
                <a:cs typeface="Arial" panose="020B0604020202020204" pitchFamily="34" charset="0"/>
              </a:rPr>
              <a:t> , 22 (312), 105-107.</a:t>
            </a:r>
          </a:p>
          <a:p>
            <a:pPr marL="360363" indent="-360363" algn="just">
              <a:buFont typeface="+mj-lt"/>
              <a:buAutoNum type="arabicPeriod"/>
            </a:pPr>
            <a:endParaRPr lang="uz-Latn-U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5734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6774" y="2811294"/>
            <a:ext cx="10126494" cy="1015663"/>
          </a:xfrm>
          <a:prstGeom prst="rect">
            <a:avLst/>
          </a:prstGeom>
          <a:noFill/>
        </p:spPr>
        <p:txBody>
          <a:bodyPr wrap="square" rtlCol="0">
            <a:spAutoFit/>
          </a:bodyPr>
          <a:lstStyle/>
          <a:p>
            <a:r>
              <a:rPr lang="uz-Latn-UZ" sz="6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E‘tiboringiz uchun rahmat!</a:t>
            </a:r>
            <a:endParaRPr lang="ru-RU" sz="6000"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4768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11763" y="914400"/>
            <a:ext cx="10543592" cy="5162289"/>
          </a:xfrm>
          <a:prstGeom prst="rect">
            <a:avLst/>
          </a:prstGeom>
        </p:spPr>
        <p:txBody>
          <a:bodyPr wrap="square">
            <a:spAutoFit/>
          </a:bodyPr>
          <a:lstStyle/>
          <a:p>
            <a:pPr marL="895350" indent="4484688" defTabSz="360363"/>
            <a:r>
              <a:rPr lang="uz-Latn-UZ" sz="3600" dirty="0">
                <a:latin typeface="Arial" panose="020B0604020202020204" pitchFamily="34" charset="0"/>
                <a:cs typeface="Arial" panose="020B0604020202020204" pitchFamily="34" charset="0"/>
              </a:rPr>
              <a:t>Reja:</a:t>
            </a:r>
            <a:br>
              <a:rPr lang="uz-Latn-UZ" sz="3600" dirty="0">
                <a:latin typeface="Arial" panose="020B0604020202020204" pitchFamily="34" charset="0"/>
                <a:cs typeface="Arial" panose="020B0604020202020204" pitchFamily="34" charset="0"/>
              </a:rPr>
            </a:br>
            <a:r>
              <a:rPr lang="uz-Latn-UZ" sz="3600" dirty="0">
                <a:latin typeface="Arial" panose="020B0604020202020204" pitchFamily="34" charset="0"/>
                <a:cs typeface="Arial" panose="020B0604020202020204" pitchFamily="34" charset="0"/>
              </a:rPr>
              <a:t>1.</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Masofaviy</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ta'lim</a:t>
            </a:r>
            <a:r>
              <a:rPr lang="en-AU"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a:t>
            </a:r>
            <a:br>
              <a:rPr lang="uz-Latn-UZ" sz="3600" dirty="0">
                <a:latin typeface="Arial" panose="020B0604020202020204" pitchFamily="34" charset="0"/>
                <a:cs typeface="Arial" panose="020B0604020202020204" pitchFamily="34" charset="0"/>
              </a:rPr>
            </a:br>
            <a:r>
              <a:rPr lang="uz-Latn-UZ" sz="3600" dirty="0">
                <a:latin typeface="Arial" panose="020B0604020202020204" pitchFamily="34" charset="0"/>
                <a:cs typeface="Arial" panose="020B0604020202020204" pitchFamily="34" charset="0"/>
              </a:rPr>
              <a:t>2.</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Masofaviy</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ta'lim</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tarixi</a:t>
            </a:r>
            <a:r>
              <a:rPr lang="uz-Latn-UZ" sz="3600" dirty="0">
                <a:latin typeface="Arial" panose="020B0604020202020204" pitchFamily="34" charset="0"/>
                <a:cs typeface="Arial" panose="020B0604020202020204" pitchFamily="34" charset="0"/>
              </a:rPr>
              <a:t>.</a:t>
            </a:r>
            <a:br>
              <a:rPr lang="uz-Latn-UZ" sz="3600" dirty="0">
                <a:latin typeface="Arial" panose="020B0604020202020204" pitchFamily="34" charset="0"/>
                <a:cs typeface="Arial" panose="020B0604020202020204" pitchFamily="34" charset="0"/>
              </a:rPr>
            </a:br>
            <a:r>
              <a:rPr lang="uz-Latn-UZ" sz="3600" dirty="0">
                <a:latin typeface="Arial" panose="020B0604020202020204" pitchFamily="34" charset="0"/>
                <a:cs typeface="Arial" panose="020B0604020202020204" pitchFamily="34" charset="0"/>
              </a:rPr>
              <a:t>3. </a:t>
            </a:r>
            <a:r>
              <a:rPr lang="en-AU" sz="3600" dirty="0" err="1">
                <a:latin typeface="Arial" panose="020B0604020202020204" pitchFamily="34" charset="0"/>
                <a:cs typeface="Arial" panose="020B0604020202020204" pitchFamily="34" charset="0"/>
              </a:rPr>
              <a:t>Masofaviy</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ta'lim</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joriy</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qilishda</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foydasi</a:t>
            </a:r>
            <a:r>
              <a:rPr lang="uz-Latn-UZ" sz="3600" dirty="0">
                <a:latin typeface="Arial" panose="020B0604020202020204" pitchFamily="34" charset="0"/>
                <a:cs typeface="Arial" panose="020B0604020202020204" pitchFamily="34" charset="0"/>
              </a:rPr>
              <a:t>.</a:t>
            </a:r>
            <a:br>
              <a:rPr lang="uz-Latn-UZ" sz="3600" dirty="0">
                <a:latin typeface="Arial" panose="020B0604020202020204" pitchFamily="34" charset="0"/>
                <a:cs typeface="Arial" panose="020B0604020202020204" pitchFamily="34" charset="0"/>
              </a:rPr>
            </a:br>
            <a:r>
              <a:rPr lang="uz-Latn-UZ" sz="3600" dirty="0">
                <a:latin typeface="Arial" panose="020B0604020202020204" pitchFamily="34" charset="0"/>
                <a:cs typeface="Arial" panose="020B0604020202020204" pitchFamily="34" charset="0"/>
              </a:rPr>
              <a:t>4.</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Masofaviy</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tashkil</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qilish</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asoslari</a:t>
            </a:r>
            <a:r>
              <a:rPr lang="en-AU" sz="3600" dirty="0">
                <a:latin typeface="Arial" panose="020B0604020202020204" pitchFamily="34" charset="0"/>
                <a:cs typeface="Arial" panose="020B0604020202020204" pitchFamily="34" charset="0"/>
              </a:rPr>
              <a:t> (</a:t>
            </a:r>
            <a:r>
              <a:rPr lang="en-AU" sz="3600" dirty="0" err="1">
                <a:latin typeface="Arial" panose="020B0604020202020204" pitchFamily="34" charset="0"/>
                <a:cs typeface="Arial" panose="020B0604020202020204" pitchFamily="34" charset="0"/>
              </a:rPr>
              <a:t>didaktika</a:t>
            </a:r>
            <a:r>
              <a:rPr lang="en-AU"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a:t>
            </a:r>
            <a:br>
              <a:rPr lang="uz-Latn-UZ" sz="3600" dirty="0">
                <a:latin typeface="Arial" panose="020B0604020202020204" pitchFamily="34" charset="0"/>
                <a:cs typeface="Arial" panose="020B0604020202020204" pitchFamily="34" charset="0"/>
              </a:rPr>
            </a:br>
            <a:r>
              <a:rPr lang="uz-Latn-UZ" sz="3600" dirty="0">
                <a:latin typeface="Arial" panose="020B0604020202020204" pitchFamily="34" charset="0"/>
                <a:cs typeface="Arial" panose="020B0604020202020204" pitchFamily="34" charset="0"/>
              </a:rPr>
              <a:t>5.</a:t>
            </a:r>
            <a:r>
              <a:rPr lang="en-AU" sz="3600" dirty="0">
                <a:latin typeface="Arial" panose="020B0604020202020204" pitchFamily="34" charset="0"/>
                <a:cs typeface="Arial" panose="020B0604020202020204" pitchFamily="34" charset="0"/>
              </a:rPr>
              <a:t> Dual </a:t>
            </a:r>
            <a:r>
              <a:rPr lang="en-AU" sz="3600" dirty="0" err="1">
                <a:latin typeface="Arial" panose="020B0604020202020204" pitchFamily="34" charset="0"/>
                <a:cs typeface="Arial" panose="020B0604020202020204" pitchFamily="34" charset="0"/>
              </a:rPr>
              <a:t>ta’lim</a:t>
            </a:r>
            <a:r>
              <a:rPr lang="uz-Latn-UZ" sz="3600" dirty="0">
                <a:latin typeface="Arial" panose="020B0604020202020204" pitchFamily="34" charset="0"/>
                <a:cs typeface="Arial" panose="020B0604020202020204" pitchFamily="34" charset="0"/>
              </a:rPr>
              <a:t> nima?</a:t>
            </a:r>
            <a:br>
              <a:rPr lang="uz-Latn-UZ" sz="3600" dirty="0">
                <a:latin typeface="Arial" panose="020B0604020202020204" pitchFamily="34" charset="0"/>
                <a:cs typeface="Arial" panose="020B0604020202020204" pitchFamily="34" charset="0"/>
              </a:rPr>
            </a:br>
            <a:r>
              <a:rPr lang="uz-Latn-UZ" sz="3600" dirty="0">
                <a:latin typeface="Arial" panose="020B0604020202020204" pitchFamily="34" charset="0"/>
                <a:cs typeface="Arial" panose="020B0604020202020204" pitchFamily="34" charset="0"/>
              </a:rPr>
              <a:t>6. Xulosa.</a:t>
            </a:r>
            <a:br>
              <a:rPr lang="uz-Latn-UZ" sz="3600" dirty="0">
                <a:latin typeface="Arial" panose="020B0604020202020204" pitchFamily="34" charset="0"/>
                <a:cs typeface="Arial" panose="020B0604020202020204" pitchFamily="34" charset="0"/>
              </a:rPr>
            </a:br>
            <a:r>
              <a:rPr lang="uz-Latn-UZ" sz="3600" dirty="0">
                <a:latin typeface="Arial" panose="020B0604020202020204" pitchFamily="34" charset="0"/>
                <a:cs typeface="Arial" panose="020B0604020202020204" pitchFamily="34" charset="0"/>
              </a:rPr>
              <a:t>7. Foydalanilgan adabiyotlar.</a:t>
            </a:r>
            <a:br>
              <a:rPr lang="uz-Latn-UZ" sz="3600" dirty="0">
                <a:latin typeface="Arial" panose="020B0604020202020204" pitchFamily="34" charset="0"/>
                <a:cs typeface="Arial" panose="020B0604020202020204" pitchFamily="34" charset="0"/>
              </a:rPr>
            </a:br>
            <a:endParaRPr lang="ru-RU" sz="3600" dirty="0"/>
          </a:p>
        </p:txBody>
      </p:sp>
    </p:spTree>
    <p:extLst>
      <p:ext uri="{BB962C8B-B14F-4D97-AF65-F5344CB8AC3E}">
        <p14:creationId xmlns:p14="http://schemas.microsoft.com/office/powerpoint/2010/main" val="3535123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94318" y="1679510"/>
            <a:ext cx="10067731" cy="4180113"/>
          </a:xfrm>
        </p:spPr>
        <p:txBody>
          <a:bodyPr>
            <a:normAutofit/>
          </a:bodyPr>
          <a:lstStyle/>
          <a:p>
            <a:pPr indent="360363" algn="just"/>
            <a:r>
              <a:rPr lang="uz-Latn-UZ"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Masofaviy</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ta'limda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talaba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va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o'qituvchi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fazoviy</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bir-biridan</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ajralgan</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holda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o'zaro</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maxsus</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yaratilgan</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o'quv</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kurslari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nazorat</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shakllari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elektron</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aloqa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va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Internetning</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boshqa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texnologiyalari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yordamida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doimiy</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muloqotda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bo'ladilar</a:t>
            </a:r>
            <a:r>
              <a:rPr lang="en-AU" sz="2000" dirty="0">
                <a:latin typeface="Arial" panose="020B0604020202020204" pitchFamily="34" charset="0"/>
                <a:cs typeface="Arial" panose="020B0604020202020204" pitchFamily="34" charset="0"/>
              </a:rPr>
              <a:t>. Internet </a:t>
            </a:r>
            <a:r>
              <a:rPr lang="en-AU" sz="2000" dirty="0" err="1">
                <a:latin typeface="Arial" panose="020B0604020202020204" pitchFamily="34" charset="0"/>
                <a:cs typeface="Arial" panose="020B0604020202020204" pitchFamily="34" charset="0"/>
              </a:rPr>
              <a:t>texnologiyasini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qo'llashga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asoslangan</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masofaviy</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o'qitish</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jahon</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axborot</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ta'lim</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tarmog'iga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kirish</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imkonini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beradi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integratsiya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va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o'zaro</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aloqa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tamoyiliga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ega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bo'lgan</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muhim</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bir</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turkum</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yangi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funktsiyalarni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bajaradi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Masofaviy</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ta'lim</a:t>
            </a:r>
            <a:r>
              <a:rPr lang="en-AU" sz="2000" dirty="0">
                <a:latin typeface="Arial" panose="020B0604020202020204" pitchFamily="34" charset="0"/>
                <a:cs typeface="Arial" panose="020B0604020202020204" pitchFamily="34" charset="0"/>
              </a:rPr>
              <a:t> Internet </a:t>
            </a:r>
            <a:r>
              <a:rPr lang="en-AU" sz="2000" dirty="0" err="1">
                <a:latin typeface="Arial" panose="020B0604020202020204" pitchFamily="34" charset="0"/>
                <a:cs typeface="Arial" panose="020B0604020202020204" pitchFamily="34" charset="0"/>
              </a:rPr>
              <a:t>texnologiyalarining</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paydo</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bo’lishi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bir</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necha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asrlar</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davomida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o'zgarmay</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kelgan</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holatlarni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o'zgartirib</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bu</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odatdagi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xat</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yozishmalari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elektron</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pochta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bilan</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kutubxonalar</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esa</a:t>
            </a:r>
            <a:r>
              <a:rPr lang="en-AU" sz="2000" dirty="0">
                <a:latin typeface="Arial" panose="020B0604020202020204" pitchFamily="34" charset="0"/>
                <a:cs typeface="Arial" panose="020B0604020202020204" pitchFamily="34" charset="0"/>
              </a:rPr>
              <a:t> web-</a:t>
            </a:r>
            <a:r>
              <a:rPr lang="en-AU" sz="2000" dirty="0" err="1">
                <a:latin typeface="Arial" panose="020B0604020202020204" pitchFamily="34" charset="0"/>
                <a:cs typeface="Arial" panose="020B0604020202020204" pitchFamily="34" charset="0"/>
              </a:rPr>
              <a:t>saytlar</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bilan</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almashinishida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namoyon</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bo'ldi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Zamonaviy</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axborot</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va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kommunikatsiya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texnologiyalari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vositalarini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ta'lim</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jarayoniga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kirib</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kelishi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an'anaviy</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o'qitish</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usullariga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qo'shimcha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ravishda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yangi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o'qitish</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shakli</a:t>
            </a:r>
            <a:r>
              <a:rPr lang="en-AU" sz="2000" dirty="0">
                <a:latin typeface="Arial" panose="020B0604020202020204" pitchFamily="34" charset="0"/>
                <a:cs typeface="Arial" panose="020B0604020202020204" pitchFamily="34" charset="0"/>
              </a:rPr>
              <a:t> - </a:t>
            </a:r>
            <a:r>
              <a:rPr lang="en-AU" sz="2000" dirty="0" err="1">
                <a:latin typeface="Arial" panose="020B0604020202020204" pitchFamily="34" charset="0"/>
                <a:cs typeface="Arial" panose="020B0604020202020204" pitchFamily="34" charset="0"/>
              </a:rPr>
              <a:t>masofaviy</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o'qitish</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yaratilishiga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va</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an'anaviy</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shakllari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bilan</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masofaviy</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ta'lim</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elementlari</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kirib</a:t>
            </a:r>
            <a:r>
              <a:rPr lang="en-AU" sz="2000" dirty="0">
                <a:latin typeface="Arial" panose="020B0604020202020204" pitchFamily="34" charset="0"/>
                <a:cs typeface="Arial" panose="020B0604020202020204" pitchFamily="34" charset="0"/>
              </a:rPr>
              <a:t> </a:t>
            </a:r>
            <a:r>
              <a:rPr lang="en-AU" sz="2000" dirty="0" err="1">
                <a:latin typeface="Arial" panose="020B0604020202020204" pitchFamily="34" charset="0"/>
                <a:cs typeface="Arial" panose="020B0604020202020204" pitchFamily="34" charset="0"/>
              </a:rPr>
              <a:t>keldi</a:t>
            </a:r>
            <a:r>
              <a:rPr lang="en-AU" sz="2000" dirty="0">
                <a:latin typeface="Arial" panose="020B0604020202020204" pitchFamily="34" charset="0"/>
                <a:cs typeface="Arial" panose="020B0604020202020204" pitchFamily="34" charset="0"/>
              </a:rPr>
              <a:t>. </a:t>
            </a:r>
            <a:endParaRPr lang="ru-RU" sz="2000" dirty="0">
              <a:latin typeface="Arial" panose="020B0604020202020204" pitchFamily="34" charset="0"/>
              <a:cs typeface="Arial" panose="020B0604020202020204" pitchFamily="34" charset="0"/>
            </a:endParaRPr>
          </a:p>
        </p:txBody>
      </p:sp>
      <p:sp>
        <p:nvSpPr>
          <p:cNvPr id="7" name="Скругленный прямоугольник 6"/>
          <p:cNvSpPr/>
          <p:nvPr/>
        </p:nvSpPr>
        <p:spPr>
          <a:xfrm>
            <a:off x="4282750" y="926113"/>
            <a:ext cx="3890865" cy="68113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AU" sz="2800" dirty="0" err="1">
                <a:solidFill>
                  <a:srgbClr val="002060"/>
                </a:solidFill>
                <a:latin typeface="Arial" panose="020B0604020202020204" pitchFamily="34" charset="0"/>
                <a:cs typeface="Arial" panose="020B0604020202020204" pitchFamily="34" charset="0"/>
              </a:rPr>
              <a:t>Masofaviy</a:t>
            </a:r>
            <a:r>
              <a:rPr lang="en-AU" sz="2800" dirty="0">
                <a:solidFill>
                  <a:srgbClr val="002060"/>
                </a:solidFill>
                <a:latin typeface="Arial" panose="020B0604020202020204" pitchFamily="34" charset="0"/>
                <a:cs typeface="Arial" panose="020B0604020202020204" pitchFamily="34" charset="0"/>
              </a:rPr>
              <a:t> </a:t>
            </a:r>
            <a:r>
              <a:rPr lang="en-AU" sz="2800" dirty="0" err="1">
                <a:solidFill>
                  <a:srgbClr val="002060"/>
                </a:solidFill>
                <a:latin typeface="Arial" panose="020B0604020202020204" pitchFamily="34" charset="0"/>
                <a:cs typeface="Arial" panose="020B0604020202020204" pitchFamily="34" charset="0"/>
              </a:rPr>
              <a:t>ta'lim</a:t>
            </a:r>
            <a:endParaRPr lang="ru-RU" sz="28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2041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758757" y="1400782"/>
            <a:ext cx="10651788" cy="4824919"/>
          </a:xfrm>
        </p:spPr>
        <p:txBody>
          <a:bodyPr>
            <a:noAutofit/>
          </a:bodyPr>
          <a:lstStyle/>
          <a:p>
            <a:pPr indent="719138" algn="just">
              <a:spcBef>
                <a:spcPts val="0"/>
              </a:spcBef>
              <a:spcAft>
                <a:spcPts val="0"/>
              </a:spcAft>
            </a:pPr>
            <a:r>
              <a:rPr lang="en-AU" dirty="0" err="1">
                <a:latin typeface="Arial" panose="020B0604020202020204" pitchFamily="34" charset="0"/>
                <a:cs typeface="Arial" panose="020B0604020202020204" pitchFamily="34" charset="0"/>
              </a:rPr>
              <a:t>Masofaviy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paydo</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bo'lishi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tarixi</a:t>
            </a:r>
            <a:r>
              <a:rPr lang="en-AU" dirty="0">
                <a:latin typeface="Arial" panose="020B0604020202020204" pitchFamily="34" charset="0"/>
                <a:cs typeface="Arial" panose="020B0604020202020204" pitchFamily="34" charset="0"/>
              </a:rPr>
              <a:t> 1700 </a:t>
            </a:r>
            <a:r>
              <a:rPr lang="en-AU" dirty="0" err="1">
                <a:latin typeface="Arial" panose="020B0604020202020204" pitchFamily="34" charset="0"/>
                <a:cs typeface="Arial" panose="020B0604020202020204" pitchFamily="34" charset="0"/>
              </a:rPr>
              <a:t>yildan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boshlanadi</a:t>
            </a:r>
            <a:r>
              <a:rPr lang="en-AU" dirty="0">
                <a:latin typeface="Arial" panose="020B0604020202020204" pitchFamily="34" charset="0"/>
                <a:cs typeface="Arial" panose="020B0604020202020204" pitchFamily="34" charset="0"/>
              </a:rPr>
              <a:t>. 1728 </a:t>
            </a:r>
            <a:r>
              <a:rPr lang="en-AU" dirty="0" err="1">
                <a:latin typeface="Arial" panose="020B0604020202020204" pitchFamily="34" charset="0"/>
                <a:cs typeface="Arial" panose="020B0604020202020204" pitchFamily="34" charset="0"/>
              </a:rPr>
              <a:t>yilda</a:t>
            </a:r>
            <a:r>
              <a:rPr lang="en-AU" dirty="0">
                <a:latin typeface="Arial" panose="020B0604020202020204" pitchFamily="34" charset="0"/>
                <a:cs typeface="Arial" panose="020B0604020202020204" pitchFamily="34" charset="0"/>
              </a:rPr>
              <a:t> Kaleb Fillips Boston </a:t>
            </a:r>
            <a:r>
              <a:rPr lang="en-AU" dirty="0" err="1">
                <a:latin typeface="Arial" panose="020B0604020202020204" pitchFamily="34" charset="0"/>
                <a:cs typeface="Arial" panose="020B0604020202020204" pitchFamily="34" charset="0"/>
              </a:rPr>
              <a:t>gazetasiga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talabalarni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maktub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almashish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orqali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mamlakatning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istalgan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nuqtasida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stenografiya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bo'yicha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o'qishga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jalb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qilish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to'g'risida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murojaat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qildi</a:t>
            </a:r>
            <a:r>
              <a:rPr lang="en-AU" dirty="0">
                <a:latin typeface="Arial" panose="020B0604020202020204" pitchFamily="34" charset="0"/>
                <a:cs typeface="Arial" panose="020B0604020202020204" pitchFamily="34" charset="0"/>
              </a:rPr>
              <a:t>. Bu </a:t>
            </a:r>
            <a:r>
              <a:rPr lang="en-AU" dirty="0" err="1">
                <a:latin typeface="Arial" panose="020B0604020202020204" pitchFamily="34" charset="0"/>
                <a:cs typeface="Arial" panose="020B0604020202020204" pitchFamily="34" charset="0"/>
              </a:rPr>
              <a:t>masofaviy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boshlanishi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edi</a:t>
            </a:r>
            <a:r>
              <a:rPr lang="en-AU" dirty="0">
                <a:latin typeface="Arial" panose="020B0604020202020204" pitchFamily="34" charset="0"/>
                <a:cs typeface="Arial" panose="020B0604020202020204" pitchFamily="34" charset="0"/>
              </a:rPr>
              <a:t>.</a:t>
            </a:r>
            <a:endParaRPr lang="uz-Latn-UZ" dirty="0">
              <a:latin typeface="Arial" panose="020B0604020202020204" pitchFamily="34" charset="0"/>
              <a:cs typeface="Arial" panose="020B0604020202020204" pitchFamily="34" charset="0"/>
            </a:endParaRPr>
          </a:p>
          <a:p>
            <a:pPr indent="719138" algn="just">
              <a:spcBef>
                <a:spcPts val="0"/>
              </a:spcBef>
              <a:spcAft>
                <a:spcPts val="0"/>
              </a:spcAft>
            </a:pPr>
            <a:r>
              <a:rPr lang="en-AU" dirty="0">
                <a:latin typeface="Arial" panose="020B0604020202020204" pitchFamily="34" charset="0"/>
                <a:cs typeface="Arial" panose="020B0604020202020204" pitchFamily="34" charset="0"/>
              </a:rPr>
              <a:t> Isaak Pitman </a:t>
            </a:r>
            <a:r>
              <a:rPr lang="en-AU" dirty="0" err="1">
                <a:latin typeface="Arial" panose="020B0604020202020204" pitchFamily="34" charset="0"/>
                <a:cs typeface="Arial" panose="020B0604020202020204" pitchFamily="34" charset="0"/>
              </a:rPr>
              <a:t>masofaviy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rivojlantirishga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ulkan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hissa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qo'shdi</a:t>
            </a:r>
            <a:r>
              <a:rPr lang="en-AU" dirty="0">
                <a:latin typeface="Arial" panose="020B0604020202020204" pitchFamily="34" charset="0"/>
                <a:cs typeface="Arial" panose="020B0604020202020204" pitchFamily="34" charset="0"/>
              </a:rPr>
              <a:t>. 1840 </a:t>
            </a:r>
            <a:r>
              <a:rPr lang="en-AU" dirty="0" err="1">
                <a:latin typeface="Arial" panose="020B0604020202020204" pitchFamily="34" charset="0"/>
                <a:cs typeface="Arial" panose="020B0604020202020204" pitchFamily="34" charset="0"/>
              </a:rPr>
              <a:t>yilda</a:t>
            </a:r>
            <a:r>
              <a:rPr lang="en-AU" dirty="0">
                <a:latin typeface="Arial" panose="020B0604020202020204" pitchFamily="34" charset="0"/>
                <a:cs typeface="Arial" panose="020B0604020202020204" pitchFamily="34" charset="0"/>
              </a:rPr>
              <a:t> u </a:t>
            </a:r>
            <a:r>
              <a:rPr lang="en-AU" dirty="0" err="1">
                <a:latin typeface="Arial" panose="020B0604020202020204" pitchFamily="34" charset="0"/>
                <a:cs typeface="Arial" panose="020B0604020202020204" pitchFamily="34" charset="0"/>
              </a:rPr>
              <a:t>har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kimga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darslari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pochta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orqali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xat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yuborgan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Keyingi</a:t>
            </a:r>
            <a:r>
              <a:rPr lang="en-AU" dirty="0">
                <a:latin typeface="Arial" panose="020B0604020202020204" pitchFamily="34" charset="0"/>
                <a:cs typeface="Arial" panose="020B0604020202020204" pitchFamily="34" charset="0"/>
              </a:rPr>
              <a:t> 1856 </a:t>
            </a:r>
            <a:r>
              <a:rPr lang="en-AU" dirty="0" err="1">
                <a:latin typeface="Arial" panose="020B0604020202020204" pitchFamily="34" charset="0"/>
                <a:cs typeface="Arial" panose="020B0604020202020204" pitchFamily="34" charset="0"/>
              </a:rPr>
              <a:t>yilda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Berlindagi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sirtqi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institutiga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asos</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solgan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C.Tusen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G.Lanchenshteynlar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edi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Trening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shuningdek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o'quv</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materiallari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testlar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boshqalar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xatlarni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pochta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orqali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yuborish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orqali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amalga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oshirildi</a:t>
            </a:r>
            <a:r>
              <a:rPr lang="en-AU" dirty="0">
                <a:latin typeface="Arial" panose="020B0604020202020204" pitchFamily="34" charset="0"/>
                <a:cs typeface="Arial" panose="020B0604020202020204" pitchFamily="34" charset="0"/>
              </a:rPr>
              <a:t>. </a:t>
            </a:r>
            <a:endParaRPr lang="uz-Latn-UZ" dirty="0">
              <a:latin typeface="Arial" panose="020B0604020202020204" pitchFamily="34" charset="0"/>
              <a:cs typeface="Arial" panose="020B0604020202020204" pitchFamily="34" charset="0"/>
            </a:endParaRPr>
          </a:p>
          <a:p>
            <a:pPr indent="719138" algn="just">
              <a:spcBef>
                <a:spcPts val="0"/>
              </a:spcBef>
              <a:spcAft>
                <a:spcPts val="0"/>
              </a:spcAft>
            </a:pPr>
            <a:r>
              <a:rPr lang="en-AU" dirty="0">
                <a:latin typeface="Arial" panose="020B0604020202020204" pitchFamily="34" charset="0"/>
                <a:cs typeface="Arial" panose="020B0604020202020204" pitchFamily="34" charset="0"/>
              </a:rPr>
              <a:t>1873 </a:t>
            </a:r>
            <a:r>
              <a:rPr lang="en-AU" dirty="0" err="1">
                <a:latin typeface="Arial" panose="020B0604020202020204" pitchFamily="34" charset="0"/>
                <a:cs typeface="Arial" panose="020B0604020202020204" pitchFamily="34" charset="0"/>
              </a:rPr>
              <a:t>yilda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AQShda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birinchi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sirtqi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maktablar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tashkil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etildi</a:t>
            </a:r>
            <a:r>
              <a:rPr lang="en-AU" dirty="0">
                <a:latin typeface="Arial" panose="020B0604020202020204" pitchFamily="34" charset="0"/>
                <a:cs typeface="Arial" panose="020B0604020202020204" pitchFamily="34" charset="0"/>
              </a:rPr>
              <a:t>. Anna Eliot Ticknor </a:t>
            </a:r>
            <a:r>
              <a:rPr lang="en-AU" dirty="0" err="1">
                <a:latin typeface="Arial" panose="020B0604020202020204" pitchFamily="34" charset="0"/>
                <a:cs typeface="Arial" panose="020B0604020202020204" pitchFamily="34" charset="0"/>
              </a:rPr>
              <a:t>ayollar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uchun</a:t>
            </a:r>
            <a:r>
              <a:rPr lang="en-AU" dirty="0">
                <a:latin typeface="Arial" panose="020B0604020202020204" pitchFamily="34" charset="0"/>
                <a:cs typeface="Arial" panose="020B0604020202020204" pitchFamily="34" charset="0"/>
              </a:rPr>
              <a:t> "Ticknor" </a:t>
            </a:r>
            <a:r>
              <a:rPr lang="en-AU" dirty="0" err="1">
                <a:latin typeface="Arial" panose="020B0604020202020204" pitchFamily="34" charset="0"/>
                <a:cs typeface="Arial" panose="020B0604020202020204" pitchFamily="34" charset="0"/>
              </a:rPr>
              <a:t>jamiyatining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kashshofi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bo'lib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talabalar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masofadan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turib</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pochta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orqali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olishgan</a:t>
            </a:r>
            <a:r>
              <a:rPr lang="en-AU" dirty="0">
                <a:latin typeface="Arial" panose="020B0604020202020204" pitchFamily="34" charset="0"/>
                <a:cs typeface="Arial" panose="020B0604020202020204" pitchFamily="34" charset="0"/>
              </a:rPr>
              <a:t> deb </a:t>
            </a:r>
            <a:r>
              <a:rPr lang="en-AU" dirty="0" err="1">
                <a:latin typeface="Arial" panose="020B0604020202020204" pitchFamily="34" charset="0"/>
                <a:cs typeface="Arial" panose="020B0604020202020204" pitchFamily="34" charset="0"/>
              </a:rPr>
              <a:t>ishoniladi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yil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o'tgach</a:t>
            </a:r>
            <a:r>
              <a:rPr lang="en-AU" dirty="0">
                <a:latin typeface="Arial" panose="020B0604020202020204" pitchFamily="34" charset="0"/>
                <a:cs typeface="Arial" panose="020B0604020202020204" pitchFamily="34" charset="0"/>
              </a:rPr>
              <a:t>, 1874 </a:t>
            </a:r>
            <a:r>
              <a:rPr lang="en-AU" dirty="0" err="1">
                <a:latin typeface="Arial" panose="020B0604020202020204" pitchFamily="34" charset="0"/>
                <a:cs typeface="Arial" panose="020B0604020202020204" pitchFamily="34" charset="0"/>
              </a:rPr>
              <a:t>yilda</a:t>
            </a:r>
            <a:r>
              <a:rPr lang="en-AU" dirty="0">
                <a:latin typeface="Arial" panose="020B0604020202020204" pitchFamily="34" charset="0"/>
                <a:cs typeface="Arial" panose="020B0604020202020204" pitchFamily="34" charset="0"/>
              </a:rPr>
              <a:t> Isaak Pitman </a:t>
            </a:r>
            <a:r>
              <a:rPr lang="en-AU" dirty="0" err="1">
                <a:latin typeface="Arial" panose="020B0604020202020204" pitchFamily="34" charset="0"/>
                <a:cs typeface="Arial" panose="020B0604020202020204" pitchFamily="34" charset="0"/>
              </a:rPr>
              <a:t>o'z</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o'quv</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dasturini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pochta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orqali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yaratishni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taklif</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qildi</a:t>
            </a:r>
            <a:r>
              <a:rPr lang="en-AU" dirty="0">
                <a:latin typeface="Arial" panose="020B0604020202020204" pitchFamily="34" charset="0"/>
                <a:cs typeface="Arial" panose="020B0604020202020204" pitchFamily="34" charset="0"/>
              </a:rPr>
              <a:t>. </a:t>
            </a:r>
            <a:endParaRPr lang="uz-Latn-UZ" dirty="0">
              <a:latin typeface="Arial" panose="020B0604020202020204" pitchFamily="34" charset="0"/>
              <a:cs typeface="Arial" panose="020B0604020202020204" pitchFamily="34" charset="0"/>
            </a:endParaRPr>
          </a:p>
          <a:p>
            <a:pPr indent="719138" algn="just">
              <a:spcBef>
                <a:spcPts val="0"/>
              </a:spcBef>
              <a:spcAft>
                <a:spcPts val="0"/>
              </a:spcAft>
            </a:pPr>
            <a:r>
              <a:rPr lang="en-AU" dirty="0">
                <a:latin typeface="Arial" panose="020B0604020202020204" pitchFamily="34" charset="0"/>
                <a:cs typeface="Arial" panose="020B0604020202020204" pitchFamily="34" charset="0"/>
              </a:rPr>
              <a:t>1892 </a:t>
            </a:r>
            <a:r>
              <a:rPr lang="en-AU" dirty="0" err="1">
                <a:latin typeface="Arial" panose="020B0604020202020204" pitchFamily="34" charset="0"/>
                <a:cs typeface="Arial" panose="020B0604020202020204" pitchFamily="34" charset="0"/>
              </a:rPr>
              <a:t>yilda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Chikago</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universiteti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birinchi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masofaviy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dasturini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yaratdi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bu</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AQShdagi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birinchi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masofaviy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muassasasiga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aylandi</a:t>
            </a:r>
            <a:r>
              <a:rPr lang="en-AU" dirty="0">
                <a:latin typeface="Arial" panose="020B0604020202020204" pitchFamily="34" charset="0"/>
                <a:cs typeface="Arial" panose="020B0604020202020204" pitchFamily="34" charset="0"/>
              </a:rPr>
              <a:t>. 1899 </a:t>
            </a:r>
            <a:r>
              <a:rPr lang="en-AU" dirty="0" err="1">
                <a:latin typeface="Arial" panose="020B0604020202020204" pitchFamily="34" charset="0"/>
                <a:cs typeface="Arial" panose="020B0604020202020204" pitchFamily="34" charset="0"/>
              </a:rPr>
              <a:t>yildan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Kanadada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Qirolicha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universiteti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talabalarga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masofadan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o'qitishni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boshladi</a:t>
            </a:r>
            <a:r>
              <a:rPr lang="en-AU" dirty="0">
                <a:latin typeface="Arial" panose="020B0604020202020204" pitchFamily="34" charset="0"/>
                <a:cs typeface="Arial" panose="020B0604020202020204" pitchFamily="34" charset="0"/>
              </a:rPr>
              <a:t>. 60-yillarda </a:t>
            </a:r>
            <a:r>
              <a:rPr lang="en-AU" dirty="0" err="1">
                <a:latin typeface="Arial" panose="020B0604020202020204" pitchFamily="34" charset="0"/>
                <a:cs typeface="Arial" panose="020B0604020202020204" pitchFamily="34" charset="0"/>
              </a:rPr>
              <a:t>masofaviy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xalqaro</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miqyosda</a:t>
            </a:r>
            <a:r>
              <a:rPr lang="en-AU" dirty="0">
                <a:latin typeface="Arial" panose="020B0604020202020204" pitchFamily="34" charset="0"/>
                <a:cs typeface="Arial" panose="020B0604020202020204" pitchFamily="34" charset="0"/>
              </a:rPr>
              <a:t> tan </a:t>
            </a:r>
            <a:r>
              <a:rPr lang="en-AU" dirty="0" err="1">
                <a:latin typeface="Arial" panose="020B0604020202020204" pitchFamily="34" charset="0"/>
                <a:cs typeface="Arial" panose="020B0604020202020204" pitchFamily="34" charset="0"/>
              </a:rPr>
              <a:t>olingan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UNESCO </a:t>
            </a:r>
            <a:r>
              <a:rPr lang="en-AU" dirty="0" err="1">
                <a:latin typeface="Arial" panose="020B0604020202020204" pitchFamily="34" charset="0"/>
                <a:cs typeface="Arial" panose="020B0604020202020204" pitchFamily="34" charset="0"/>
              </a:rPr>
              <a:t>ko'magida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faol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rivojlana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boshladi</a:t>
            </a:r>
            <a:r>
              <a:rPr lang="en-AU" dirty="0">
                <a:latin typeface="Arial" panose="020B0604020202020204" pitchFamily="34" charset="0"/>
                <a:cs typeface="Arial" panose="020B0604020202020204" pitchFamily="34" charset="0"/>
              </a:rPr>
              <a:t>. 1963 </a:t>
            </a:r>
            <a:r>
              <a:rPr lang="en-AU" dirty="0" err="1">
                <a:latin typeface="Arial" panose="020B0604020202020204" pitchFamily="34" charset="0"/>
                <a:cs typeface="Arial" panose="020B0604020202020204" pitchFamily="34" charset="0"/>
              </a:rPr>
              <a:t>yilda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Angliya</a:t>
            </a:r>
            <a:r>
              <a:rPr lang="en-AU" dirty="0">
                <a:latin typeface="Arial" panose="020B0604020202020204" pitchFamily="34" charset="0"/>
                <a:cs typeface="Arial" panose="020B0604020202020204" pitchFamily="34" charset="0"/>
              </a:rPr>
              <a:t> Bosh </a:t>
            </a:r>
            <a:r>
              <a:rPr lang="en-AU" dirty="0" err="1">
                <a:latin typeface="Arial" panose="020B0604020202020204" pitchFamily="34" charset="0"/>
                <a:cs typeface="Arial" panose="020B0604020202020204" pitchFamily="34" charset="0"/>
              </a:rPr>
              <a:t>vaziri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G.Uilson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masofaviy</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ta'limdan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foydalangan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holda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barcha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muassasalarini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birlashtirishi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kerak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bo'lgan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efir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universiteti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yaratilishini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e'lon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qildi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shu</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asosda</a:t>
            </a:r>
            <a:r>
              <a:rPr lang="en-AU" dirty="0">
                <a:latin typeface="Arial" panose="020B0604020202020204" pitchFamily="34" charset="0"/>
                <a:cs typeface="Arial" panose="020B0604020202020204" pitchFamily="34" charset="0"/>
              </a:rPr>
              <a:t> 1969 </a:t>
            </a:r>
            <a:r>
              <a:rPr lang="en-AU" dirty="0" err="1">
                <a:latin typeface="Arial" panose="020B0604020202020204" pitchFamily="34" charset="0"/>
                <a:cs typeface="Arial" panose="020B0604020202020204" pitchFamily="34" charset="0"/>
              </a:rPr>
              <a:t>yilda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Angliyada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birinchi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Ochiq</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Universitet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tashkil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etildi</a:t>
            </a:r>
            <a:r>
              <a:rPr lang="en-AU" dirty="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p:txBody>
      </p:sp>
      <p:sp>
        <p:nvSpPr>
          <p:cNvPr id="8" name="Скругленный прямоугольник 7"/>
          <p:cNvSpPr/>
          <p:nvPr/>
        </p:nvSpPr>
        <p:spPr>
          <a:xfrm>
            <a:off x="2480553" y="758757"/>
            <a:ext cx="7470843" cy="64202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AU" sz="2800" dirty="0" err="1">
                <a:solidFill>
                  <a:schemeClr val="tx1"/>
                </a:solidFill>
                <a:latin typeface="Arial" panose="020B0604020202020204" pitchFamily="34" charset="0"/>
                <a:cs typeface="Arial" panose="020B0604020202020204" pitchFamily="34" charset="0"/>
              </a:rPr>
              <a:t>Masofaviy</a:t>
            </a:r>
            <a:r>
              <a:rPr lang="en-AU" sz="2800" dirty="0">
                <a:solidFill>
                  <a:schemeClr val="tx1"/>
                </a:solidFill>
                <a:latin typeface="Arial" panose="020B0604020202020204" pitchFamily="34" charset="0"/>
                <a:cs typeface="Arial" panose="020B0604020202020204" pitchFamily="34" charset="0"/>
              </a:rPr>
              <a:t> </a:t>
            </a:r>
            <a:r>
              <a:rPr lang="en-AU" sz="2800" dirty="0" err="1">
                <a:solidFill>
                  <a:schemeClr val="tx1"/>
                </a:solidFill>
                <a:latin typeface="Arial" panose="020B0604020202020204" pitchFamily="34" charset="0"/>
                <a:cs typeface="Arial" panose="020B0604020202020204" pitchFamily="34" charset="0"/>
              </a:rPr>
              <a:t>ta'lim</a:t>
            </a:r>
            <a:r>
              <a:rPr lang="en-AU" sz="2800" dirty="0">
                <a:solidFill>
                  <a:schemeClr val="tx1"/>
                </a:solidFill>
                <a:latin typeface="Arial" panose="020B0604020202020204" pitchFamily="34" charset="0"/>
                <a:cs typeface="Arial" panose="020B0604020202020204" pitchFamily="34" charset="0"/>
              </a:rPr>
              <a:t> </a:t>
            </a:r>
            <a:r>
              <a:rPr lang="en-AU" sz="2800" dirty="0" err="1">
                <a:solidFill>
                  <a:schemeClr val="tx1"/>
                </a:solidFill>
                <a:latin typeface="Arial" panose="020B0604020202020204" pitchFamily="34" charset="0"/>
                <a:cs typeface="Arial" panose="020B0604020202020204" pitchFamily="34" charset="0"/>
              </a:rPr>
              <a:t>tarixi</a:t>
            </a:r>
            <a:endParaRPr lang="ru-RU"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2725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366736" y="1001948"/>
            <a:ext cx="9465013" cy="1070042"/>
          </a:xfrm>
        </p:spPr>
        <p:style>
          <a:lnRef idx="0">
            <a:schemeClr val="accent3"/>
          </a:lnRef>
          <a:fillRef idx="3">
            <a:schemeClr val="accent3"/>
          </a:fillRef>
          <a:effectRef idx="3">
            <a:schemeClr val="accent3"/>
          </a:effectRef>
          <a:fontRef idx="minor">
            <a:schemeClr val="lt1"/>
          </a:fontRef>
        </p:style>
        <p:txBody>
          <a:bodyPr>
            <a:normAutofit/>
          </a:bodyPr>
          <a:lstStyle/>
          <a:p>
            <a:r>
              <a:rPr lang="en-AU" sz="3600" dirty="0" err="1">
                <a:solidFill>
                  <a:schemeClr val="tx1"/>
                </a:solidFill>
                <a:latin typeface="Arial" panose="020B0604020202020204" pitchFamily="34" charset="0"/>
                <a:cs typeface="Arial" panose="020B0604020202020204" pitchFamily="34" charset="0"/>
              </a:rPr>
              <a:t>Masofaviy</a:t>
            </a:r>
            <a:r>
              <a:rPr lang="en-AU" sz="3600" dirty="0">
                <a:solidFill>
                  <a:schemeClr val="tx1"/>
                </a:solidFill>
                <a:latin typeface="Arial" panose="020B0604020202020204" pitchFamily="34" charset="0"/>
                <a:cs typeface="Arial" panose="020B0604020202020204" pitchFamily="34" charset="0"/>
              </a:rPr>
              <a:t> ta</a:t>
            </a:r>
            <a:r>
              <a:rPr lang="uz-Latn-UZ" sz="3600" dirty="0">
                <a:solidFill>
                  <a:schemeClr val="tx1"/>
                </a:solidFill>
                <a:latin typeface="Arial" panose="020B0604020202020204" pitchFamily="34" charset="0"/>
                <a:cs typeface="Arial" panose="020B0604020202020204" pitchFamily="34" charset="0"/>
              </a:rPr>
              <a:t>‘</a:t>
            </a:r>
            <a:r>
              <a:rPr lang="en-AU" sz="3600" dirty="0" err="1">
                <a:solidFill>
                  <a:schemeClr val="tx1"/>
                </a:solidFill>
                <a:latin typeface="Arial" panose="020B0604020202020204" pitchFamily="34" charset="0"/>
                <a:cs typeface="Arial" panose="020B0604020202020204" pitchFamily="34" charset="0"/>
              </a:rPr>
              <a:t>lim</a:t>
            </a:r>
            <a:r>
              <a:rPr lang="en-AU" sz="3600" dirty="0">
                <a:solidFill>
                  <a:schemeClr val="tx1"/>
                </a:solidFill>
                <a:latin typeface="Arial" panose="020B0604020202020204" pitchFamily="34" charset="0"/>
                <a:cs typeface="Arial" panose="020B0604020202020204" pitchFamily="34" charset="0"/>
              </a:rPr>
              <a:t> </a:t>
            </a:r>
            <a:r>
              <a:rPr lang="en-AU" sz="3600" dirty="0" err="1">
                <a:solidFill>
                  <a:schemeClr val="tx1"/>
                </a:solidFill>
                <a:latin typeface="Arial" panose="020B0604020202020204" pitchFamily="34" charset="0"/>
                <a:cs typeface="Arial" panose="020B0604020202020204" pitchFamily="34" charset="0"/>
              </a:rPr>
              <a:t>joriy</a:t>
            </a:r>
            <a:r>
              <a:rPr lang="en-AU" sz="3600" dirty="0">
                <a:solidFill>
                  <a:schemeClr val="tx1"/>
                </a:solidFill>
                <a:latin typeface="Arial" panose="020B0604020202020204" pitchFamily="34" charset="0"/>
                <a:cs typeface="Arial" panose="020B0604020202020204" pitchFamily="34" charset="0"/>
              </a:rPr>
              <a:t> </a:t>
            </a:r>
            <a:r>
              <a:rPr lang="en-AU" sz="3600" dirty="0" err="1">
                <a:solidFill>
                  <a:schemeClr val="tx1"/>
                </a:solidFill>
                <a:latin typeface="Arial" panose="020B0604020202020204" pitchFamily="34" charset="0"/>
                <a:cs typeface="Arial" panose="020B0604020202020204" pitchFamily="34" charset="0"/>
              </a:rPr>
              <a:t>qilishda</a:t>
            </a:r>
            <a:r>
              <a:rPr lang="en-AU" sz="3600" dirty="0">
                <a:solidFill>
                  <a:schemeClr val="tx1"/>
                </a:solidFill>
                <a:latin typeface="Arial" panose="020B0604020202020204" pitchFamily="34" charset="0"/>
                <a:cs typeface="Arial" panose="020B0604020202020204" pitchFamily="34" charset="0"/>
              </a:rPr>
              <a:t> </a:t>
            </a:r>
            <a:r>
              <a:rPr lang="en-AU" sz="3600" dirty="0" err="1">
                <a:solidFill>
                  <a:schemeClr val="tx1"/>
                </a:solidFill>
                <a:latin typeface="Arial" panose="020B0604020202020204" pitchFamily="34" charset="0"/>
                <a:cs typeface="Arial" panose="020B0604020202020204" pitchFamily="34" charset="0"/>
              </a:rPr>
              <a:t>foydasi</a:t>
            </a:r>
            <a:endParaRPr lang="ru-RU" sz="3600" dirty="0">
              <a:solidFill>
                <a:schemeClr val="tx1"/>
              </a:solidFill>
              <a:latin typeface="Arial" panose="020B0604020202020204" pitchFamily="34" charset="0"/>
              <a:cs typeface="Arial" panose="020B0604020202020204" pitchFamily="34" charset="0"/>
            </a:endParaRPr>
          </a:p>
        </p:txBody>
      </p:sp>
      <p:sp>
        <p:nvSpPr>
          <p:cNvPr id="12" name="TextBox 11"/>
          <p:cNvSpPr txBox="1"/>
          <p:nvPr/>
        </p:nvSpPr>
        <p:spPr>
          <a:xfrm>
            <a:off x="846305" y="2393005"/>
            <a:ext cx="10535057" cy="3108543"/>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indent="719138" algn="just"/>
            <a:r>
              <a:rPr lang="en-AU" sz="2800" dirty="0" err="1">
                <a:latin typeface="Arial" panose="020B0604020202020204" pitchFamily="34" charset="0"/>
                <a:cs typeface="Arial" panose="020B0604020202020204" pitchFamily="34" charset="0"/>
              </a:rPr>
              <a:t>Masofali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ta'lim</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rivojlanishi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orqali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bir</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qancha</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iqtisodiy</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ijtimoiy</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masalalar</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yechiladi</a:t>
            </a:r>
            <a:r>
              <a:rPr lang="en-AU" sz="2800" dirty="0">
                <a:latin typeface="Arial" panose="020B0604020202020204" pitchFamily="34" charset="0"/>
                <a:cs typeface="Arial" panose="020B0604020202020204" pitchFamily="34" charset="0"/>
              </a:rPr>
              <a:t>:</a:t>
            </a:r>
            <a:endParaRPr lang="uz-Latn-UZ" sz="28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Halqning</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ta'lim</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olish</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darajasi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oshdi</a:t>
            </a:r>
            <a:r>
              <a:rPr lang="en-AU" sz="2800" dirty="0">
                <a:latin typeface="Arial" panose="020B0604020202020204" pitchFamily="34" charset="0"/>
                <a:cs typeface="Arial" panose="020B0604020202020204" pitchFamily="34" charset="0"/>
              </a:rPr>
              <a:t> (9%dan 15%ga);</a:t>
            </a:r>
            <a:endParaRPr lang="uz-Latn-UZ" sz="28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Oliy</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ta'limga</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olish</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imkoniyati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o’sdi</a:t>
            </a:r>
            <a:r>
              <a:rPr lang="en-AU" sz="2800" dirty="0">
                <a:latin typeface="Arial" panose="020B0604020202020204" pitchFamily="34" charset="0"/>
                <a:cs typeface="Arial" panose="020B0604020202020204" pitchFamily="34" charset="0"/>
              </a:rPr>
              <a:t>;</a:t>
            </a:r>
            <a:endParaRPr lang="uz-Latn-UZ" sz="28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Oliy</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ma'lumotga</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ega</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bo'lish</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ehtiyoji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oshdi</a:t>
            </a:r>
            <a:r>
              <a:rPr lang="en-AU" sz="2800" dirty="0">
                <a:latin typeface="Arial" panose="020B0604020202020204" pitchFamily="34" charset="0"/>
                <a:cs typeface="Arial" panose="020B0604020202020204" pitchFamily="34" charset="0"/>
              </a:rPr>
              <a:t>; </a:t>
            </a:r>
            <a:endParaRPr lang="uz-Latn-UZ" sz="28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Yo'nalishlar</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bo'yicha</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uzluksiz</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malaka</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oshirishni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tashkil</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qilish</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ortdi</a:t>
            </a:r>
            <a:r>
              <a:rPr lang="en-AU" sz="2800" dirty="0">
                <a:latin typeface="Arial" panose="020B0604020202020204" pitchFamily="34" charset="0"/>
                <a:cs typeface="Arial" panose="020B0604020202020204" pitchFamily="34" charset="0"/>
              </a:rPr>
              <a:t>. </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3870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51762" y="1313234"/>
            <a:ext cx="7976681" cy="4725124"/>
          </a:xfrm>
        </p:spPr>
        <p:txBody>
          <a:bodyPr>
            <a:normAutofit fontScale="90000"/>
          </a:bodyPr>
          <a:lstStyle/>
          <a:p>
            <a:pPr algn="l"/>
            <a:r>
              <a:rPr lang="en-AU" sz="1600" b="1" dirty="0" err="1">
                <a:latin typeface="Arial" panose="020B0604020202020204" pitchFamily="34" charset="0"/>
                <a:cs typeface="Arial" panose="020B0604020202020204" pitchFamily="34" charset="0"/>
              </a:rPr>
              <a:t>Korrespondentlik</a:t>
            </a:r>
            <a:r>
              <a:rPr lang="en-AU" sz="1600" b="1" dirty="0">
                <a:latin typeface="Arial" panose="020B0604020202020204" pitchFamily="34" charset="0"/>
                <a:cs typeface="Arial" panose="020B0604020202020204" pitchFamily="34" charset="0"/>
              </a:rPr>
              <a:t> </a:t>
            </a:r>
            <a:r>
              <a:rPr lang="en-AU" sz="1600" b="1" dirty="0" err="1">
                <a:latin typeface="Arial" panose="020B0604020202020204" pitchFamily="34" charset="0"/>
                <a:cs typeface="Arial" panose="020B0604020202020204" pitchFamily="34" charset="0"/>
              </a:rPr>
              <a:t>ta'limi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T'yutorlar</a:t>
            </a:r>
            <a:r>
              <a:rPr lang="en-AU" sz="1600" dirty="0">
                <a:latin typeface="Arial" panose="020B0604020202020204" pitchFamily="34" charset="0"/>
                <a:cs typeface="Arial" panose="020B0604020202020204" pitchFamily="34" charset="0"/>
              </a:rPr>
              <a:t>(</a:t>
            </a:r>
            <a:r>
              <a:rPr lang="en-AU" sz="1600" dirty="0" err="1">
                <a:latin typeface="Arial" panose="020B0604020202020204" pitchFamily="34" charset="0"/>
                <a:cs typeface="Arial" panose="020B0604020202020204" pitchFamily="34" charset="0"/>
              </a:rPr>
              <a:t>Ta'lim</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beruvchi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va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ta'lim</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oluvchilar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orasidagi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o'zaro</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faoliyat</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to'lig'icha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pochta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orqali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yozishmalar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vositasida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o'tadi</a:t>
            </a:r>
            <a:r>
              <a:rPr lang="en-AU" sz="1600" dirty="0">
                <a:latin typeface="Arial" panose="020B0604020202020204" pitchFamily="34" charset="0"/>
                <a:cs typeface="Arial" panose="020B0604020202020204" pitchFamily="34" charset="0"/>
              </a:rPr>
              <a:t>. Bu </a:t>
            </a:r>
            <a:r>
              <a:rPr lang="en-AU" sz="1600" dirty="0" err="1">
                <a:latin typeface="Arial" panose="020B0604020202020204" pitchFamily="34" charset="0"/>
                <a:cs typeface="Arial" panose="020B0604020202020204" pitchFamily="34" charset="0"/>
              </a:rPr>
              <a:t>usuldan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hozirgi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kunda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deyarli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foydalanilmaydi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lekin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imkoniyati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cheklangan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o'quvchilarni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sog'lom</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o'quvchilar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bilan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birgalikda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o'qishini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tashkil</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etish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maqsadida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foydalanish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maqsadga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muvofiq</a:t>
            </a:r>
            <a:r>
              <a:rPr lang="en-AU" sz="1600" dirty="0">
                <a:latin typeface="Arial" panose="020B0604020202020204" pitchFamily="34" charset="0"/>
                <a:cs typeface="Arial" panose="020B0604020202020204" pitchFamily="34" charset="0"/>
              </a:rPr>
              <a:t>.</a:t>
            </a:r>
            <a:br>
              <a:rPr lang="uz-Latn-UZ" sz="1600" dirty="0">
                <a:latin typeface="Arial" panose="020B0604020202020204" pitchFamily="34" charset="0"/>
                <a:cs typeface="Arial" panose="020B0604020202020204" pitchFamily="34" charset="0"/>
              </a:rPr>
            </a:br>
            <a:br>
              <a:rPr lang="uz-Latn-UZ" sz="1600" dirty="0">
                <a:latin typeface="Arial" panose="020B0604020202020204" pitchFamily="34" charset="0"/>
                <a:cs typeface="Arial" panose="020B0604020202020204" pitchFamily="34" charset="0"/>
              </a:rPr>
            </a:br>
            <a:r>
              <a:rPr lang="en-AU" sz="1600" dirty="0">
                <a:latin typeface="Arial" panose="020B0604020202020204" pitchFamily="34" charset="0"/>
                <a:cs typeface="Arial" panose="020B0604020202020204" pitchFamily="34" charset="0"/>
              </a:rPr>
              <a:t> </a:t>
            </a:r>
            <a:br>
              <a:rPr lang="uz-Latn-UZ" sz="1600" dirty="0">
                <a:latin typeface="Arial" panose="020B0604020202020204" pitchFamily="34" charset="0"/>
                <a:cs typeface="Arial" panose="020B0604020202020204" pitchFamily="34" charset="0"/>
              </a:rPr>
            </a:br>
            <a:r>
              <a:rPr lang="en-AU" sz="1600" b="1" dirty="0" err="1">
                <a:latin typeface="Arial" panose="020B0604020202020204" pitchFamily="34" charset="0"/>
                <a:cs typeface="Arial" panose="020B0604020202020204" pitchFamily="34" charset="0"/>
              </a:rPr>
              <a:t>Keysli</a:t>
            </a:r>
            <a:r>
              <a:rPr lang="en-AU" sz="1600" b="1" dirty="0">
                <a:latin typeface="Arial" panose="020B0604020202020204" pitchFamily="34" charset="0"/>
                <a:cs typeface="Arial" panose="020B0604020202020204" pitchFamily="34" charset="0"/>
              </a:rPr>
              <a:t> </a:t>
            </a:r>
            <a:r>
              <a:rPr lang="en-AU" sz="1600" b="1" dirty="0" err="1">
                <a:latin typeface="Arial" panose="020B0604020202020204" pitchFamily="34" charset="0"/>
                <a:cs typeface="Arial" panose="020B0604020202020204" pitchFamily="34" charset="0"/>
              </a:rPr>
              <a:t>o'qitish</a:t>
            </a:r>
            <a:r>
              <a:rPr lang="en-AU" sz="1600" b="1"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Bu </a:t>
            </a:r>
            <a:r>
              <a:rPr lang="en-AU" sz="1600" dirty="0" err="1">
                <a:latin typeface="Arial" panose="020B0604020202020204" pitchFamily="34" charset="0"/>
                <a:cs typeface="Arial" panose="020B0604020202020204" pitchFamily="34" charset="0"/>
              </a:rPr>
              <a:t>texnologiyada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o'quv-metodik</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materiallar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maxsus</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to'plam</a:t>
            </a:r>
            <a:r>
              <a:rPr lang="en-AU" sz="1600" dirty="0">
                <a:latin typeface="Arial" panose="020B0604020202020204" pitchFamily="34" charset="0"/>
                <a:cs typeface="Arial" panose="020B0604020202020204" pitchFamily="34" charset="0"/>
              </a:rPr>
              <a:t> “keys” </a:t>
            </a:r>
            <a:r>
              <a:rPr lang="en-AU" sz="1600" dirty="0" err="1">
                <a:latin typeface="Arial" panose="020B0604020202020204" pitchFamily="34" charset="0"/>
                <a:cs typeface="Arial" panose="020B0604020202020204" pitchFamily="34" charset="0"/>
              </a:rPr>
              <a:t>ko'rinishida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ta'lim</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oluvchiga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mustaqil</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o'rganish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uchun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beriladi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va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unga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t'yutor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tomonidan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vaqti-vaqti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bilan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maslahatlar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berib</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o'zlashtirilgan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bilim</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ko'nikma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va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malakalar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belgilangan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jadval</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asosida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nazorat</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qilib</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boriladi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Turiga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qarab</a:t>
            </a:r>
            <a:r>
              <a:rPr lang="en-AU" sz="1600" dirty="0">
                <a:latin typeface="Arial" panose="020B0604020202020204" pitchFamily="34" charset="0"/>
                <a:cs typeface="Arial" panose="020B0604020202020204" pitchFamily="34" charset="0"/>
              </a:rPr>
              <a:t> 1 </a:t>
            </a:r>
            <a:r>
              <a:rPr lang="en-AU" sz="1600" dirty="0" err="1">
                <a:latin typeface="Arial" panose="020B0604020202020204" pitchFamily="34" charset="0"/>
                <a:cs typeface="Arial" panose="020B0604020202020204" pitchFamily="34" charset="0"/>
              </a:rPr>
              <a:t>oydan</a:t>
            </a:r>
            <a:r>
              <a:rPr lang="en-AU" sz="1600" dirty="0">
                <a:latin typeface="Arial" panose="020B0604020202020204" pitchFamily="34" charset="0"/>
                <a:cs typeface="Arial" panose="020B0604020202020204" pitchFamily="34" charset="0"/>
              </a:rPr>
              <a:t> 6 </a:t>
            </a:r>
            <a:r>
              <a:rPr lang="en-AU" sz="1600" dirty="0" err="1">
                <a:latin typeface="Arial" panose="020B0604020202020204" pitchFamily="34" charset="0"/>
                <a:cs typeface="Arial" panose="020B0604020202020204" pitchFamily="34" charset="0"/>
              </a:rPr>
              <a:t>oygacha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bajaradigan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keyslar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bo'lishi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mumkin</a:t>
            </a:r>
            <a:r>
              <a:rPr lang="en-AU" sz="1600" dirty="0">
                <a:latin typeface="Arial" panose="020B0604020202020204" pitchFamily="34" charset="0"/>
                <a:cs typeface="Arial" panose="020B0604020202020204" pitchFamily="34" charset="0"/>
              </a:rPr>
              <a:t>.</a:t>
            </a:r>
            <a:br>
              <a:rPr lang="uz-Latn-UZ" sz="1600" dirty="0">
                <a:latin typeface="Arial" panose="020B0604020202020204" pitchFamily="34" charset="0"/>
                <a:cs typeface="Arial" panose="020B0604020202020204" pitchFamily="34" charset="0"/>
              </a:rPr>
            </a:br>
            <a:br>
              <a:rPr lang="uz-Latn-UZ" sz="1600" dirty="0">
                <a:latin typeface="Arial" panose="020B0604020202020204" pitchFamily="34" charset="0"/>
                <a:cs typeface="Arial" panose="020B0604020202020204" pitchFamily="34" charset="0"/>
              </a:rPr>
            </a:br>
            <a:br>
              <a:rPr lang="uz-Latn-UZ" sz="1600" dirty="0">
                <a:latin typeface="Arial" panose="020B0604020202020204" pitchFamily="34" charset="0"/>
                <a:cs typeface="Arial" panose="020B0604020202020204" pitchFamily="34" charset="0"/>
              </a:rPr>
            </a:br>
            <a:r>
              <a:rPr lang="en-AU" sz="1600" dirty="0">
                <a:latin typeface="Arial" panose="020B0604020202020204" pitchFamily="34" charset="0"/>
                <a:cs typeface="Arial" panose="020B0604020202020204" pitchFamily="34" charset="0"/>
              </a:rPr>
              <a:t> </a:t>
            </a:r>
            <a:r>
              <a:rPr lang="en-AU" sz="1600" b="1" dirty="0" err="1">
                <a:latin typeface="Arial" panose="020B0604020202020204" pitchFamily="34" charset="0"/>
                <a:cs typeface="Arial" panose="020B0604020202020204" pitchFamily="34" charset="0"/>
              </a:rPr>
              <a:t>Televizion</a:t>
            </a:r>
            <a:r>
              <a:rPr lang="en-AU" sz="1600" b="1" dirty="0">
                <a:latin typeface="Arial" panose="020B0604020202020204" pitchFamily="34" charset="0"/>
                <a:cs typeface="Arial" panose="020B0604020202020204" pitchFamily="34" charset="0"/>
              </a:rPr>
              <a:t> </a:t>
            </a:r>
            <a:r>
              <a:rPr lang="en-AU" sz="1600" b="1" dirty="0" err="1">
                <a:latin typeface="Arial" panose="020B0604020202020204" pitchFamily="34" charset="0"/>
                <a:cs typeface="Arial" panose="020B0604020202020204" pitchFamily="34" charset="0"/>
              </a:rPr>
              <a:t>o'qitish</a:t>
            </a:r>
            <a:r>
              <a:rPr lang="en-AU" sz="1600" b="1" dirty="0">
                <a:latin typeface="Arial" panose="020B0604020202020204" pitchFamily="34" charset="0"/>
                <a:cs typeface="Arial" panose="020B0604020202020204" pitchFamily="34" charset="0"/>
              </a:rPr>
              <a:t>.</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Ta'lim</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jarayonini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tashkil</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qilish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uchun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radiotranslyatsiya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tarmoqlari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va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televideniening</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quvvatlari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imkoniyatlari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va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resurs</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potentsialidan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foydalanish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orqali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masofadan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o'qitish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nazarda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tutiladi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Tarmoqli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o'qitish</a:t>
            </a:r>
            <a:r>
              <a:rPr lang="en-AU" sz="1600" dirty="0">
                <a:latin typeface="Arial" panose="020B0604020202020204" pitchFamily="34" charset="0"/>
                <a:cs typeface="Arial" panose="020B0604020202020204" pitchFamily="34" charset="0"/>
              </a:rPr>
              <a:t>. </a:t>
            </a:r>
            <a:br>
              <a:rPr lang="uz-Latn-UZ" sz="1600" dirty="0">
                <a:latin typeface="Arial" panose="020B0604020202020204" pitchFamily="34" charset="0"/>
                <a:cs typeface="Arial" panose="020B0604020202020204" pitchFamily="34" charset="0"/>
              </a:rPr>
            </a:br>
            <a:br>
              <a:rPr lang="uz-Latn-UZ" sz="1600" dirty="0">
                <a:latin typeface="Arial" panose="020B0604020202020204" pitchFamily="34" charset="0"/>
                <a:cs typeface="Arial" panose="020B0604020202020204" pitchFamily="34" charset="0"/>
              </a:rPr>
            </a:br>
            <a:br>
              <a:rPr lang="uz-Latn-UZ" sz="1600" b="1" dirty="0">
                <a:latin typeface="Arial" panose="020B0604020202020204" pitchFamily="34" charset="0"/>
                <a:cs typeface="Arial" panose="020B0604020202020204" pitchFamily="34" charset="0"/>
              </a:rPr>
            </a:br>
            <a:r>
              <a:rPr lang="en-AU" sz="1600" b="1" dirty="0" err="1">
                <a:latin typeface="Arial" panose="020B0604020202020204" pitchFamily="34" charset="0"/>
                <a:cs typeface="Arial" panose="020B0604020202020204" pitchFamily="34" charset="0"/>
              </a:rPr>
              <a:t>Tarmoqli</a:t>
            </a:r>
            <a:r>
              <a:rPr lang="en-AU" sz="1600" b="1" dirty="0">
                <a:latin typeface="Arial" panose="020B0604020202020204" pitchFamily="34" charset="0"/>
                <a:cs typeface="Arial" panose="020B0604020202020204" pitchFamily="34" charset="0"/>
              </a:rPr>
              <a:t> </a:t>
            </a:r>
            <a:r>
              <a:rPr lang="en-AU" sz="1600" b="1" dirty="0" err="1">
                <a:latin typeface="Arial" panose="020B0604020202020204" pitchFamily="34" charset="0"/>
                <a:cs typeface="Arial" panose="020B0604020202020204" pitchFamily="34" charset="0"/>
              </a:rPr>
              <a:t>texnologiya</a:t>
            </a:r>
            <a:r>
              <a:rPr lang="en-AU" sz="1600" b="1" dirty="0">
                <a:latin typeface="Arial" panose="020B0604020202020204" pitchFamily="34" charset="0"/>
                <a:cs typeface="Arial" panose="020B0604020202020204" pitchFamily="34" charset="0"/>
              </a:rPr>
              <a:t>. </a:t>
            </a:r>
            <a:r>
              <a:rPr lang="en-AU" sz="1600" dirty="0">
                <a:latin typeface="Arial" panose="020B0604020202020204" pitchFamily="34" charset="0"/>
                <a:cs typeface="Arial" panose="020B0604020202020204" pitchFamily="34" charset="0"/>
              </a:rPr>
              <a:t>Global </a:t>
            </a:r>
            <a:r>
              <a:rPr lang="en-AU" sz="1600" dirty="0" err="1">
                <a:latin typeface="Arial" panose="020B0604020202020204" pitchFamily="34" charset="0"/>
                <a:cs typeface="Arial" panose="020B0604020202020204" pitchFamily="34" charset="0"/>
              </a:rPr>
              <a:t>tarmoq</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orqali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ta'lim</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oluvchilarni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o'quv-metodik</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materiallar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bilan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ta'minlash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hamda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turli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xil</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interfaol</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aloqalar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vositasida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t'yutor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bilan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ta'lim</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oluvchining</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o'zaro</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o'quv</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faoliyatini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tashkil</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etish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orqali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amalga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oshiriladi</a:t>
            </a:r>
            <a:r>
              <a:rPr lang="en-AU" sz="1600" dirty="0">
                <a:latin typeface="Arial" panose="020B0604020202020204" pitchFamily="34" charset="0"/>
                <a:cs typeface="Arial" panose="020B0604020202020204" pitchFamily="34" charset="0"/>
              </a:rPr>
              <a:t>. Bu </a:t>
            </a:r>
            <a:r>
              <a:rPr lang="en-AU" sz="1600" dirty="0" err="1">
                <a:latin typeface="Arial" panose="020B0604020202020204" pitchFamily="34" charset="0"/>
                <a:cs typeface="Arial" panose="020B0604020202020204" pitchFamily="34" charset="0"/>
              </a:rPr>
              <a:t>bugungi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kunda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istiqboli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porloq</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va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rivojlanib</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borayotgan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masofaviy</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o'qitish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texnologiyasi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hisoblanadi</a:t>
            </a:r>
            <a:r>
              <a:rPr lang="en-AU" sz="1600" dirty="0">
                <a:latin typeface="Arial" panose="020B0604020202020204" pitchFamily="34" charset="0"/>
                <a:cs typeface="Arial" panose="020B0604020202020204" pitchFamily="34" charset="0"/>
              </a:rPr>
              <a:t>. </a:t>
            </a:r>
            <a:br>
              <a:rPr lang="uz-Latn-UZ" sz="1600" dirty="0">
                <a:latin typeface="Arial" panose="020B0604020202020204" pitchFamily="34" charset="0"/>
                <a:cs typeface="Arial" panose="020B0604020202020204" pitchFamily="34" charset="0"/>
              </a:rPr>
            </a:br>
            <a:endParaRPr lang="ru-RU" sz="1600" dirty="0">
              <a:latin typeface="Arial" panose="020B0604020202020204" pitchFamily="34" charset="0"/>
              <a:cs typeface="Arial" panose="020B0604020202020204" pitchFamily="34" charset="0"/>
            </a:endParaRPr>
          </a:p>
        </p:txBody>
      </p:sp>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155" y="1391056"/>
            <a:ext cx="2135788" cy="4632880"/>
          </a:xfrm>
          <a:prstGeom prst="rect">
            <a:avLst/>
          </a:prstGeom>
        </p:spPr>
      </p:pic>
      <p:sp>
        <p:nvSpPr>
          <p:cNvPr id="12" name="Рисунок 11"/>
          <p:cNvSpPr>
            <a:spLocks noGrp="1"/>
          </p:cNvSpPr>
          <p:nvPr>
            <p:ph type="pic" idx="1"/>
          </p:nvPr>
        </p:nvSpPr>
        <p:spPr>
          <a:xfrm>
            <a:off x="942154" y="1391056"/>
            <a:ext cx="2135789" cy="4647302"/>
          </a:xfrm>
        </p:spPr>
      </p:sp>
      <p:sp>
        <p:nvSpPr>
          <p:cNvPr id="13" name="Прямоугольник 12"/>
          <p:cNvSpPr/>
          <p:nvPr/>
        </p:nvSpPr>
        <p:spPr>
          <a:xfrm>
            <a:off x="1731523" y="632298"/>
            <a:ext cx="9056451" cy="573932"/>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AU" sz="2800" b="1" dirty="0" err="1">
                <a:solidFill>
                  <a:schemeClr val="tx1"/>
                </a:solidFill>
                <a:latin typeface="Arial" panose="020B0604020202020204" pitchFamily="34" charset="0"/>
                <a:cs typeface="Arial" panose="020B0604020202020204" pitchFamily="34" charset="0"/>
              </a:rPr>
              <a:t>Masofaviy</a:t>
            </a:r>
            <a:r>
              <a:rPr lang="en-AU" sz="2800" b="1" dirty="0">
                <a:solidFill>
                  <a:schemeClr val="tx1"/>
                </a:solidFill>
                <a:latin typeface="Arial" panose="020B0604020202020204" pitchFamily="34" charset="0"/>
                <a:cs typeface="Arial" panose="020B0604020202020204" pitchFamily="34" charset="0"/>
              </a:rPr>
              <a:t> </a:t>
            </a:r>
            <a:r>
              <a:rPr lang="en-AU" sz="2800" b="1" dirty="0" err="1">
                <a:solidFill>
                  <a:schemeClr val="tx1"/>
                </a:solidFill>
                <a:latin typeface="Arial" panose="020B0604020202020204" pitchFamily="34" charset="0"/>
                <a:cs typeface="Arial" panose="020B0604020202020204" pitchFamily="34" charset="0"/>
              </a:rPr>
              <a:t>tashkil</a:t>
            </a:r>
            <a:r>
              <a:rPr lang="en-AU" sz="2800" b="1" dirty="0">
                <a:solidFill>
                  <a:schemeClr val="tx1"/>
                </a:solidFill>
                <a:latin typeface="Arial" panose="020B0604020202020204" pitchFamily="34" charset="0"/>
                <a:cs typeface="Arial" panose="020B0604020202020204" pitchFamily="34" charset="0"/>
              </a:rPr>
              <a:t> </a:t>
            </a:r>
            <a:r>
              <a:rPr lang="en-AU" sz="2800" b="1" dirty="0" err="1">
                <a:solidFill>
                  <a:schemeClr val="tx1"/>
                </a:solidFill>
                <a:latin typeface="Arial" panose="020B0604020202020204" pitchFamily="34" charset="0"/>
                <a:cs typeface="Arial" panose="020B0604020202020204" pitchFamily="34" charset="0"/>
              </a:rPr>
              <a:t>qilish</a:t>
            </a:r>
            <a:r>
              <a:rPr lang="en-AU" sz="2800" b="1" dirty="0">
                <a:solidFill>
                  <a:schemeClr val="tx1"/>
                </a:solidFill>
                <a:latin typeface="Arial" panose="020B0604020202020204" pitchFamily="34" charset="0"/>
                <a:cs typeface="Arial" panose="020B0604020202020204" pitchFamily="34" charset="0"/>
              </a:rPr>
              <a:t> </a:t>
            </a:r>
            <a:r>
              <a:rPr lang="en-AU" sz="2800" b="1" dirty="0" err="1">
                <a:solidFill>
                  <a:schemeClr val="tx1"/>
                </a:solidFill>
                <a:latin typeface="Arial" panose="020B0604020202020204" pitchFamily="34" charset="0"/>
                <a:cs typeface="Arial" panose="020B0604020202020204" pitchFamily="34" charset="0"/>
              </a:rPr>
              <a:t>asoslari</a:t>
            </a:r>
            <a:r>
              <a:rPr lang="en-AU" sz="2800" b="1" dirty="0">
                <a:solidFill>
                  <a:schemeClr val="tx1"/>
                </a:solidFill>
                <a:latin typeface="Arial" panose="020B0604020202020204" pitchFamily="34" charset="0"/>
                <a:cs typeface="Arial" panose="020B0604020202020204" pitchFamily="34" charset="0"/>
              </a:rPr>
              <a:t> (</a:t>
            </a:r>
            <a:r>
              <a:rPr lang="en-AU" sz="2800" b="1" dirty="0" err="1">
                <a:solidFill>
                  <a:schemeClr val="tx1"/>
                </a:solidFill>
                <a:latin typeface="Arial" panose="020B0604020202020204" pitchFamily="34" charset="0"/>
                <a:cs typeface="Arial" panose="020B0604020202020204" pitchFamily="34" charset="0"/>
              </a:rPr>
              <a:t>didaktika</a:t>
            </a:r>
            <a:r>
              <a:rPr lang="en-AU" sz="2800" b="1" dirty="0">
                <a:solidFill>
                  <a:schemeClr val="tx1"/>
                </a:solidFill>
                <a:latin typeface="Arial" panose="020B0604020202020204" pitchFamily="34" charset="0"/>
                <a:cs typeface="Arial" panose="020B0604020202020204" pitchFamily="34" charset="0"/>
              </a:rPr>
              <a:t>)</a:t>
            </a:r>
            <a:endParaRPr lang="ru-RU" sz="2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2436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2843" y="603115"/>
            <a:ext cx="10982527"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AU" b="1" dirty="0" err="1">
                <a:solidFill>
                  <a:srgbClr val="FF0000"/>
                </a:solidFill>
                <a:latin typeface="Arial" panose="020B0604020202020204" pitchFamily="34" charset="0"/>
                <a:cs typeface="Arial" panose="020B0604020202020204" pitchFamily="34" charset="0"/>
              </a:rPr>
              <a:t>Masofali</a:t>
            </a:r>
            <a:r>
              <a:rPr lang="en-AU" b="1" dirty="0">
                <a:solidFill>
                  <a:srgbClr val="FF0000"/>
                </a:solidFill>
                <a:latin typeface="Arial" panose="020B0604020202020204" pitchFamily="34" charset="0"/>
                <a:cs typeface="Arial" panose="020B0604020202020204" pitchFamily="34" charset="0"/>
              </a:rPr>
              <a:t> </a:t>
            </a:r>
            <a:r>
              <a:rPr lang="en-AU" b="1" dirty="0" err="1">
                <a:solidFill>
                  <a:srgbClr val="FF0000"/>
                </a:solidFill>
                <a:latin typeface="Arial" panose="020B0604020202020204" pitchFamily="34" charset="0"/>
                <a:cs typeface="Arial" panose="020B0604020202020204" pitchFamily="34" charset="0"/>
              </a:rPr>
              <a:t>tizim</a:t>
            </a:r>
            <a:r>
              <a:rPr lang="en-AU" b="1" dirty="0">
                <a:solidFill>
                  <a:srgbClr val="FF0000"/>
                </a:solidFill>
                <a:latin typeface="Arial" panose="020B0604020202020204" pitchFamily="34" charset="0"/>
                <a:cs typeface="Arial" panose="020B0604020202020204" pitchFamily="34" charset="0"/>
              </a:rPr>
              <a:t> </a:t>
            </a:r>
            <a:r>
              <a:rPr lang="en-AU" b="1" dirty="0" err="1">
                <a:solidFill>
                  <a:srgbClr val="FF0000"/>
                </a:solidFill>
                <a:latin typeface="Arial" panose="020B0604020202020204" pitchFamily="34" charset="0"/>
                <a:cs typeface="Arial" panose="020B0604020202020204" pitchFamily="34" charset="0"/>
              </a:rPr>
              <a:t>tashkil</a:t>
            </a:r>
            <a:r>
              <a:rPr lang="en-AU" b="1" dirty="0">
                <a:solidFill>
                  <a:srgbClr val="FF0000"/>
                </a:solidFill>
                <a:latin typeface="Arial" panose="020B0604020202020204" pitchFamily="34" charset="0"/>
                <a:cs typeface="Arial" panose="020B0604020202020204" pitchFamily="34" charset="0"/>
              </a:rPr>
              <a:t> </a:t>
            </a:r>
            <a:r>
              <a:rPr lang="en-AU" b="1" dirty="0" err="1">
                <a:solidFill>
                  <a:srgbClr val="FF0000"/>
                </a:solidFill>
                <a:latin typeface="Arial" panose="020B0604020202020204" pitchFamily="34" charset="0"/>
                <a:cs typeface="Arial" panose="020B0604020202020204" pitchFamily="34" charset="0"/>
              </a:rPr>
              <a:t>qilish</a:t>
            </a:r>
            <a:r>
              <a:rPr lang="en-AU" b="1" dirty="0">
                <a:solidFill>
                  <a:srgbClr val="FF0000"/>
                </a:solidFill>
                <a:latin typeface="Arial" panose="020B0604020202020204" pitchFamily="34" charset="0"/>
                <a:cs typeface="Arial" panose="020B0604020202020204" pitchFamily="34" charset="0"/>
              </a:rPr>
              <a:t> </a:t>
            </a:r>
            <a:r>
              <a:rPr lang="en-AU" b="1" dirty="0" err="1">
                <a:solidFill>
                  <a:srgbClr val="FF0000"/>
                </a:solidFill>
                <a:latin typeface="Arial" panose="020B0604020202020204" pitchFamily="34" charset="0"/>
                <a:cs typeface="Arial" panose="020B0604020202020204" pitchFamily="34" charset="0"/>
              </a:rPr>
              <a:t>arxitekturasi</a:t>
            </a:r>
            <a:endParaRPr lang="ru-RU" b="1" dirty="0">
              <a:solidFill>
                <a:srgbClr val="FF0000"/>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305" y="1118762"/>
            <a:ext cx="10505873" cy="4912388"/>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3624615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0391" y="1030815"/>
            <a:ext cx="10852825" cy="992538"/>
          </a:xfrm>
        </p:spPr>
        <p:txBody>
          <a:bodyPr>
            <a:noAutofit/>
          </a:bodyPr>
          <a:lstStyle/>
          <a:p>
            <a:pPr marL="87313" indent="273050" algn="just"/>
            <a:br>
              <a:rPr lang="uz-Latn-UZ" sz="1800" b="1" dirty="0">
                <a:latin typeface="Arial" panose="020B0604020202020204" pitchFamily="34" charset="0"/>
                <a:cs typeface="Arial" panose="020B0604020202020204" pitchFamily="34" charset="0"/>
              </a:rPr>
            </a:br>
            <a:r>
              <a:rPr lang="uz-Latn-UZ" sz="1600" b="1"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Birinchi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navbatda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Masofali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tizimlarda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ishlash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uchun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mumkin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qadar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shaxsiy</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komp'yuter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yoki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Noutbuk</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va</a:t>
            </a:r>
            <a:r>
              <a:rPr lang="en-AU" sz="1600" dirty="0">
                <a:latin typeface="Arial" panose="020B0604020202020204" pitchFamily="34" charset="0"/>
                <a:cs typeface="Arial" panose="020B0604020202020204" pitchFamily="34" charset="0"/>
              </a:rPr>
              <a:t> Internet </a:t>
            </a:r>
            <a:r>
              <a:rPr lang="en-AU" sz="1600" dirty="0" err="1">
                <a:latin typeface="Arial" panose="020B0604020202020204" pitchFamily="34" charset="0"/>
                <a:cs typeface="Arial" panose="020B0604020202020204" pitchFamily="34" charset="0"/>
              </a:rPr>
              <a:t>zarur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Sababi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fayllar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bilan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ishlash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zarurligi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kelib</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chiqadi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Shuning</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uchun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hurmali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talablar</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birinchi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navbatda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imkoni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bo'lsa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albatta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yashayotgan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joyingizda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o'zingizga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dars</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tayyorlash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o'rni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hamda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Noutbuk</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va</a:t>
            </a:r>
            <a:r>
              <a:rPr lang="en-AU" sz="1600" dirty="0">
                <a:latin typeface="Arial" panose="020B0604020202020204" pitchFamily="34" charset="0"/>
                <a:cs typeface="Arial" panose="020B0604020202020204" pitchFamily="34" charset="0"/>
              </a:rPr>
              <a:t> Internet </a:t>
            </a:r>
            <a:r>
              <a:rPr lang="en-AU" sz="1600" dirty="0" err="1">
                <a:latin typeface="Arial" panose="020B0604020202020204" pitchFamily="34" charset="0"/>
                <a:cs typeface="Arial" panose="020B0604020202020204" pitchFamily="34" charset="0"/>
              </a:rPr>
              <a:t>bilan</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ta'minlab</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olsangiz</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maqsadga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muvofiq</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Oldinda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sizlarni</a:t>
            </a:r>
            <a:r>
              <a:rPr lang="en-AU" sz="1600" dirty="0">
                <a:latin typeface="Arial" panose="020B0604020202020204" pitchFamily="34" charset="0"/>
                <a:cs typeface="Arial" panose="020B0604020202020204" pitchFamily="34" charset="0"/>
              </a:rPr>
              <a:t> 5 </a:t>
            </a:r>
            <a:r>
              <a:rPr lang="en-AU" sz="1600" dirty="0" err="1">
                <a:latin typeface="Arial" panose="020B0604020202020204" pitchFamily="34" charset="0"/>
                <a:cs typeface="Arial" panose="020B0604020202020204" pitchFamily="34" charset="0"/>
              </a:rPr>
              <a:t>yil</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davomida</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o'qish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konkurs</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mustaqil</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ta'lim</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olish</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vazifalari</a:t>
            </a:r>
            <a:r>
              <a:rPr lang="en-AU" sz="1600" dirty="0">
                <a:latin typeface="Arial" panose="020B0604020202020204" pitchFamily="34" charset="0"/>
                <a:cs typeface="Arial" panose="020B0604020202020204" pitchFamily="34" charset="0"/>
              </a:rPr>
              <a:t> </a:t>
            </a:r>
            <a:r>
              <a:rPr lang="en-AU" sz="1600" dirty="0" err="1">
                <a:latin typeface="Arial" panose="020B0604020202020204" pitchFamily="34" charset="0"/>
                <a:cs typeface="Arial" panose="020B0604020202020204" pitchFamily="34" charset="0"/>
              </a:rPr>
              <a:t>turibdi</a:t>
            </a:r>
            <a:r>
              <a:rPr lang="en-AU" sz="1600" dirty="0">
                <a:latin typeface="Arial" panose="020B0604020202020204" pitchFamily="34" charset="0"/>
                <a:cs typeface="Arial" panose="020B0604020202020204" pitchFamily="34" charset="0"/>
              </a:rPr>
              <a:t>.</a:t>
            </a:r>
            <a:endParaRPr lang="ru-RU" sz="1600" dirty="0">
              <a:latin typeface="Arial" panose="020B0604020202020204" pitchFamily="34" charset="0"/>
              <a:cs typeface="Arial" panose="020B0604020202020204" pitchFamily="34"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6579" y="2441483"/>
            <a:ext cx="10573966" cy="3665582"/>
          </a:xfrm>
        </p:spPr>
      </p:pic>
      <p:sp>
        <p:nvSpPr>
          <p:cNvPr id="5" name="TextBox 4"/>
          <p:cNvSpPr txBox="1"/>
          <p:nvPr/>
        </p:nvSpPr>
        <p:spPr>
          <a:xfrm>
            <a:off x="2147729" y="661482"/>
            <a:ext cx="7404833" cy="369332"/>
          </a:xfrm>
          <a:prstGeom prst="rect">
            <a:avLst/>
          </a:prstGeom>
          <a:noFill/>
        </p:spPr>
        <p:txBody>
          <a:bodyPr wrap="square" rtlCol="0">
            <a:spAutoFit/>
          </a:bodyPr>
          <a:lstStyle/>
          <a:p>
            <a:pPr algn="ctr"/>
            <a:r>
              <a:rPr lang="en-AU" b="1">
                <a:latin typeface="Arial" panose="020B0604020202020204" pitchFamily="34" charset="0"/>
                <a:cs typeface="Arial" panose="020B0604020202020204" pitchFamily="34" charset="0"/>
              </a:rPr>
              <a:t>Masofali ta'lim uchun tayyorlik, texnik qurollar</a:t>
            </a:r>
            <a:endParaRPr lang="ru-RU" dirty="0"/>
          </a:p>
        </p:txBody>
      </p:sp>
    </p:spTree>
    <p:extLst>
      <p:ext uri="{BB962C8B-B14F-4D97-AF65-F5344CB8AC3E}">
        <p14:creationId xmlns:p14="http://schemas.microsoft.com/office/powerpoint/2010/main" val="2284022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123" y="1303506"/>
            <a:ext cx="2579813" cy="4922196"/>
          </a:xfrm>
          <a:prstGeom prst="rect">
            <a:avLst/>
          </a:prstGeom>
        </p:spPr>
      </p:pic>
      <p:sp>
        <p:nvSpPr>
          <p:cNvPr id="4" name="Прямоугольник 3"/>
          <p:cNvSpPr/>
          <p:nvPr/>
        </p:nvSpPr>
        <p:spPr>
          <a:xfrm>
            <a:off x="3035030" y="612843"/>
            <a:ext cx="7120647" cy="52529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AU" b="1" dirty="0" err="1">
                <a:solidFill>
                  <a:schemeClr val="tx1"/>
                </a:solidFill>
                <a:latin typeface="Arial" panose="020B0604020202020204" pitchFamily="34" charset="0"/>
                <a:cs typeface="Arial" panose="020B0604020202020204" pitchFamily="34" charset="0"/>
              </a:rPr>
              <a:t>Masofali</a:t>
            </a:r>
            <a:r>
              <a:rPr lang="en-AU" b="1" dirty="0">
                <a:solidFill>
                  <a:schemeClr val="tx1"/>
                </a:solidFill>
                <a:latin typeface="Arial" panose="020B0604020202020204" pitchFamily="34" charset="0"/>
                <a:cs typeface="Arial" panose="020B0604020202020204" pitchFamily="34" charset="0"/>
              </a:rPr>
              <a:t> </a:t>
            </a:r>
            <a:r>
              <a:rPr lang="en-AU" b="1" dirty="0" err="1">
                <a:solidFill>
                  <a:schemeClr val="tx1"/>
                </a:solidFill>
                <a:latin typeface="Arial" panose="020B0604020202020204" pitchFamily="34" charset="0"/>
                <a:cs typeface="Arial" panose="020B0604020202020204" pitchFamily="34" charset="0"/>
              </a:rPr>
              <a:t>ta’limning</a:t>
            </a:r>
            <a:r>
              <a:rPr lang="en-AU" b="1" dirty="0">
                <a:solidFill>
                  <a:schemeClr val="tx1"/>
                </a:solidFill>
                <a:latin typeface="Arial" panose="020B0604020202020204" pitchFamily="34" charset="0"/>
                <a:cs typeface="Arial" panose="020B0604020202020204" pitchFamily="34" charset="0"/>
              </a:rPr>
              <a:t> </a:t>
            </a:r>
            <a:r>
              <a:rPr lang="en-AU" b="1" dirty="0" err="1">
                <a:solidFill>
                  <a:schemeClr val="tx1"/>
                </a:solidFill>
                <a:latin typeface="Arial" panose="020B0604020202020204" pitchFamily="34" charset="0"/>
                <a:cs typeface="Arial" panose="020B0604020202020204" pitchFamily="34" charset="0"/>
              </a:rPr>
              <a:t>xozirgi</a:t>
            </a:r>
            <a:r>
              <a:rPr lang="en-AU" b="1" dirty="0">
                <a:solidFill>
                  <a:schemeClr val="tx1"/>
                </a:solidFill>
                <a:latin typeface="Arial" panose="020B0604020202020204" pitchFamily="34" charset="0"/>
                <a:cs typeface="Arial" panose="020B0604020202020204" pitchFamily="34" charset="0"/>
              </a:rPr>
              <a:t> </a:t>
            </a:r>
            <a:r>
              <a:rPr lang="en-AU" b="1" dirty="0" err="1">
                <a:solidFill>
                  <a:schemeClr val="tx1"/>
                </a:solidFill>
                <a:latin typeface="Arial" panose="020B0604020202020204" pitchFamily="34" charset="0"/>
                <a:cs typeface="Arial" panose="020B0604020202020204" pitchFamily="34" charset="0"/>
              </a:rPr>
              <a:t>sharoitda</a:t>
            </a:r>
            <a:r>
              <a:rPr lang="en-AU" b="1" dirty="0">
                <a:solidFill>
                  <a:schemeClr val="tx1"/>
                </a:solidFill>
                <a:latin typeface="Arial" panose="020B0604020202020204" pitchFamily="34" charset="0"/>
                <a:cs typeface="Arial" panose="020B0604020202020204" pitchFamily="34" charset="0"/>
              </a:rPr>
              <a:t> </a:t>
            </a:r>
            <a:r>
              <a:rPr lang="en-AU" b="1" dirty="0" err="1">
                <a:solidFill>
                  <a:schemeClr val="tx1"/>
                </a:solidFill>
                <a:latin typeface="Arial" panose="020B0604020202020204" pitchFamily="34" charset="0"/>
                <a:cs typeface="Arial" panose="020B0604020202020204" pitchFamily="34" charset="0"/>
              </a:rPr>
              <a:t>tashkil</a:t>
            </a:r>
            <a:r>
              <a:rPr lang="en-AU" b="1" dirty="0">
                <a:solidFill>
                  <a:schemeClr val="tx1"/>
                </a:solidFill>
                <a:latin typeface="Arial" panose="020B0604020202020204" pitchFamily="34" charset="0"/>
                <a:cs typeface="Arial" panose="020B0604020202020204" pitchFamily="34" charset="0"/>
              </a:rPr>
              <a:t> </a:t>
            </a:r>
            <a:r>
              <a:rPr lang="en-AU" b="1" dirty="0" err="1">
                <a:solidFill>
                  <a:schemeClr val="tx1"/>
                </a:solidFill>
                <a:latin typeface="Arial" panose="020B0604020202020204" pitchFamily="34" charset="0"/>
                <a:cs typeface="Arial" panose="020B0604020202020204" pitchFamily="34" charset="0"/>
              </a:rPr>
              <a:t>etilishi</a:t>
            </a:r>
            <a:endParaRPr lang="ru-RU" b="1" dirty="0">
              <a:solidFill>
                <a:schemeClr val="tx1"/>
              </a:solidFill>
              <a:latin typeface="Arial" panose="020B0604020202020204" pitchFamily="34" charset="0"/>
              <a:cs typeface="Arial" panose="020B0604020202020204" pitchFamily="34" charset="0"/>
            </a:endParaRPr>
          </a:p>
        </p:txBody>
      </p:sp>
      <p:sp>
        <p:nvSpPr>
          <p:cNvPr id="5" name="TextBox 4"/>
          <p:cNvSpPr txBox="1"/>
          <p:nvPr/>
        </p:nvSpPr>
        <p:spPr>
          <a:xfrm>
            <a:off x="3793787" y="1429966"/>
            <a:ext cx="6507804" cy="646331"/>
          </a:xfrm>
          <a:prstGeom prst="rect">
            <a:avLst/>
          </a:prstGeom>
          <a:noFill/>
        </p:spPr>
        <p:txBody>
          <a:bodyPr wrap="square" rtlCol="0">
            <a:spAutoFit/>
          </a:bodyPr>
          <a:lstStyle/>
          <a:p>
            <a:r>
              <a:rPr lang="en-AU" dirty="0">
                <a:latin typeface="Arial" panose="020B0604020202020204" pitchFamily="34" charset="0"/>
                <a:cs typeface="Arial" panose="020B0604020202020204" pitchFamily="34" charset="0"/>
              </a:rPr>
              <a:t>Web-</a:t>
            </a:r>
            <a:r>
              <a:rPr lang="en-AU" dirty="0" err="1">
                <a:latin typeface="Arial" panose="020B0604020202020204" pitchFamily="34" charset="0"/>
                <a:cs typeface="Arial" panose="020B0604020202020204" pitchFamily="34" charset="0"/>
              </a:rPr>
              <a:t>dastur</a:t>
            </a:r>
            <a:r>
              <a:rPr lang="en-AU" dirty="0">
                <a:latin typeface="Arial" panose="020B0604020202020204" pitchFamily="34" charset="0"/>
                <a:cs typeface="Arial" panose="020B0604020202020204" pitchFamily="34" charset="0"/>
              </a:rPr>
              <a:t> (Moodle) </a:t>
            </a:r>
            <a:r>
              <a:rPr lang="en-AU" dirty="0" err="1">
                <a:latin typeface="Arial" panose="020B0604020202020204" pitchFamily="34" charset="0"/>
                <a:cs typeface="Arial" panose="020B0604020202020204" pitchFamily="34" charset="0"/>
              </a:rPr>
              <a:t>orqali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Ta’lim</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resurslari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yuklanadi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bajarish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uchun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topshiriqlar</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beriladi</a:t>
            </a:r>
            <a:r>
              <a:rPr lang="en-AU"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
        <p:nvSpPr>
          <p:cNvPr id="7" name="TextBox 6"/>
          <p:cNvSpPr txBox="1"/>
          <p:nvPr/>
        </p:nvSpPr>
        <p:spPr>
          <a:xfrm>
            <a:off x="3696511" y="2694561"/>
            <a:ext cx="6264612" cy="646331"/>
          </a:xfrm>
          <a:prstGeom prst="rect">
            <a:avLst/>
          </a:prstGeom>
          <a:noFill/>
        </p:spPr>
        <p:txBody>
          <a:bodyPr wrap="square" rtlCol="0">
            <a:spAutoFit/>
          </a:bodyPr>
          <a:lstStyle/>
          <a:p>
            <a:pPr marL="87313"/>
            <a:r>
              <a:rPr lang="en-AU" dirty="0">
                <a:latin typeface="Arial" panose="020B0604020202020204" pitchFamily="34" charset="0"/>
                <a:cs typeface="Arial" panose="020B0604020202020204" pitchFamily="34" charset="0"/>
              </a:rPr>
              <a:t>Web-</a:t>
            </a:r>
            <a:r>
              <a:rPr lang="en-AU" dirty="0" err="1">
                <a:latin typeface="Arial" panose="020B0604020202020204" pitchFamily="34" charset="0"/>
                <a:cs typeface="Arial" panose="020B0604020202020204" pitchFamily="34" charset="0"/>
              </a:rPr>
              <a:t>konferensiya</a:t>
            </a:r>
            <a:r>
              <a:rPr lang="en-AU" dirty="0">
                <a:latin typeface="Arial" panose="020B0604020202020204" pitchFamily="34" charset="0"/>
                <a:cs typeface="Arial" panose="020B0604020202020204" pitchFamily="34" charset="0"/>
              </a:rPr>
              <a:t>. (Zoom </a:t>
            </a:r>
            <a:r>
              <a:rPr lang="en-AU" dirty="0" err="1">
                <a:latin typeface="Arial" panose="020B0604020202020204" pitchFamily="34" charset="0"/>
                <a:cs typeface="Arial" panose="020B0604020202020204" pitchFamily="34" charset="0"/>
              </a:rPr>
              <a:t>Webex</a:t>
            </a:r>
            <a:r>
              <a:rPr lang="en-AU" dirty="0">
                <a:latin typeface="Arial" panose="020B0604020202020204" pitchFamily="34" charset="0"/>
                <a:cs typeface="Arial" panose="020B0604020202020204" pitchFamily="34" charset="0"/>
              </a:rPr>
              <a:t>, MS Teams Google Meet, </a:t>
            </a:r>
            <a:r>
              <a:rPr lang="en-AU" dirty="0" err="1">
                <a:latin typeface="Arial" panose="020B0604020202020204" pitchFamily="34" charset="0"/>
                <a:cs typeface="Arial" panose="020B0604020202020204" pitchFamily="34" charset="0"/>
              </a:rPr>
              <a:t>Mailcall</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programmalari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orqali</a:t>
            </a:r>
            <a:r>
              <a:rPr lang="en-AU"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
        <p:nvSpPr>
          <p:cNvPr id="8" name="TextBox 7"/>
          <p:cNvSpPr txBox="1"/>
          <p:nvPr/>
        </p:nvSpPr>
        <p:spPr>
          <a:xfrm>
            <a:off x="3793787" y="3861882"/>
            <a:ext cx="7276290" cy="646331"/>
          </a:xfrm>
          <a:prstGeom prst="rect">
            <a:avLst/>
          </a:prstGeom>
          <a:noFill/>
        </p:spPr>
        <p:txBody>
          <a:bodyPr wrap="square" rtlCol="0">
            <a:spAutoFit/>
          </a:bodyPr>
          <a:lstStyle/>
          <a:p>
            <a:r>
              <a:rPr lang="en-AU" dirty="0">
                <a:latin typeface="Arial" panose="020B0604020202020204" pitchFamily="34" charset="0"/>
                <a:cs typeface="Arial" panose="020B0604020202020204" pitchFamily="34" charset="0"/>
              </a:rPr>
              <a:t>Chat </a:t>
            </a:r>
            <a:r>
              <a:rPr lang="en-AU" dirty="0" err="1">
                <a:latin typeface="Arial" panose="020B0604020202020204" pitchFamily="34" charset="0"/>
                <a:cs typeface="Arial" panose="020B0604020202020204" pitchFamily="34" charset="0"/>
              </a:rPr>
              <a:t>texnologiya</a:t>
            </a:r>
            <a:r>
              <a:rPr lang="en-AU" dirty="0">
                <a:latin typeface="Arial" panose="020B0604020202020204" pitchFamily="34" charset="0"/>
                <a:cs typeface="Arial" panose="020B0604020202020204" pitchFamily="34" charset="0"/>
              </a:rPr>
              <a:t>. Telegram, WhatsApp </a:t>
            </a:r>
            <a:r>
              <a:rPr lang="en-AU" dirty="0" err="1">
                <a:latin typeface="Arial" panose="020B0604020202020204" pitchFamily="34" charset="0"/>
                <a:cs typeface="Arial" panose="020B0604020202020204" pitchFamily="34" charset="0"/>
              </a:rPr>
              <a:t>Messendjerlari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foydalangan</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xolda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mashg’ulot</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o’tkazish</a:t>
            </a:r>
            <a:r>
              <a:rPr lang="en-AU"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
        <p:nvSpPr>
          <p:cNvPr id="9" name="TextBox 8"/>
          <p:cNvSpPr txBox="1"/>
          <p:nvPr/>
        </p:nvSpPr>
        <p:spPr>
          <a:xfrm>
            <a:off x="3793787" y="4761131"/>
            <a:ext cx="6799635" cy="646331"/>
          </a:xfrm>
          <a:prstGeom prst="rect">
            <a:avLst/>
          </a:prstGeom>
          <a:noFill/>
        </p:spPr>
        <p:txBody>
          <a:bodyPr wrap="square" rtlCol="0">
            <a:spAutoFit/>
          </a:bodyPr>
          <a:lstStyle/>
          <a:p>
            <a:r>
              <a:rPr lang="en-AU" dirty="0">
                <a:latin typeface="Arial" panose="020B0604020202020204" pitchFamily="34" charset="0"/>
                <a:cs typeface="Arial" panose="020B0604020202020204" pitchFamily="34" charset="0"/>
              </a:rPr>
              <a:t>Video </a:t>
            </a:r>
            <a:r>
              <a:rPr lang="en-AU" dirty="0" err="1">
                <a:latin typeface="Arial" panose="020B0604020202020204" pitchFamily="34" charset="0"/>
                <a:cs typeface="Arial" panose="020B0604020202020204" pitchFamily="34" charset="0"/>
              </a:rPr>
              <a:t>dars</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oraqali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O’quv</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mashg’ulotlarining</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metodik</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materyallari</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orqali</a:t>
            </a:r>
            <a:r>
              <a:rPr lang="en-AU" dirty="0">
                <a:latin typeface="Arial" panose="020B0604020202020204" pitchFamily="34" charset="0"/>
                <a:cs typeface="Arial" panose="020B0604020202020204" pitchFamily="34" charset="0"/>
              </a:rPr>
              <a:t> video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audio </a:t>
            </a:r>
            <a:r>
              <a:rPr lang="en-AU" dirty="0" err="1">
                <a:latin typeface="Arial" panose="020B0604020202020204" pitchFamily="34" charset="0"/>
                <a:cs typeface="Arial" panose="020B0604020202020204" pitchFamily="34" charset="0"/>
              </a:rPr>
              <a:t>tayorlash</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va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tizimga</a:t>
            </a:r>
            <a:r>
              <a:rPr lang="en-AU" dirty="0">
                <a:latin typeface="Arial" panose="020B0604020202020204" pitchFamily="34" charset="0"/>
                <a:cs typeface="Arial" panose="020B0604020202020204" pitchFamily="34" charset="0"/>
              </a:rPr>
              <a:t> </a:t>
            </a:r>
            <a:r>
              <a:rPr lang="en-AU" dirty="0" err="1">
                <a:latin typeface="Arial" panose="020B0604020202020204" pitchFamily="34" charset="0"/>
                <a:cs typeface="Arial" panose="020B0604020202020204" pitchFamily="34" charset="0"/>
              </a:rPr>
              <a:t>qo’yish</a:t>
            </a:r>
            <a:r>
              <a:rPr lang="en-AU" dirty="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069259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179</TotalTime>
  <Words>2025</Words>
  <Application>Microsoft Office PowerPoint</Application>
  <PresentationFormat>Широкоэкранный</PresentationFormat>
  <Paragraphs>76</Paragraphs>
  <Slides>17</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17</vt:i4>
      </vt:variant>
    </vt:vector>
  </HeadingPairs>
  <TitlesOfParts>
    <vt:vector size="20" baseType="lpstr">
      <vt:lpstr>Arial</vt:lpstr>
      <vt:lpstr>Garamond</vt:lpstr>
      <vt:lpstr>Натуральные материалы</vt:lpstr>
      <vt:lpstr>Mavzu: Masofaviy ta‘lim. Dual ta‘lim. </vt:lpstr>
      <vt:lpstr>Презентация PowerPoint</vt:lpstr>
      <vt:lpstr>Презентация PowerPoint</vt:lpstr>
      <vt:lpstr>Презентация PowerPoint</vt:lpstr>
      <vt:lpstr>Masofaviy ta‘lim joriy qilishda foydasi</vt:lpstr>
      <vt:lpstr>Korrespondentlik ta'limi. T'yutorlar(Ta'lim beruvchi) va ta'lim oluvchilar orasidagi o'zaro faoliyat to'lig'icha pochta orqali yozishmalar vositasida o'tadi. Bu usuldan hozirgi kunda deyarli foydalanilmaydi, lekin imkoniyati cheklangan o'quvchilarni sog'lom o'quvchilar bilan birgalikda o'qishini tashkil etish maqsadida foydalanish maqsadga muvofiq.    Keysli o'qitish. Bu texnologiyada o'quv-metodik materiallar maxsus to'plam “keys” ko'rinishida ta'lim oluvchiga mustaqil o'rganish uchun beriladi va unga t'yutor tomonidan vaqti-vaqti bilan maslahatlar berib, o'zlashtirilgan bilim, ko'nikma va malakalar belgilangan jadval asosida nazorat qilib boriladi. Turiga qarab 1 oydan 6 oygacha bajaradigan keyslar bo'lishi mumkin.    Televizion o'qitish. Ta'lim jarayonini tashkil qilish uchun radiotranslyatsiya tarmoqlari va televideniening quvvatlari, imkoniyatlari va resurs potentsialidan foydalanish orqali masofadan o'qitish nazarda tutiladi. Tarmoqli o'qitish.    Tarmoqli texnologiya. Global tarmoq orqali ta'lim oluvchilarni o'quv-metodik materiallar bilan ta'minlash hamda turli xil interfaol aloqalar vositasida t'yutor bilan ta'lim oluvchining o'zaro o'quv faoliyatini tashkil etish orqali amalga oshiriladi. Bu bugungi kunda istiqboli porloq va rivojlanib borayotgan masofaviy o'qitish texnologiyasi hisoblanadi.  </vt:lpstr>
      <vt:lpstr>Презентация PowerPoint</vt:lpstr>
      <vt:lpstr>           Birinchi navbatda, Masofali tizimlarda ishlash uchun mumkin qadar shaxsiy komp'yuter yoki Noutbuk va Internet zarur. Sababi fayllar bilan ishlash zarurligi kelib chiqadi. Shuning uchun hurmali talablar, birinchi navbatda imkoni bo'lsa albatta, yashayotgan joyingizda o'zingizga dars tayyorlash o'rni hamda Noutbuk va Internet bilan ta'minlab olsangiz maqsadga muvofiq. Oldinda sizlarni 5 yil davomida o'qish, konkurs, mustaqil ta'lim olish vazifalari turibdi.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Nig'monxo'ja Najimov</cp:lastModifiedBy>
  <cp:revision>24</cp:revision>
  <dcterms:created xsi:type="dcterms:W3CDTF">2023-12-06T10:24:25Z</dcterms:created>
  <dcterms:modified xsi:type="dcterms:W3CDTF">2024-06-22T10:02:41Z</dcterms:modified>
</cp:coreProperties>
</file>