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90" y="-7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8060DD-985A-4168-86F8-9AE25A07526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u-RU"/>
        </a:p>
      </dgm:t>
    </dgm:pt>
    <dgm:pt modelId="{5CC631D6-0217-42D2-A275-CC47117DA2F2}">
      <dgm:prSet phldrT="[Текст]"/>
      <dgm:spPr/>
      <dgm:t>
        <a:bodyPr/>
        <a:lstStyle/>
        <a:p>
          <a:r>
            <a:rPr lang="en-US" smtClean="0"/>
            <a:t>These teaching methods are considered very effective learning tool as the active student participation is a must.</a:t>
          </a:r>
          <a:endParaRPr lang="ru-RU" dirty="0"/>
        </a:p>
      </dgm:t>
    </dgm:pt>
    <dgm:pt modelId="{6D4FDC87-3CBE-4DED-A25A-02A9C86603A7}" type="parTrans" cxnId="{D6EAB65E-8356-487C-AC32-67A8332491C0}">
      <dgm:prSet/>
      <dgm:spPr/>
      <dgm:t>
        <a:bodyPr/>
        <a:lstStyle/>
        <a:p>
          <a:endParaRPr lang="ru-RU"/>
        </a:p>
      </dgm:t>
    </dgm:pt>
    <dgm:pt modelId="{5DB7DEC7-FE95-4C08-B776-3577469A726A}" type="sibTrans" cxnId="{D6EAB65E-8356-487C-AC32-67A8332491C0}">
      <dgm:prSet/>
      <dgm:spPr/>
      <dgm:t>
        <a:bodyPr/>
        <a:lstStyle/>
        <a:p>
          <a:endParaRPr lang="ru-RU"/>
        </a:p>
      </dgm:t>
    </dgm:pt>
    <dgm:pt modelId="{B022B5B4-BE0D-4D14-9BDC-63477BDD6BF5}">
      <dgm:prSet/>
      <dgm:spPr/>
      <dgm:t>
        <a:bodyPr/>
        <a:lstStyle/>
        <a:p>
          <a:r>
            <a:rPr lang="en-US" smtClean="0"/>
            <a:t>These methods lead to long-term knowledge retention.</a:t>
          </a:r>
          <a:endParaRPr lang="ru-RU"/>
        </a:p>
      </dgm:t>
    </dgm:pt>
    <dgm:pt modelId="{599DEF6C-F31D-4551-8E2A-953913C90901}" type="parTrans" cxnId="{5EC23253-5BF2-4AA5-A4EB-17F0F97B7174}">
      <dgm:prSet/>
      <dgm:spPr/>
      <dgm:t>
        <a:bodyPr/>
        <a:lstStyle/>
        <a:p>
          <a:endParaRPr lang="ru-RU"/>
        </a:p>
      </dgm:t>
    </dgm:pt>
    <dgm:pt modelId="{AD60F0BC-A73C-4000-9D78-078C90010FDB}" type="sibTrans" cxnId="{5EC23253-5BF2-4AA5-A4EB-17F0F97B7174}">
      <dgm:prSet/>
      <dgm:spPr/>
      <dgm:t>
        <a:bodyPr/>
        <a:lstStyle/>
        <a:p>
          <a:endParaRPr lang="ru-RU"/>
        </a:p>
      </dgm:t>
    </dgm:pt>
    <dgm:pt modelId="{63FE9D50-2C50-4C01-8C68-7684C88CB527}">
      <dgm:prSet/>
      <dgm:spPr/>
      <dgm:t>
        <a:bodyPr/>
        <a:lstStyle/>
        <a:p>
          <a:r>
            <a:rPr lang="en-US" smtClean="0"/>
            <a:t>These methods are very effective for students don’t excel working solo.</a:t>
          </a:r>
          <a:endParaRPr lang="ru-RU"/>
        </a:p>
      </dgm:t>
    </dgm:pt>
    <dgm:pt modelId="{DB611D77-8AB2-480E-B743-63712FA03D65}" type="parTrans" cxnId="{6F9E6DE0-5AD6-402F-8841-83B094F05C3D}">
      <dgm:prSet/>
      <dgm:spPr/>
      <dgm:t>
        <a:bodyPr/>
        <a:lstStyle/>
        <a:p>
          <a:endParaRPr lang="ru-RU"/>
        </a:p>
      </dgm:t>
    </dgm:pt>
    <dgm:pt modelId="{33D535F7-0908-46DB-BB6E-F23306B159CA}" type="sibTrans" cxnId="{6F9E6DE0-5AD6-402F-8841-83B094F05C3D}">
      <dgm:prSet/>
      <dgm:spPr/>
      <dgm:t>
        <a:bodyPr/>
        <a:lstStyle/>
        <a:p>
          <a:endParaRPr lang="ru-RU"/>
        </a:p>
      </dgm:t>
    </dgm:pt>
    <dgm:pt modelId="{9D6739DE-522A-4ED2-8AA6-C8EE505739AF}">
      <dgm:prSet/>
      <dgm:spPr/>
      <dgm:t>
        <a:bodyPr/>
        <a:lstStyle/>
        <a:p>
          <a:r>
            <a:rPr lang="en-US" smtClean="0"/>
            <a:t>These methods develop teamwork and interpersonal communication skills.</a:t>
          </a:r>
          <a:endParaRPr lang="ru-RU"/>
        </a:p>
      </dgm:t>
    </dgm:pt>
    <dgm:pt modelId="{7B118D49-D3C1-44C7-A983-0DAD5238C735}" type="parTrans" cxnId="{8174443E-56DB-4DB7-9169-B89BE163BF1B}">
      <dgm:prSet/>
      <dgm:spPr/>
      <dgm:t>
        <a:bodyPr/>
        <a:lstStyle/>
        <a:p>
          <a:endParaRPr lang="ru-RU"/>
        </a:p>
      </dgm:t>
    </dgm:pt>
    <dgm:pt modelId="{EE51C9E9-13BA-449A-81EC-9EE379E1D95E}" type="sibTrans" cxnId="{8174443E-56DB-4DB7-9169-B89BE163BF1B}">
      <dgm:prSet/>
      <dgm:spPr/>
      <dgm:t>
        <a:bodyPr/>
        <a:lstStyle/>
        <a:p>
          <a:endParaRPr lang="ru-RU"/>
        </a:p>
      </dgm:t>
    </dgm:pt>
    <dgm:pt modelId="{7A5DDD10-52D7-4767-8D17-CF12D03C2DEC}" type="pres">
      <dgm:prSet presAssocID="{648060DD-985A-4168-86F8-9AE25A075265}" presName="Name0" presStyleCnt="0">
        <dgm:presLayoutVars>
          <dgm:chMax val="7"/>
          <dgm:chPref val="7"/>
          <dgm:dir/>
        </dgm:presLayoutVars>
      </dgm:prSet>
      <dgm:spPr/>
      <dgm:t>
        <a:bodyPr/>
        <a:lstStyle/>
        <a:p>
          <a:endParaRPr lang="ru-RU"/>
        </a:p>
      </dgm:t>
    </dgm:pt>
    <dgm:pt modelId="{CF6223D8-63F9-454B-BE65-F1CC371CB30C}" type="pres">
      <dgm:prSet presAssocID="{648060DD-985A-4168-86F8-9AE25A075265}" presName="Name1" presStyleCnt="0"/>
      <dgm:spPr/>
    </dgm:pt>
    <dgm:pt modelId="{A90B4BA9-3326-4E5F-98DA-D18300C375C1}" type="pres">
      <dgm:prSet presAssocID="{648060DD-985A-4168-86F8-9AE25A075265}" presName="cycle" presStyleCnt="0"/>
      <dgm:spPr/>
    </dgm:pt>
    <dgm:pt modelId="{0BA17B5B-BBAF-4DD4-810A-F948D43D48A9}" type="pres">
      <dgm:prSet presAssocID="{648060DD-985A-4168-86F8-9AE25A075265}" presName="srcNode" presStyleLbl="node1" presStyleIdx="0" presStyleCnt="4"/>
      <dgm:spPr/>
    </dgm:pt>
    <dgm:pt modelId="{C27BE375-3BB4-4BB5-9211-69EE6AF1212A}" type="pres">
      <dgm:prSet presAssocID="{648060DD-985A-4168-86F8-9AE25A075265}" presName="conn" presStyleLbl="parChTrans1D2" presStyleIdx="0" presStyleCnt="1"/>
      <dgm:spPr/>
      <dgm:t>
        <a:bodyPr/>
        <a:lstStyle/>
        <a:p>
          <a:endParaRPr lang="ru-RU"/>
        </a:p>
      </dgm:t>
    </dgm:pt>
    <dgm:pt modelId="{6B1E44E1-C034-4F5B-8BBB-64497DA23D83}" type="pres">
      <dgm:prSet presAssocID="{648060DD-985A-4168-86F8-9AE25A075265}" presName="extraNode" presStyleLbl="node1" presStyleIdx="0" presStyleCnt="4"/>
      <dgm:spPr/>
    </dgm:pt>
    <dgm:pt modelId="{A90A6258-DD73-49AB-8605-27C6D0B08C3A}" type="pres">
      <dgm:prSet presAssocID="{648060DD-985A-4168-86F8-9AE25A075265}" presName="dstNode" presStyleLbl="node1" presStyleIdx="0" presStyleCnt="4"/>
      <dgm:spPr/>
    </dgm:pt>
    <dgm:pt modelId="{D876BA69-7A6E-4C37-964C-506BE949298D}" type="pres">
      <dgm:prSet presAssocID="{5CC631D6-0217-42D2-A275-CC47117DA2F2}" presName="text_1" presStyleLbl="node1" presStyleIdx="0" presStyleCnt="4">
        <dgm:presLayoutVars>
          <dgm:bulletEnabled val="1"/>
        </dgm:presLayoutVars>
      </dgm:prSet>
      <dgm:spPr/>
      <dgm:t>
        <a:bodyPr/>
        <a:lstStyle/>
        <a:p>
          <a:endParaRPr lang="ru-RU"/>
        </a:p>
      </dgm:t>
    </dgm:pt>
    <dgm:pt modelId="{2583FB32-3271-4F57-ABB8-F37A4D2EA7BD}" type="pres">
      <dgm:prSet presAssocID="{5CC631D6-0217-42D2-A275-CC47117DA2F2}" presName="accent_1" presStyleCnt="0"/>
      <dgm:spPr/>
    </dgm:pt>
    <dgm:pt modelId="{B58702FE-AC2C-4753-AB86-B8245C5B673C}" type="pres">
      <dgm:prSet presAssocID="{5CC631D6-0217-42D2-A275-CC47117DA2F2}" presName="accentRepeatNode" presStyleLbl="solidFgAcc1" presStyleIdx="0" presStyleCnt="4"/>
      <dgm:spPr/>
    </dgm:pt>
    <dgm:pt modelId="{DC0341E7-8BA3-4953-ADC0-33ACD4DBF095}" type="pres">
      <dgm:prSet presAssocID="{B022B5B4-BE0D-4D14-9BDC-63477BDD6BF5}" presName="text_2" presStyleLbl="node1" presStyleIdx="1" presStyleCnt="4">
        <dgm:presLayoutVars>
          <dgm:bulletEnabled val="1"/>
        </dgm:presLayoutVars>
      </dgm:prSet>
      <dgm:spPr/>
      <dgm:t>
        <a:bodyPr/>
        <a:lstStyle/>
        <a:p>
          <a:endParaRPr lang="ru-RU"/>
        </a:p>
      </dgm:t>
    </dgm:pt>
    <dgm:pt modelId="{AA493EEE-D77B-4410-A15B-664BFF0E78E5}" type="pres">
      <dgm:prSet presAssocID="{B022B5B4-BE0D-4D14-9BDC-63477BDD6BF5}" presName="accent_2" presStyleCnt="0"/>
      <dgm:spPr/>
    </dgm:pt>
    <dgm:pt modelId="{CFB92CCF-E2F9-4894-A592-23FA2D545EDA}" type="pres">
      <dgm:prSet presAssocID="{B022B5B4-BE0D-4D14-9BDC-63477BDD6BF5}" presName="accentRepeatNode" presStyleLbl="solidFgAcc1" presStyleIdx="1" presStyleCnt="4"/>
      <dgm:spPr/>
    </dgm:pt>
    <dgm:pt modelId="{5A4936CB-4934-4A62-8F38-20F0A478A31C}" type="pres">
      <dgm:prSet presAssocID="{63FE9D50-2C50-4C01-8C68-7684C88CB527}" presName="text_3" presStyleLbl="node1" presStyleIdx="2" presStyleCnt="4">
        <dgm:presLayoutVars>
          <dgm:bulletEnabled val="1"/>
        </dgm:presLayoutVars>
      </dgm:prSet>
      <dgm:spPr/>
      <dgm:t>
        <a:bodyPr/>
        <a:lstStyle/>
        <a:p>
          <a:endParaRPr lang="ru-RU"/>
        </a:p>
      </dgm:t>
    </dgm:pt>
    <dgm:pt modelId="{23C2E3B1-8BEE-417A-A1A4-D1BFD7A8F0A8}" type="pres">
      <dgm:prSet presAssocID="{63FE9D50-2C50-4C01-8C68-7684C88CB527}" presName="accent_3" presStyleCnt="0"/>
      <dgm:spPr/>
    </dgm:pt>
    <dgm:pt modelId="{5EEDE9FE-1450-421A-8A1A-CA76E82BDECB}" type="pres">
      <dgm:prSet presAssocID="{63FE9D50-2C50-4C01-8C68-7684C88CB527}" presName="accentRepeatNode" presStyleLbl="solidFgAcc1" presStyleIdx="2" presStyleCnt="4"/>
      <dgm:spPr/>
    </dgm:pt>
    <dgm:pt modelId="{FD919C31-1427-46FF-937B-C813329FF51A}" type="pres">
      <dgm:prSet presAssocID="{9D6739DE-522A-4ED2-8AA6-C8EE505739AF}" presName="text_4" presStyleLbl="node1" presStyleIdx="3" presStyleCnt="4">
        <dgm:presLayoutVars>
          <dgm:bulletEnabled val="1"/>
        </dgm:presLayoutVars>
      </dgm:prSet>
      <dgm:spPr/>
      <dgm:t>
        <a:bodyPr/>
        <a:lstStyle/>
        <a:p>
          <a:endParaRPr lang="ru-RU"/>
        </a:p>
      </dgm:t>
    </dgm:pt>
    <dgm:pt modelId="{86A5D40C-C861-4734-AC8A-BBE7D6328BDE}" type="pres">
      <dgm:prSet presAssocID="{9D6739DE-522A-4ED2-8AA6-C8EE505739AF}" presName="accent_4" presStyleCnt="0"/>
      <dgm:spPr/>
    </dgm:pt>
    <dgm:pt modelId="{622AADAC-85E4-4A92-8208-EF472F93A555}" type="pres">
      <dgm:prSet presAssocID="{9D6739DE-522A-4ED2-8AA6-C8EE505739AF}" presName="accentRepeatNode" presStyleLbl="solidFgAcc1" presStyleIdx="3" presStyleCnt="4"/>
      <dgm:spPr/>
    </dgm:pt>
  </dgm:ptLst>
  <dgm:cxnLst>
    <dgm:cxn modelId="{8174443E-56DB-4DB7-9169-B89BE163BF1B}" srcId="{648060DD-985A-4168-86F8-9AE25A075265}" destId="{9D6739DE-522A-4ED2-8AA6-C8EE505739AF}" srcOrd="3" destOrd="0" parTransId="{7B118D49-D3C1-44C7-A983-0DAD5238C735}" sibTransId="{EE51C9E9-13BA-449A-81EC-9EE379E1D95E}"/>
    <dgm:cxn modelId="{5EC23253-5BF2-4AA5-A4EB-17F0F97B7174}" srcId="{648060DD-985A-4168-86F8-9AE25A075265}" destId="{B022B5B4-BE0D-4D14-9BDC-63477BDD6BF5}" srcOrd="1" destOrd="0" parTransId="{599DEF6C-F31D-4551-8E2A-953913C90901}" sibTransId="{AD60F0BC-A73C-4000-9D78-078C90010FDB}"/>
    <dgm:cxn modelId="{A7AED452-92F7-4766-AB27-B13F7B1D189F}" type="presOf" srcId="{63FE9D50-2C50-4C01-8C68-7684C88CB527}" destId="{5A4936CB-4934-4A62-8F38-20F0A478A31C}" srcOrd="0" destOrd="0" presId="urn:microsoft.com/office/officeart/2008/layout/VerticalCurvedList"/>
    <dgm:cxn modelId="{6F9E6DE0-5AD6-402F-8841-83B094F05C3D}" srcId="{648060DD-985A-4168-86F8-9AE25A075265}" destId="{63FE9D50-2C50-4C01-8C68-7684C88CB527}" srcOrd="2" destOrd="0" parTransId="{DB611D77-8AB2-480E-B743-63712FA03D65}" sibTransId="{33D535F7-0908-46DB-BB6E-F23306B159CA}"/>
    <dgm:cxn modelId="{585C9EBF-35F2-46E8-9483-F7A06F725139}" type="presOf" srcId="{5DB7DEC7-FE95-4C08-B776-3577469A726A}" destId="{C27BE375-3BB4-4BB5-9211-69EE6AF1212A}" srcOrd="0" destOrd="0" presId="urn:microsoft.com/office/officeart/2008/layout/VerticalCurvedList"/>
    <dgm:cxn modelId="{15B246B6-B8AA-4A05-9966-C7ADF5163989}" type="presOf" srcId="{9D6739DE-522A-4ED2-8AA6-C8EE505739AF}" destId="{FD919C31-1427-46FF-937B-C813329FF51A}" srcOrd="0" destOrd="0" presId="urn:microsoft.com/office/officeart/2008/layout/VerticalCurvedList"/>
    <dgm:cxn modelId="{D6EAB65E-8356-487C-AC32-67A8332491C0}" srcId="{648060DD-985A-4168-86F8-9AE25A075265}" destId="{5CC631D6-0217-42D2-A275-CC47117DA2F2}" srcOrd="0" destOrd="0" parTransId="{6D4FDC87-3CBE-4DED-A25A-02A9C86603A7}" sibTransId="{5DB7DEC7-FE95-4C08-B776-3577469A726A}"/>
    <dgm:cxn modelId="{1FB996B5-71C8-4CD8-9C69-D3A6F7516106}" type="presOf" srcId="{B022B5B4-BE0D-4D14-9BDC-63477BDD6BF5}" destId="{DC0341E7-8BA3-4953-ADC0-33ACD4DBF095}" srcOrd="0" destOrd="0" presId="urn:microsoft.com/office/officeart/2008/layout/VerticalCurvedList"/>
    <dgm:cxn modelId="{7980B626-D055-428A-A214-CD248A44FCF2}" type="presOf" srcId="{648060DD-985A-4168-86F8-9AE25A075265}" destId="{7A5DDD10-52D7-4767-8D17-CF12D03C2DEC}" srcOrd="0" destOrd="0" presId="urn:microsoft.com/office/officeart/2008/layout/VerticalCurvedList"/>
    <dgm:cxn modelId="{35B28EA2-D165-4952-9500-4D83C1BF625D}" type="presOf" srcId="{5CC631D6-0217-42D2-A275-CC47117DA2F2}" destId="{D876BA69-7A6E-4C37-964C-506BE949298D}" srcOrd="0" destOrd="0" presId="urn:microsoft.com/office/officeart/2008/layout/VerticalCurvedList"/>
    <dgm:cxn modelId="{3B92BB63-1DE9-4C2D-A515-F599A0ACC621}" type="presParOf" srcId="{7A5DDD10-52D7-4767-8D17-CF12D03C2DEC}" destId="{CF6223D8-63F9-454B-BE65-F1CC371CB30C}" srcOrd="0" destOrd="0" presId="urn:microsoft.com/office/officeart/2008/layout/VerticalCurvedList"/>
    <dgm:cxn modelId="{DF256212-29C2-4B53-A058-72FFADA74E48}" type="presParOf" srcId="{CF6223D8-63F9-454B-BE65-F1CC371CB30C}" destId="{A90B4BA9-3326-4E5F-98DA-D18300C375C1}" srcOrd="0" destOrd="0" presId="urn:microsoft.com/office/officeart/2008/layout/VerticalCurvedList"/>
    <dgm:cxn modelId="{1E0BF868-99EA-475B-941C-7706E49F75C6}" type="presParOf" srcId="{A90B4BA9-3326-4E5F-98DA-D18300C375C1}" destId="{0BA17B5B-BBAF-4DD4-810A-F948D43D48A9}" srcOrd="0" destOrd="0" presId="urn:microsoft.com/office/officeart/2008/layout/VerticalCurvedList"/>
    <dgm:cxn modelId="{8397B470-660F-48C5-BAA5-EB053D4F7C66}" type="presParOf" srcId="{A90B4BA9-3326-4E5F-98DA-D18300C375C1}" destId="{C27BE375-3BB4-4BB5-9211-69EE6AF1212A}" srcOrd="1" destOrd="0" presId="urn:microsoft.com/office/officeart/2008/layout/VerticalCurvedList"/>
    <dgm:cxn modelId="{82BB4D32-70CD-4A36-B290-F0626E86F8A3}" type="presParOf" srcId="{A90B4BA9-3326-4E5F-98DA-D18300C375C1}" destId="{6B1E44E1-C034-4F5B-8BBB-64497DA23D83}" srcOrd="2" destOrd="0" presId="urn:microsoft.com/office/officeart/2008/layout/VerticalCurvedList"/>
    <dgm:cxn modelId="{34C9541D-AE70-443D-BC8A-CA0B0B76EF26}" type="presParOf" srcId="{A90B4BA9-3326-4E5F-98DA-D18300C375C1}" destId="{A90A6258-DD73-49AB-8605-27C6D0B08C3A}" srcOrd="3" destOrd="0" presId="urn:microsoft.com/office/officeart/2008/layout/VerticalCurvedList"/>
    <dgm:cxn modelId="{DBF56310-4EFB-4AF7-A95C-46673567671E}" type="presParOf" srcId="{CF6223D8-63F9-454B-BE65-F1CC371CB30C}" destId="{D876BA69-7A6E-4C37-964C-506BE949298D}" srcOrd="1" destOrd="0" presId="urn:microsoft.com/office/officeart/2008/layout/VerticalCurvedList"/>
    <dgm:cxn modelId="{64764E2C-D6F1-485D-B612-37B78D41AC25}" type="presParOf" srcId="{CF6223D8-63F9-454B-BE65-F1CC371CB30C}" destId="{2583FB32-3271-4F57-ABB8-F37A4D2EA7BD}" srcOrd="2" destOrd="0" presId="urn:microsoft.com/office/officeart/2008/layout/VerticalCurvedList"/>
    <dgm:cxn modelId="{37343BFC-AA55-4761-B540-DA94704F3428}" type="presParOf" srcId="{2583FB32-3271-4F57-ABB8-F37A4D2EA7BD}" destId="{B58702FE-AC2C-4753-AB86-B8245C5B673C}" srcOrd="0" destOrd="0" presId="urn:microsoft.com/office/officeart/2008/layout/VerticalCurvedList"/>
    <dgm:cxn modelId="{CAC3AC72-8746-4114-9C17-F7C9D0898100}" type="presParOf" srcId="{CF6223D8-63F9-454B-BE65-F1CC371CB30C}" destId="{DC0341E7-8BA3-4953-ADC0-33ACD4DBF095}" srcOrd="3" destOrd="0" presId="urn:microsoft.com/office/officeart/2008/layout/VerticalCurvedList"/>
    <dgm:cxn modelId="{8AC47AF8-5334-4AD7-8C88-3C010BD39ECC}" type="presParOf" srcId="{CF6223D8-63F9-454B-BE65-F1CC371CB30C}" destId="{AA493EEE-D77B-4410-A15B-664BFF0E78E5}" srcOrd="4" destOrd="0" presId="urn:microsoft.com/office/officeart/2008/layout/VerticalCurvedList"/>
    <dgm:cxn modelId="{821A089B-1A1D-4FAA-BE62-BE3758F5DE69}" type="presParOf" srcId="{AA493EEE-D77B-4410-A15B-664BFF0E78E5}" destId="{CFB92CCF-E2F9-4894-A592-23FA2D545EDA}" srcOrd="0" destOrd="0" presId="urn:microsoft.com/office/officeart/2008/layout/VerticalCurvedList"/>
    <dgm:cxn modelId="{996ED2AA-4094-4E7F-B90F-3DA7A551548E}" type="presParOf" srcId="{CF6223D8-63F9-454B-BE65-F1CC371CB30C}" destId="{5A4936CB-4934-4A62-8F38-20F0A478A31C}" srcOrd="5" destOrd="0" presId="urn:microsoft.com/office/officeart/2008/layout/VerticalCurvedList"/>
    <dgm:cxn modelId="{D74F0B8E-27F5-4B6D-B5EF-534E97D23072}" type="presParOf" srcId="{CF6223D8-63F9-454B-BE65-F1CC371CB30C}" destId="{23C2E3B1-8BEE-417A-A1A4-D1BFD7A8F0A8}" srcOrd="6" destOrd="0" presId="urn:microsoft.com/office/officeart/2008/layout/VerticalCurvedList"/>
    <dgm:cxn modelId="{AD7CF8F6-51BE-4A71-B8E0-780876469D50}" type="presParOf" srcId="{23C2E3B1-8BEE-417A-A1A4-D1BFD7A8F0A8}" destId="{5EEDE9FE-1450-421A-8A1A-CA76E82BDECB}" srcOrd="0" destOrd="0" presId="urn:microsoft.com/office/officeart/2008/layout/VerticalCurvedList"/>
    <dgm:cxn modelId="{2ECDAAC9-F841-44CC-89A3-C53A6C317E93}" type="presParOf" srcId="{CF6223D8-63F9-454B-BE65-F1CC371CB30C}" destId="{FD919C31-1427-46FF-937B-C813329FF51A}" srcOrd="7" destOrd="0" presId="urn:microsoft.com/office/officeart/2008/layout/VerticalCurvedList"/>
    <dgm:cxn modelId="{E03D8ED0-F05C-47D5-B9A8-9E2FF9CD4F40}" type="presParOf" srcId="{CF6223D8-63F9-454B-BE65-F1CC371CB30C}" destId="{86A5D40C-C861-4734-AC8A-BBE7D6328BDE}" srcOrd="8" destOrd="0" presId="urn:microsoft.com/office/officeart/2008/layout/VerticalCurvedList"/>
    <dgm:cxn modelId="{77FB1D16-C349-4F34-AE87-FCFE682C0916}" type="presParOf" srcId="{86A5D40C-C861-4734-AC8A-BBE7D6328BDE}" destId="{622AADAC-85E4-4A92-8208-EF472F93A55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6C117F-5CCF-4837-BE5F-2B92066CAFAF}"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4EB90BD-B6CE-46B7-997F-7313B992CCDC}"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DB9D11F-B188-461D-B23F-39381795C052}"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E6D8D9-55A2-4063-B0F3-121F44549695}"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D4B24536-994D-4021-A283-9F449C0DB509}" type="datetimeFigureOut">
              <a:rPr lang="en-US" dirty="0"/>
              <a:t>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3CBBBB78-C96F-47B7-AB17-D852CA960AC9}" type="datetimeFigureOut">
              <a:rPr lang="en-US" dirty="0"/>
              <a:t>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1/7/2025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578ACC-22D6-47C1-A373-4FD133E34F3C}" type="datetimeFigureOut">
              <a:rPr lang="en-US" dirty="0"/>
              <a:t>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0322" y="3030008"/>
            <a:ext cx="4698355"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594123" y="3030008"/>
            <a:ext cx="4700059"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331444B-B92B-4E27-8C94-BB93EAF5CB18}"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3EFA5E-FA76-400D-B3DC-F0BA90E6D107}" type="datetimeFigureOut">
              <a:rPr lang="en-US" dirty="0"/>
              <a:t>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1/7/2025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en-US" sz="3200" b="1" dirty="0"/>
              <a:t>Methodology and methodological issues: methods of teaching languages.</a:t>
            </a:r>
            <a:endParaRPr lang="ru-RU" sz="3200"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54932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Plan:</a:t>
            </a:r>
            <a:r>
              <a:rPr lang="ru-RU" dirty="0"/>
              <a:t/>
            </a:r>
            <a:br>
              <a:rPr lang="ru-RU" dirty="0"/>
            </a:br>
            <a:endParaRPr lang="ru-RU" dirty="0"/>
          </a:p>
        </p:txBody>
      </p:sp>
      <p:sp>
        <p:nvSpPr>
          <p:cNvPr id="3" name="Объект 2"/>
          <p:cNvSpPr>
            <a:spLocks noGrp="1"/>
          </p:cNvSpPr>
          <p:nvPr>
            <p:ph idx="1"/>
          </p:nvPr>
        </p:nvSpPr>
        <p:spPr/>
        <p:txBody>
          <a:bodyPr/>
          <a:lstStyle/>
          <a:p>
            <a:pPr lvl="0"/>
            <a:r>
              <a:rPr lang="en-US" dirty="0" smtClean="0"/>
              <a:t>Searching </a:t>
            </a:r>
            <a:r>
              <a:rPr lang="en-US" dirty="0"/>
              <a:t>for scientific literature on the topic.</a:t>
            </a:r>
            <a:endParaRPr lang="ru-RU" dirty="0"/>
          </a:p>
          <a:p>
            <a:pPr lvl="0"/>
            <a:r>
              <a:rPr lang="en-US" dirty="0"/>
              <a:t>Traditional and modern teaching methods</a:t>
            </a:r>
            <a:endParaRPr lang="ru-RU" b="1" dirty="0"/>
          </a:p>
          <a:p>
            <a:pPr lvl="0"/>
            <a:r>
              <a:rPr lang="en-US" dirty="0"/>
              <a:t>Communicative and competence based approach</a:t>
            </a:r>
            <a:endParaRPr lang="ru-RU" dirty="0"/>
          </a:p>
          <a:p>
            <a:endParaRPr lang="ru-RU" dirty="0"/>
          </a:p>
        </p:txBody>
      </p:sp>
    </p:spTree>
    <p:extLst>
      <p:ext uri="{BB962C8B-B14F-4D97-AF65-F5344CB8AC3E}">
        <p14:creationId xmlns:p14="http://schemas.microsoft.com/office/powerpoint/2010/main" val="106325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en-US" b="1" dirty="0"/>
              <a:t>Searching for scientific literature on the topic.</a:t>
            </a:r>
            <a:r>
              <a:rPr lang="ru-RU" dirty="0"/>
              <a:t/>
            </a:r>
            <a:br>
              <a:rPr lang="ru-RU" dirty="0"/>
            </a:br>
            <a:endParaRPr lang="ru-RU" dirty="0"/>
          </a:p>
        </p:txBody>
      </p:sp>
      <p:sp>
        <p:nvSpPr>
          <p:cNvPr id="3" name="Объект 2"/>
          <p:cNvSpPr>
            <a:spLocks noGrp="1"/>
          </p:cNvSpPr>
          <p:nvPr>
            <p:ph idx="1"/>
          </p:nvPr>
        </p:nvSpPr>
        <p:spPr/>
        <p:txBody>
          <a:bodyPr>
            <a:noAutofit/>
          </a:bodyPr>
          <a:lstStyle/>
          <a:p>
            <a:pPr algn="just"/>
            <a:r>
              <a:rPr lang="en-US" sz="2800" dirty="0" smtClean="0"/>
              <a:t>Collecting </a:t>
            </a:r>
            <a:r>
              <a:rPr lang="en-US" sz="2800" dirty="0"/>
              <a:t>sources for a research paper can sometimes be a daunting task. When beginning your research, it’s often a good idea to begin with common search engines, like Google, and general descriptions like you can find on Wikipedia</a:t>
            </a:r>
            <a:r>
              <a:rPr lang="en-US" sz="2800" dirty="0" smtClean="0"/>
              <a:t>.</a:t>
            </a:r>
          </a:p>
          <a:p>
            <a:pPr algn="just"/>
            <a:r>
              <a:rPr lang="en-US" sz="2800" dirty="0" smtClean="0"/>
              <a:t> </a:t>
            </a:r>
            <a:r>
              <a:rPr lang="en-US" sz="2800" dirty="0"/>
              <a:t>Often though these are not the sources you ultimately want in your paper. Some tips for getting from this beginning research to finding “good” sources include the following.</a:t>
            </a:r>
            <a:endParaRPr lang="ru-RU" sz="2800" dirty="0"/>
          </a:p>
          <a:p>
            <a:pPr algn="just"/>
            <a:endParaRPr lang="ru-RU" sz="2800" dirty="0"/>
          </a:p>
        </p:txBody>
      </p:sp>
    </p:spTree>
    <p:extLst>
      <p:ext uri="{BB962C8B-B14F-4D97-AF65-F5344CB8AC3E}">
        <p14:creationId xmlns:p14="http://schemas.microsoft.com/office/powerpoint/2010/main" val="1252635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dirty="0"/>
              <a:t>Traditional and modern teaching methods</a:t>
            </a:r>
            <a:r>
              <a:rPr lang="ru-RU" b="1" dirty="0"/>
              <a:t/>
            </a:r>
            <a:br>
              <a:rPr lang="ru-RU" b="1" dirty="0"/>
            </a:br>
            <a:r>
              <a:rPr lang="en-US" b="1" dirty="0"/>
              <a:t>Traditional </a:t>
            </a:r>
            <a:r>
              <a:rPr lang="en-US" b="1" dirty="0" smtClean="0"/>
              <a:t>teaching</a:t>
            </a:r>
            <a:endParaRPr lang="ru-RU" dirty="0"/>
          </a:p>
        </p:txBody>
      </p:sp>
      <p:sp>
        <p:nvSpPr>
          <p:cNvPr id="3" name="Объект 2"/>
          <p:cNvSpPr>
            <a:spLocks noGrp="1"/>
          </p:cNvSpPr>
          <p:nvPr>
            <p:ph idx="1"/>
          </p:nvPr>
        </p:nvSpPr>
        <p:spPr>
          <a:xfrm>
            <a:off x="366813" y="2232370"/>
            <a:ext cx="10854182" cy="3985550"/>
          </a:xfrm>
        </p:spPr>
        <p:txBody>
          <a:bodyPr>
            <a:normAutofit/>
          </a:bodyPr>
          <a:lstStyle/>
          <a:p>
            <a:pPr algn="just"/>
            <a:r>
              <a:rPr lang="en-US" dirty="0"/>
              <a:t>The back-to-basics traditional education method, also known as conventional education, is still widely used in schools. The old-fashioned way of teaching was all about recitation, for example students would sit in silence, while one student after another would take it in turns to recite the lesson, until each one had been called upon</a:t>
            </a:r>
            <a:r>
              <a:rPr lang="en-US" dirty="0" smtClean="0"/>
              <a:t>.</a:t>
            </a:r>
          </a:p>
          <a:p>
            <a:pPr algn="just"/>
            <a:r>
              <a:rPr lang="en-US" dirty="0" smtClean="0"/>
              <a:t> </a:t>
            </a:r>
            <a:r>
              <a:rPr lang="en-US" dirty="0"/>
              <a:t>The teacher would listen to each student’s recitation, and they were expected to study and </a:t>
            </a:r>
            <a:r>
              <a:rPr lang="en-US" dirty="0" err="1"/>
              <a:t>memorise</a:t>
            </a:r>
            <a:r>
              <a:rPr lang="en-US" dirty="0"/>
              <a:t> the assignments. At the end of the module a written test or oral examination would be conducted; this process was called an Assignment Study Recitation Test.</a:t>
            </a:r>
            <a:endParaRPr lang="ru-RU" dirty="0"/>
          </a:p>
          <a:p>
            <a:pPr algn="just"/>
            <a:endParaRPr lang="ru-RU" dirty="0"/>
          </a:p>
        </p:txBody>
      </p:sp>
    </p:spTree>
    <p:extLst>
      <p:ext uri="{BB962C8B-B14F-4D97-AF65-F5344CB8AC3E}">
        <p14:creationId xmlns:p14="http://schemas.microsoft.com/office/powerpoint/2010/main" val="2180849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Progressive modern teaching</a:t>
            </a:r>
            <a:r>
              <a:rPr lang="ru-RU" b="1" dirty="0"/>
              <a:t/>
            </a:r>
            <a:br>
              <a:rPr lang="ru-RU" b="1" dirty="0"/>
            </a:br>
            <a:endParaRPr lang="ru-RU" dirty="0"/>
          </a:p>
        </p:txBody>
      </p:sp>
      <p:sp>
        <p:nvSpPr>
          <p:cNvPr id="3" name="Объект 2"/>
          <p:cNvSpPr>
            <a:spLocks noGrp="1"/>
          </p:cNvSpPr>
          <p:nvPr>
            <p:ph idx="1"/>
          </p:nvPr>
        </p:nvSpPr>
        <p:spPr>
          <a:xfrm>
            <a:off x="680321" y="2336873"/>
            <a:ext cx="11285256" cy="3685104"/>
          </a:xfrm>
        </p:spPr>
        <p:txBody>
          <a:bodyPr/>
          <a:lstStyle/>
          <a:p>
            <a:pPr algn="just"/>
            <a:r>
              <a:rPr lang="en-US" dirty="0" smtClean="0"/>
              <a:t>Education </a:t>
            </a:r>
            <a:r>
              <a:rPr lang="en-US" dirty="0"/>
              <a:t>reforms mean that learning is taught from a completely different angle. Progressive educational practices focus more on the individual student's needs rather than assuming all students are at the same level of understanding</a:t>
            </a:r>
            <a:r>
              <a:rPr lang="en-US" dirty="0" smtClean="0"/>
              <a:t>.</a:t>
            </a:r>
          </a:p>
          <a:p>
            <a:pPr algn="just"/>
            <a:r>
              <a:rPr lang="en-US" dirty="0" smtClean="0"/>
              <a:t>The </a:t>
            </a:r>
            <a:r>
              <a:rPr lang="en-US" dirty="0"/>
              <a:t>modern way of teaching is more activity based, using questioning, explaining, demonstration and collaboration techniques.</a:t>
            </a:r>
            <a:endParaRPr lang="ru-RU" dirty="0"/>
          </a:p>
          <a:p>
            <a:pPr algn="just"/>
            <a:endParaRPr lang="ru-RU" dirty="0"/>
          </a:p>
        </p:txBody>
      </p:sp>
    </p:spTree>
    <p:extLst>
      <p:ext uri="{BB962C8B-B14F-4D97-AF65-F5344CB8AC3E}">
        <p14:creationId xmlns:p14="http://schemas.microsoft.com/office/powerpoint/2010/main" val="2373020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Advantages of modern teaching methods:</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518920420"/>
              </p:ext>
            </p:extLst>
          </p:nvPr>
        </p:nvGraphicFramePr>
        <p:xfrm>
          <a:off x="680321" y="2245360"/>
          <a:ext cx="11036345" cy="4207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832564"/>
      </p:ext>
    </p:extLst>
  </p:cSld>
  <p:clrMapOvr>
    <a:masterClrMapping/>
  </p:clrMapOvr>
</p:sld>
</file>

<file path=ppt/theme/theme1.xml><?xml version="1.0" encoding="utf-8"?>
<a:theme xmlns:a="http://schemas.openxmlformats.org/drawingml/2006/main" name="Берлин">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TM04033917[[fn=Берлин]]</Template>
  <TotalTime>3</TotalTime>
  <Words>306</Words>
  <Application>Microsoft Office PowerPoint</Application>
  <PresentationFormat>Произвольный</PresentationFormat>
  <Paragraphs>19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Берлин</vt:lpstr>
      <vt:lpstr>Methodology and methodological issues: methods of teaching languages.</vt:lpstr>
      <vt:lpstr>Plan: </vt:lpstr>
      <vt:lpstr>Searching for scientific literature on the topic. </vt:lpstr>
      <vt:lpstr>Traditional and modern teaching methods Traditional teaching</vt:lpstr>
      <vt:lpstr>Progressive modern teaching </vt:lpstr>
      <vt:lpstr>Advantages of modern teaching methods: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 and methodological issues: methods of teaching languages.</dc:title>
  <dc:creator>Пользователь</dc:creator>
  <cp:lastModifiedBy>Пользователь Windows</cp:lastModifiedBy>
  <cp:revision>1</cp:revision>
  <dcterms:created xsi:type="dcterms:W3CDTF">2022-06-06T14:32:10Z</dcterms:created>
  <dcterms:modified xsi:type="dcterms:W3CDTF">2025-01-07T13:25:58Z</dcterms:modified>
</cp:coreProperties>
</file>