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Barlow"/>
      <p:regular r:id="rId17"/>
    </p:embeddedFont>
    <p:embeddedFont>
      <p:font typeface="Barlow"/>
      <p:regular r:id="rId18"/>
    </p:embeddedFont>
    <p:embeddedFont>
      <p:font typeface="Barlow"/>
      <p:regular r:id="rId19"/>
    </p:embeddedFont>
    <p:embeddedFont>
      <p:font typeface="Barlow"/>
      <p:regular r:id="rId20"/>
    </p:embeddedFont>
    <p:embeddedFont>
      <p:font typeface="Montserrat"/>
      <p:regular r:id="rId21"/>
    </p:embeddedFont>
    <p:embeddedFont>
      <p:font typeface="Montserrat"/>
      <p:regular r:id="rId22"/>
    </p:embeddedFont>
    <p:embeddedFont>
      <p:font typeface="Montserrat"/>
      <p:regular r:id="rId23"/>
    </p:embeddedFont>
    <p:embeddedFont>
      <p:font typeface="Montserrat"/>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44709" y="2051685"/>
            <a:ext cx="7627382" cy="2138124"/>
          </a:xfrm>
          <a:prstGeom prst="rect">
            <a:avLst/>
          </a:prstGeom>
          <a:noFill/>
          <a:ln/>
        </p:spPr>
        <p:txBody>
          <a:bodyPr wrap="square" lIns="0" tIns="0" rIns="0" bIns="0" rtlCol="0" anchor="t"/>
          <a:lstStyle/>
          <a:p>
            <a:pPr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Microsoft Accessda Hisoblashlar, Chop Etish va Hisobotlar Yaratish</a:t>
            </a:r>
            <a:endParaRPr lang="en-US" sz="4450" dirty="0"/>
          </a:p>
        </p:txBody>
      </p:sp>
      <p:sp>
        <p:nvSpPr>
          <p:cNvPr id="4" name="Text 1"/>
          <p:cNvSpPr/>
          <p:nvPr/>
        </p:nvSpPr>
        <p:spPr>
          <a:xfrm>
            <a:off x="6244709" y="4514731"/>
            <a:ext cx="7627382" cy="1040130"/>
          </a:xfrm>
          <a:prstGeom prst="rect">
            <a:avLst/>
          </a:prstGeom>
          <a:noFill/>
          <a:ln/>
        </p:spPr>
        <p:txBody>
          <a:bodyPr wrap="squar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Ushbu taqdimotda biz Microsoft Access dasturida hisoblashlarni bajarish, ma'lumotlarni chop etish va turli xil hisobotlarni yaratish bo'yicha amaliy ko'rsatmalarni beramiz.</a:t>
            </a:r>
            <a:endParaRPr lang="en-US" sz="1700" dirty="0"/>
          </a:p>
        </p:txBody>
      </p:sp>
      <p:sp>
        <p:nvSpPr>
          <p:cNvPr id="5" name="Shape 2"/>
          <p:cNvSpPr/>
          <p:nvPr/>
        </p:nvSpPr>
        <p:spPr>
          <a:xfrm>
            <a:off x="6244709" y="5814774"/>
            <a:ext cx="346591" cy="346591"/>
          </a:xfrm>
          <a:prstGeom prst="roundRect">
            <a:avLst>
              <a:gd name="adj" fmla="val 26380043"/>
            </a:avLst>
          </a:prstGeom>
          <a:solidFill>
            <a:srgbClr val="5740E9"/>
          </a:solidFill>
          <a:ln w="7620">
            <a:solidFill>
              <a:srgbClr val="FFFFFF"/>
            </a:solidFill>
            <a:prstDash val="solid"/>
          </a:ln>
        </p:spPr>
      </p:sp>
      <p:sp>
        <p:nvSpPr>
          <p:cNvPr id="6" name="Text 3"/>
          <p:cNvSpPr/>
          <p:nvPr/>
        </p:nvSpPr>
        <p:spPr>
          <a:xfrm>
            <a:off x="6348055" y="5939314"/>
            <a:ext cx="139779" cy="97512"/>
          </a:xfrm>
          <a:prstGeom prst="rect">
            <a:avLst/>
          </a:prstGeom>
          <a:noFill/>
          <a:ln/>
        </p:spPr>
        <p:txBody>
          <a:bodyPr wrap="none" lIns="0" tIns="0" rIns="0" bIns="0" rtlCol="0" anchor="t"/>
          <a:lstStyle/>
          <a:p>
            <a:pPr algn="ctr" indent="0" marL="0">
              <a:lnSpc>
                <a:spcPts val="750"/>
              </a:lnSpc>
              <a:buNone/>
            </a:pPr>
            <a:r>
              <a:rPr lang="en-US" sz="750" dirty="0">
                <a:solidFill>
                  <a:srgbClr val="FFFFFF"/>
                </a:solidFill>
                <a:latin typeface="Montserrat Medium" pitchFamily="34" charset="0"/>
                <a:ea typeface="Montserrat Medium" pitchFamily="34" charset="-122"/>
                <a:cs typeface="Montserrat Medium" pitchFamily="34" charset="-120"/>
              </a:rPr>
              <a:t>SN</a:t>
            </a:r>
            <a:endParaRPr lang="en-US" sz="750" dirty="0"/>
          </a:p>
        </p:txBody>
      </p:sp>
      <p:sp>
        <p:nvSpPr>
          <p:cNvPr id="7" name="Text 4"/>
          <p:cNvSpPr/>
          <p:nvPr/>
        </p:nvSpPr>
        <p:spPr>
          <a:xfrm>
            <a:off x="6699528" y="5798582"/>
            <a:ext cx="4608433" cy="379214"/>
          </a:xfrm>
          <a:prstGeom prst="rect">
            <a:avLst/>
          </a:prstGeom>
          <a:noFill/>
          <a:ln/>
        </p:spPr>
        <p:txBody>
          <a:bodyPr wrap="none" lIns="0" tIns="0" rIns="0" bIns="0" rtlCol="0" anchor="t"/>
          <a:lstStyle/>
          <a:p>
            <a:pPr algn="l" indent="0" marL="0">
              <a:lnSpc>
                <a:spcPts val="2950"/>
              </a:lnSpc>
              <a:buNone/>
            </a:pPr>
            <a:r>
              <a:rPr lang="en-US" sz="2100" b="1" dirty="0">
                <a:solidFill>
                  <a:srgbClr val="EEEFF5"/>
                </a:solidFill>
                <a:latin typeface="Montserrat Bold" pitchFamily="34" charset="0"/>
                <a:ea typeface="Montserrat Bold" pitchFamily="34" charset="-122"/>
                <a:cs typeface="Montserrat Bold" pitchFamily="34" charset="-120"/>
              </a:rPr>
              <a:t>tomonidan Shahina Nuriddinova</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08196"/>
          </a:xfrm>
          <a:prstGeom prst="rect">
            <a:avLst/>
          </a:prstGeom>
        </p:spPr>
      </p:pic>
      <p:sp>
        <p:nvSpPr>
          <p:cNvPr id="3" name="Text 0"/>
          <p:cNvSpPr/>
          <p:nvPr/>
        </p:nvSpPr>
        <p:spPr>
          <a:xfrm>
            <a:off x="758309" y="3900249"/>
            <a:ext cx="13113782" cy="1425416"/>
          </a:xfrm>
          <a:prstGeom prst="rect">
            <a:avLst/>
          </a:prstGeom>
          <a:noFill/>
          <a:ln/>
        </p:spPr>
        <p:txBody>
          <a:bodyPr wrap="square" lIns="0" tIns="0" rIns="0" bIns="0" rtlCol="0" anchor="t"/>
          <a:lstStyle/>
          <a:p>
            <a:pPr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Xulosa va Savol-Javoblar: Muhim Nuqtalarni Takrorlash va Savollarga Javob Berish</a:t>
            </a:r>
            <a:endParaRPr lang="en-US" sz="4450" dirty="0"/>
          </a:p>
        </p:txBody>
      </p:sp>
      <p:sp>
        <p:nvSpPr>
          <p:cNvPr id="4" name="Text 1"/>
          <p:cNvSpPr/>
          <p:nvPr/>
        </p:nvSpPr>
        <p:spPr>
          <a:xfrm>
            <a:off x="758309" y="5650587"/>
            <a:ext cx="13113782" cy="1386840"/>
          </a:xfrm>
          <a:prstGeom prst="rect">
            <a:avLst/>
          </a:prstGeom>
          <a:noFill/>
          <a:ln/>
        </p:spPr>
        <p:txBody>
          <a:bodyPr wrap="squar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Ushbu taqdimotda siz Microsoft Accessda hisoblashlarni bajarish, jadval va shakllarni chop etish, shakllarni hisobot sifatida saqlash, hisobot konstruklori bilan ishlash, jadval shaklidagi hisobotlarni yaratish, hisobotlarga ma'lumotlarni qo'shish, hisobotlarni dizaynini o'zgartirish, hisobotlarni chop etish va eksport qilish bo'yicha amaliy ko'rsatmalar bilan tanishdingiz. Endi sizning savollarga javob berishga tayyorman.</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2227421"/>
            <a:ext cx="13113782" cy="1425416"/>
          </a:xfrm>
          <a:prstGeom prst="rect">
            <a:avLst/>
          </a:prstGeom>
          <a:noFill/>
          <a:ln/>
        </p:spPr>
        <p:txBody>
          <a:bodyPr wrap="square" lIns="0" tIns="0" rIns="0" bIns="0" rtlCol="0" anchor="t"/>
          <a:lstStyle/>
          <a:p>
            <a:pPr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Microsoft Accessda Hisoblashlar: Asosiy Tushunchalar</a:t>
            </a:r>
            <a:endParaRPr lang="en-US" sz="4450" dirty="0"/>
          </a:p>
        </p:txBody>
      </p:sp>
      <p:sp>
        <p:nvSpPr>
          <p:cNvPr id="3" name="Text 1"/>
          <p:cNvSpPr/>
          <p:nvPr/>
        </p:nvSpPr>
        <p:spPr>
          <a:xfrm>
            <a:off x="758309" y="4194334"/>
            <a:ext cx="2850713" cy="356235"/>
          </a:xfrm>
          <a:prstGeom prst="rect">
            <a:avLst/>
          </a:prstGeom>
          <a:noFill/>
          <a:ln/>
        </p:spPr>
        <p:txBody>
          <a:bodyPr wrap="none" lIns="0" tIns="0" rIns="0" bIns="0" rtlCol="0" anchor="t"/>
          <a:lstStyle/>
          <a:p>
            <a:pPr indent="0" marL="0">
              <a:lnSpc>
                <a:spcPts val="2800"/>
              </a:lnSpc>
              <a:buNone/>
            </a:pPr>
            <a:r>
              <a:rPr lang="en-US" sz="2200" b="1" dirty="0">
                <a:solidFill>
                  <a:srgbClr val="9998FF"/>
                </a:solidFill>
                <a:latin typeface="Barlow Bold" pitchFamily="34" charset="0"/>
                <a:ea typeface="Barlow Bold" pitchFamily="34" charset="-122"/>
                <a:cs typeface="Barlow Bold" pitchFamily="34" charset="-120"/>
              </a:rPr>
              <a:t>Asosiy Operatorlar</a:t>
            </a:r>
            <a:endParaRPr lang="en-US" sz="2200" dirty="0"/>
          </a:p>
        </p:txBody>
      </p:sp>
      <p:sp>
        <p:nvSpPr>
          <p:cNvPr id="4" name="Text 2"/>
          <p:cNvSpPr/>
          <p:nvPr/>
        </p:nvSpPr>
        <p:spPr>
          <a:xfrm>
            <a:off x="758309" y="4767143"/>
            <a:ext cx="4018359" cy="1040130"/>
          </a:xfrm>
          <a:prstGeom prst="rect">
            <a:avLst/>
          </a:prstGeom>
          <a:noFill/>
          <a:ln/>
        </p:spPr>
        <p:txBody>
          <a:bodyPr wrap="squar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Qo'shish (+), Ayirish (-), Ko'paytirish (*), Bo'lish (/), Qoldiq (%) kabi oddiy matematik operatorlarni ishlatish.</a:t>
            </a:r>
            <a:endParaRPr lang="en-US" sz="1700" dirty="0"/>
          </a:p>
        </p:txBody>
      </p:sp>
      <p:sp>
        <p:nvSpPr>
          <p:cNvPr id="5" name="Text 3"/>
          <p:cNvSpPr/>
          <p:nvPr/>
        </p:nvSpPr>
        <p:spPr>
          <a:xfrm>
            <a:off x="5312926" y="4194334"/>
            <a:ext cx="2850713" cy="356235"/>
          </a:xfrm>
          <a:prstGeom prst="rect">
            <a:avLst/>
          </a:prstGeom>
          <a:noFill/>
          <a:ln/>
        </p:spPr>
        <p:txBody>
          <a:bodyPr wrap="none" lIns="0" tIns="0" rIns="0" bIns="0" rtlCol="0" anchor="t"/>
          <a:lstStyle/>
          <a:p>
            <a:pPr indent="0" marL="0">
              <a:lnSpc>
                <a:spcPts val="2800"/>
              </a:lnSpc>
              <a:buNone/>
            </a:pPr>
            <a:r>
              <a:rPr lang="en-US" sz="2200" b="1" dirty="0">
                <a:solidFill>
                  <a:srgbClr val="9998FF"/>
                </a:solidFill>
                <a:latin typeface="Barlow Bold" pitchFamily="34" charset="0"/>
                <a:ea typeface="Barlow Bold" pitchFamily="34" charset="-122"/>
                <a:cs typeface="Barlow Bold" pitchFamily="34" charset="-120"/>
              </a:rPr>
              <a:t>Funktsiyalar</a:t>
            </a:r>
            <a:endParaRPr lang="en-US" sz="2200" dirty="0"/>
          </a:p>
        </p:txBody>
      </p:sp>
      <p:sp>
        <p:nvSpPr>
          <p:cNvPr id="6" name="Text 4"/>
          <p:cNvSpPr/>
          <p:nvPr/>
        </p:nvSpPr>
        <p:spPr>
          <a:xfrm>
            <a:off x="5312926" y="4767143"/>
            <a:ext cx="4018359" cy="1040130"/>
          </a:xfrm>
          <a:prstGeom prst="rect">
            <a:avLst/>
          </a:prstGeom>
          <a:noFill/>
          <a:ln/>
        </p:spPr>
        <p:txBody>
          <a:bodyPr wrap="squar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SUM(), AVG(), COUNT(), MAX(), MIN() kabi turli xil funktsiyalarni hisoblash va tahlil qilish uchun qo'llash.</a:t>
            </a:r>
            <a:endParaRPr lang="en-US" sz="1700" dirty="0"/>
          </a:p>
        </p:txBody>
      </p:sp>
      <p:sp>
        <p:nvSpPr>
          <p:cNvPr id="7" name="Text 5"/>
          <p:cNvSpPr/>
          <p:nvPr/>
        </p:nvSpPr>
        <p:spPr>
          <a:xfrm>
            <a:off x="9867543" y="4194334"/>
            <a:ext cx="2850713" cy="356235"/>
          </a:xfrm>
          <a:prstGeom prst="rect">
            <a:avLst/>
          </a:prstGeom>
          <a:noFill/>
          <a:ln/>
        </p:spPr>
        <p:txBody>
          <a:bodyPr wrap="none" lIns="0" tIns="0" rIns="0" bIns="0" rtlCol="0" anchor="t"/>
          <a:lstStyle/>
          <a:p>
            <a:pPr indent="0" marL="0">
              <a:lnSpc>
                <a:spcPts val="2800"/>
              </a:lnSpc>
              <a:buNone/>
            </a:pPr>
            <a:r>
              <a:rPr lang="en-US" sz="2200" b="1" dirty="0">
                <a:solidFill>
                  <a:srgbClr val="9998FF"/>
                </a:solidFill>
                <a:latin typeface="Barlow Bold" pitchFamily="34" charset="0"/>
                <a:ea typeface="Barlow Bold" pitchFamily="34" charset="-122"/>
                <a:cs typeface="Barlow Bold" pitchFamily="34" charset="-120"/>
              </a:rPr>
              <a:t>Shartlar</a:t>
            </a:r>
            <a:endParaRPr lang="en-US" sz="2200" dirty="0"/>
          </a:p>
        </p:txBody>
      </p:sp>
      <p:sp>
        <p:nvSpPr>
          <p:cNvPr id="8" name="Text 6"/>
          <p:cNvSpPr/>
          <p:nvPr/>
        </p:nvSpPr>
        <p:spPr>
          <a:xfrm>
            <a:off x="9867543" y="4767143"/>
            <a:ext cx="4018359" cy="1040130"/>
          </a:xfrm>
          <a:prstGeom prst="rect">
            <a:avLst/>
          </a:prstGeom>
          <a:noFill/>
          <a:ln/>
        </p:spPr>
        <p:txBody>
          <a:bodyPr wrap="squar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IF(), IIF(), AND(), OR(), NOT() kabi shartlarni qo'llash orqali ma'lumotlarni saralash va filtrlash.</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58309" y="608648"/>
            <a:ext cx="7627382" cy="2138124"/>
          </a:xfrm>
          <a:prstGeom prst="rect">
            <a:avLst/>
          </a:prstGeom>
          <a:noFill/>
          <a:ln/>
        </p:spPr>
        <p:txBody>
          <a:bodyPr wrap="square" lIns="0" tIns="0" rIns="0" bIns="0" rtlCol="0" anchor="t"/>
          <a:lstStyle/>
          <a:p>
            <a:pPr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Jadval va Shakllarni Chop Etish: Bosqichma-Bosqich Yo'riqnoma</a:t>
            </a:r>
            <a:endParaRPr lang="en-US" sz="4450" dirty="0"/>
          </a:p>
        </p:txBody>
      </p:sp>
      <p:sp>
        <p:nvSpPr>
          <p:cNvPr id="4" name="Shape 1"/>
          <p:cNvSpPr/>
          <p:nvPr/>
        </p:nvSpPr>
        <p:spPr>
          <a:xfrm>
            <a:off x="758309" y="3315414"/>
            <a:ext cx="487442" cy="487442"/>
          </a:xfrm>
          <a:prstGeom prst="roundRect">
            <a:avLst>
              <a:gd name="adj" fmla="val 40004"/>
            </a:avLst>
          </a:prstGeom>
          <a:solidFill>
            <a:srgbClr val="282C32"/>
          </a:solidFill>
          <a:ln/>
          <a:effectLst>
            <a:outerShdw sx="100000" sy="100000" kx="0" ky="0" algn="bl" rotWithShape="0" blurRad="53340" dist="26670" dir="13500000">
              <a:srgbClr val="ffffff">
                <a:alpha val="10000"/>
              </a:srgbClr>
            </a:outerShdw>
          </a:effectLst>
        </p:spPr>
      </p:sp>
      <p:sp>
        <p:nvSpPr>
          <p:cNvPr id="5" name="Text 2"/>
          <p:cNvSpPr/>
          <p:nvPr/>
        </p:nvSpPr>
        <p:spPr>
          <a:xfrm>
            <a:off x="941427" y="3388043"/>
            <a:ext cx="121087" cy="342067"/>
          </a:xfrm>
          <a:prstGeom prst="rect">
            <a:avLst/>
          </a:prstGeom>
          <a:noFill/>
          <a:ln/>
        </p:spPr>
        <p:txBody>
          <a:bodyPr wrap="none" lIns="0" tIns="0" rIns="0" bIns="0" rtlCol="0" anchor="t"/>
          <a:lstStyle/>
          <a:p>
            <a:pPr algn="ctr" indent="0" marL="0">
              <a:lnSpc>
                <a:spcPts val="2650"/>
              </a:lnSpc>
              <a:buNone/>
            </a:pPr>
            <a:r>
              <a:rPr lang="en-US" sz="2650" b="1" dirty="0">
                <a:solidFill>
                  <a:srgbClr val="EEEFF5"/>
                </a:solidFill>
                <a:latin typeface="Barlow Bold" pitchFamily="34" charset="0"/>
                <a:ea typeface="Barlow Bold" pitchFamily="34" charset="-122"/>
                <a:cs typeface="Barlow Bold" pitchFamily="34" charset="-120"/>
              </a:rPr>
              <a:t>1</a:t>
            </a:r>
            <a:endParaRPr lang="en-US" sz="2650" dirty="0"/>
          </a:p>
        </p:txBody>
      </p:sp>
      <p:sp>
        <p:nvSpPr>
          <p:cNvPr id="6" name="Text 3"/>
          <p:cNvSpPr/>
          <p:nvPr/>
        </p:nvSpPr>
        <p:spPr>
          <a:xfrm>
            <a:off x="1462326" y="3315414"/>
            <a:ext cx="6923365" cy="346710"/>
          </a:xfrm>
          <a:prstGeom prst="rect">
            <a:avLst/>
          </a:prstGeom>
          <a:noFill/>
          <a:ln/>
        </p:spPr>
        <p:txBody>
          <a:bodyPr wrap="non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Jadval yoki shakldagi ma'lumotlarni tanlang.</a:t>
            </a:r>
            <a:endParaRPr lang="en-US" sz="1700" dirty="0"/>
          </a:p>
        </p:txBody>
      </p:sp>
      <p:sp>
        <p:nvSpPr>
          <p:cNvPr id="7" name="Shape 4"/>
          <p:cNvSpPr/>
          <p:nvPr/>
        </p:nvSpPr>
        <p:spPr>
          <a:xfrm>
            <a:off x="758309" y="4506873"/>
            <a:ext cx="487442" cy="487442"/>
          </a:xfrm>
          <a:prstGeom prst="roundRect">
            <a:avLst>
              <a:gd name="adj" fmla="val 40004"/>
            </a:avLst>
          </a:prstGeom>
          <a:solidFill>
            <a:srgbClr val="282C32"/>
          </a:solidFill>
          <a:ln/>
          <a:effectLst>
            <a:outerShdw sx="100000" sy="100000" kx="0" ky="0" algn="bl" rotWithShape="0" blurRad="53340" dist="26670" dir="13500000">
              <a:srgbClr val="ffffff">
                <a:alpha val="10000"/>
              </a:srgbClr>
            </a:outerShdw>
          </a:effectLst>
        </p:spPr>
      </p:sp>
      <p:sp>
        <p:nvSpPr>
          <p:cNvPr id="8" name="Text 5"/>
          <p:cNvSpPr/>
          <p:nvPr/>
        </p:nvSpPr>
        <p:spPr>
          <a:xfrm>
            <a:off x="906185" y="4579501"/>
            <a:ext cx="191572" cy="342067"/>
          </a:xfrm>
          <a:prstGeom prst="rect">
            <a:avLst/>
          </a:prstGeom>
          <a:noFill/>
          <a:ln/>
        </p:spPr>
        <p:txBody>
          <a:bodyPr wrap="none" lIns="0" tIns="0" rIns="0" bIns="0" rtlCol="0" anchor="t"/>
          <a:lstStyle/>
          <a:p>
            <a:pPr algn="ctr" indent="0" marL="0">
              <a:lnSpc>
                <a:spcPts val="2650"/>
              </a:lnSpc>
              <a:buNone/>
            </a:pPr>
            <a:r>
              <a:rPr lang="en-US" sz="2650" b="1" dirty="0">
                <a:solidFill>
                  <a:srgbClr val="EEEFF5"/>
                </a:solidFill>
                <a:latin typeface="Barlow Bold" pitchFamily="34" charset="0"/>
                <a:ea typeface="Barlow Bold" pitchFamily="34" charset="-122"/>
                <a:cs typeface="Barlow Bold" pitchFamily="34" charset="-120"/>
              </a:rPr>
              <a:t>2</a:t>
            </a:r>
            <a:endParaRPr lang="en-US" sz="2650" dirty="0"/>
          </a:p>
        </p:txBody>
      </p:sp>
      <p:sp>
        <p:nvSpPr>
          <p:cNvPr id="9" name="Text 6"/>
          <p:cNvSpPr/>
          <p:nvPr/>
        </p:nvSpPr>
        <p:spPr>
          <a:xfrm>
            <a:off x="1462326" y="4506873"/>
            <a:ext cx="6923365" cy="346710"/>
          </a:xfrm>
          <a:prstGeom prst="rect">
            <a:avLst/>
          </a:prstGeom>
          <a:noFill/>
          <a:ln/>
        </p:spPr>
        <p:txBody>
          <a:bodyPr wrap="non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Fayl menyusidan "Chop Etish" tugmasini bosing.</a:t>
            </a:r>
            <a:endParaRPr lang="en-US" sz="1700" dirty="0"/>
          </a:p>
        </p:txBody>
      </p:sp>
      <p:sp>
        <p:nvSpPr>
          <p:cNvPr id="10" name="Shape 7"/>
          <p:cNvSpPr/>
          <p:nvPr/>
        </p:nvSpPr>
        <p:spPr>
          <a:xfrm>
            <a:off x="758309" y="5698331"/>
            <a:ext cx="487442" cy="487442"/>
          </a:xfrm>
          <a:prstGeom prst="roundRect">
            <a:avLst>
              <a:gd name="adj" fmla="val 40004"/>
            </a:avLst>
          </a:prstGeom>
          <a:solidFill>
            <a:srgbClr val="282C32"/>
          </a:solidFill>
          <a:ln/>
          <a:effectLst>
            <a:outerShdw sx="100000" sy="100000" kx="0" ky="0" algn="bl" rotWithShape="0" blurRad="53340" dist="26670" dir="13500000">
              <a:srgbClr val="ffffff">
                <a:alpha val="10000"/>
              </a:srgbClr>
            </a:outerShdw>
          </a:effectLst>
        </p:spPr>
      </p:sp>
      <p:sp>
        <p:nvSpPr>
          <p:cNvPr id="11" name="Text 8"/>
          <p:cNvSpPr/>
          <p:nvPr/>
        </p:nvSpPr>
        <p:spPr>
          <a:xfrm>
            <a:off x="909638" y="5770959"/>
            <a:ext cx="184666" cy="342067"/>
          </a:xfrm>
          <a:prstGeom prst="rect">
            <a:avLst/>
          </a:prstGeom>
          <a:noFill/>
          <a:ln/>
        </p:spPr>
        <p:txBody>
          <a:bodyPr wrap="none" lIns="0" tIns="0" rIns="0" bIns="0" rtlCol="0" anchor="t"/>
          <a:lstStyle/>
          <a:p>
            <a:pPr algn="ctr" indent="0" marL="0">
              <a:lnSpc>
                <a:spcPts val="2650"/>
              </a:lnSpc>
              <a:buNone/>
            </a:pPr>
            <a:r>
              <a:rPr lang="en-US" sz="2650" b="1" dirty="0">
                <a:solidFill>
                  <a:srgbClr val="EEEFF5"/>
                </a:solidFill>
                <a:latin typeface="Barlow Bold" pitchFamily="34" charset="0"/>
                <a:ea typeface="Barlow Bold" pitchFamily="34" charset="-122"/>
                <a:cs typeface="Barlow Bold" pitchFamily="34" charset="-120"/>
              </a:rPr>
              <a:t>3</a:t>
            </a:r>
            <a:endParaRPr lang="en-US" sz="2650" dirty="0"/>
          </a:p>
        </p:txBody>
      </p:sp>
      <p:sp>
        <p:nvSpPr>
          <p:cNvPr id="12" name="Text 9"/>
          <p:cNvSpPr/>
          <p:nvPr/>
        </p:nvSpPr>
        <p:spPr>
          <a:xfrm>
            <a:off x="1462326" y="5698331"/>
            <a:ext cx="6923365" cy="693420"/>
          </a:xfrm>
          <a:prstGeom prst="rect">
            <a:avLst/>
          </a:prstGeom>
          <a:noFill/>
          <a:ln/>
        </p:spPr>
        <p:txBody>
          <a:bodyPr wrap="squar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Chop etish parametrlarini tanlang: chop etish diapazoni, nusxalar soni va hokazo.</a:t>
            </a:r>
            <a:endParaRPr lang="en-US" sz="1700" dirty="0"/>
          </a:p>
        </p:txBody>
      </p:sp>
      <p:sp>
        <p:nvSpPr>
          <p:cNvPr id="13" name="Shape 10"/>
          <p:cNvSpPr/>
          <p:nvPr/>
        </p:nvSpPr>
        <p:spPr>
          <a:xfrm>
            <a:off x="758309" y="6889790"/>
            <a:ext cx="487442" cy="487442"/>
          </a:xfrm>
          <a:prstGeom prst="roundRect">
            <a:avLst>
              <a:gd name="adj" fmla="val 40004"/>
            </a:avLst>
          </a:prstGeom>
          <a:solidFill>
            <a:srgbClr val="282C32"/>
          </a:solidFill>
          <a:ln/>
          <a:effectLst>
            <a:outerShdw sx="100000" sy="100000" kx="0" ky="0" algn="bl" rotWithShape="0" blurRad="53340" dist="26670" dir="13500000">
              <a:srgbClr val="ffffff">
                <a:alpha val="10000"/>
              </a:srgbClr>
            </a:outerShdw>
          </a:effectLst>
        </p:spPr>
      </p:sp>
      <p:sp>
        <p:nvSpPr>
          <p:cNvPr id="14" name="Text 11"/>
          <p:cNvSpPr/>
          <p:nvPr/>
        </p:nvSpPr>
        <p:spPr>
          <a:xfrm>
            <a:off x="898565" y="6962418"/>
            <a:ext cx="206931" cy="342067"/>
          </a:xfrm>
          <a:prstGeom prst="rect">
            <a:avLst/>
          </a:prstGeom>
          <a:noFill/>
          <a:ln/>
        </p:spPr>
        <p:txBody>
          <a:bodyPr wrap="none" lIns="0" tIns="0" rIns="0" bIns="0" rtlCol="0" anchor="t"/>
          <a:lstStyle/>
          <a:p>
            <a:pPr algn="ctr" indent="0" marL="0">
              <a:lnSpc>
                <a:spcPts val="2650"/>
              </a:lnSpc>
              <a:buNone/>
            </a:pPr>
            <a:r>
              <a:rPr lang="en-US" sz="2650" b="1" dirty="0">
                <a:solidFill>
                  <a:srgbClr val="EEEFF5"/>
                </a:solidFill>
                <a:latin typeface="Barlow Bold" pitchFamily="34" charset="0"/>
                <a:ea typeface="Barlow Bold" pitchFamily="34" charset="-122"/>
                <a:cs typeface="Barlow Bold" pitchFamily="34" charset="-120"/>
              </a:rPr>
              <a:t>4</a:t>
            </a:r>
            <a:endParaRPr lang="en-US" sz="2650" dirty="0"/>
          </a:p>
        </p:txBody>
      </p:sp>
      <p:sp>
        <p:nvSpPr>
          <p:cNvPr id="15" name="Text 12"/>
          <p:cNvSpPr/>
          <p:nvPr/>
        </p:nvSpPr>
        <p:spPr>
          <a:xfrm>
            <a:off x="1462326" y="6889790"/>
            <a:ext cx="6923365" cy="346710"/>
          </a:xfrm>
          <a:prstGeom prst="rect">
            <a:avLst/>
          </a:prstGeom>
          <a:noFill/>
          <a:ln/>
        </p:spPr>
        <p:txBody>
          <a:bodyPr wrap="non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Chop etish tugmasini bosing.</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44709" y="637461"/>
            <a:ext cx="7627382" cy="2138124"/>
          </a:xfrm>
          <a:prstGeom prst="rect">
            <a:avLst/>
          </a:prstGeom>
          <a:noFill/>
          <a:ln/>
        </p:spPr>
        <p:txBody>
          <a:bodyPr wrap="square" lIns="0" tIns="0" rIns="0" bIns="0" rtlCol="0" anchor="t"/>
          <a:lstStyle/>
          <a:p>
            <a:pPr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Shakllarni Hisobot Sifatida Saqlash: Qanday Qilib Amalga Oshirish Kerak</a:t>
            </a:r>
            <a:endParaRPr lang="en-US" sz="4450" dirty="0"/>
          </a:p>
        </p:txBody>
      </p:sp>
      <p:sp>
        <p:nvSpPr>
          <p:cNvPr id="4" name="Shape 1"/>
          <p:cNvSpPr/>
          <p:nvPr/>
        </p:nvSpPr>
        <p:spPr>
          <a:xfrm>
            <a:off x="6244709" y="3100507"/>
            <a:ext cx="3705463" cy="2662357"/>
          </a:xfrm>
          <a:prstGeom prst="roundRect">
            <a:avLst>
              <a:gd name="adj" fmla="val 7324"/>
            </a:avLst>
          </a:prstGeom>
          <a:solidFill>
            <a:srgbClr val="282C32"/>
          </a:solidFill>
          <a:ln/>
          <a:effectLst>
            <a:outerShdw sx="100000" sy="100000" kx="0" ky="0" algn="bl" rotWithShape="0" blurRad="53340" dist="26670" dir="13500000">
              <a:srgbClr val="ffffff">
                <a:alpha val="10000"/>
              </a:srgbClr>
            </a:outerShdw>
          </a:effectLst>
        </p:spPr>
      </p:sp>
      <p:sp>
        <p:nvSpPr>
          <p:cNvPr id="5" name="Text 2"/>
          <p:cNvSpPr/>
          <p:nvPr/>
        </p:nvSpPr>
        <p:spPr>
          <a:xfrm>
            <a:off x="6461284" y="3317081"/>
            <a:ext cx="3272314" cy="712470"/>
          </a:xfrm>
          <a:prstGeom prst="rect">
            <a:avLst/>
          </a:prstGeom>
          <a:noFill/>
          <a:ln/>
        </p:spPr>
        <p:txBody>
          <a:bodyPr wrap="square" lIns="0" tIns="0" rIns="0" bIns="0" rtlCol="0" anchor="t"/>
          <a:lstStyle/>
          <a:p>
            <a:pPr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Shakldagi ma'lumotlarni tanlang.</a:t>
            </a:r>
            <a:endParaRPr lang="en-US" sz="2200" dirty="0"/>
          </a:p>
        </p:txBody>
      </p:sp>
      <p:sp>
        <p:nvSpPr>
          <p:cNvPr id="6" name="Text 3"/>
          <p:cNvSpPr/>
          <p:nvPr/>
        </p:nvSpPr>
        <p:spPr>
          <a:xfrm>
            <a:off x="6461284" y="4159448"/>
            <a:ext cx="3272314" cy="1386840"/>
          </a:xfrm>
          <a:prstGeom prst="rect">
            <a:avLst/>
          </a:prstGeom>
          <a:noFill/>
          <a:ln/>
        </p:spPr>
        <p:txBody>
          <a:bodyPr wrap="squar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Sizga kerak bo'lgan ma'lumotlarni o'z ichiga olgan shakldagi ma'lumotlarni tanlang.</a:t>
            </a:r>
            <a:endParaRPr lang="en-US" sz="1700" dirty="0"/>
          </a:p>
        </p:txBody>
      </p:sp>
      <p:sp>
        <p:nvSpPr>
          <p:cNvPr id="7" name="Shape 4"/>
          <p:cNvSpPr/>
          <p:nvPr/>
        </p:nvSpPr>
        <p:spPr>
          <a:xfrm>
            <a:off x="10166747" y="3100507"/>
            <a:ext cx="3705463" cy="2662357"/>
          </a:xfrm>
          <a:prstGeom prst="roundRect">
            <a:avLst>
              <a:gd name="adj" fmla="val 7324"/>
            </a:avLst>
          </a:prstGeom>
          <a:solidFill>
            <a:srgbClr val="282C32"/>
          </a:solidFill>
          <a:ln/>
          <a:effectLst>
            <a:outerShdw sx="100000" sy="100000" kx="0" ky="0" algn="bl" rotWithShape="0" blurRad="53340" dist="26670" dir="13500000">
              <a:srgbClr val="ffffff">
                <a:alpha val="10000"/>
              </a:srgbClr>
            </a:outerShdw>
          </a:effectLst>
        </p:spPr>
      </p:sp>
      <p:sp>
        <p:nvSpPr>
          <p:cNvPr id="8" name="Text 5"/>
          <p:cNvSpPr/>
          <p:nvPr/>
        </p:nvSpPr>
        <p:spPr>
          <a:xfrm>
            <a:off x="10383322" y="3317081"/>
            <a:ext cx="3272314" cy="712470"/>
          </a:xfrm>
          <a:prstGeom prst="rect">
            <a:avLst/>
          </a:prstGeom>
          <a:noFill/>
          <a:ln/>
        </p:spPr>
        <p:txBody>
          <a:bodyPr wrap="square" lIns="0" tIns="0" rIns="0" bIns="0" rtlCol="0" anchor="t"/>
          <a:lstStyle/>
          <a:p>
            <a:pPr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Hisobotni yaratish tugmasini bosing.</a:t>
            </a:r>
            <a:endParaRPr lang="en-US" sz="2200" dirty="0"/>
          </a:p>
        </p:txBody>
      </p:sp>
      <p:sp>
        <p:nvSpPr>
          <p:cNvPr id="9" name="Text 6"/>
          <p:cNvSpPr/>
          <p:nvPr/>
        </p:nvSpPr>
        <p:spPr>
          <a:xfrm>
            <a:off x="10383322" y="4159448"/>
            <a:ext cx="3272314" cy="1040130"/>
          </a:xfrm>
          <a:prstGeom prst="rect">
            <a:avLst/>
          </a:prstGeom>
          <a:noFill/>
          <a:ln/>
        </p:spPr>
        <p:txBody>
          <a:bodyPr wrap="squar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Shakldagi ma'lumotlarni hisobotga aylantirish uchun tegishli tugmani bosing.</a:t>
            </a:r>
            <a:endParaRPr lang="en-US" sz="1700" dirty="0"/>
          </a:p>
        </p:txBody>
      </p:sp>
      <p:sp>
        <p:nvSpPr>
          <p:cNvPr id="10" name="Shape 7"/>
          <p:cNvSpPr/>
          <p:nvPr/>
        </p:nvSpPr>
        <p:spPr>
          <a:xfrm>
            <a:off x="6244709" y="5979438"/>
            <a:ext cx="7627382" cy="1612702"/>
          </a:xfrm>
          <a:prstGeom prst="roundRect">
            <a:avLst>
              <a:gd name="adj" fmla="val 12091"/>
            </a:avLst>
          </a:prstGeom>
          <a:solidFill>
            <a:srgbClr val="282C32"/>
          </a:solidFill>
          <a:ln/>
          <a:effectLst>
            <a:outerShdw sx="100000" sy="100000" kx="0" ky="0" algn="bl" rotWithShape="0" blurRad="53340" dist="26670" dir="13500000">
              <a:srgbClr val="ffffff">
                <a:alpha val="10000"/>
              </a:srgbClr>
            </a:outerShdw>
          </a:effectLst>
        </p:spPr>
      </p:sp>
      <p:sp>
        <p:nvSpPr>
          <p:cNvPr id="11" name="Text 8"/>
          <p:cNvSpPr/>
          <p:nvPr/>
        </p:nvSpPr>
        <p:spPr>
          <a:xfrm>
            <a:off x="6461284" y="6196013"/>
            <a:ext cx="2850713" cy="356235"/>
          </a:xfrm>
          <a:prstGeom prst="rect">
            <a:avLst/>
          </a:prstGeom>
          <a:noFill/>
          <a:ln/>
        </p:spPr>
        <p:txBody>
          <a:bodyPr wrap="none" lIns="0" tIns="0" rIns="0" bIns="0" rtlCol="0" anchor="t"/>
          <a:lstStyle/>
          <a:p>
            <a:pPr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Hisobotni saqlang.</a:t>
            </a:r>
            <a:endParaRPr lang="en-US" sz="2200" dirty="0"/>
          </a:p>
        </p:txBody>
      </p:sp>
      <p:sp>
        <p:nvSpPr>
          <p:cNvPr id="12" name="Text 9"/>
          <p:cNvSpPr/>
          <p:nvPr/>
        </p:nvSpPr>
        <p:spPr>
          <a:xfrm>
            <a:off x="6461284" y="6682145"/>
            <a:ext cx="7194233" cy="693420"/>
          </a:xfrm>
          <a:prstGeom prst="rect">
            <a:avLst/>
          </a:prstGeom>
          <a:noFill/>
          <a:ln/>
        </p:spPr>
        <p:txBody>
          <a:bodyPr wrap="square" lIns="0" tIns="0" rIns="0" bIns="0" rtlCol="0" anchor="t"/>
          <a:lstStyle/>
          <a:p>
            <a:pP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Hisobotning nomini kiriting va uni saqlash uchun tegishli joyni tanlang.</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44709" y="874276"/>
            <a:ext cx="7627382" cy="2138124"/>
          </a:xfrm>
          <a:prstGeom prst="rect">
            <a:avLst/>
          </a:prstGeom>
          <a:noFill/>
          <a:ln/>
        </p:spPr>
        <p:txBody>
          <a:bodyPr wrap="square" lIns="0" tIns="0" rIns="0" bIns="0" rtlCol="0" anchor="t"/>
          <a:lstStyle/>
          <a:p>
            <a:pPr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Hisobot Konstruktori bilan Tanishing: Imkoniyatlar va Afzalliklar</a:t>
            </a:r>
            <a:endParaRPr lang="en-US" sz="4450" dirty="0"/>
          </a:p>
        </p:txBody>
      </p:sp>
      <p:pic>
        <p:nvPicPr>
          <p:cNvPr id="4" name="Image 1" descr="preencoded.png">    </p:cNvPr>
          <p:cNvPicPr>
            <a:picLocks noChangeAspect="1"/>
          </p:cNvPicPr>
          <p:nvPr/>
        </p:nvPicPr>
        <p:blipFill>
          <a:blip r:embed="rId2"/>
          <a:stretch>
            <a:fillRect/>
          </a:stretch>
        </p:blipFill>
        <p:spPr>
          <a:xfrm>
            <a:off x="6244709" y="3337322"/>
            <a:ext cx="541615" cy="541615"/>
          </a:xfrm>
          <a:prstGeom prst="rect">
            <a:avLst/>
          </a:prstGeom>
        </p:spPr>
      </p:pic>
      <p:sp>
        <p:nvSpPr>
          <p:cNvPr id="5" name="Text 1"/>
          <p:cNvSpPr/>
          <p:nvPr/>
        </p:nvSpPr>
        <p:spPr>
          <a:xfrm>
            <a:off x="6244709" y="4095512"/>
            <a:ext cx="2325767"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Moslashuvchanlik</a:t>
            </a:r>
            <a:endParaRPr lang="en-US" sz="2200" dirty="0"/>
          </a:p>
        </p:txBody>
      </p:sp>
      <p:sp>
        <p:nvSpPr>
          <p:cNvPr id="6" name="Text 2"/>
          <p:cNvSpPr/>
          <p:nvPr/>
        </p:nvSpPr>
        <p:spPr>
          <a:xfrm>
            <a:off x="6244709" y="4581644"/>
            <a:ext cx="2325767" cy="277368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Hisobot konstruktori sizga hisobotning dizaynini o'zgartirish, kerakli elementlarni qo'shish va ma'lumotlarni formatlashda keng imkoniyatlar beradi.</a:t>
            </a:r>
            <a:endParaRPr lang="en-US" sz="1700" dirty="0"/>
          </a:p>
        </p:txBody>
      </p:sp>
      <p:pic>
        <p:nvPicPr>
          <p:cNvPr id="7" name="Image 2" descr="preencoded.png">    </p:cNvPr>
          <p:cNvPicPr>
            <a:picLocks noChangeAspect="1"/>
          </p:cNvPicPr>
          <p:nvPr/>
        </p:nvPicPr>
        <p:blipFill>
          <a:blip r:embed="rId3"/>
          <a:stretch>
            <a:fillRect/>
          </a:stretch>
        </p:blipFill>
        <p:spPr>
          <a:xfrm>
            <a:off x="8895398" y="3337322"/>
            <a:ext cx="541615" cy="541615"/>
          </a:xfrm>
          <a:prstGeom prst="rect">
            <a:avLst/>
          </a:prstGeom>
        </p:spPr>
      </p:pic>
      <p:sp>
        <p:nvSpPr>
          <p:cNvPr id="8" name="Text 3"/>
          <p:cNvSpPr/>
          <p:nvPr/>
        </p:nvSpPr>
        <p:spPr>
          <a:xfrm>
            <a:off x="8895398" y="4095512"/>
            <a:ext cx="2325886"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Grafikalar</a:t>
            </a:r>
            <a:endParaRPr lang="en-US" sz="2200" dirty="0"/>
          </a:p>
        </p:txBody>
      </p:sp>
      <p:sp>
        <p:nvSpPr>
          <p:cNvPr id="9" name="Text 4"/>
          <p:cNvSpPr/>
          <p:nvPr/>
        </p:nvSpPr>
        <p:spPr>
          <a:xfrm>
            <a:off x="8895398" y="4581644"/>
            <a:ext cx="2325886" cy="208026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Turli xil grafikalar va jadvallarni hisobotlarga kiritish orqali ma'lumotlarni ko'rgazmali ravishda taqdim etish.</a:t>
            </a:r>
            <a:endParaRPr lang="en-US" sz="1700" dirty="0"/>
          </a:p>
        </p:txBody>
      </p:sp>
      <p:pic>
        <p:nvPicPr>
          <p:cNvPr id="10" name="Image 3" descr="preencoded.png">    </p:cNvPr>
          <p:cNvPicPr>
            <a:picLocks noChangeAspect="1"/>
          </p:cNvPicPr>
          <p:nvPr/>
        </p:nvPicPr>
        <p:blipFill>
          <a:blip r:embed="rId4"/>
          <a:stretch>
            <a:fillRect/>
          </a:stretch>
        </p:blipFill>
        <p:spPr>
          <a:xfrm>
            <a:off x="11546205" y="3337322"/>
            <a:ext cx="541615" cy="541615"/>
          </a:xfrm>
          <a:prstGeom prst="rect">
            <a:avLst/>
          </a:prstGeom>
        </p:spPr>
      </p:pic>
      <p:sp>
        <p:nvSpPr>
          <p:cNvPr id="11" name="Text 5"/>
          <p:cNvSpPr/>
          <p:nvPr/>
        </p:nvSpPr>
        <p:spPr>
          <a:xfrm>
            <a:off x="11546205" y="4095512"/>
            <a:ext cx="2325767"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Tekst Formatlash</a:t>
            </a:r>
            <a:endParaRPr lang="en-US" sz="2200" dirty="0"/>
          </a:p>
        </p:txBody>
      </p:sp>
      <p:sp>
        <p:nvSpPr>
          <p:cNvPr id="12" name="Text 6"/>
          <p:cNvSpPr/>
          <p:nvPr/>
        </p:nvSpPr>
        <p:spPr>
          <a:xfrm>
            <a:off x="11546205" y="4581644"/>
            <a:ext cx="2325767" cy="242697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Turli xil shriftlar, ranglar va formatlash usullaridan foydalanib, hisobotning ko'rinishini yaxshilash.</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58309" y="998696"/>
            <a:ext cx="7627382" cy="2138124"/>
          </a:xfrm>
          <a:prstGeom prst="rect">
            <a:avLst/>
          </a:prstGeom>
          <a:noFill/>
          <a:ln/>
        </p:spPr>
        <p:txBody>
          <a:bodyPr wrap="square" lIns="0" tIns="0" rIns="0" bIns="0" rtlCol="0" anchor="t"/>
          <a:lstStyle/>
          <a:p>
            <a:pPr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Jadval Shaklidagi Hisobotlarni Yaratish: Misollar va Qo'llanmalar</a:t>
            </a:r>
            <a:endParaRPr lang="en-US" sz="4450" dirty="0"/>
          </a:p>
        </p:txBody>
      </p:sp>
      <p:sp>
        <p:nvSpPr>
          <p:cNvPr id="4" name="Shape 1"/>
          <p:cNvSpPr/>
          <p:nvPr/>
        </p:nvSpPr>
        <p:spPr>
          <a:xfrm>
            <a:off x="1067991" y="3461742"/>
            <a:ext cx="30480" cy="3769162"/>
          </a:xfrm>
          <a:prstGeom prst="roundRect">
            <a:avLst>
              <a:gd name="adj" fmla="val 639750"/>
            </a:avLst>
          </a:prstGeom>
          <a:solidFill>
            <a:srgbClr val="60646A"/>
          </a:solidFill>
          <a:ln/>
        </p:spPr>
      </p:sp>
      <p:sp>
        <p:nvSpPr>
          <p:cNvPr id="5" name="Shape 2"/>
          <p:cNvSpPr/>
          <p:nvPr/>
        </p:nvSpPr>
        <p:spPr>
          <a:xfrm>
            <a:off x="1296472" y="3933944"/>
            <a:ext cx="758309" cy="30480"/>
          </a:xfrm>
          <a:prstGeom prst="roundRect">
            <a:avLst>
              <a:gd name="adj" fmla="val 639750"/>
            </a:avLst>
          </a:prstGeom>
          <a:solidFill>
            <a:srgbClr val="60646A"/>
          </a:solidFill>
          <a:ln/>
        </p:spPr>
      </p:sp>
      <p:sp>
        <p:nvSpPr>
          <p:cNvPr id="6" name="Shape 3"/>
          <p:cNvSpPr/>
          <p:nvPr/>
        </p:nvSpPr>
        <p:spPr>
          <a:xfrm>
            <a:off x="839510" y="3705463"/>
            <a:ext cx="487442" cy="487442"/>
          </a:xfrm>
          <a:prstGeom prst="roundRect">
            <a:avLst>
              <a:gd name="adj" fmla="val 40004"/>
            </a:avLst>
          </a:prstGeom>
          <a:solidFill>
            <a:srgbClr val="282C32"/>
          </a:solidFill>
          <a:ln/>
          <a:effectLst>
            <a:outerShdw sx="100000" sy="100000" kx="0" ky="0" algn="bl" rotWithShape="0" blurRad="53340" dist="26670" dir="13500000">
              <a:srgbClr val="ffffff">
                <a:alpha val="10000"/>
              </a:srgbClr>
            </a:outerShdw>
          </a:effectLst>
        </p:spPr>
      </p:sp>
      <p:sp>
        <p:nvSpPr>
          <p:cNvPr id="7" name="Text 4"/>
          <p:cNvSpPr/>
          <p:nvPr/>
        </p:nvSpPr>
        <p:spPr>
          <a:xfrm>
            <a:off x="1022628" y="3778091"/>
            <a:ext cx="121087" cy="342067"/>
          </a:xfrm>
          <a:prstGeom prst="rect">
            <a:avLst/>
          </a:prstGeom>
          <a:noFill/>
          <a:ln/>
        </p:spPr>
        <p:txBody>
          <a:bodyPr wrap="none" lIns="0" tIns="0" rIns="0" bIns="0" rtlCol="0" anchor="t"/>
          <a:lstStyle/>
          <a:p>
            <a:pPr algn="ctr" indent="0" marL="0">
              <a:lnSpc>
                <a:spcPts val="2650"/>
              </a:lnSpc>
              <a:buNone/>
            </a:pPr>
            <a:r>
              <a:rPr lang="en-US" sz="2650" b="1" dirty="0">
                <a:solidFill>
                  <a:srgbClr val="EEEFF5"/>
                </a:solidFill>
                <a:latin typeface="Barlow Bold" pitchFamily="34" charset="0"/>
                <a:ea typeface="Barlow Bold" pitchFamily="34" charset="-122"/>
                <a:cs typeface="Barlow Bold" pitchFamily="34" charset="-120"/>
              </a:rPr>
              <a:t>1</a:t>
            </a:r>
            <a:endParaRPr lang="en-US" sz="2650" dirty="0"/>
          </a:p>
        </p:txBody>
      </p:sp>
      <p:sp>
        <p:nvSpPr>
          <p:cNvPr id="8" name="Text 5"/>
          <p:cNvSpPr/>
          <p:nvPr/>
        </p:nvSpPr>
        <p:spPr>
          <a:xfrm>
            <a:off x="2274808" y="3678317"/>
            <a:ext cx="6110883" cy="346710"/>
          </a:xfrm>
          <a:prstGeom prst="rect">
            <a:avLst/>
          </a:prstGeom>
          <a:noFill/>
          <a:ln/>
        </p:spPr>
        <p:txBody>
          <a:bodyPr wrap="non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Jadvaldagi ma'lumotlarni tanlang.</a:t>
            </a:r>
            <a:endParaRPr lang="en-US" sz="1700" dirty="0"/>
          </a:p>
        </p:txBody>
      </p:sp>
      <p:sp>
        <p:nvSpPr>
          <p:cNvPr id="9" name="Shape 6"/>
          <p:cNvSpPr/>
          <p:nvPr/>
        </p:nvSpPr>
        <p:spPr>
          <a:xfrm>
            <a:off x="1296472" y="4930378"/>
            <a:ext cx="758309" cy="30480"/>
          </a:xfrm>
          <a:prstGeom prst="roundRect">
            <a:avLst>
              <a:gd name="adj" fmla="val 639750"/>
            </a:avLst>
          </a:prstGeom>
          <a:solidFill>
            <a:srgbClr val="60646A"/>
          </a:solidFill>
          <a:ln/>
        </p:spPr>
      </p:sp>
      <p:sp>
        <p:nvSpPr>
          <p:cNvPr id="10" name="Shape 7"/>
          <p:cNvSpPr/>
          <p:nvPr/>
        </p:nvSpPr>
        <p:spPr>
          <a:xfrm>
            <a:off x="839510" y="4701897"/>
            <a:ext cx="487442" cy="487442"/>
          </a:xfrm>
          <a:prstGeom prst="roundRect">
            <a:avLst>
              <a:gd name="adj" fmla="val 40004"/>
            </a:avLst>
          </a:prstGeom>
          <a:solidFill>
            <a:srgbClr val="282C32"/>
          </a:solidFill>
          <a:ln/>
          <a:effectLst>
            <a:outerShdw sx="100000" sy="100000" kx="0" ky="0" algn="bl" rotWithShape="0" blurRad="53340" dist="26670" dir="13500000">
              <a:srgbClr val="ffffff">
                <a:alpha val="10000"/>
              </a:srgbClr>
            </a:outerShdw>
          </a:effectLst>
        </p:spPr>
      </p:sp>
      <p:sp>
        <p:nvSpPr>
          <p:cNvPr id="11" name="Text 8"/>
          <p:cNvSpPr/>
          <p:nvPr/>
        </p:nvSpPr>
        <p:spPr>
          <a:xfrm>
            <a:off x="987385" y="4774525"/>
            <a:ext cx="191572" cy="342067"/>
          </a:xfrm>
          <a:prstGeom prst="rect">
            <a:avLst/>
          </a:prstGeom>
          <a:noFill/>
          <a:ln/>
        </p:spPr>
        <p:txBody>
          <a:bodyPr wrap="none" lIns="0" tIns="0" rIns="0" bIns="0" rtlCol="0" anchor="t"/>
          <a:lstStyle/>
          <a:p>
            <a:pPr algn="ctr" indent="0" marL="0">
              <a:lnSpc>
                <a:spcPts val="2650"/>
              </a:lnSpc>
              <a:buNone/>
            </a:pPr>
            <a:r>
              <a:rPr lang="en-US" sz="2650" b="1" dirty="0">
                <a:solidFill>
                  <a:srgbClr val="EEEFF5"/>
                </a:solidFill>
                <a:latin typeface="Barlow Bold" pitchFamily="34" charset="0"/>
                <a:ea typeface="Barlow Bold" pitchFamily="34" charset="-122"/>
                <a:cs typeface="Barlow Bold" pitchFamily="34" charset="-120"/>
              </a:rPr>
              <a:t>2</a:t>
            </a:r>
            <a:endParaRPr lang="en-US" sz="2650" dirty="0"/>
          </a:p>
        </p:txBody>
      </p:sp>
      <p:sp>
        <p:nvSpPr>
          <p:cNvPr id="12" name="Text 9"/>
          <p:cNvSpPr/>
          <p:nvPr/>
        </p:nvSpPr>
        <p:spPr>
          <a:xfrm>
            <a:off x="2274808" y="4674751"/>
            <a:ext cx="6110883" cy="346710"/>
          </a:xfrm>
          <a:prstGeom prst="rect">
            <a:avLst/>
          </a:prstGeom>
          <a:noFill/>
          <a:ln/>
        </p:spPr>
        <p:txBody>
          <a:bodyPr wrap="non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Hisobotni yaratish tugmasini bosing.</a:t>
            </a:r>
            <a:endParaRPr lang="en-US" sz="1700" dirty="0"/>
          </a:p>
        </p:txBody>
      </p:sp>
      <p:sp>
        <p:nvSpPr>
          <p:cNvPr id="13" name="Shape 10"/>
          <p:cNvSpPr/>
          <p:nvPr/>
        </p:nvSpPr>
        <p:spPr>
          <a:xfrm>
            <a:off x="1296472" y="5926812"/>
            <a:ext cx="758309" cy="30480"/>
          </a:xfrm>
          <a:prstGeom prst="roundRect">
            <a:avLst>
              <a:gd name="adj" fmla="val 639750"/>
            </a:avLst>
          </a:prstGeom>
          <a:solidFill>
            <a:srgbClr val="60646A"/>
          </a:solidFill>
          <a:ln/>
        </p:spPr>
      </p:sp>
      <p:sp>
        <p:nvSpPr>
          <p:cNvPr id="14" name="Shape 11"/>
          <p:cNvSpPr/>
          <p:nvPr/>
        </p:nvSpPr>
        <p:spPr>
          <a:xfrm>
            <a:off x="839510" y="5698331"/>
            <a:ext cx="487442" cy="487442"/>
          </a:xfrm>
          <a:prstGeom prst="roundRect">
            <a:avLst>
              <a:gd name="adj" fmla="val 40004"/>
            </a:avLst>
          </a:prstGeom>
          <a:solidFill>
            <a:srgbClr val="282C32"/>
          </a:solidFill>
          <a:ln/>
          <a:effectLst>
            <a:outerShdw sx="100000" sy="100000" kx="0" ky="0" algn="bl" rotWithShape="0" blurRad="53340" dist="26670" dir="13500000">
              <a:srgbClr val="ffffff">
                <a:alpha val="10000"/>
              </a:srgbClr>
            </a:outerShdw>
          </a:effectLst>
        </p:spPr>
      </p:sp>
      <p:sp>
        <p:nvSpPr>
          <p:cNvPr id="15" name="Text 12"/>
          <p:cNvSpPr/>
          <p:nvPr/>
        </p:nvSpPr>
        <p:spPr>
          <a:xfrm>
            <a:off x="990838" y="5770959"/>
            <a:ext cx="184666" cy="342067"/>
          </a:xfrm>
          <a:prstGeom prst="rect">
            <a:avLst/>
          </a:prstGeom>
          <a:noFill/>
          <a:ln/>
        </p:spPr>
        <p:txBody>
          <a:bodyPr wrap="none" lIns="0" tIns="0" rIns="0" bIns="0" rtlCol="0" anchor="t"/>
          <a:lstStyle/>
          <a:p>
            <a:pPr algn="ctr" indent="0" marL="0">
              <a:lnSpc>
                <a:spcPts val="2650"/>
              </a:lnSpc>
              <a:buNone/>
            </a:pPr>
            <a:r>
              <a:rPr lang="en-US" sz="2650" b="1" dirty="0">
                <a:solidFill>
                  <a:srgbClr val="EEEFF5"/>
                </a:solidFill>
                <a:latin typeface="Barlow Bold" pitchFamily="34" charset="0"/>
                <a:ea typeface="Barlow Bold" pitchFamily="34" charset="-122"/>
                <a:cs typeface="Barlow Bold" pitchFamily="34" charset="-120"/>
              </a:rPr>
              <a:t>3</a:t>
            </a:r>
            <a:endParaRPr lang="en-US" sz="2650" dirty="0"/>
          </a:p>
        </p:txBody>
      </p:sp>
      <p:sp>
        <p:nvSpPr>
          <p:cNvPr id="16" name="Text 13"/>
          <p:cNvSpPr/>
          <p:nvPr/>
        </p:nvSpPr>
        <p:spPr>
          <a:xfrm>
            <a:off x="2274808" y="5671185"/>
            <a:ext cx="6110883" cy="346710"/>
          </a:xfrm>
          <a:prstGeom prst="rect">
            <a:avLst/>
          </a:prstGeom>
          <a:noFill/>
          <a:ln/>
        </p:spPr>
        <p:txBody>
          <a:bodyPr wrap="non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Jadval shaklida formatlashni tanlang.</a:t>
            </a:r>
            <a:endParaRPr lang="en-US" sz="1700" dirty="0"/>
          </a:p>
        </p:txBody>
      </p:sp>
      <p:sp>
        <p:nvSpPr>
          <p:cNvPr id="17" name="Shape 14"/>
          <p:cNvSpPr/>
          <p:nvPr/>
        </p:nvSpPr>
        <p:spPr>
          <a:xfrm>
            <a:off x="1296472" y="6923246"/>
            <a:ext cx="758309" cy="30480"/>
          </a:xfrm>
          <a:prstGeom prst="roundRect">
            <a:avLst>
              <a:gd name="adj" fmla="val 639750"/>
            </a:avLst>
          </a:prstGeom>
          <a:solidFill>
            <a:srgbClr val="60646A"/>
          </a:solidFill>
          <a:ln/>
        </p:spPr>
      </p:sp>
      <p:sp>
        <p:nvSpPr>
          <p:cNvPr id="18" name="Shape 15"/>
          <p:cNvSpPr/>
          <p:nvPr/>
        </p:nvSpPr>
        <p:spPr>
          <a:xfrm>
            <a:off x="839510" y="6694765"/>
            <a:ext cx="487442" cy="487442"/>
          </a:xfrm>
          <a:prstGeom prst="roundRect">
            <a:avLst>
              <a:gd name="adj" fmla="val 40004"/>
            </a:avLst>
          </a:prstGeom>
          <a:solidFill>
            <a:srgbClr val="282C32"/>
          </a:solidFill>
          <a:ln/>
          <a:effectLst>
            <a:outerShdw sx="100000" sy="100000" kx="0" ky="0" algn="bl" rotWithShape="0" blurRad="53340" dist="26670" dir="13500000">
              <a:srgbClr val="ffffff">
                <a:alpha val="10000"/>
              </a:srgbClr>
            </a:outerShdw>
          </a:effectLst>
        </p:spPr>
      </p:sp>
      <p:sp>
        <p:nvSpPr>
          <p:cNvPr id="19" name="Text 16"/>
          <p:cNvSpPr/>
          <p:nvPr/>
        </p:nvSpPr>
        <p:spPr>
          <a:xfrm>
            <a:off x="979765" y="6767393"/>
            <a:ext cx="206931" cy="342067"/>
          </a:xfrm>
          <a:prstGeom prst="rect">
            <a:avLst/>
          </a:prstGeom>
          <a:noFill/>
          <a:ln/>
        </p:spPr>
        <p:txBody>
          <a:bodyPr wrap="none" lIns="0" tIns="0" rIns="0" bIns="0" rtlCol="0" anchor="t"/>
          <a:lstStyle/>
          <a:p>
            <a:pPr algn="ctr" indent="0" marL="0">
              <a:lnSpc>
                <a:spcPts val="2650"/>
              </a:lnSpc>
              <a:buNone/>
            </a:pPr>
            <a:r>
              <a:rPr lang="en-US" sz="2650" b="1" dirty="0">
                <a:solidFill>
                  <a:srgbClr val="EEEFF5"/>
                </a:solidFill>
                <a:latin typeface="Barlow Bold" pitchFamily="34" charset="0"/>
                <a:ea typeface="Barlow Bold" pitchFamily="34" charset="-122"/>
                <a:cs typeface="Barlow Bold" pitchFamily="34" charset="-120"/>
              </a:rPr>
              <a:t>4</a:t>
            </a:r>
            <a:endParaRPr lang="en-US" sz="2650" dirty="0"/>
          </a:p>
        </p:txBody>
      </p:sp>
      <p:sp>
        <p:nvSpPr>
          <p:cNvPr id="20" name="Text 17"/>
          <p:cNvSpPr/>
          <p:nvPr/>
        </p:nvSpPr>
        <p:spPr>
          <a:xfrm>
            <a:off x="2274808" y="6667619"/>
            <a:ext cx="6110883" cy="346710"/>
          </a:xfrm>
          <a:prstGeom prst="rect">
            <a:avLst/>
          </a:prstGeom>
          <a:noFill/>
          <a:ln/>
        </p:spPr>
        <p:txBody>
          <a:bodyPr wrap="non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Hisobotni saqlang va chop eting.</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44709" y="820579"/>
            <a:ext cx="7627382" cy="1425416"/>
          </a:xfrm>
          <a:prstGeom prst="rect">
            <a:avLst/>
          </a:prstGeom>
          <a:noFill/>
          <a:ln/>
        </p:spPr>
        <p:txBody>
          <a:bodyPr wrap="square" lIns="0" tIns="0" rIns="0" bIns="0" rtlCol="0" anchor="t"/>
          <a:lstStyle/>
          <a:p>
            <a:pPr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Hisobotlarga Ma'lumotlarni Qo'shish: Filterlar va So'rovlar</a:t>
            </a:r>
            <a:endParaRPr lang="en-US" sz="4450" dirty="0"/>
          </a:p>
        </p:txBody>
      </p:sp>
      <p:pic>
        <p:nvPicPr>
          <p:cNvPr id="4" name="Image 1" descr="preencoded.png">    </p:cNvPr>
          <p:cNvPicPr>
            <a:picLocks noChangeAspect="1"/>
          </p:cNvPicPr>
          <p:nvPr/>
        </p:nvPicPr>
        <p:blipFill>
          <a:blip r:embed="rId2"/>
          <a:stretch>
            <a:fillRect/>
          </a:stretch>
        </p:blipFill>
        <p:spPr>
          <a:xfrm>
            <a:off x="6244709" y="2570917"/>
            <a:ext cx="1083231" cy="1612702"/>
          </a:xfrm>
          <a:prstGeom prst="rect">
            <a:avLst/>
          </a:prstGeom>
        </p:spPr>
      </p:pic>
      <p:sp>
        <p:nvSpPr>
          <p:cNvPr id="5" name="Text 1"/>
          <p:cNvSpPr/>
          <p:nvPr/>
        </p:nvSpPr>
        <p:spPr>
          <a:xfrm>
            <a:off x="7652861" y="2787491"/>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Filterlar</a:t>
            </a:r>
            <a:endParaRPr lang="en-US" sz="2200" dirty="0"/>
          </a:p>
        </p:txBody>
      </p:sp>
      <p:sp>
        <p:nvSpPr>
          <p:cNvPr id="6" name="Text 2"/>
          <p:cNvSpPr/>
          <p:nvPr/>
        </p:nvSpPr>
        <p:spPr>
          <a:xfrm>
            <a:off x="7652861" y="3273623"/>
            <a:ext cx="6219230" cy="69342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Hisobotdagi ma'lumotlarni filtrlash uchun kerakli mezonlarni belgilang.</a:t>
            </a:r>
            <a:endParaRPr lang="en-US" sz="1700" dirty="0"/>
          </a:p>
        </p:txBody>
      </p:sp>
      <p:pic>
        <p:nvPicPr>
          <p:cNvPr id="7" name="Image 2" descr="preencoded.png">    </p:cNvPr>
          <p:cNvPicPr>
            <a:picLocks noChangeAspect="1"/>
          </p:cNvPicPr>
          <p:nvPr/>
        </p:nvPicPr>
        <p:blipFill>
          <a:blip r:embed="rId3"/>
          <a:stretch>
            <a:fillRect/>
          </a:stretch>
        </p:blipFill>
        <p:spPr>
          <a:xfrm>
            <a:off x="6244709" y="4183618"/>
            <a:ext cx="1083231" cy="1612702"/>
          </a:xfrm>
          <a:prstGeom prst="rect">
            <a:avLst/>
          </a:prstGeom>
        </p:spPr>
      </p:pic>
      <p:sp>
        <p:nvSpPr>
          <p:cNvPr id="8" name="Text 3"/>
          <p:cNvSpPr/>
          <p:nvPr/>
        </p:nvSpPr>
        <p:spPr>
          <a:xfrm>
            <a:off x="7652861" y="4400193"/>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So'rovlar</a:t>
            </a:r>
            <a:endParaRPr lang="en-US" sz="2200" dirty="0"/>
          </a:p>
        </p:txBody>
      </p:sp>
      <p:sp>
        <p:nvSpPr>
          <p:cNvPr id="9" name="Text 4"/>
          <p:cNvSpPr/>
          <p:nvPr/>
        </p:nvSpPr>
        <p:spPr>
          <a:xfrm>
            <a:off x="7652861" y="4886325"/>
            <a:ext cx="6219230" cy="69342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Muayyan shartlarga javob beradigan ma'lumotlarni olish uchun so'rovlarni yarating.</a:t>
            </a:r>
            <a:endParaRPr lang="en-US" sz="1700" dirty="0"/>
          </a:p>
        </p:txBody>
      </p:sp>
      <p:pic>
        <p:nvPicPr>
          <p:cNvPr id="10" name="Image 3" descr="preencoded.png">    </p:cNvPr>
          <p:cNvPicPr>
            <a:picLocks noChangeAspect="1"/>
          </p:cNvPicPr>
          <p:nvPr/>
        </p:nvPicPr>
        <p:blipFill>
          <a:blip r:embed="rId4"/>
          <a:stretch>
            <a:fillRect/>
          </a:stretch>
        </p:blipFill>
        <p:spPr>
          <a:xfrm>
            <a:off x="6244709" y="5796320"/>
            <a:ext cx="1083231" cy="1612702"/>
          </a:xfrm>
          <a:prstGeom prst="rect">
            <a:avLst/>
          </a:prstGeom>
        </p:spPr>
      </p:pic>
      <p:sp>
        <p:nvSpPr>
          <p:cNvPr id="11" name="Text 5"/>
          <p:cNvSpPr/>
          <p:nvPr/>
        </p:nvSpPr>
        <p:spPr>
          <a:xfrm>
            <a:off x="7652861" y="6012894"/>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Birlashtirilgan Filterlar</a:t>
            </a:r>
            <a:endParaRPr lang="en-US" sz="2200" dirty="0"/>
          </a:p>
        </p:txBody>
      </p:sp>
      <p:sp>
        <p:nvSpPr>
          <p:cNvPr id="12" name="Text 6"/>
          <p:cNvSpPr/>
          <p:nvPr/>
        </p:nvSpPr>
        <p:spPr>
          <a:xfrm>
            <a:off x="7652861" y="6499027"/>
            <a:ext cx="6219230" cy="69342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Turli filterlarni birlashtirib, yanada aniq natijalarga erishing.</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58309" y="1135737"/>
            <a:ext cx="7627382" cy="2138124"/>
          </a:xfrm>
          <a:prstGeom prst="rect">
            <a:avLst/>
          </a:prstGeom>
          <a:noFill/>
          <a:ln/>
        </p:spPr>
        <p:txBody>
          <a:bodyPr wrap="square" lIns="0" tIns="0" rIns="0" bIns="0" rtlCol="0" anchor="t"/>
          <a:lstStyle/>
          <a:p>
            <a:pPr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Hisobotlarning Dizaynini O'zgartirish: Ranglar, Shrifts va Formatlash</a:t>
            </a:r>
            <a:endParaRPr lang="en-US" sz="4450" dirty="0"/>
          </a:p>
        </p:txBody>
      </p:sp>
      <p:sp>
        <p:nvSpPr>
          <p:cNvPr id="4" name="Shape 1"/>
          <p:cNvSpPr/>
          <p:nvPr/>
        </p:nvSpPr>
        <p:spPr>
          <a:xfrm>
            <a:off x="758309" y="3598783"/>
            <a:ext cx="162401" cy="1179552"/>
          </a:xfrm>
          <a:prstGeom prst="roundRect">
            <a:avLst>
              <a:gd name="adj" fmla="val 120071"/>
            </a:avLst>
          </a:prstGeom>
          <a:solidFill>
            <a:srgbClr val="282C32"/>
          </a:solidFill>
          <a:ln/>
          <a:effectLst>
            <a:outerShdw sx="100000" sy="100000" kx="0" ky="0" algn="bl" rotWithShape="0" blurRad="53340" dist="26670" dir="13500000">
              <a:srgbClr val="ffffff">
                <a:alpha val="10000"/>
              </a:srgbClr>
            </a:outerShdw>
          </a:effectLst>
        </p:spPr>
      </p:sp>
      <p:sp>
        <p:nvSpPr>
          <p:cNvPr id="5" name="Text 2"/>
          <p:cNvSpPr/>
          <p:nvPr/>
        </p:nvSpPr>
        <p:spPr>
          <a:xfrm>
            <a:off x="1245632" y="3598783"/>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Ranglar</a:t>
            </a:r>
            <a:endParaRPr lang="en-US" sz="2200" dirty="0"/>
          </a:p>
        </p:txBody>
      </p:sp>
      <p:sp>
        <p:nvSpPr>
          <p:cNvPr id="6" name="Text 3"/>
          <p:cNvSpPr/>
          <p:nvPr/>
        </p:nvSpPr>
        <p:spPr>
          <a:xfrm>
            <a:off x="1245632" y="4084915"/>
            <a:ext cx="7140059" cy="69342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Hisobotning fon rangi, matn rangi va boshqa elementlarning rangini o'zgartiring.</a:t>
            </a:r>
            <a:endParaRPr lang="en-US" sz="1700" dirty="0"/>
          </a:p>
        </p:txBody>
      </p:sp>
      <p:sp>
        <p:nvSpPr>
          <p:cNvPr id="7" name="Shape 4"/>
          <p:cNvSpPr/>
          <p:nvPr/>
        </p:nvSpPr>
        <p:spPr>
          <a:xfrm>
            <a:off x="1083231" y="4994910"/>
            <a:ext cx="162401" cy="832842"/>
          </a:xfrm>
          <a:prstGeom prst="roundRect">
            <a:avLst>
              <a:gd name="adj" fmla="val 120071"/>
            </a:avLst>
          </a:prstGeom>
          <a:solidFill>
            <a:srgbClr val="282C32"/>
          </a:solidFill>
          <a:ln/>
          <a:effectLst>
            <a:outerShdw sx="100000" sy="100000" kx="0" ky="0" algn="bl" rotWithShape="0" blurRad="53340" dist="26670" dir="13500000">
              <a:srgbClr val="ffffff">
                <a:alpha val="10000"/>
              </a:srgbClr>
            </a:outerShdw>
          </a:effectLst>
        </p:spPr>
      </p:sp>
      <p:sp>
        <p:nvSpPr>
          <p:cNvPr id="8" name="Text 5"/>
          <p:cNvSpPr/>
          <p:nvPr/>
        </p:nvSpPr>
        <p:spPr>
          <a:xfrm>
            <a:off x="1570553" y="4994910"/>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Shrifts</a:t>
            </a:r>
            <a:endParaRPr lang="en-US" sz="2200" dirty="0"/>
          </a:p>
        </p:txBody>
      </p:sp>
      <p:sp>
        <p:nvSpPr>
          <p:cNvPr id="9" name="Text 6"/>
          <p:cNvSpPr/>
          <p:nvPr/>
        </p:nvSpPr>
        <p:spPr>
          <a:xfrm>
            <a:off x="1570553" y="5481042"/>
            <a:ext cx="6815138" cy="346710"/>
          </a:xfrm>
          <a:prstGeom prst="rect">
            <a:avLst/>
          </a:prstGeom>
          <a:noFill/>
          <a:ln/>
        </p:spPr>
        <p:txBody>
          <a:bodyPr wrap="non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Turli xil shriftlar, o'lchamlar va uslublarni qo'llang.</a:t>
            </a:r>
            <a:endParaRPr lang="en-US" sz="1700" dirty="0"/>
          </a:p>
        </p:txBody>
      </p:sp>
      <p:sp>
        <p:nvSpPr>
          <p:cNvPr id="10" name="Shape 7"/>
          <p:cNvSpPr/>
          <p:nvPr/>
        </p:nvSpPr>
        <p:spPr>
          <a:xfrm>
            <a:off x="1408271" y="6044327"/>
            <a:ext cx="162401" cy="832842"/>
          </a:xfrm>
          <a:prstGeom prst="roundRect">
            <a:avLst>
              <a:gd name="adj" fmla="val 120071"/>
            </a:avLst>
          </a:prstGeom>
          <a:solidFill>
            <a:srgbClr val="282C32"/>
          </a:solidFill>
          <a:ln/>
          <a:effectLst>
            <a:outerShdw sx="100000" sy="100000" kx="0" ky="0" algn="bl" rotWithShape="0" blurRad="53340" dist="26670" dir="13500000">
              <a:srgbClr val="ffffff">
                <a:alpha val="10000"/>
              </a:srgbClr>
            </a:outerShdw>
          </a:effectLst>
        </p:spPr>
      </p:sp>
      <p:sp>
        <p:nvSpPr>
          <p:cNvPr id="11" name="Text 8"/>
          <p:cNvSpPr/>
          <p:nvPr/>
        </p:nvSpPr>
        <p:spPr>
          <a:xfrm>
            <a:off x="1895594" y="6044327"/>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Formatlash</a:t>
            </a:r>
            <a:endParaRPr lang="en-US" sz="2200" dirty="0"/>
          </a:p>
        </p:txBody>
      </p:sp>
      <p:sp>
        <p:nvSpPr>
          <p:cNvPr id="12" name="Text 9"/>
          <p:cNvSpPr/>
          <p:nvPr/>
        </p:nvSpPr>
        <p:spPr>
          <a:xfrm>
            <a:off x="1895594" y="6530459"/>
            <a:ext cx="6490097" cy="346710"/>
          </a:xfrm>
          <a:prstGeom prst="rect">
            <a:avLst/>
          </a:prstGeom>
          <a:noFill/>
          <a:ln/>
        </p:spPr>
        <p:txBody>
          <a:bodyPr wrap="non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Jadvallar, sarlavhalar va boshqa elementlarni formatlang.</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0553"/>
          </a:xfrm>
          <a:prstGeom prst="rect">
            <a:avLst/>
          </a:prstGeom>
        </p:spPr>
      </p:pic>
      <p:sp>
        <p:nvSpPr>
          <p:cNvPr id="3" name="Text 0"/>
          <p:cNvSpPr/>
          <p:nvPr/>
        </p:nvSpPr>
        <p:spPr>
          <a:xfrm>
            <a:off x="705088" y="553998"/>
            <a:ext cx="7733824" cy="1988106"/>
          </a:xfrm>
          <a:prstGeom prst="rect">
            <a:avLst/>
          </a:prstGeom>
          <a:noFill/>
          <a:ln/>
        </p:spPr>
        <p:txBody>
          <a:bodyPr wrap="square" lIns="0" tIns="0" rIns="0" bIns="0" rtlCol="0" anchor="t"/>
          <a:lstStyle/>
          <a:p>
            <a:pPr indent="0" marL="0">
              <a:lnSpc>
                <a:spcPts val="5200"/>
              </a:lnSpc>
              <a:buNone/>
            </a:pPr>
            <a:r>
              <a:rPr lang="en-US" sz="4150" b="1" dirty="0">
                <a:solidFill>
                  <a:srgbClr val="9998FF"/>
                </a:solidFill>
                <a:latin typeface="Barlow Bold" pitchFamily="34" charset="0"/>
                <a:ea typeface="Barlow Bold" pitchFamily="34" charset="-122"/>
                <a:cs typeface="Barlow Bold" pitchFamily="34" charset="-120"/>
              </a:rPr>
              <a:t>Hisobotlarni Chop Etish va Eksport Qilish: PDF, Excel va boshqa Formatlar</a:t>
            </a:r>
            <a:endParaRPr lang="en-US" sz="4150" dirty="0"/>
          </a:p>
        </p:txBody>
      </p:sp>
      <p:sp>
        <p:nvSpPr>
          <p:cNvPr id="4" name="Text 1"/>
          <p:cNvSpPr/>
          <p:nvPr/>
        </p:nvSpPr>
        <p:spPr>
          <a:xfrm>
            <a:off x="705088" y="2945011"/>
            <a:ext cx="3715822" cy="664726"/>
          </a:xfrm>
          <a:prstGeom prst="rect">
            <a:avLst/>
          </a:prstGeom>
          <a:noFill/>
          <a:ln/>
        </p:spPr>
        <p:txBody>
          <a:bodyPr wrap="none" lIns="0" tIns="0" rIns="0" bIns="0" rtlCol="0" anchor="t"/>
          <a:lstStyle/>
          <a:p>
            <a:pPr algn="ctr" indent="0" marL="0">
              <a:lnSpc>
                <a:spcPts val="5200"/>
              </a:lnSpc>
              <a:buNone/>
            </a:pPr>
            <a:r>
              <a:rPr lang="en-US" sz="5200" b="1" dirty="0">
                <a:solidFill>
                  <a:srgbClr val="EEEFF5"/>
                </a:solidFill>
                <a:latin typeface="Barlow Bold" pitchFamily="34" charset="0"/>
                <a:ea typeface="Barlow Bold" pitchFamily="34" charset="-122"/>
                <a:cs typeface="Barlow Bold" pitchFamily="34" charset="-120"/>
              </a:rPr>
              <a:t>1</a:t>
            </a:r>
            <a:endParaRPr lang="en-US" sz="5200" dirty="0"/>
          </a:p>
        </p:txBody>
      </p:sp>
      <p:sp>
        <p:nvSpPr>
          <p:cNvPr id="5" name="Text 2"/>
          <p:cNvSpPr/>
          <p:nvPr/>
        </p:nvSpPr>
        <p:spPr>
          <a:xfrm>
            <a:off x="1237536" y="3861554"/>
            <a:ext cx="2650808" cy="331232"/>
          </a:xfrm>
          <a:prstGeom prst="rect">
            <a:avLst/>
          </a:prstGeom>
          <a:noFill/>
          <a:ln/>
        </p:spPr>
        <p:txBody>
          <a:bodyPr wrap="none" lIns="0" tIns="0" rIns="0" bIns="0" rtlCol="0" anchor="t"/>
          <a:lstStyle/>
          <a:p>
            <a:pPr algn="ctr" indent="0" marL="0">
              <a:lnSpc>
                <a:spcPts val="2600"/>
              </a:lnSpc>
              <a:buNone/>
            </a:pPr>
            <a:r>
              <a:rPr lang="en-US" sz="2050" b="1" dirty="0">
                <a:solidFill>
                  <a:srgbClr val="EEEFF5"/>
                </a:solidFill>
                <a:latin typeface="Barlow Bold" pitchFamily="34" charset="0"/>
                <a:ea typeface="Barlow Bold" pitchFamily="34" charset="-122"/>
                <a:cs typeface="Barlow Bold" pitchFamily="34" charset="-120"/>
              </a:rPr>
              <a:t>Chop Etish</a:t>
            </a:r>
            <a:endParaRPr lang="en-US" sz="2050" dirty="0"/>
          </a:p>
        </p:txBody>
      </p:sp>
      <p:sp>
        <p:nvSpPr>
          <p:cNvPr id="6" name="Text 3"/>
          <p:cNvSpPr/>
          <p:nvPr/>
        </p:nvSpPr>
        <p:spPr>
          <a:xfrm>
            <a:off x="705088" y="4313634"/>
            <a:ext cx="3715822" cy="644604"/>
          </a:xfrm>
          <a:prstGeom prst="rect">
            <a:avLst/>
          </a:prstGeom>
          <a:noFill/>
          <a:ln/>
        </p:spPr>
        <p:txBody>
          <a:bodyPr wrap="square" lIns="0" tIns="0" rIns="0" bIns="0" rtlCol="0" anchor="t"/>
          <a:lstStyle/>
          <a:p>
            <a:pPr algn="ctr" indent="0" marL="0">
              <a:lnSpc>
                <a:spcPts val="2500"/>
              </a:lnSpc>
              <a:buNone/>
            </a:pPr>
            <a:r>
              <a:rPr lang="en-US" sz="1550" dirty="0">
                <a:solidFill>
                  <a:srgbClr val="EEEFF5"/>
                </a:solidFill>
                <a:latin typeface="Montserrat" pitchFamily="34" charset="0"/>
                <a:ea typeface="Montserrat" pitchFamily="34" charset="-122"/>
                <a:cs typeface="Montserrat" pitchFamily="34" charset="-120"/>
              </a:rPr>
              <a:t>Hisobotni chop etish uchun tegishli tugmani bosing.</a:t>
            </a:r>
            <a:endParaRPr lang="en-US" sz="1550" dirty="0"/>
          </a:p>
        </p:txBody>
      </p:sp>
      <p:sp>
        <p:nvSpPr>
          <p:cNvPr id="7" name="Text 4"/>
          <p:cNvSpPr/>
          <p:nvPr/>
        </p:nvSpPr>
        <p:spPr>
          <a:xfrm>
            <a:off x="4723090" y="2945011"/>
            <a:ext cx="3715822" cy="664726"/>
          </a:xfrm>
          <a:prstGeom prst="rect">
            <a:avLst/>
          </a:prstGeom>
          <a:noFill/>
          <a:ln/>
        </p:spPr>
        <p:txBody>
          <a:bodyPr wrap="none" lIns="0" tIns="0" rIns="0" bIns="0" rtlCol="0" anchor="t"/>
          <a:lstStyle/>
          <a:p>
            <a:pPr algn="ctr" indent="0" marL="0">
              <a:lnSpc>
                <a:spcPts val="5200"/>
              </a:lnSpc>
              <a:buNone/>
            </a:pPr>
            <a:r>
              <a:rPr lang="en-US" sz="5200" b="1" dirty="0">
                <a:solidFill>
                  <a:srgbClr val="EEEFF5"/>
                </a:solidFill>
                <a:latin typeface="Barlow Bold" pitchFamily="34" charset="0"/>
                <a:ea typeface="Barlow Bold" pitchFamily="34" charset="-122"/>
                <a:cs typeface="Barlow Bold" pitchFamily="34" charset="-120"/>
              </a:rPr>
              <a:t>2</a:t>
            </a:r>
            <a:endParaRPr lang="en-US" sz="5200" dirty="0"/>
          </a:p>
        </p:txBody>
      </p:sp>
      <p:sp>
        <p:nvSpPr>
          <p:cNvPr id="8" name="Text 5"/>
          <p:cNvSpPr/>
          <p:nvPr/>
        </p:nvSpPr>
        <p:spPr>
          <a:xfrm>
            <a:off x="5255538" y="3861554"/>
            <a:ext cx="2650808" cy="331232"/>
          </a:xfrm>
          <a:prstGeom prst="rect">
            <a:avLst/>
          </a:prstGeom>
          <a:noFill/>
          <a:ln/>
        </p:spPr>
        <p:txBody>
          <a:bodyPr wrap="none" lIns="0" tIns="0" rIns="0" bIns="0" rtlCol="0" anchor="t"/>
          <a:lstStyle/>
          <a:p>
            <a:pPr algn="ctr" indent="0" marL="0">
              <a:lnSpc>
                <a:spcPts val="2600"/>
              </a:lnSpc>
              <a:buNone/>
            </a:pPr>
            <a:r>
              <a:rPr lang="en-US" sz="2050" b="1" dirty="0">
                <a:solidFill>
                  <a:srgbClr val="EEEFF5"/>
                </a:solidFill>
                <a:latin typeface="Barlow Bold" pitchFamily="34" charset="0"/>
                <a:ea typeface="Barlow Bold" pitchFamily="34" charset="-122"/>
                <a:cs typeface="Barlow Bold" pitchFamily="34" charset="-120"/>
              </a:rPr>
              <a:t>Eksport Qilish</a:t>
            </a:r>
            <a:endParaRPr lang="en-US" sz="2050" dirty="0"/>
          </a:p>
        </p:txBody>
      </p:sp>
      <p:sp>
        <p:nvSpPr>
          <p:cNvPr id="9" name="Text 6"/>
          <p:cNvSpPr/>
          <p:nvPr/>
        </p:nvSpPr>
        <p:spPr>
          <a:xfrm>
            <a:off x="4723090" y="4313634"/>
            <a:ext cx="3715822" cy="644604"/>
          </a:xfrm>
          <a:prstGeom prst="rect">
            <a:avLst/>
          </a:prstGeom>
          <a:noFill/>
          <a:ln/>
        </p:spPr>
        <p:txBody>
          <a:bodyPr wrap="square" lIns="0" tIns="0" rIns="0" bIns="0" rtlCol="0" anchor="t"/>
          <a:lstStyle/>
          <a:p>
            <a:pPr algn="ctr" indent="0" marL="0">
              <a:lnSpc>
                <a:spcPts val="2500"/>
              </a:lnSpc>
              <a:buNone/>
            </a:pPr>
            <a:r>
              <a:rPr lang="en-US" sz="1550" dirty="0">
                <a:solidFill>
                  <a:srgbClr val="EEEFF5"/>
                </a:solidFill>
                <a:latin typeface="Montserrat" pitchFamily="34" charset="0"/>
                <a:ea typeface="Montserrat" pitchFamily="34" charset="-122"/>
                <a:cs typeface="Montserrat" pitchFamily="34" charset="-120"/>
              </a:rPr>
              <a:t>Hisobotni PDF, Excel, Word va boshqa formatlarga eksport qiling.</a:t>
            </a:r>
            <a:endParaRPr lang="en-US" sz="1550" dirty="0"/>
          </a:p>
        </p:txBody>
      </p:sp>
      <p:sp>
        <p:nvSpPr>
          <p:cNvPr id="10" name="Text 7"/>
          <p:cNvSpPr/>
          <p:nvPr/>
        </p:nvSpPr>
        <p:spPr>
          <a:xfrm>
            <a:off x="2714030" y="5663327"/>
            <a:ext cx="3715822" cy="664726"/>
          </a:xfrm>
          <a:prstGeom prst="rect">
            <a:avLst/>
          </a:prstGeom>
          <a:noFill/>
          <a:ln/>
        </p:spPr>
        <p:txBody>
          <a:bodyPr wrap="none" lIns="0" tIns="0" rIns="0" bIns="0" rtlCol="0" anchor="t"/>
          <a:lstStyle/>
          <a:p>
            <a:pPr algn="ctr" indent="0" marL="0">
              <a:lnSpc>
                <a:spcPts val="5200"/>
              </a:lnSpc>
              <a:buNone/>
            </a:pPr>
            <a:r>
              <a:rPr lang="en-US" sz="5200" b="1" dirty="0">
                <a:solidFill>
                  <a:srgbClr val="EEEFF5"/>
                </a:solidFill>
                <a:latin typeface="Barlow Bold" pitchFamily="34" charset="0"/>
                <a:ea typeface="Barlow Bold" pitchFamily="34" charset="-122"/>
                <a:cs typeface="Barlow Bold" pitchFamily="34" charset="-120"/>
              </a:rPr>
              <a:t>3</a:t>
            </a:r>
            <a:endParaRPr lang="en-US" sz="5200" dirty="0"/>
          </a:p>
        </p:txBody>
      </p:sp>
      <p:sp>
        <p:nvSpPr>
          <p:cNvPr id="11" name="Text 8"/>
          <p:cNvSpPr/>
          <p:nvPr/>
        </p:nvSpPr>
        <p:spPr>
          <a:xfrm>
            <a:off x="3246477" y="6579870"/>
            <a:ext cx="2650808" cy="331232"/>
          </a:xfrm>
          <a:prstGeom prst="rect">
            <a:avLst/>
          </a:prstGeom>
          <a:noFill/>
          <a:ln/>
        </p:spPr>
        <p:txBody>
          <a:bodyPr wrap="none" lIns="0" tIns="0" rIns="0" bIns="0" rtlCol="0" anchor="t"/>
          <a:lstStyle/>
          <a:p>
            <a:pPr algn="ctr" indent="0" marL="0">
              <a:lnSpc>
                <a:spcPts val="2600"/>
              </a:lnSpc>
              <a:buNone/>
            </a:pPr>
            <a:r>
              <a:rPr lang="en-US" sz="2050" b="1" dirty="0">
                <a:solidFill>
                  <a:srgbClr val="EEEFF5"/>
                </a:solidFill>
                <a:latin typeface="Barlow Bold" pitchFamily="34" charset="0"/>
                <a:ea typeface="Barlow Bold" pitchFamily="34" charset="-122"/>
                <a:cs typeface="Barlow Bold" pitchFamily="34" charset="-120"/>
              </a:rPr>
              <a:t>Saqlash</a:t>
            </a:r>
            <a:endParaRPr lang="en-US" sz="2050" dirty="0"/>
          </a:p>
        </p:txBody>
      </p:sp>
      <p:sp>
        <p:nvSpPr>
          <p:cNvPr id="12" name="Text 9"/>
          <p:cNvSpPr/>
          <p:nvPr/>
        </p:nvSpPr>
        <p:spPr>
          <a:xfrm>
            <a:off x="2714030" y="7031950"/>
            <a:ext cx="3715822" cy="644604"/>
          </a:xfrm>
          <a:prstGeom prst="rect">
            <a:avLst/>
          </a:prstGeom>
          <a:noFill/>
          <a:ln/>
        </p:spPr>
        <p:txBody>
          <a:bodyPr wrap="square" lIns="0" tIns="0" rIns="0" bIns="0" rtlCol="0" anchor="t"/>
          <a:lstStyle/>
          <a:p>
            <a:pPr algn="ctr" indent="0" marL="0">
              <a:lnSpc>
                <a:spcPts val="2500"/>
              </a:lnSpc>
              <a:buNone/>
            </a:pPr>
            <a:r>
              <a:rPr lang="en-US" sz="1550" dirty="0">
                <a:solidFill>
                  <a:srgbClr val="EEEFF5"/>
                </a:solidFill>
                <a:latin typeface="Montserrat" pitchFamily="34" charset="0"/>
                <a:ea typeface="Montserrat" pitchFamily="34" charset="-122"/>
                <a:cs typeface="Montserrat" pitchFamily="34" charset="-120"/>
              </a:rPr>
              <a:t>Hisobotni keyinroq ishlatish uchun saqlang.</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2025-02-21T11:30:42Z</dcterms:created>
  <dcterms:modified xsi:type="dcterms:W3CDTF">2025-02-21T11:30:42Z</dcterms:modified>
</cp:coreProperties>
</file>