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707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90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572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794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175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257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414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57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240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6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99571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163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83175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979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813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33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51613-3CDE-4020-8335-8A2A98B6BE20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E8959F8-ED70-4496-8BA3-F5B641E6C6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50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BB7B62-6559-47E0-93DC-1DE16D432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0848"/>
            <a:ext cx="8229600" cy="338437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Monophthongs, Diphthongs, and Triphthongs in a Language Being Learned</a:t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6610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476672"/>
            <a:ext cx="770485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Monophthongs, Diphthongs, and Triphthongs in a Language Being Learned</a:t>
            </a:r>
          </a:p>
          <a:p>
            <a:endParaRPr lang="en-US" sz="2800" dirty="0"/>
          </a:p>
          <a:p>
            <a:pPr algn="ctr"/>
            <a:r>
              <a:rPr lang="en-US" sz="2800" dirty="0"/>
              <a:t>Plan:</a:t>
            </a:r>
          </a:p>
          <a:p>
            <a:endParaRPr lang="en-US" sz="2800" dirty="0"/>
          </a:p>
          <a:p>
            <a:r>
              <a:rPr lang="en-US" sz="2800" dirty="0"/>
              <a:t>•  The importance of understanding vowel types.</a:t>
            </a:r>
          </a:p>
          <a:p>
            <a:r>
              <a:rPr lang="en-US" sz="2800" dirty="0"/>
              <a:t>  •  Defining </a:t>
            </a:r>
            <a:r>
              <a:rPr lang="en-US" sz="2800" dirty="0" err="1"/>
              <a:t>monophthongs</a:t>
            </a:r>
            <a:r>
              <a:rPr lang="en-US" sz="2800" dirty="0"/>
              <a:t>, diphthongs, and </a:t>
            </a:r>
            <a:r>
              <a:rPr lang="en-US" sz="2800" dirty="0" err="1"/>
              <a:t>triphthongs</a:t>
            </a:r>
            <a:r>
              <a:rPr lang="en-US" sz="2800" dirty="0"/>
              <a:t>.</a:t>
            </a:r>
          </a:p>
          <a:p>
            <a:r>
              <a:rPr lang="en-US" sz="2800" dirty="0"/>
              <a:t>  •  Purpose and objectives of the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445706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3339" y="0"/>
            <a:ext cx="77048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Basic Concepts in Vowel Articulation</a:t>
            </a:r>
          </a:p>
          <a:p>
            <a:pPr algn="ctr"/>
            <a:r>
              <a:rPr lang="en-US" dirty="0"/>
              <a:t>  •  Definition of vowel sounds.</a:t>
            </a:r>
          </a:p>
          <a:p>
            <a:pPr algn="ctr"/>
            <a:r>
              <a:rPr lang="en-US" dirty="0"/>
              <a:t>  •  Key terminology:</a:t>
            </a:r>
          </a:p>
          <a:p>
            <a:pPr algn="ctr"/>
            <a:r>
              <a:rPr lang="en-US" dirty="0"/>
              <a:t>    *  Vowel height</a:t>
            </a:r>
          </a:p>
          <a:p>
            <a:pPr algn="ctr"/>
            <a:r>
              <a:rPr lang="en-US" dirty="0"/>
              <a:t>    *  Vowel </a:t>
            </a:r>
            <a:r>
              <a:rPr lang="en-US" dirty="0" err="1"/>
              <a:t>backness</a:t>
            </a:r>
            <a:endParaRPr lang="en-US" dirty="0"/>
          </a:p>
          <a:p>
            <a:pPr algn="ctr"/>
            <a:r>
              <a:rPr lang="en-US" dirty="0"/>
              <a:t>    *  Lip rounding</a:t>
            </a:r>
          </a:p>
          <a:p>
            <a:pPr algn="ctr"/>
            <a:r>
              <a:rPr lang="en-US" dirty="0"/>
              <a:t>  •  The vocal tract and vowel articulation.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338" y="2204864"/>
            <a:ext cx="7955929" cy="4220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1431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95936" y="476672"/>
            <a:ext cx="4572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err="1"/>
              <a:t>Monophthongs</a:t>
            </a:r>
            <a:endParaRPr lang="en-US" sz="2800" dirty="0"/>
          </a:p>
          <a:p>
            <a:r>
              <a:rPr lang="en-US" sz="2800" dirty="0"/>
              <a:t>  •  Definition and characteristics of </a:t>
            </a:r>
            <a:r>
              <a:rPr lang="en-US" sz="2800" dirty="0" err="1"/>
              <a:t>monophthongs</a:t>
            </a:r>
            <a:r>
              <a:rPr lang="en-US" sz="2800" dirty="0"/>
              <a:t>.</a:t>
            </a:r>
          </a:p>
          <a:p>
            <a:r>
              <a:rPr lang="en-US" sz="2800" dirty="0"/>
              <a:t>  •  Examples of </a:t>
            </a:r>
            <a:r>
              <a:rPr lang="en-US" sz="2800" dirty="0" err="1"/>
              <a:t>monophthongs</a:t>
            </a:r>
            <a:r>
              <a:rPr lang="en-US" sz="2800" dirty="0"/>
              <a:t> in the target language.</a:t>
            </a:r>
          </a:p>
          <a:p>
            <a:r>
              <a:rPr lang="en-US" sz="2800" dirty="0"/>
              <a:t>  •  Articulation of </a:t>
            </a:r>
            <a:r>
              <a:rPr lang="en-US" sz="2800" dirty="0" err="1"/>
              <a:t>monophthongs</a:t>
            </a:r>
            <a:r>
              <a:rPr lang="en-US" sz="2800" dirty="0"/>
              <a:t> with clear description of the tongue, jaw and lip position.</a:t>
            </a:r>
          </a:p>
          <a:p>
            <a:r>
              <a:rPr lang="en-US" sz="2800" dirty="0"/>
              <a:t>  •  Use of the IPA to denote the sounds.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5433"/>
            <a:ext cx="3419425" cy="3096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2690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404664"/>
            <a:ext cx="6683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Diphthongs</a:t>
            </a:r>
          </a:p>
          <a:p>
            <a:r>
              <a:rPr lang="en-US" dirty="0"/>
              <a:t>  •  Definition and characteristics of diphthongs (vowel glides).</a:t>
            </a:r>
          </a:p>
          <a:p>
            <a:r>
              <a:rPr lang="en-US" dirty="0"/>
              <a:t>  •  Common diphthongs in the target language.</a:t>
            </a:r>
          </a:p>
          <a:p>
            <a:r>
              <a:rPr lang="en-US" dirty="0"/>
              <a:t>  •  Description of the glide, starting point and direction of the movement.</a:t>
            </a:r>
          </a:p>
          <a:p>
            <a:r>
              <a:rPr lang="en-US" dirty="0"/>
              <a:t>  •  Examples of diphthongs and where they occur in words.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58990"/>
            <a:ext cx="76200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236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6632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Triphthongs</a:t>
            </a:r>
            <a:endParaRPr lang="en-US" dirty="0"/>
          </a:p>
          <a:p>
            <a:r>
              <a:rPr lang="en-US" dirty="0"/>
              <a:t>  •  Definition and characteristics of </a:t>
            </a:r>
            <a:r>
              <a:rPr lang="en-US" dirty="0" err="1"/>
              <a:t>triphthongs</a:t>
            </a:r>
            <a:r>
              <a:rPr lang="en-US" dirty="0"/>
              <a:t> (glides between three vowels).</a:t>
            </a:r>
          </a:p>
          <a:p>
            <a:r>
              <a:rPr lang="en-US" dirty="0"/>
              <a:t>  •  Occurrence of </a:t>
            </a:r>
            <a:r>
              <a:rPr lang="en-US" dirty="0" err="1"/>
              <a:t>triphthongs</a:t>
            </a:r>
            <a:r>
              <a:rPr lang="en-US" dirty="0"/>
              <a:t> in the target language (if they exist).</a:t>
            </a:r>
          </a:p>
          <a:p>
            <a:r>
              <a:rPr lang="en-US" dirty="0"/>
              <a:t>  •  Explanation of how three vowel sounds are connected, showing the start, direction and end.</a:t>
            </a:r>
          </a:p>
          <a:p>
            <a:r>
              <a:rPr lang="en-US" dirty="0"/>
              <a:t>  •  Examples and locations in the word structure.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70958"/>
            <a:ext cx="7920880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7138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332657"/>
            <a:ext cx="48245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Challenges in Learning and Producing Different Vowel Types</a:t>
            </a:r>
          </a:p>
          <a:p>
            <a:r>
              <a:rPr lang="en-US" sz="2400" dirty="0"/>
              <a:t>  •  Common difficulties faced by learners:</a:t>
            </a:r>
          </a:p>
          <a:p>
            <a:r>
              <a:rPr lang="en-US" sz="2400" dirty="0"/>
              <a:t>    *  Distinguishing </a:t>
            </a:r>
            <a:r>
              <a:rPr lang="en-US" sz="2400" dirty="0" err="1"/>
              <a:t>monophthongs</a:t>
            </a:r>
            <a:r>
              <a:rPr lang="en-US" sz="2400" dirty="0"/>
              <a:t>, diphthongs, and </a:t>
            </a:r>
            <a:r>
              <a:rPr lang="en-US" sz="2400" dirty="0" err="1"/>
              <a:t>triphthongs</a:t>
            </a:r>
            <a:endParaRPr lang="en-US" sz="2400" dirty="0"/>
          </a:p>
          <a:p>
            <a:r>
              <a:rPr lang="en-US" sz="2400" dirty="0"/>
              <a:t>    *  Producing vowel glides</a:t>
            </a:r>
          </a:p>
          <a:p>
            <a:r>
              <a:rPr lang="en-US" sz="2400" dirty="0"/>
              <a:t>    *  Interference from the first language</a:t>
            </a:r>
          </a:p>
          <a:p>
            <a:r>
              <a:rPr lang="en-US" sz="2400" dirty="0"/>
              <a:t>    *  Vowel reduction and the schwa</a:t>
            </a:r>
          </a:p>
          <a:p>
            <a:r>
              <a:rPr lang="en-US" sz="2400" dirty="0"/>
              <a:t>  •  Specific examples of pronunciation errors.</a:t>
            </a: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2656"/>
            <a:ext cx="3888432" cy="525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1912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55976" y="332656"/>
            <a:ext cx="4572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 Strategies for Learning and Improving Vowel Sounds</a:t>
            </a:r>
          </a:p>
          <a:p>
            <a:r>
              <a:rPr lang="en-US" sz="2400" dirty="0"/>
              <a:t>  •  Techniques for improving pronunciation:</a:t>
            </a:r>
          </a:p>
          <a:p>
            <a:r>
              <a:rPr lang="en-US" sz="2400" dirty="0"/>
              <a:t>    *  Auditory discrimination</a:t>
            </a:r>
          </a:p>
          <a:p>
            <a:r>
              <a:rPr lang="en-US" sz="2400" dirty="0"/>
              <a:t>    *  Articulatory training</a:t>
            </a:r>
          </a:p>
          <a:p>
            <a:r>
              <a:rPr lang="en-US" sz="2400" dirty="0"/>
              <a:t>    *  Visual aids and diagrams</a:t>
            </a:r>
          </a:p>
          <a:p>
            <a:r>
              <a:rPr lang="en-US" sz="2400" dirty="0"/>
              <a:t>    *  Minimal pairs</a:t>
            </a:r>
          </a:p>
          <a:p>
            <a:r>
              <a:rPr lang="en-US" sz="2400" dirty="0"/>
              <a:t>    *  Use of recording one’s own pronunciation.</a:t>
            </a:r>
          </a:p>
          <a:p>
            <a:r>
              <a:rPr lang="en-US" sz="2400" dirty="0"/>
              <a:t>  •  The importance of feedback from teachers and native speakers.</a:t>
            </a:r>
          </a:p>
          <a:p>
            <a:r>
              <a:rPr lang="en-US" sz="2400" dirty="0"/>
              <a:t>  •  Use of online resources and pronunciation tools.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46" y="637800"/>
            <a:ext cx="3995489" cy="4652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000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836712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/>
              <a:t>The Role of </a:t>
            </a:r>
            <a:r>
              <a:rPr lang="en-US" sz="2800" dirty="0" err="1"/>
              <a:t>Monophthongs</a:t>
            </a:r>
            <a:r>
              <a:rPr lang="en-US" sz="2800" dirty="0"/>
              <a:t>, Diphthongs and </a:t>
            </a:r>
            <a:r>
              <a:rPr lang="en-US" sz="2800" dirty="0" err="1"/>
              <a:t>Triphthongs</a:t>
            </a:r>
            <a:r>
              <a:rPr lang="en-US" sz="2800" dirty="0"/>
              <a:t> in Connected Speech</a:t>
            </a:r>
          </a:p>
          <a:p>
            <a:r>
              <a:rPr lang="en-US" sz="2800" dirty="0"/>
              <a:t>  •  How vowel types vary in connected speech and context.</a:t>
            </a:r>
          </a:p>
          <a:p>
            <a:r>
              <a:rPr lang="en-US" sz="2800" dirty="0"/>
              <a:t>  •  The role of stress patterns on vowel quality and length.</a:t>
            </a:r>
          </a:p>
          <a:p>
            <a:r>
              <a:rPr lang="en-US" sz="2800" dirty="0"/>
              <a:t>  •  The impact of vowel reduction and assimilation on these vowel types.</a:t>
            </a:r>
            <a:endParaRPr lang="ru-RU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24744"/>
            <a:ext cx="3312368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547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16632"/>
            <a:ext cx="8136904" cy="5564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/>
              <a:t> Conclusion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•   Summary: </a:t>
            </a:r>
            <a:r>
              <a:rPr lang="en-US" sz="2400" dirty="0" err="1"/>
              <a:t>Monophthongs</a:t>
            </a:r>
            <a:r>
              <a:rPr lang="en-US" sz="2400" dirty="0"/>
              <a:t> are single vowels; diphthongs involve a glide between two vowels; and </a:t>
            </a:r>
            <a:r>
              <a:rPr lang="en-US" sz="2400" dirty="0" err="1"/>
              <a:t>triphthongs</a:t>
            </a:r>
            <a:r>
              <a:rPr lang="en-US" sz="2400" dirty="0"/>
              <a:t> involve glides through three vowels.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•   Importance: Understanding these vowel types is key for improving pronunciation.</a:t>
            </a:r>
          </a:p>
          <a:p>
            <a:pPr algn="just">
              <a:lnSpc>
                <a:spcPct val="150000"/>
              </a:lnSpc>
            </a:pPr>
            <a:r>
              <a:rPr lang="en-US" sz="2400" dirty="0"/>
              <a:t>•   Implications: For language learning and teaching, it is important to understand how different vowel types are produced and used in speech, so that they are effectively taught and learned.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492304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</TotalTime>
  <Words>481</Words>
  <Application>Microsoft Office PowerPoint</Application>
  <PresentationFormat>Экран (4:3)</PresentationFormat>
  <Paragraphs>54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Аспект</vt:lpstr>
      <vt:lpstr>Monophthongs, Diphthongs, and Triphthongs in a Language Being Learned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YuTech</dc:creator>
  <cp:lastModifiedBy>Canon</cp:lastModifiedBy>
  <cp:revision>3</cp:revision>
  <dcterms:created xsi:type="dcterms:W3CDTF">2025-01-12T10:16:17Z</dcterms:created>
  <dcterms:modified xsi:type="dcterms:W3CDTF">2025-01-22T09:58:04Z</dcterms:modified>
</cp:coreProperties>
</file>