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58" r:id="rId3"/>
    <p:sldId id="259" r:id="rId4"/>
    <p:sldId id="260" r:id="rId5"/>
    <p:sldId id="261" r:id="rId6"/>
    <p:sldId id="262" r:id="rId7"/>
    <p:sldId id="263" r:id="rId8"/>
    <p:sldId id="269" r:id="rId9"/>
    <p:sldId id="270" r:id="rId10"/>
    <p:sldId id="264" r:id="rId11"/>
    <p:sldId id="265" r:id="rId12"/>
    <p:sldId id="266" r:id="rId13"/>
    <p:sldId id="267" r:id="rId14"/>
    <p:sldId id="268" r:id="rId15"/>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2" autoAdjust="0"/>
    <p:restoredTop sz="94660"/>
  </p:normalViewPr>
  <p:slideViewPr>
    <p:cSldViewPr snapToGrid="0">
      <p:cViewPr>
        <p:scale>
          <a:sx n="66" d="100"/>
          <a:sy n="66" d="100"/>
        </p:scale>
        <p:origin x="972"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ru-RU"/>
              <a:t>Образец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5/6/2024</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033E54A-A8CA-48C1-9504-691B58049D29}" type="datetimeFigureOut">
              <a:rPr lang="en-US" dirty="0"/>
              <a:t>5/6/2024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5F6C806-BBF7-471C-9527-881CE2266695}" type="datetimeFigureOut">
              <a:rPr lang="en-US" dirty="0"/>
              <a:t>5/6/2024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8C94063-DF36-4330-A365-08DA1FA5B7D6}" type="datetimeFigureOut">
              <a:rPr lang="en-US" dirty="0"/>
              <a:t>5/6/2024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ru-RU"/>
              <a:t>Образец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08A7C6C-0F39-4D70-8E8D-FE5B9C95FA73}" type="datetimeFigureOut">
              <a:rPr lang="en-US" dirty="0"/>
              <a:t>5/6/2024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dirty="0"/>
              <a:t>5/6/2024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ru-RU"/>
              <a:t>Образец текста</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BA7A723-92A7-435B-B681-F25B092FEFEB}" type="datetimeFigureOut">
              <a:rPr lang="en-US" dirty="0"/>
              <a:t>5/6/2024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dirty="0"/>
              <a:t>5/6/2024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5/6/2024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F53789A-C914-4DB1-8815-80B5EC7335C5}" type="datetimeFigureOut">
              <a:rPr lang="en-US" dirty="0"/>
              <a:t>5/6/2024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E6440AA-91A0-436F-8FDB-C0F939DCAE21}" type="datetimeFigureOut">
              <a:rPr lang="en-US" dirty="0"/>
              <a:t>5/6/2024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E59FD0C-5451-4CA0-86AF-E70AE3279989}" type="datetimeFigureOut">
              <a:rPr lang="en-US" dirty="0"/>
              <a:t>5/6/2024</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CF807E-BB33-4599-B844-57E32338C32F}"/>
              </a:ext>
            </a:extLst>
          </p:cNvPr>
          <p:cNvSpPr>
            <a:spLocks noGrp="1"/>
          </p:cNvSpPr>
          <p:nvPr>
            <p:ph type="ctrTitle"/>
          </p:nvPr>
        </p:nvSpPr>
        <p:spPr>
          <a:xfrm>
            <a:off x="2315168" y="-1984248"/>
            <a:ext cx="9418320" cy="4041648"/>
          </a:xfrm>
        </p:spPr>
        <p:txBody>
          <a:bodyPr>
            <a:normAutofit/>
          </a:bodyPr>
          <a:lstStyle/>
          <a:p>
            <a:pPr algn="ctr"/>
            <a:r>
              <a:rPr lang="en-GB" sz="2400" dirty="0" err="1"/>
              <a:t>Noinersial</a:t>
            </a:r>
            <a:r>
              <a:rPr lang="en-GB" sz="2400" dirty="0"/>
              <a:t> </a:t>
            </a:r>
            <a:r>
              <a:rPr lang="en-GB" sz="2400" dirty="0" err="1"/>
              <a:t>sanoq</a:t>
            </a:r>
            <a:r>
              <a:rPr lang="en-GB" sz="2400" dirty="0"/>
              <a:t> </a:t>
            </a:r>
            <a:r>
              <a:rPr lang="en-GB" sz="2400" dirty="0" err="1"/>
              <a:t>tizimlaridagi</a:t>
            </a:r>
            <a:br>
              <a:rPr lang="ru-RU" sz="2400" dirty="0"/>
            </a:br>
            <a:r>
              <a:rPr lang="en-GB" sz="2400" dirty="0" err="1"/>
              <a:t>inersiya</a:t>
            </a:r>
            <a:r>
              <a:rPr lang="en-GB" sz="2400" dirty="0"/>
              <a:t> </a:t>
            </a:r>
            <a:r>
              <a:rPr lang="en-GB" sz="2400" dirty="0" err="1"/>
              <a:t>kuchlari</a:t>
            </a:r>
            <a:br>
              <a:rPr lang="ru-RU" dirty="0"/>
            </a:br>
            <a:endParaRPr lang="ru-RU" sz="3200" dirty="0"/>
          </a:p>
        </p:txBody>
      </p:sp>
      <p:sp>
        <p:nvSpPr>
          <p:cNvPr id="3" name="Подзаголовок 2">
            <a:extLst>
              <a:ext uri="{FF2B5EF4-FFF2-40B4-BE49-F238E27FC236}">
                <a16:creationId xmlns:a16="http://schemas.microsoft.com/office/drawing/2014/main" id="{F069B756-B9FE-4BA0-A231-945901D6924E}"/>
              </a:ext>
            </a:extLst>
          </p:cNvPr>
          <p:cNvSpPr>
            <a:spLocks noGrp="1"/>
          </p:cNvSpPr>
          <p:nvPr>
            <p:ph type="subTitle" idx="1"/>
          </p:nvPr>
        </p:nvSpPr>
        <p:spPr>
          <a:xfrm>
            <a:off x="1609111" y="2791524"/>
            <a:ext cx="9687779" cy="3007392"/>
          </a:xfrm>
        </p:spPr>
        <p:txBody>
          <a:bodyPr>
            <a:normAutofit/>
          </a:bodyPr>
          <a:lstStyle/>
          <a:p>
            <a:r>
              <a:rPr lang="en-GB" sz="2000" b="1">
                <a:solidFill>
                  <a:schemeClr val="tx1"/>
                </a:solidFill>
              </a:rPr>
              <a:t>Reja:</a:t>
            </a:r>
            <a:endParaRPr lang="ru-RU" sz="2000" b="1">
              <a:solidFill>
                <a:schemeClr val="tx1"/>
              </a:solidFill>
            </a:endParaRPr>
          </a:p>
          <a:p>
            <a:r>
              <a:rPr lang="en-GB" sz="2000" b="1">
                <a:solidFill>
                  <a:schemeClr val="tx1"/>
                </a:solidFill>
              </a:rPr>
              <a:t>1.Galileyning nisbiylik prinsipi.</a:t>
            </a:r>
            <a:endParaRPr lang="ru-RU" sz="2000" b="1">
              <a:solidFill>
                <a:schemeClr val="tx1"/>
              </a:solidFill>
            </a:endParaRPr>
          </a:p>
          <a:p>
            <a:r>
              <a:rPr lang="en-GB" sz="2000" b="1">
                <a:solidFill>
                  <a:schemeClr val="tx1"/>
                </a:solidFill>
              </a:rPr>
              <a:t>2.Inersial sanoq sistemalari</a:t>
            </a:r>
            <a:endParaRPr lang="ru-RU" sz="2000" b="1">
              <a:solidFill>
                <a:schemeClr val="tx1"/>
              </a:solidFill>
            </a:endParaRPr>
          </a:p>
          <a:p>
            <a:r>
              <a:rPr lang="en-GB" sz="2000" b="1">
                <a:solidFill>
                  <a:schemeClr val="tx1"/>
                </a:solidFill>
              </a:rPr>
              <a:t>3.Inersiya kuchi</a:t>
            </a:r>
            <a:endParaRPr lang="ru-RU" sz="2000" b="1">
              <a:solidFill>
                <a:schemeClr val="tx1"/>
              </a:solidFill>
            </a:endParaRPr>
          </a:p>
          <a:p>
            <a:r>
              <a:rPr lang="en-GB" sz="2000" b="1">
                <a:solidFill>
                  <a:schemeClr val="tx1"/>
                </a:solidFill>
              </a:rPr>
              <a:t>4.Noinersial sanoq sistemalari</a:t>
            </a:r>
            <a:endParaRPr lang="ru-RU" sz="2000" b="1">
              <a:solidFill>
                <a:schemeClr val="tx1"/>
              </a:solidFill>
            </a:endParaRPr>
          </a:p>
          <a:p>
            <a:endParaRPr lang="ru-RU"/>
          </a:p>
        </p:txBody>
      </p:sp>
    </p:spTree>
    <p:extLst>
      <p:ext uri="{BB962C8B-B14F-4D97-AF65-F5344CB8AC3E}">
        <p14:creationId xmlns:p14="http://schemas.microsoft.com/office/powerpoint/2010/main" val="416611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346ADA-4129-42D3-8345-421689D2EC8D}"/>
              </a:ext>
            </a:extLst>
          </p:cNvPr>
          <p:cNvSpPr/>
          <p:nvPr/>
        </p:nvSpPr>
        <p:spPr>
          <a:xfrm>
            <a:off x="1192191" y="601884"/>
            <a:ext cx="10139423" cy="4920834"/>
          </a:xfrm>
          <a:prstGeom prst="rect">
            <a:avLst/>
          </a:prstGeom>
        </p:spPr>
        <p:txBody>
          <a:bodyPr wrap="square">
            <a:spAutoFit/>
          </a:bodyPr>
          <a:lstStyle/>
          <a:p>
            <a:r>
              <a:rPr lang="en-US" sz="2000">
                <a:latin typeface="Times New Roman" panose="02020603050405020304" pitchFamily="18" charset="0"/>
                <a:cs typeface="Times New Roman" panose="02020603050405020304" pitchFamily="18" charset="0"/>
              </a:rPr>
              <a:t>						</a:t>
            </a:r>
            <a:r>
              <a:rPr lang="en-GB" b="1"/>
              <a:t>4.Noinersial sanoq sistemalari</a:t>
            </a:r>
            <a:endParaRPr lang="ru-RU"/>
          </a:p>
          <a:p>
            <a:pPr algn="just">
              <a:lnSpc>
                <a:spcPct val="150000"/>
              </a:lnSpc>
            </a:pPr>
            <a:r>
              <a:rPr lang="en-GB" sz="2000">
                <a:latin typeface="Times New Roman" panose="02020603050405020304" pitchFamily="18" charset="0"/>
                <a:cs typeface="Times New Roman" panose="02020603050405020304" pitchFamily="18" charset="0"/>
              </a:rPr>
              <a:t>	1. Vagon harakatlanmayotgan holda К va К' sanoq sistemalaridagi kuzatuvchilarning fikri aynan bir xil bo’ladi  Vagonning gorizontal polida turgan sharning og’rlik kuchi polning reaktsiya kuchi bilan muvozanatlanganligi uchun Nyutonning birinchi qonuniga asosan, shar o’zining tinch holatini saqlaydi. Vagon to’g’ri chiziq bo’lib tekis harakatlangan  holda ham sharning vaziyati o’zgarmasligini К va К' sanoq sistemalaridagi kuzatuvchilar qayd qiladilar. Ma‘lumki, Yer sirti bilan bog’langan sanoq sistemasini taqriban inertsial sanoq sistemasi deb hisoblash mumkin edi. Shuning uchun К’ sanoq sistemasi К sanoq sistemasiga (ya‘ni inertsial sanoq sistemasiga) nisbatan tinch turgan yoki to’g’ri chiziqli tekis harakat qilayotgan hollarda inertsial sanoq sistemasi deb hisoblanadi</a:t>
            </a:r>
            <a:endParaRPr lang="ru-RU" sz="2000">
              <a:latin typeface="Times New Roman" panose="02020603050405020304" pitchFamily="18" charset="0"/>
              <a:cs typeface="Times New Roman" panose="02020603050405020304" pitchFamily="18" charset="0"/>
            </a:endParaRPr>
          </a:p>
          <a:p>
            <a:pPr algn="just">
              <a:lnSpc>
                <a:spcPct val="150000"/>
              </a:lnSpc>
            </a:pPr>
            <a:endParaRPr lang="ru-RU">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2200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346ADA-4129-42D3-8345-421689D2EC8D}"/>
              </a:ext>
            </a:extLst>
          </p:cNvPr>
          <p:cNvSpPr/>
          <p:nvPr/>
        </p:nvSpPr>
        <p:spPr>
          <a:xfrm>
            <a:off x="1192191" y="601884"/>
            <a:ext cx="10139423" cy="5447645"/>
          </a:xfrm>
          <a:prstGeom prst="rect">
            <a:avLst/>
          </a:prstGeom>
        </p:spPr>
        <p:txBody>
          <a:bodyPr wrap="square">
            <a:spAutoFit/>
          </a:bodyPr>
          <a:lstStyle/>
          <a:p>
            <a:pPr algn="just">
              <a:lnSpc>
                <a:spcPct val="150000"/>
              </a:lnSpc>
            </a:pPr>
            <a:r>
              <a:rPr lang="en-US" sz="2000">
                <a:latin typeface="Times New Roman" panose="02020603050405020304" pitchFamily="18" charset="0"/>
                <a:cs typeface="Times New Roman" panose="02020603050405020304" pitchFamily="18" charset="0"/>
              </a:rPr>
              <a:t>	</a:t>
            </a:r>
            <a:r>
              <a:rPr lang="en-GB" sz="2000">
                <a:latin typeface="Times New Roman" panose="02020603050405020304" pitchFamily="18" charset="0"/>
                <a:cs typeface="Times New Roman" panose="02020603050405020304" pitchFamily="18" charset="0"/>
              </a:rPr>
              <a:t>2. Vagon  tezlanish bilan harakatlanayotgan holda К va К’ sanoq sistemalaridagi kuzatuvchilarning fikrlari farqlanadi. К sanoq sistemasidagya kuzatuvchi quyidagicha fikr yurita oladi. Vagon va u bilan mustahkam bog’langan jismlar ОХ yo’nalishida  tezla­nish bilan harakatlanyapti. Sharni esa vagon bilan bog’lanmagan jism deb hisoblash mumkin, chunki shar bilan vagon poli orasidagi ishqalanish kuchi e‘tiborga olmasa ham bo’ladigan darajada kichik. Binobarin, shar vagon bilan birgalikda tezlanuvchan harakatda qatnashmaydi. Aksincha, Nyutonning birinchi qonuniga asosan, shar o’zining tinch holatini saqlaydi. Shuning uchun vagonning tezlanuvchan harakati boshlangan   vaqtda ham, harakat boshlanganidan biror  vaqt o’tganida ќам  sharning К sanoq sistemasidagi vaziyatining kordinatasi (xshar) o’zgarmay qolayapti. Vagon esa  vaqt davomida ОХ yo’nalishida biror  masofaga siljib qoladi. Shu sababli vagon devori va shar orasidagi masofa o’zgaradi.</a:t>
            </a:r>
            <a:endParaRPr lang="ru-RU" sz="2000">
              <a:latin typeface="Times New Roman" panose="02020603050405020304" pitchFamily="18" charset="0"/>
              <a:cs typeface="Times New Roman" panose="02020603050405020304" pitchFamily="18" charset="0"/>
            </a:endParaRPr>
          </a:p>
          <a:p>
            <a:endParaRPr lang="ru-RU">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6805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346ADA-4129-42D3-8345-421689D2EC8D}"/>
              </a:ext>
            </a:extLst>
          </p:cNvPr>
          <p:cNvSpPr/>
          <p:nvPr/>
        </p:nvSpPr>
        <p:spPr>
          <a:xfrm>
            <a:off x="3565001" y="1435261"/>
            <a:ext cx="10139423" cy="498663"/>
          </a:xfrm>
          <a:prstGeom prst="rect">
            <a:avLst/>
          </a:prstGeom>
        </p:spPr>
        <p:txBody>
          <a:bodyPr wrap="square">
            <a:spAutoFit/>
          </a:bodyPr>
          <a:lstStyle/>
          <a:p>
            <a:pPr algn="just">
              <a:lnSpc>
                <a:spcPct val="150000"/>
              </a:lnSpc>
            </a:pPr>
            <a:r>
              <a:rPr lang="en-US" sz="2000">
                <a:latin typeface="Times New Roman" panose="02020603050405020304" pitchFamily="18" charset="0"/>
                <a:cs typeface="Times New Roman" panose="02020603050405020304" pitchFamily="18" charset="0"/>
              </a:rPr>
              <a:t>	</a:t>
            </a:r>
            <a:endParaRPr lang="ru-RU">
              <a:latin typeface="Times New Roman" panose="02020603050405020304" pitchFamily="18" charset="0"/>
              <a:cs typeface="Times New Roman" panose="02020603050405020304" pitchFamily="18" charset="0"/>
            </a:endParaRPr>
          </a:p>
        </p:txBody>
      </p:sp>
      <p:pic>
        <p:nvPicPr>
          <p:cNvPr id="2050" name="Рисунок 4">
            <a:extLst>
              <a:ext uri="{FF2B5EF4-FFF2-40B4-BE49-F238E27FC236}">
                <a16:creationId xmlns:a16="http://schemas.microsoft.com/office/drawing/2014/main" id="{6C0A4E2E-C4CB-49E3-8855-F7CAC3FDE5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875" y="1653960"/>
            <a:ext cx="10709504" cy="30892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a:extLst>
              <a:ext uri="{FF2B5EF4-FFF2-40B4-BE49-F238E27FC236}">
                <a16:creationId xmlns:a16="http://schemas.microsoft.com/office/drawing/2014/main" id="{3FA94119-15CE-41C5-B313-3A0E46E7EAE6}"/>
              </a:ext>
            </a:extLst>
          </p:cNvPr>
          <p:cNvSpPr>
            <a:spLocks noChangeArrowheads="1"/>
          </p:cNvSpPr>
          <p:nvPr/>
        </p:nvSpPr>
        <p:spPr bwMode="auto">
          <a:xfrm>
            <a:off x="2372810" y="30050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ru-RU"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endParaRPr kumimoji="0" lang="ru-RU" altLang="ru-RU"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5" name="Rectangle 5">
            <a:extLst>
              <a:ext uri="{FF2B5EF4-FFF2-40B4-BE49-F238E27FC236}">
                <a16:creationId xmlns:a16="http://schemas.microsoft.com/office/drawing/2014/main" id="{46F128C3-F889-43A1-A766-FCBB124851B8}"/>
              </a:ext>
            </a:extLst>
          </p:cNvPr>
          <p:cNvSpPr>
            <a:spLocks noChangeArrowheads="1"/>
          </p:cNvSpPr>
          <p:nvPr/>
        </p:nvSpPr>
        <p:spPr bwMode="auto">
          <a:xfrm>
            <a:off x="2372810" y="51767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419164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346ADA-4129-42D3-8345-421689D2EC8D}"/>
              </a:ext>
            </a:extLst>
          </p:cNvPr>
          <p:cNvSpPr/>
          <p:nvPr/>
        </p:nvSpPr>
        <p:spPr>
          <a:xfrm>
            <a:off x="3565001" y="1435261"/>
            <a:ext cx="10139423" cy="498663"/>
          </a:xfrm>
          <a:prstGeom prst="rect">
            <a:avLst/>
          </a:prstGeom>
        </p:spPr>
        <p:txBody>
          <a:bodyPr wrap="square">
            <a:spAutoFit/>
          </a:bodyPr>
          <a:lstStyle/>
          <a:p>
            <a:pPr algn="just">
              <a:lnSpc>
                <a:spcPct val="150000"/>
              </a:lnSpc>
            </a:pPr>
            <a:r>
              <a:rPr lang="en-US" sz="2000">
                <a:latin typeface="Times New Roman" panose="02020603050405020304" pitchFamily="18" charset="0"/>
                <a:cs typeface="Times New Roman" panose="02020603050405020304" pitchFamily="18" charset="0"/>
              </a:rPr>
              <a:t>	</a:t>
            </a:r>
            <a:endParaRPr lang="ru-RU">
              <a:latin typeface="Times New Roman" panose="02020603050405020304" pitchFamily="18" charset="0"/>
              <a:cs typeface="Times New Roman" panose="02020603050405020304" pitchFamily="18" charset="0"/>
            </a:endParaRPr>
          </a:p>
        </p:txBody>
      </p:sp>
      <p:sp>
        <p:nvSpPr>
          <p:cNvPr id="4" name="Rectangle 4">
            <a:extLst>
              <a:ext uri="{FF2B5EF4-FFF2-40B4-BE49-F238E27FC236}">
                <a16:creationId xmlns:a16="http://schemas.microsoft.com/office/drawing/2014/main" id="{3FA94119-15CE-41C5-B313-3A0E46E7EAE6}"/>
              </a:ext>
            </a:extLst>
          </p:cNvPr>
          <p:cNvSpPr>
            <a:spLocks noChangeArrowheads="1"/>
          </p:cNvSpPr>
          <p:nvPr/>
        </p:nvSpPr>
        <p:spPr bwMode="auto">
          <a:xfrm>
            <a:off x="2372810" y="30050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ru-RU"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endParaRPr kumimoji="0" lang="ru-RU" altLang="ru-RU"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5" name="Rectangle 5">
            <a:extLst>
              <a:ext uri="{FF2B5EF4-FFF2-40B4-BE49-F238E27FC236}">
                <a16:creationId xmlns:a16="http://schemas.microsoft.com/office/drawing/2014/main" id="{46F128C3-F889-43A1-A766-FCBB124851B8}"/>
              </a:ext>
            </a:extLst>
          </p:cNvPr>
          <p:cNvSpPr>
            <a:spLocks noChangeArrowheads="1"/>
          </p:cNvSpPr>
          <p:nvPr/>
        </p:nvSpPr>
        <p:spPr bwMode="auto">
          <a:xfrm>
            <a:off x="2372810" y="51767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Rectangle 2">
            <a:extLst>
              <a:ext uri="{FF2B5EF4-FFF2-40B4-BE49-F238E27FC236}">
                <a16:creationId xmlns:a16="http://schemas.microsoft.com/office/drawing/2014/main" id="{E3FCFE16-E5A8-4CD8-8E18-1379FB5F3970}"/>
              </a:ext>
            </a:extLst>
          </p:cNvPr>
          <p:cNvSpPr>
            <a:spLocks noChangeArrowheads="1"/>
          </p:cNvSpPr>
          <p:nvPr/>
        </p:nvSpPr>
        <p:spPr bwMode="auto">
          <a:xfrm>
            <a:off x="2040297" y="2268986"/>
            <a:ext cx="1550575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ru-RU" sz="1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endParaRPr kumimoji="0" lang="ru-RU" altLang="ru-RU"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pic>
        <p:nvPicPr>
          <p:cNvPr id="3073" name="Рисунок 5">
            <a:extLst>
              <a:ext uri="{FF2B5EF4-FFF2-40B4-BE49-F238E27FC236}">
                <a16:creationId xmlns:a16="http://schemas.microsoft.com/office/drawing/2014/main" id="{09F43BB4-ECAF-45EF-8D45-B79FCE4382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5506" y="1488688"/>
            <a:ext cx="9952622" cy="364237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B748FB9D-DE5B-47AB-A11B-C966D2B45DCC}"/>
              </a:ext>
            </a:extLst>
          </p:cNvPr>
          <p:cNvSpPr>
            <a:spLocks noChangeArrowheads="1"/>
          </p:cNvSpPr>
          <p:nvPr/>
        </p:nvSpPr>
        <p:spPr bwMode="auto">
          <a:xfrm flipV="1">
            <a:off x="2040297" y="5128243"/>
            <a:ext cx="15505755" cy="48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319347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346ADA-4129-42D3-8345-421689D2EC8D}"/>
              </a:ext>
            </a:extLst>
          </p:cNvPr>
          <p:cNvSpPr/>
          <p:nvPr/>
        </p:nvSpPr>
        <p:spPr>
          <a:xfrm>
            <a:off x="3565001" y="1435261"/>
            <a:ext cx="10139423" cy="498663"/>
          </a:xfrm>
          <a:prstGeom prst="rect">
            <a:avLst/>
          </a:prstGeom>
        </p:spPr>
        <p:txBody>
          <a:bodyPr wrap="square">
            <a:spAutoFit/>
          </a:bodyPr>
          <a:lstStyle/>
          <a:p>
            <a:pPr algn="just">
              <a:lnSpc>
                <a:spcPct val="150000"/>
              </a:lnSpc>
            </a:pPr>
            <a:r>
              <a:rPr lang="en-US" sz="2000">
                <a:latin typeface="Times New Roman" panose="02020603050405020304" pitchFamily="18" charset="0"/>
                <a:cs typeface="Times New Roman" panose="02020603050405020304" pitchFamily="18" charset="0"/>
              </a:rPr>
              <a:t>	</a:t>
            </a:r>
            <a:endParaRPr lang="ru-RU">
              <a:latin typeface="Times New Roman" panose="02020603050405020304" pitchFamily="18" charset="0"/>
              <a:cs typeface="Times New Roman" panose="02020603050405020304" pitchFamily="18" charset="0"/>
            </a:endParaRPr>
          </a:p>
        </p:txBody>
      </p:sp>
      <p:sp>
        <p:nvSpPr>
          <p:cNvPr id="5" name="Rectangle 5">
            <a:extLst>
              <a:ext uri="{FF2B5EF4-FFF2-40B4-BE49-F238E27FC236}">
                <a16:creationId xmlns:a16="http://schemas.microsoft.com/office/drawing/2014/main" id="{46F128C3-F889-43A1-A766-FCBB124851B8}"/>
              </a:ext>
            </a:extLst>
          </p:cNvPr>
          <p:cNvSpPr>
            <a:spLocks noChangeArrowheads="1"/>
          </p:cNvSpPr>
          <p:nvPr/>
        </p:nvSpPr>
        <p:spPr bwMode="auto">
          <a:xfrm>
            <a:off x="2372810" y="51767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3">
            <a:extLst>
              <a:ext uri="{FF2B5EF4-FFF2-40B4-BE49-F238E27FC236}">
                <a16:creationId xmlns:a16="http://schemas.microsoft.com/office/drawing/2014/main" id="{B748FB9D-DE5B-47AB-A11B-C966D2B45DCC}"/>
              </a:ext>
            </a:extLst>
          </p:cNvPr>
          <p:cNvSpPr>
            <a:spLocks noChangeArrowheads="1"/>
          </p:cNvSpPr>
          <p:nvPr/>
        </p:nvSpPr>
        <p:spPr bwMode="auto">
          <a:xfrm flipV="1">
            <a:off x="2040297" y="5128243"/>
            <a:ext cx="15505755" cy="48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7" name="Прямоугольник 6">
            <a:extLst>
              <a:ext uri="{FF2B5EF4-FFF2-40B4-BE49-F238E27FC236}">
                <a16:creationId xmlns:a16="http://schemas.microsoft.com/office/drawing/2014/main" id="{92F6BD0A-DCC0-41C9-A77C-FF9B075B0DC5}"/>
              </a:ext>
            </a:extLst>
          </p:cNvPr>
          <p:cNvSpPr/>
          <p:nvPr/>
        </p:nvSpPr>
        <p:spPr>
          <a:xfrm>
            <a:off x="1215189" y="404242"/>
            <a:ext cx="10238874" cy="5727017"/>
          </a:xfrm>
          <a:prstGeom prst="rect">
            <a:avLst/>
          </a:prstGeom>
        </p:spPr>
        <p:txBody>
          <a:bodyPr wrap="square">
            <a:spAutoFit/>
          </a:bodyPr>
          <a:lstStyle/>
          <a:p>
            <a:pPr algn="ctr">
              <a:lnSpc>
                <a:spcPct val="115000"/>
              </a:lnSpc>
              <a:spcAft>
                <a:spcPts val="0"/>
              </a:spcAft>
            </a:pPr>
            <a:r>
              <a:rPr lang="en-US" sz="2000">
                <a:latin typeface="Times New Roman" panose="02020603050405020304" pitchFamily="18" charset="0"/>
                <a:ea typeface="Times New Roman" panose="02020603050405020304" pitchFamily="18" charset="0"/>
              </a:rPr>
              <a:t>Adabiyotlar:</a:t>
            </a:r>
            <a:endParaRPr lang="ru-RU" sz="2000">
              <a:latin typeface="Times New Roman" panose="02020603050405020304" pitchFamily="18" charset="0"/>
              <a:ea typeface="Times New Roman" panose="02020603050405020304" pitchFamily="18" charset="0"/>
            </a:endParaRPr>
          </a:p>
          <a:p>
            <a:pPr algn="ctr">
              <a:lnSpc>
                <a:spcPct val="115000"/>
              </a:lnSpc>
              <a:spcAft>
                <a:spcPts val="0"/>
              </a:spcAft>
            </a:pPr>
            <a:r>
              <a:rPr lang="en-US" sz="2000" b="1">
                <a:latin typeface="Times New Roman" panose="02020603050405020304" pitchFamily="18" charset="0"/>
                <a:ea typeface="Times New Roman" panose="02020603050405020304" pitchFamily="18" charset="0"/>
              </a:rPr>
              <a:t> </a:t>
            </a:r>
            <a:endParaRPr lang="ru-RU" sz="200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en-US" sz="2000" i="1">
                <a:latin typeface="Times New Roman" panose="02020603050405020304" pitchFamily="18" charset="0"/>
                <a:ea typeface="Times New Roman" panose="02020603050405020304" pitchFamily="18" charset="0"/>
              </a:rPr>
              <a:t>Ma’ruzalar matni.</a:t>
            </a:r>
            <a:endParaRPr lang="ru-RU" sz="200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en-US" sz="2000" i="1">
                <a:latin typeface="Times New Roman" panose="02020603050405020304" pitchFamily="18" charset="0"/>
                <a:ea typeface="Times New Roman" panose="02020603050405020304" pitchFamily="18" charset="0"/>
              </a:rPr>
              <a:t>Nigmatov K. Radioelektronika asoslari. T., 1994.</a:t>
            </a:r>
            <a:endParaRPr lang="ru-RU" sz="200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en-US" sz="2000" i="1">
                <a:latin typeface="Times New Roman" panose="02020603050405020304" pitchFamily="18" charset="0"/>
                <a:ea typeface="Times New Roman" panose="02020603050405020304" pitchFamily="18" charset="0"/>
              </a:rPr>
              <a:t>Qo‘yliyev B.T. Tabiatning fizik xossalari bitmas-tuganmasdir. Qarshi, 2005.</a:t>
            </a:r>
            <a:endParaRPr lang="ru-RU" sz="200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ru-RU" sz="2000" i="1">
                <a:latin typeface="Times New Roman" panose="02020603050405020304" pitchFamily="18" charset="0"/>
                <a:ea typeface="Times New Roman" panose="02020603050405020304" pitchFamily="18" charset="0"/>
              </a:rPr>
              <a:t>Гершунский Б.С. Основи электроники и микроэлектроники. М., 1990.</a:t>
            </a:r>
            <a:endParaRPr lang="ru-RU" sz="200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ru-RU" sz="2000" i="1">
                <a:latin typeface="Times New Roman" panose="02020603050405020304" pitchFamily="18" charset="0"/>
                <a:ea typeface="Times New Roman" panose="02020603050405020304" pitchFamily="18" charset="0"/>
              </a:rPr>
              <a:t>Манаев Э.И. Основи радиоэлектроники. М., 1989.</a:t>
            </a:r>
            <a:endParaRPr lang="ru-RU" sz="200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ru-RU" sz="2000" i="1">
                <a:latin typeface="Times New Roman" panose="02020603050405020304" pitchFamily="18" charset="0"/>
                <a:ea typeface="Times New Roman" panose="02020603050405020304" pitchFamily="18" charset="0"/>
              </a:rPr>
              <a:t>Молчанов А.П., Занадворов П.Н. Курс электроники и радиотехники. </a:t>
            </a:r>
            <a:r>
              <a:rPr lang="en-US" sz="2000" i="1">
                <a:latin typeface="Times New Roman" panose="02020603050405020304" pitchFamily="18" charset="0"/>
                <a:ea typeface="Times New Roman" panose="02020603050405020304" pitchFamily="18" charset="0"/>
              </a:rPr>
              <a:t>М., Наука, 1976</a:t>
            </a:r>
            <a:r>
              <a:rPr lang="ru-RU" sz="2000" i="1">
                <a:latin typeface="Times New Roman" panose="02020603050405020304" pitchFamily="18" charset="0"/>
                <a:ea typeface="Times New Roman" panose="02020603050405020304" pitchFamily="18" charset="0"/>
              </a:rPr>
              <a:t>.</a:t>
            </a:r>
            <a:endParaRPr lang="ru-RU" sz="200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tabLst>
                <a:tab pos="457200" algn="l"/>
              </a:tabLst>
            </a:pPr>
            <a:r>
              <a:rPr lang="ru-RU" sz="2000" i="1">
                <a:latin typeface="Times New Roman" panose="02020603050405020304" pitchFamily="18" charset="0"/>
                <a:ea typeface="Times New Roman" panose="02020603050405020304" pitchFamily="18" charset="0"/>
              </a:rPr>
              <a:t>Степаненко И.П. Основи теории транзисторов и транзисторних схем. </a:t>
            </a:r>
            <a:r>
              <a:rPr lang="en-US" sz="2000" i="1">
                <a:latin typeface="Times New Roman" panose="02020603050405020304" pitchFamily="18" charset="0"/>
                <a:ea typeface="Times New Roman" panose="02020603050405020304" pitchFamily="18" charset="0"/>
              </a:rPr>
              <a:t>М., Энергия, 1977</a:t>
            </a:r>
            <a:r>
              <a:rPr lang="ru-RU" sz="2000" i="1">
                <a:latin typeface="Times New Roman" panose="02020603050405020304" pitchFamily="18" charset="0"/>
                <a:ea typeface="Times New Roman" panose="02020603050405020304" pitchFamily="18" charset="0"/>
              </a:rPr>
              <a:t>.</a:t>
            </a:r>
            <a:endParaRPr lang="ru-RU" sz="2000">
              <a:latin typeface="Times New Roman" panose="02020603050405020304" pitchFamily="18" charset="0"/>
              <a:ea typeface="Times New Roman" panose="02020603050405020304" pitchFamily="18" charset="0"/>
            </a:endParaRPr>
          </a:p>
          <a:p>
            <a:pPr algn="ctr">
              <a:lnSpc>
                <a:spcPct val="115000"/>
              </a:lnSpc>
              <a:spcAft>
                <a:spcPts val="0"/>
              </a:spcAft>
            </a:pPr>
            <a:r>
              <a:rPr lang="uz-Cyrl-UZ" sz="2000">
                <a:latin typeface="Times New Roman" panose="02020603050405020304" pitchFamily="18" charset="0"/>
                <a:ea typeface="Times New Roman" panose="02020603050405020304" pitchFamily="18" charset="0"/>
              </a:rPr>
              <a:t> </a:t>
            </a:r>
            <a:endParaRPr lang="ru-RU" sz="2000">
              <a:latin typeface="Times New Roman" panose="02020603050405020304" pitchFamily="18" charset="0"/>
              <a:ea typeface="Times New Roman" panose="02020603050405020304" pitchFamily="18" charset="0"/>
            </a:endParaRPr>
          </a:p>
          <a:p>
            <a:pPr algn="ctr">
              <a:lnSpc>
                <a:spcPct val="115000"/>
              </a:lnSpc>
              <a:spcAft>
                <a:spcPts val="0"/>
              </a:spcAft>
            </a:pPr>
            <a:r>
              <a:rPr lang="uz-Cyrl-UZ" sz="2000" b="1">
                <a:latin typeface="Times New Roman" panose="02020603050405020304" pitchFamily="18" charset="0"/>
                <a:ea typeface="Times New Roman" panose="02020603050405020304" pitchFamily="18" charset="0"/>
              </a:rPr>
              <a:t>Qо‘shimcha adabiyotlar</a:t>
            </a:r>
            <a:r>
              <a:rPr lang="en-US" sz="2000" b="1">
                <a:latin typeface="Times New Roman" panose="02020603050405020304" pitchFamily="18" charset="0"/>
                <a:ea typeface="Times New Roman" panose="02020603050405020304" pitchFamily="18" charset="0"/>
              </a:rPr>
              <a:t>:</a:t>
            </a:r>
            <a:endParaRPr lang="ru-RU" sz="2000">
              <a:latin typeface="Times New Roman" panose="02020603050405020304" pitchFamily="18" charset="0"/>
              <a:ea typeface="Times New Roman" panose="02020603050405020304" pitchFamily="18" charset="0"/>
            </a:endParaRPr>
          </a:p>
          <a:p>
            <a:pPr>
              <a:lnSpc>
                <a:spcPct val="115000"/>
              </a:lnSpc>
              <a:spcAft>
                <a:spcPts val="0"/>
              </a:spcAft>
            </a:pPr>
            <a:r>
              <a:rPr lang="uz-Cyrl-UZ" sz="2000" i="1">
                <a:latin typeface="Times New Roman" panose="02020603050405020304" pitchFamily="18" charset="0"/>
                <a:ea typeface="Times New Roman" panose="02020603050405020304" pitchFamily="18" charset="0"/>
              </a:rPr>
              <a:t> </a:t>
            </a:r>
            <a:endParaRPr lang="ru-RU" sz="2000">
              <a:latin typeface="Times New Roman" panose="02020603050405020304" pitchFamily="18" charset="0"/>
              <a:ea typeface="Times New Roman" panose="02020603050405020304" pitchFamily="18" charset="0"/>
            </a:endParaRPr>
          </a:p>
          <a:p>
            <a:pPr marL="342900" lvl="0" indent="-342900">
              <a:lnSpc>
                <a:spcPct val="115000"/>
              </a:lnSpc>
              <a:spcAft>
                <a:spcPts val="0"/>
              </a:spcAft>
              <a:buFont typeface="+mj-lt"/>
              <a:buAutoNum type="arabicPeriod"/>
            </a:pPr>
            <a:r>
              <a:rPr lang="uz-Cyrl-UZ" sz="2000" i="1">
                <a:latin typeface="Times New Roman" panose="02020603050405020304" pitchFamily="18" charset="0"/>
                <a:ea typeface="Times New Roman" panose="02020603050405020304" pitchFamily="18" charset="0"/>
              </a:rPr>
              <a:t>Жеребсов И.П. Основи электроники. М. Энергоатомиздат 1989 г. </a:t>
            </a:r>
            <a:endParaRPr lang="ru-RU" sz="2000">
              <a:latin typeface="Times New Roman" panose="02020603050405020304" pitchFamily="18" charset="0"/>
              <a:ea typeface="Times New Roman" panose="02020603050405020304" pitchFamily="18" charset="0"/>
            </a:endParaRPr>
          </a:p>
          <a:p>
            <a:pPr>
              <a:lnSpc>
                <a:spcPct val="115000"/>
              </a:lnSpc>
              <a:spcAft>
                <a:spcPts val="0"/>
              </a:spcAft>
            </a:pPr>
            <a:r>
              <a:rPr lang="uz-Cyrl-UZ" sz="2000" i="1">
                <a:latin typeface="Times New Roman" panose="02020603050405020304" pitchFamily="18" charset="0"/>
                <a:ea typeface="Times New Roman" panose="02020603050405020304" pitchFamily="18" charset="0"/>
              </a:rPr>
              <a:t>2.   Гусев В.Г., Гусев </a:t>
            </a:r>
            <a:r>
              <a:rPr lang="ru-RU" sz="2000" i="1">
                <a:latin typeface="Times New Roman" panose="02020603050405020304" pitchFamily="18" charset="0"/>
                <a:ea typeface="Times New Roman" panose="02020603050405020304" pitchFamily="18" charset="0"/>
              </a:rPr>
              <a:t>Ю</a:t>
            </a:r>
            <a:r>
              <a:rPr lang="uz-Cyrl-UZ" sz="2000" i="1">
                <a:latin typeface="Times New Roman" panose="02020603050405020304" pitchFamily="18" charset="0"/>
                <a:ea typeface="Times New Roman" panose="02020603050405020304" pitchFamily="18" charset="0"/>
              </a:rPr>
              <a:t>.М  Электроника. М.1991 г.</a:t>
            </a:r>
            <a:endParaRPr lang="ru-RU" sz="2000">
              <a:latin typeface="Times New Roman" panose="02020603050405020304" pitchFamily="18" charset="0"/>
              <a:ea typeface="Times New Roman" panose="02020603050405020304" pitchFamily="18" charset="0"/>
            </a:endParaRPr>
          </a:p>
          <a:p>
            <a:pPr>
              <a:lnSpc>
                <a:spcPct val="115000"/>
              </a:lnSpc>
              <a:spcAft>
                <a:spcPts val="0"/>
              </a:spcAft>
            </a:pPr>
            <a:r>
              <a:rPr lang="uz-Cyrl-UZ" sz="2000">
                <a:latin typeface="Times New Roman" panose="02020603050405020304" pitchFamily="18" charset="0"/>
                <a:ea typeface="Times New Roman" panose="02020603050405020304" pitchFamily="18" charset="0"/>
              </a:rPr>
              <a:t> </a:t>
            </a:r>
            <a:endParaRPr lang="ru-RU"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7906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CF807E-BB33-4599-B844-57E32338C32F}"/>
              </a:ext>
            </a:extLst>
          </p:cNvPr>
          <p:cNvSpPr>
            <a:spLocks noGrp="1"/>
          </p:cNvSpPr>
          <p:nvPr>
            <p:ph type="ctrTitle"/>
          </p:nvPr>
        </p:nvSpPr>
        <p:spPr>
          <a:xfrm>
            <a:off x="856526" y="787077"/>
            <a:ext cx="10455799" cy="5182567"/>
          </a:xfrm>
        </p:spPr>
        <p:txBody>
          <a:bodyPr>
            <a:normAutofit/>
          </a:bodyPr>
          <a:lstStyle/>
          <a:p>
            <a:pPr>
              <a:lnSpc>
                <a:spcPct val="150000"/>
              </a:lnSpc>
            </a:pPr>
            <a:r>
              <a:rPr lang="en-GB" sz="2200" b="1"/>
              <a:t>			</a:t>
            </a:r>
            <a:br>
              <a:rPr lang="ru-RU" sz="2200"/>
            </a:br>
            <a:endParaRPr lang="ru-RU" sz="3200"/>
          </a:p>
        </p:txBody>
      </p:sp>
      <p:sp>
        <p:nvSpPr>
          <p:cNvPr id="4" name="Прямоугольник 3">
            <a:extLst>
              <a:ext uri="{FF2B5EF4-FFF2-40B4-BE49-F238E27FC236}">
                <a16:creationId xmlns:a16="http://schemas.microsoft.com/office/drawing/2014/main" id="{DEBD3C82-F42F-458D-A0F7-1D0F0FE2F74A}"/>
              </a:ext>
            </a:extLst>
          </p:cNvPr>
          <p:cNvSpPr/>
          <p:nvPr/>
        </p:nvSpPr>
        <p:spPr>
          <a:xfrm>
            <a:off x="1018571" y="625033"/>
            <a:ext cx="10544537" cy="3729419"/>
          </a:xfrm>
          <a:prstGeom prst="rect">
            <a:avLst/>
          </a:prstGeom>
        </p:spPr>
        <p:txBody>
          <a:bodyPr wrap="square">
            <a:spAutoFit/>
          </a:bodyPr>
          <a:lstStyle/>
          <a:p>
            <a:pPr algn="just">
              <a:lnSpc>
                <a:spcPct val="150000"/>
              </a:lnSpc>
            </a:pPr>
            <a:r>
              <a:rPr lang="en-GB" b="1"/>
              <a:t>	</a:t>
            </a:r>
            <a:r>
              <a:rPr lang="en-GB" sz="2000" b="1">
                <a:latin typeface="Times New Roman" panose="02020603050405020304" pitchFamily="18" charset="0"/>
                <a:cs typeface="Times New Roman" panose="02020603050405020304" pitchFamily="18" charset="0"/>
              </a:rPr>
              <a:t>Galilei nisbiylik prinsipi</a:t>
            </a:r>
            <a:r>
              <a:rPr lang="en-GB" sz="2000">
                <a:latin typeface="Times New Roman" panose="02020603050405020304" pitchFamily="18" charset="0"/>
                <a:cs typeface="Times New Roman" panose="02020603050405020304" pitchFamily="18" charset="0"/>
              </a:rPr>
              <a:t> — Nyutonning klassik mexanikasida barcha inersial sanoq tizimlarining fizikaviy teng huquqlilik prinsipi. Bu holat mexanika qonunlari birday boʻlganida namoyon boʻladi. Biror inersial sanoq tizimida oʻtkaziladigan har qanday mexanik tajribalar asosida muayyan tizim tinch holatda yoki tugʻri chiziqli tekis harakatda ekanligini aniqlab boʻlmaydi. Bu holatni birinchi boʻlib 1636-yil Galileo Galiley aniqlagan.</a:t>
            </a:r>
            <a:r>
              <a:rPr lang="en-US" sz="2000">
                <a:latin typeface="Times New Roman" panose="02020603050405020304" pitchFamily="18" charset="0"/>
                <a:cs typeface="Times New Roman" panose="02020603050405020304" pitchFamily="18" charset="0"/>
              </a:rPr>
              <a:t> </a:t>
            </a:r>
            <a:r>
              <a:rPr lang="en-GB" sz="2000">
                <a:latin typeface="Times New Roman" panose="02020603050405020304" pitchFamily="18" charset="0"/>
                <a:cs typeface="Times New Roman" panose="02020603050405020304" pitchFamily="18" charset="0"/>
              </a:rPr>
              <a:t>Moddiy nuqtaning harakati nisbiydir: uning holati, tezligi, trayektoriyasining shakli ushbu harakat qaysi inersial sanoq tizimi (sanoq jismi)ga nisbatan qaralishiga bogʻliq. </a:t>
            </a:r>
            <a:r>
              <a:rPr lang="en-US" sz="2000">
                <a:latin typeface="Times New Roman" panose="02020603050405020304" pitchFamily="18" charset="0"/>
                <a:cs typeface="Times New Roman" panose="02020603050405020304" pitchFamily="18" charset="0"/>
              </a:rPr>
              <a:t>Shuning bilan birga, klassik mexanika qonunlari barcha inersial sanoq tizimlarida birday boʻladi</a:t>
            </a:r>
            <a:r>
              <a:rPr lang="en-US" sz="2000"/>
              <a:t>.</a:t>
            </a:r>
            <a:endParaRPr lang="ru-RU" sz="2000"/>
          </a:p>
        </p:txBody>
      </p:sp>
    </p:spTree>
    <p:extLst>
      <p:ext uri="{BB962C8B-B14F-4D97-AF65-F5344CB8AC3E}">
        <p14:creationId xmlns:p14="http://schemas.microsoft.com/office/powerpoint/2010/main" val="3618930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CF807E-BB33-4599-B844-57E32338C32F}"/>
              </a:ext>
            </a:extLst>
          </p:cNvPr>
          <p:cNvSpPr>
            <a:spLocks noGrp="1"/>
          </p:cNvSpPr>
          <p:nvPr>
            <p:ph type="ctrTitle"/>
          </p:nvPr>
        </p:nvSpPr>
        <p:spPr>
          <a:xfrm>
            <a:off x="7772433" y="2978293"/>
            <a:ext cx="4523741" cy="3141821"/>
          </a:xfrm>
        </p:spPr>
        <p:txBody>
          <a:bodyPr>
            <a:normAutofit/>
          </a:bodyPr>
          <a:lstStyle/>
          <a:p>
            <a:pPr>
              <a:lnSpc>
                <a:spcPct val="150000"/>
              </a:lnSpc>
            </a:pPr>
            <a:r>
              <a:rPr lang="en-GB" sz="2200" b="1"/>
              <a:t>			</a:t>
            </a:r>
            <a:br>
              <a:rPr lang="ru-RU" sz="2200"/>
            </a:br>
            <a:br>
              <a:rPr lang="ru-RU"/>
            </a:br>
            <a:endParaRPr lang="ru-RU" sz="3200"/>
          </a:p>
        </p:txBody>
      </p:sp>
      <p:pic>
        <p:nvPicPr>
          <p:cNvPr id="1025" name="Рисунок 1" descr="Галилей, Галилео — Википедия">
            <a:extLst>
              <a:ext uri="{FF2B5EF4-FFF2-40B4-BE49-F238E27FC236}">
                <a16:creationId xmlns:a16="http://schemas.microsoft.com/office/drawing/2014/main" id="{6F6768B8-5D39-46D3-B102-194DDB29D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8893" y="502935"/>
            <a:ext cx="4014874" cy="5360229"/>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a:extLst>
              <a:ext uri="{FF2B5EF4-FFF2-40B4-BE49-F238E27FC236}">
                <a16:creationId xmlns:a16="http://schemas.microsoft.com/office/drawing/2014/main" id="{581CB912-AB5A-4A5F-B7A5-5F893AA3BD04}"/>
              </a:ext>
            </a:extLst>
          </p:cNvPr>
          <p:cNvSpPr/>
          <p:nvPr/>
        </p:nvSpPr>
        <p:spPr>
          <a:xfrm>
            <a:off x="5133768" y="370390"/>
            <a:ext cx="6392486" cy="4524315"/>
          </a:xfrm>
          <a:prstGeom prst="rect">
            <a:avLst/>
          </a:prstGeom>
        </p:spPr>
        <p:txBody>
          <a:bodyPr wrap="square">
            <a:spAutoFit/>
          </a:bodyPr>
          <a:lstStyle/>
          <a:p>
            <a:pPr algn="just">
              <a:lnSpc>
                <a:spcPct val="150000"/>
              </a:lnSpc>
            </a:pPr>
            <a:r>
              <a:rPr lang="en-GB">
                <a:latin typeface="Arial" panose="020B0604020202020204" pitchFamily="34" charset="0"/>
                <a:ea typeface="Calibri" panose="020F0502020204030204" pitchFamily="34" charset="0"/>
              </a:rPr>
              <a:t>	</a:t>
            </a:r>
            <a:r>
              <a:rPr lang="en-US" sz="2000">
                <a:latin typeface="Times New Roman" panose="02020603050405020304" pitchFamily="18" charset="0"/>
                <a:ea typeface="Calibri" panose="020F0502020204030204" pitchFamily="34" charset="0"/>
                <a:cs typeface="Times New Roman" panose="02020603050405020304" pitchFamily="18" charset="0"/>
              </a:rPr>
              <a:t>Mexanik harakatning nisbiyligi va mexanika qonunlarining turli inersial sanoq tizimlarida birday bulishi Galilei nisbiylik prinsipi mazmunini tashkil qiladi. </a:t>
            </a:r>
            <a:r>
              <a:rPr lang="en-US" sz="2000">
                <a:latin typeface="Times New Roman" panose="02020603050405020304" pitchFamily="18" charset="0"/>
                <a:cs typeface="Times New Roman" panose="02020603050405020304" pitchFamily="18" charset="0"/>
              </a:rPr>
              <a:t>Matematik jihatdan Galilei nisbiylik prinsipi mexanika tenglamalarining harakatlanayotgan nuqtalar koordinatalarini (vaqtning ham inersial sanoq tizimidan boshqasiga oʻtishdagi almashtirishlarga — Galilei almashtirishlariga nisbatan invariantligini ifodalaydi (qarang Nisbiylik nazariyasi).</a:t>
            </a:r>
            <a:endParaRPr lang="ru-RU" sz="2000">
              <a:latin typeface="Times New Roman" panose="02020603050405020304" pitchFamily="18" charset="0"/>
              <a:cs typeface="Times New Roman" panose="02020603050405020304" pitchFamily="18" charset="0"/>
            </a:endParaRPr>
          </a:p>
          <a:p>
            <a:endParaRPr lang="ru-RU"/>
          </a:p>
        </p:txBody>
      </p:sp>
    </p:spTree>
    <p:extLst>
      <p:ext uri="{BB962C8B-B14F-4D97-AF65-F5344CB8AC3E}">
        <p14:creationId xmlns:p14="http://schemas.microsoft.com/office/powerpoint/2010/main" val="4238715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CF807E-BB33-4599-B844-57E32338C32F}"/>
              </a:ext>
            </a:extLst>
          </p:cNvPr>
          <p:cNvSpPr>
            <a:spLocks noGrp="1"/>
          </p:cNvSpPr>
          <p:nvPr>
            <p:ph type="ctrTitle"/>
          </p:nvPr>
        </p:nvSpPr>
        <p:spPr>
          <a:xfrm>
            <a:off x="902369" y="555874"/>
            <a:ext cx="10996863" cy="5664451"/>
          </a:xfrm>
        </p:spPr>
        <p:txBody>
          <a:bodyPr>
            <a:normAutofit/>
          </a:bodyPr>
          <a:lstStyle/>
          <a:p>
            <a:pPr>
              <a:lnSpc>
                <a:spcPct val="150000"/>
              </a:lnSpc>
            </a:pPr>
            <a:r>
              <a:rPr lang="en-GB" sz="2200" b="1"/>
              <a:t>			</a:t>
            </a:r>
            <a:br>
              <a:rPr lang="ru-RU" sz="2200"/>
            </a:br>
            <a:br>
              <a:rPr lang="ru-RU"/>
            </a:br>
            <a:endParaRPr lang="ru-RU" sz="3200"/>
          </a:p>
        </p:txBody>
      </p:sp>
      <p:sp>
        <p:nvSpPr>
          <p:cNvPr id="4" name="Прямоугольник 3">
            <a:extLst>
              <a:ext uri="{FF2B5EF4-FFF2-40B4-BE49-F238E27FC236}">
                <a16:creationId xmlns:a16="http://schemas.microsoft.com/office/drawing/2014/main" id="{174AC807-62CD-478F-A249-F004D0DC75FA}"/>
              </a:ext>
            </a:extLst>
          </p:cNvPr>
          <p:cNvSpPr/>
          <p:nvPr/>
        </p:nvSpPr>
        <p:spPr>
          <a:xfrm>
            <a:off x="1203767" y="405114"/>
            <a:ext cx="10085864" cy="5315366"/>
          </a:xfrm>
          <a:prstGeom prst="rect">
            <a:avLst/>
          </a:prstGeom>
        </p:spPr>
        <p:txBody>
          <a:bodyPr wrap="square">
            <a:spAutoFit/>
          </a:bodyPr>
          <a:lstStyle/>
          <a:p>
            <a:pPr algn="ctr">
              <a:lnSpc>
                <a:spcPct val="150000"/>
              </a:lnSpc>
              <a:spcBef>
                <a:spcPts val="600"/>
              </a:spcBef>
              <a:spcAft>
                <a:spcPts val="600"/>
              </a:spcAft>
            </a:pPr>
            <a:r>
              <a:rPr lang="en-US" sz="2200" b="1">
                <a:latin typeface="Arial" panose="020B0604020202020204" pitchFamily="34" charset="0"/>
                <a:ea typeface="Times New Roman" panose="02020603050405020304" pitchFamily="18" charset="0"/>
              </a:rPr>
              <a:t>2.Inersial sanoq sistemasi</a:t>
            </a:r>
            <a:endParaRPr lang="ru-RU" sz="1200">
              <a:latin typeface="Times New Roman" panose="02020603050405020304" pitchFamily="18" charset="0"/>
              <a:ea typeface="Times New Roman" panose="02020603050405020304" pitchFamily="18" charset="0"/>
            </a:endParaRPr>
          </a:p>
          <a:p>
            <a:pPr algn="just">
              <a:lnSpc>
                <a:spcPct val="150000"/>
              </a:lnSpc>
              <a:spcBef>
                <a:spcPts val="600"/>
              </a:spcBef>
              <a:spcAft>
                <a:spcPts val="600"/>
              </a:spcAft>
            </a:pPr>
            <a:r>
              <a:rPr lang="en-US" sz="2000">
                <a:latin typeface="Arial" panose="020B0604020202020204" pitchFamily="34" charset="0"/>
                <a:ea typeface="Times New Roman" panose="02020603050405020304" pitchFamily="18" charset="0"/>
              </a:rPr>
              <a:t>	</a:t>
            </a:r>
            <a:r>
              <a:rPr lang="en-US" sz="2000">
                <a:latin typeface="Times New Roman" panose="02020603050405020304" pitchFamily="18" charset="0"/>
                <a:ea typeface="Times New Roman" panose="02020603050405020304" pitchFamily="18" charset="0"/>
                <a:cs typeface="Times New Roman" panose="02020603050405020304" pitchFamily="18" charset="0"/>
              </a:rPr>
              <a:t>Nyutonning hamma qonunlarida bajariladigan sanoq, sistemasi. Bunda har qanday jism oʻzining tinch holatini yoki toʻgʻri chiziqli tekis harakatini unga boshqa jism tomonidan taʼsir koʻrsatilib, uning shu holatini oʻzgartirishga majbur qilmagunicha saklaydi. Inersial sistemaga nisbatan toʻgʻri chizikli va tekis harakatlanayotgan har qanday sistema ham inersial sistema hisoblanadi. Tabiat qonunlarining ifodalari turli Inersial sanoq sistemasi yerda bir xil koʻrinishga ega (qarang Nisbiylik prinsipi); moddiy nuqtaning tezligi yorugʻlik tezligidan koʻp marta kichik boʻlganda uning turli Inersial sanoq sistemasiga nisbatan harakatlari orasidagi boglanish Galiley almashtirishlari bilan tezligi yoruglik tezligiga yaqin hollarda esa Lorens almashtirishlari bilan ifodalanadi. </a:t>
            </a:r>
            <a:r>
              <a:rPr lang="en-US" sz="2000">
                <a:latin typeface="Times New Roman" panose="02020603050405020304" pitchFamily="18" charset="0"/>
                <a:ea typeface="Calibri" panose="020F0502020204030204" pitchFamily="34" charset="0"/>
                <a:cs typeface="Times New Roman" panose="02020603050405020304" pitchFamily="18" charset="0"/>
              </a:rPr>
              <a:t>Har qanday yakkalangan sistemani Inersial sanoq sistemasi sifatida qabul qilish mumkin. </a:t>
            </a:r>
            <a:endParaRPr lang="ru-RU"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1803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174AC807-62CD-478F-A249-F004D0DC75FA}"/>
              </a:ext>
            </a:extLst>
          </p:cNvPr>
          <p:cNvSpPr/>
          <p:nvPr/>
        </p:nvSpPr>
        <p:spPr>
          <a:xfrm>
            <a:off x="1203767" y="405114"/>
            <a:ext cx="10085864" cy="498342"/>
          </a:xfrm>
          <a:prstGeom prst="rect">
            <a:avLst/>
          </a:prstGeom>
        </p:spPr>
        <p:txBody>
          <a:bodyPr wrap="square">
            <a:spAutoFit/>
          </a:bodyPr>
          <a:lstStyle/>
          <a:p>
            <a:pPr algn="just">
              <a:lnSpc>
                <a:spcPct val="150000"/>
              </a:lnSpc>
              <a:spcBef>
                <a:spcPts val="600"/>
              </a:spcBef>
              <a:spcAft>
                <a:spcPts val="600"/>
              </a:spcAft>
            </a:pPr>
            <a:r>
              <a:rPr lang="en-US" sz="2000">
                <a:latin typeface="Arial" panose="020B0604020202020204" pitchFamily="34" charset="0"/>
                <a:ea typeface="Times New Roman" panose="02020603050405020304" pitchFamily="18" charset="0"/>
              </a:rPr>
              <a:t>	</a:t>
            </a:r>
            <a:endParaRPr lang="ru-RU" sz="2000">
              <a:latin typeface="Times New Roman" panose="02020603050405020304" pitchFamily="18" charset="0"/>
              <a:cs typeface="Times New Roman" panose="02020603050405020304" pitchFamily="18" charset="0"/>
            </a:endParaRPr>
          </a:p>
        </p:txBody>
      </p:sp>
      <p:sp>
        <p:nvSpPr>
          <p:cNvPr id="5" name="Заголовок 4">
            <a:extLst>
              <a:ext uri="{FF2B5EF4-FFF2-40B4-BE49-F238E27FC236}">
                <a16:creationId xmlns:a16="http://schemas.microsoft.com/office/drawing/2014/main" id="{0DEC274D-82BA-4C9F-B75E-9B590FC66079}"/>
              </a:ext>
            </a:extLst>
          </p:cNvPr>
          <p:cNvSpPr>
            <a:spLocks noGrp="1"/>
          </p:cNvSpPr>
          <p:nvPr>
            <p:ph type="ctrTitle"/>
          </p:nvPr>
        </p:nvSpPr>
        <p:spPr>
          <a:xfrm>
            <a:off x="1335504" y="-2021305"/>
            <a:ext cx="9344687" cy="6821905"/>
          </a:xfrm>
        </p:spPr>
        <p:txBody>
          <a:bodyPr>
            <a:normAutofit/>
          </a:bodyPr>
          <a:lstStyle/>
          <a:p>
            <a:r>
              <a:rPr lang="en-US"/>
              <a:t>.</a:t>
            </a:r>
            <a:endParaRPr lang="ru-RU"/>
          </a:p>
        </p:txBody>
      </p:sp>
      <p:sp>
        <p:nvSpPr>
          <p:cNvPr id="6" name="Прямоугольник 5">
            <a:extLst>
              <a:ext uri="{FF2B5EF4-FFF2-40B4-BE49-F238E27FC236}">
                <a16:creationId xmlns:a16="http://schemas.microsoft.com/office/drawing/2014/main" id="{9EAD7696-8DC3-41F8-8C39-3E431134AEAF}"/>
              </a:ext>
            </a:extLst>
          </p:cNvPr>
          <p:cNvSpPr/>
          <p:nvPr/>
        </p:nvSpPr>
        <p:spPr>
          <a:xfrm>
            <a:off x="1203767" y="740780"/>
            <a:ext cx="10255170" cy="4652749"/>
          </a:xfrm>
          <a:prstGeom prst="rect">
            <a:avLst/>
          </a:prstGeom>
        </p:spPr>
        <p:txBody>
          <a:bodyPr wrap="square">
            <a:spAutoFit/>
          </a:bodyPr>
          <a:lstStyle/>
          <a:p>
            <a:pPr algn="just">
              <a:lnSpc>
                <a:spcPct val="150000"/>
              </a:lnSpc>
            </a:pPr>
            <a:r>
              <a:rPr lang="en-US">
                <a:latin typeface="Times New Roman" panose="02020603050405020304" pitchFamily="18" charset="0"/>
                <a:ea typeface="Calibri" panose="020F0502020204030204" pitchFamily="34" charset="0"/>
                <a:cs typeface="Times New Roman" panose="02020603050405020304" pitchFamily="18" charset="0"/>
              </a:rPr>
              <a:t>	</a:t>
            </a:r>
            <a:r>
              <a:rPr lang="en-US" sz="2000">
                <a:latin typeface="Times New Roman" panose="02020603050405020304" pitchFamily="18" charset="0"/>
                <a:ea typeface="Calibri" panose="020F0502020204030204" pitchFamily="34" charset="0"/>
                <a:cs typeface="Times New Roman" panose="02020603050405020304" pitchFamily="18" charset="0"/>
              </a:rPr>
              <a:t>Ammo tabiatda tashqi taʼsirlardan xoli mutlak, yakkalangan sistema mavjud boʻlmagani uchun Inersial sanoq sistemasi  ideallashtirilgan mavhum tushunchadir. Amalda Inersial sanoq sistemasi sifatida taqriban Yer, Kuyosh, galaktika markazi yoki tekis harakatlanayotgan poyezd qabul qilinadi va ularga nisbatan jismlar harakati oʻrganiladi. </a:t>
            </a:r>
            <a:r>
              <a:rPr lang="en-US" sz="2000">
                <a:latin typeface="Times New Roman" panose="02020603050405020304" pitchFamily="18" charset="0"/>
                <a:cs typeface="Times New Roman" panose="02020603050405020304" pitchFamily="18" charset="0"/>
              </a:rPr>
              <a:t>Macon, osmon mexanikasi va kosmonavtika masalalarini hal qilishda Inersial sanoq sistemasi sifatida, asosan, Quyosh massasining markazi qabul qilinib, ularning oʻqlari uchta yulduzga qaratiladi. Koʻpgina masalalarni hal etishda Inersial sanoq sistmasi sifatida Yer qabul qilingan. Shunday qilib, turli moddiy sis-temalar turlicha darajada inersialdir.</a:t>
            </a:r>
            <a:endParaRPr lang="ru-RU" sz="2000">
              <a:latin typeface="Times New Roman" panose="02020603050405020304" pitchFamily="18" charset="0"/>
              <a:cs typeface="Times New Roman" panose="02020603050405020304" pitchFamily="18" charset="0"/>
            </a:endParaRPr>
          </a:p>
          <a:p>
            <a:pPr algn="just">
              <a:lnSpc>
                <a:spcPct val="150000"/>
              </a:lnSpc>
            </a:pPr>
            <a:r>
              <a:rPr lang="en-US" sz="2000">
                <a:latin typeface="Times New Roman" panose="02020603050405020304" pitchFamily="18" charset="0"/>
                <a:cs typeface="Times New Roman" panose="02020603050405020304" pitchFamily="18" charset="0"/>
              </a:rPr>
              <a:t>	Sanoq sistemalarining inersialligi masalasi fizik maydonlarni hisobga olish zarur boʻlganda murakkablashadi</a:t>
            </a:r>
            <a:endParaRPr lang="ru-RU" sz="2000"/>
          </a:p>
        </p:txBody>
      </p:sp>
    </p:spTree>
    <p:extLst>
      <p:ext uri="{BB962C8B-B14F-4D97-AF65-F5344CB8AC3E}">
        <p14:creationId xmlns:p14="http://schemas.microsoft.com/office/powerpoint/2010/main" val="206935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9EAD7696-8DC3-41F8-8C39-3E431134AEAF}"/>
              </a:ext>
            </a:extLst>
          </p:cNvPr>
          <p:cNvSpPr/>
          <p:nvPr/>
        </p:nvSpPr>
        <p:spPr>
          <a:xfrm>
            <a:off x="5497974" y="451412"/>
            <a:ext cx="6227180" cy="4608698"/>
          </a:xfrm>
          <a:prstGeom prst="rect">
            <a:avLst/>
          </a:prstGeom>
        </p:spPr>
        <p:txBody>
          <a:bodyPr wrap="square">
            <a:spAutoFit/>
          </a:bodyPr>
          <a:lstStyle/>
          <a:p>
            <a:pPr algn="just">
              <a:lnSpc>
                <a:spcPct val="150000"/>
              </a:lnSpc>
            </a:pPr>
            <a:r>
              <a:rPr lang="en-US" sz="2000">
                <a:latin typeface="Times New Roman" panose="02020603050405020304" pitchFamily="18" charset="0"/>
                <a:cs typeface="Times New Roman" panose="02020603050405020304" pitchFamily="18" charset="0"/>
              </a:rPr>
              <a:t>	Inersial sanaoq sistemasiga ga nisbatan tezlanishli harakatlanayotgan sistemalar noinersialdir. Harakatni tavsiflash uchun noinersial sanoq sistemalari tanlangandagi nazariya umumiy nisbiylik nazariyasi deyiladi. Darhaqiqat, nisbiylik nazariyasi shuni koʻrsatadiki, gravitatsiya maydoni hisobga olinganda butun fazoda Inersial sanoq sistemasi mavjud emas; lekin kichik vaqt oraligʻida va fazoning yetarli dara-jada kichik sohasi uchun lokal — gali-ley Inersial sanoq sistemsi  kiritilishi mumkin.</a:t>
            </a:r>
            <a:endParaRPr lang="ru-RU" sz="2000">
              <a:latin typeface="Times New Roman" panose="02020603050405020304" pitchFamily="18" charset="0"/>
              <a:cs typeface="Times New Roman" panose="02020603050405020304" pitchFamily="18" charset="0"/>
            </a:endParaRPr>
          </a:p>
          <a:p>
            <a:pPr>
              <a:lnSpc>
                <a:spcPct val="150000"/>
              </a:lnSpc>
            </a:pPr>
            <a:endParaRPr lang="ru-RU"/>
          </a:p>
        </p:txBody>
      </p:sp>
      <p:pic>
        <p:nvPicPr>
          <p:cNvPr id="7" name="Рисунок 6" descr="Исаак Ньютон - биография, личная жизнь, фото">
            <a:extLst>
              <a:ext uri="{FF2B5EF4-FFF2-40B4-BE49-F238E27FC236}">
                <a16:creationId xmlns:a16="http://schemas.microsoft.com/office/drawing/2014/main" id="{9E4BFEED-1586-4F15-9D3A-483E43E2E8D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84790" y="626531"/>
            <a:ext cx="4085863" cy="5604938"/>
          </a:xfrm>
          <a:prstGeom prst="rect">
            <a:avLst/>
          </a:prstGeom>
          <a:noFill/>
          <a:ln>
            <a:noFill/>
          </a:ln>
        </p:spPr>
      </p:pic>
    </p:spTree>
    <p:extLst>
      <p:ext uri="{BB962C8B-B14F-4D97-AF65-F5344CB8AC3E}">
        <p14:creationId xmlns:p14="http://schemas.microsoft.com/office/powerpoint/2010/main" val="3187878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346ADA-4129-42D3-8345-421689D2EC8D}"/>
              </a:ext>
            </a:extLst>
          </p:cNvPr>
          <p:cNvSpPr/>
          <p:nvPr/>
        </p:nvSpPr>
        <p:spPr>
          <a:xfrm>
            <a:off x="1192191" y="601884"/>
            <a:ext cx="10139423" cy="6459717"/>
          </a:xfrm>
          <a:prstGeom prst="rect">
            <a:avLst/>
          </a:prstGeom>
        </p:spPr>
        <p:txBody>
          <a:bodyPr wrap="square">
            <a:spAutoFit/>
          </a:bodyPr>
          <a:lstStyle/>
          <a:p>
            <a:pPr algn="just">
              <a:lnSpc>
                <a:spcPct val="150000"/>
              </a:lnSpc>
            </a:pPr>
            <a:r>
              <a:rPr lang="en-US" sz="2000">
                <a:latin typeface="Times New Roman" panose="02020603050405020304" pitchFamily="18" charset="0"/>
                <a:cs typeface="Times New Roman" panose="02020603050405020304" pitchFamily="18" charset="0"/>
              </a:rPr>
              <a:t>	 Darhaqiqat, nisbiylik nazariyasi shuni koʻrsatadiki, gravitatsiya maydoni hisobga olinganda butun fazoda Inersial sanoq sistemasi mavjud emas; lekin kichik vaqt oraligʻida va fazoning yetarli dara-jada kichik sohasi uchun lokal — gali-ley Inersial sanoq sistemasi kiritilishi mumkin.</a:t>
            </a:r>
            <a:r>
              <a:rPr lang="en-GB" sz="2000">
                <a:latin typeface="Times New Roman" panose="02020603050405020304" pitchFamily="18" charset="0"/>
                <a:cs typeface="Times New Roman" panose="02020603050405020304" pitchFamily="18" charset="0"/>
              </a:rPr>
              <a:t> Inersiya markazi yoki massa markazi. Jismda yoki mexanik sistemada massa taqsimotini ifodalovchi nuqta koordinatalari Inersiya  markazi deyiladi. Inersiya markazi, koʻpincha, massa markazi ham deyiladi. Inersiya markazi mexanik sistema dinamikasida katta rol oʻynaydi. Sistemaga tegishli moddiy nuqtalar harakat miqdorlarining geometrik yigʻindisi sistema massasi bilan Inersiya  markazi tezligi koʻpayt-masiga teng . Inersiya  massasi sistema massasiga teng moddiy nuqtadek harakatlanadi. Inersiya markaziga qoʻyilgan kuch sifatida tashqi kuchlar bosh vektori olinadi.</a:t>
            </a:r>
            <a:endParaRPr lang="ru-RU" sz="2000">
              <a:latin typeface="Times New Roman" panose="02020603050405020304" pitchFamily="18" charset="0"/>
              <a:cs typeface="Times New Roman" panose="02020603050405020304" pitchFamily="18" charset="0"/>
            </a:endParaRPr>
          </a:p>
          <a:p>
            <a:pPr algn="just">
              <a:lnSpc>
                <a:spcPct val="150000"/>
              </a:lnSpc>
            </a:pPr>
            <a:r>
              <a:rPr lang="en-GB" sz="2000">
                <a:latin typeface="Times New Roman" panose="02020603050405020304" pitchFamily="18" charset="0"/>
                <a:cs typeface="Times New Roman" panose="02020603050405020304" pitchFamily="18" charset="0"/>
              </a:rPr>
              <a:t>	Yo’lning to’g’ri chiziqli gorizontal qismida harakatlanayotgan vagon ichidagi jismlar vaziyatini tekshiraylik. Buning uchun Yer sirti bilan bog’langan sanoq sistemasida va vagon bilan bog’langan  sanoq sistemasida turgan kuzatuvchilar nuqtai nazaridan fikr yuritaylik.</a:t>
            </a:r>
            <a:endParaRPr lang="ru-RU" sz="2000">
              <a:latin typeface="Times New Roman" panose="02020603050405020304" pitchFamily="18" charset="0"/>
              <a:cs typeface="Times New Roman" panose="02020603050405020304" pitchFamily="18" charset="0"/>
            </a:endParaRPr>
          </a:p>
          <a:p>
            <a:pPr algn="just">
              <a:lnSpc>
                <a:spcPct val="150000"/>
              </a:lnSpc>
            </a:pPr>
            <a:endParaRPr lang="ru-RU">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638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346ADA-4129-42D3-8345-421689D2EC8D}"/>
              </a:ext>
            </a:extLst>
          </p:cNvPr>
          <p:cNvSpPr/>
          <p:nvPr/>
        </p:nvSpPr>
        <p:spPr>
          <a:xfrm>
            <a:off x="1192191" y="601884"/>
            <a:ext cx="10139423" cy="498663"/>
          </a:xfrm>
          <a:prstGeom prst="rect">
            <a:avLst/>
          </a:prstGeom>
        </p:spPr>
        <p:txBody>
          <a:bodyPr wrap="square">
            <a:spAutoFit/>
          </a:bodyPr>
          <a:lstStyle/>
          <a:p>
            <a:pPr algn="just">
              <a:lnSpc>
                <a:spcPct val="150000"/>
              </a:lnSpc>
            </a:pPr>
            <a:r>
              <a:rPr lang="en-US" sz="2000">
                <a:latin typeface="Times New Roman" panose="02020603050405020304" pitchFamily="18" charset="0"/>
                <a:cs typeface="Times New Roman" panose="02020603050405020304" pitchFamily="18" charset="0"/>
              </a:rPr>
              <a:t>	</a:t>
            </a:r>
            <a:endParaRPr lang="ru-RU">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7E9DCCCD-C909-4872-B35D-4ED722707E8B}"/>
              </a:ext>
            </a:extLst>
          </p:cNvPr>
          <p:cNvSpPr/>
          <p:nvPr/>
        </p:nvSpPr>
        <p:spPr>
          <a:xfrm>
            <a:off x="1037229" y="423081"/>
            <a:ext cx="10577015" cy="5243551"/>
          </a:xfrm>
          <a:prstGeom prst="rect">
            <a:avLst/>
          </a:prstGeom>
        </p:spPr>
        <p:txBody>
          <a:bodyPr wrap="square">
            <a:spAutoFit/>
          </a:bodyPr>
          <a:lstStyle/>
          <a:p>
            <a:pPr algn="ctr">
              <a:lnSpc>
                <a:spcPct val="150000"/>
              </a:lnSpc>
              <a:spcAft>
                <a:spcPts val="1000"/>
              </a:spcAft>
            </a:pPr>
            <a:r>
              <a:rPr lang="en-GB" sz="2000" b="1">
                <a:latin typeface="Times New Roman" panose="02020603050405020304" pitchFamily="18" charset="0"/>
                <a:ea typeface="Calibri" panose="020F0502020204030204" pitchFamily="34" charset="0"/>
                <a:cs typeface="Times New Roman" panose="02020603050405020304" pitchFamily="18" charset="0"/>
              </a:rPr>
              <a:t>3.Inersiya kuchi</a:t>
            </a:r>
            <a:r>
              <a:rPr lang="en-GB" sz="2000">
                <a:latin typeface="Times New Roman" panose="02020603050405020304" pitchFamily="18" charset="0"/>
                <a:ea typeface="Calibri" panose="020F0502020204030204" pitchFamily="34" charset="0"/>
                <a:cs typeface="Times New Roman" panose="02020603050405020304" pitchFamily="18" charset="0"/>
              </a:rPr>
              <a:t>.</a:t>
            </a:r>
            <a:endParaRPr lang="ru-RU" sz="20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pPr>
            <a:r>
              <a:rPr lang="en-GB" sz="2000">
                <a:latin typeface="Times New Roman" panose="02020603050405020304" pitchFamily="18" charset="0"/>
                <a:ea typeface="Calibri" panose="020F0502020204030204" pitchFamily="34" charset="0"/>
                <a:cs typeface="Times New Roman" panose="02020603050405020304" pitchFamily="18" charset="0"/>
              </a:rPr>
              <a:t>Harakatdagi moddiy nuqta tezlanishiga qaramaqarshi yoʻnalgan va shu moddiy nukta massasi bilan tezlanishining koʻpaytmasi  Inersiya  kuchi deyiladi. Bu yerda tezlanish inersial koordinatalar sistemasiga nisbatan olingan. Mas, matematik mayatnikda markazdan krchma Inersiya  kuchi moddiy nuqta harakatini cheklovchi ipga qoʻyilgan boʻlib, mv ga teng; bu yerda v — moddiy nukta tezligi, g— mayatnik uzunligi. Inersiya kuchi tushunchasidan foydalanib, dinamika tenglamalari tuziladi, statika qonunlaridan dinamikada foydalanish mumkin. Moddiy nuqtaning nisbiy harakati koʻrilayotganda ham Inersiya kuchi tushunchasidan foydalaniladi.</a:t>
            </a:r>
            <a:r>
              <a:rPr lang="en-GB" sz="2000">
                <a:latin typeface="Times New Roman" panose="02020603050405020304" pitchFamily="18" charset="0"/>
                <a:cs typeface="Times New Roman" panose="02020603050405020304" pitchFamily="18" charset="0"/>
              </a:rPr>
              <a:t> Inersiya markazi yoki massa markazi. Jismda yoki mexanik sistemada massa taqsimotini ifodalovchi nuqta koordinatalari Inersiya  markazi deyiladi. Inersiya markazi, koʻpincha, massa markazi ham deyiladi. Inersiya markazi mexanik sistema dinamikasida katta rol oʻynaydi.</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2570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7346ADA-4129-42D3-8345-421689D2EC8D}"/>
              </a:ext>
            </a:extLst>
          </p:cNvPr>
          <p:cNvSpPr/>
          <p:nvPr/>
        </p:nvSpPr>
        <p:spPr>
          <a:xfrm>
            <a:off x="1192191" y="601884"/>
            <a:ext cx="10139423" cy="498663"/>
          </a:xfrm>
          <a:prstGeom prst="rect">
            <a:avLst/>
          </a:prstGeom>
        </p:spPr>
        <p:txBody>
          <a:bodyPr wrap="square">
            <a:spAutoFit/>
          </a:bodyPr>
          <a:lstStyle/>
          <a:p>
            <a:pPr algn="just">
              <a:lnSpc>
                <a:spcPct val="150000"/>
              </a:lnSpc>
            </a:pPr>
            <a:r>
              <a:rPr lang="en-US" sz="2000">
                <a:latin typeface="Times New Roman" panose="02020603050405020304" pitchFamily="18" charset="0"/>
                <a:cs typeface="Times New Roman" panose="02020603050405020304" pitchFamily="18" charset="0"/>
              </a:rPr>
              <a:t>	</a:t>
            </a:r>
            <a:endParaRPr lang="ru-RU">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66EE2552-C807-42C1-8500-1254CE7AC0DF}"/>
              </a:ext>
            </a:extLst>
          </p:cNvPr>
          <p:cNvSpPr/>
          <p:nvPr/>
        </p:nvSpPr>
        <p:spPr>
          <a:xfrm>
            <a:off x="1091821" y="601884"/>
            <a:ext cx="10239793" cy="3396892"/>
          </a:xfrm>
          <a:prstGeom prst="rect">
            <a:avLst/>
          </a:prstGeom>
        </p:spPr>
        <p:txBody>
          <a:bodyPr wrap="square">
            <a:spAutoFit/>
          </a:bodyPr>
          <a:lstStyle/>
          <a:p>
            <a:pPr algn="just">
              <a:lnSpc>
                <a:spcPct val="150000"/>
              </a:lnSpc>
              <a:spcAft>
                <a:spcPts val="1000"/>
              </a:spcAft>
            </a:pPr>
            <a:r>
              <a:rPr lang="en-GB" sz="2000">
                <a:latin typeface="Times New Roman" panose="02020603050405020304" pitchFamily="18" charset="0"/>
                <a:ea typeface="Calibri" panose="020F0502020204030204" pitchFamily="34" charset="0"/>
                <a:cs typeface="Times New Roman" panose="02020603050405020304" pitchFamily="18" charset="0"/>
              </a:rPr>
              <a:t>	Sistemaga tegishli moddiy nuqtalar harakat miqdorlarining geometrik yigʻindisi sistema massasi bilan Inersiya markazi tezligi koʻpayt-masiga teng . Inersiya massasi sistema massasiga teng moddiy nuqtadek harakatlanadi. Inersiya markaziga qoʻyilgan kuch sifatida tashqi kuchlar bosh vektori olinadi.</a:t>
            </a:r>
            <a:endParaRPr lang="ru-RU" sz="20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pPr>
            <a:r>
              <a:rPr lang="en-GB" sz="2000">
                <a:latin typeface="Times New Roman" panose="02020603050405020304" pitchFamily="18" charset="0"/>
                <a:ea typeface="Calibri" panose="020F0502020204030204" pitchFamily="34" charset="0"/>
                <a:cs typeface="Times New Roman" panose="02020603050405020304" pitchFamily="18" charset="0"/>
              </a:rPr>
              <a:t>	Yo’lning to’g’ri chiziqli gorizontal qismida harakatlanayotgan vagon ichidagi jismlar vaziyatini tekshiraylik. Buning uchun Yer sirti bilan bog’langan К sanoq sistemasida va vagon bilan bog’langan К' sanoq sistemasida turgan kuzatuvchilar nuqtai nazaridan fikr yuritaylik.</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3128069"/>
      </p:ext>
    </p:extLst>
  </p:cSld>
  <p:clrMapOvr>
    <a:masterClrMapping/>
  </p:clrMapOvr>
</p:sld>
</file>

<file path=ppt/theme/theme1.xml><?xml version="1.0" encoding="utf-8"?>
<a:theme xmlns:a="http://schemas.openxmlformats.org/drawingml/2006/main" name="Вид">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Вид</Template>
  <TotalTime>2100</TotalTime>
  <Words>1246</Words>
  <Application>Microsoft Office PowerPoint</Application>
  <PresentationFormat>Широкоэкранный</PresentationFormat>
  <Paragraphs>50</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Century Schoolbook</vt:lpstr>
      <vt:lpstr>Times New Roman</vt:lpstr>
      <vt:lpstr>Wingdings 2</vt:lpstr>
      <vt:lpstr>Вид</vt:lpstr>
      <vt:lpstr>Noinersial sanoq tizimlaridagi inersiya kuchlari </vt:lpstr>
      <vt:lpstr>    </vt:lpstr>
      <vt:lpstr>     </vt:lpstr>
      <vt:lpstr>     </vt:lpstr>
      <vt:lpst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Qarshi muhandislik iqtisodiyot instituti Elektronika va abtomatika fakulteti  TJA 242-23-guruh talabasi Abdisamadov Umidning Fizika fanidan tayyorlagan  mustaqil ishi</dc:title>
  <dc:creator>Ozodbek</dc:creator>
  <cp:lastModifiedBy>Lenovo</cp:lastModifiedBy>
  <cp:revision>13</cp:revision>
  <cp:lastPrinted>2024-05-06T07:49:10Z</cp:lastPrinted>
  <dcterms:created xsi:type="dcterms:W3CDTF">2024-04-23T11:46:20Z</dcterms:created>
  <dcterms:modified xsi:type="dcterms:W3CDTF">2024-05-06T11:42:27Z</dcterms:modified>
</cp:coreProperties>
</file>