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342" r:id="rId3"/>
    <p:sldId id="286" r:id="rId4"/>
    <p:sldId id="287" r:id="rId5"/>
    <p:sldId id="278" r:id="rId6"/>
    <p:sldId id="279" r:id="rId7"/>
    <p:sldId id="285" r:id="rId8"/>
    <p:sldId id="289" r:id="rId9"/>
    <p:sldId id="258" r:id="rId10"/>
    <p:sldId id="261" r:id="rId11"/>
    <p:sldId id="259" r:id="rId12"/>
    <p:sldId id="260" r:id="rId13"/>
    <p:sldId id="262" r:id="rId14"/>
    <p:sldId id="297" r:id="rId15"/>
    <p:sldId id="298" r:id="rId16"/>
    <p:sldId id="308" r:id="rId17"/>
    <p:sldId id="302" r:id="rId18"/>
    <p:sldId id="311" r:id="rId19"/>
    <p:sldId id="28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4" d="100"/>
          <a:sy n="74" d="100"/>
        </p:scale>
        <p:origin x="106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A5AB84ED-2A11-4618-9C21-60AF147F98C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A5AB84ED-2A11-4618-9C21-60AF147F98C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A5AB84ED-2A11-4618-9C21-60AF147F98C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76800" y="1600200"/>
            <a:ext cx="3810000" cy="4530725"/>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a:xfrm>
            <a:off x="914400" y="6251575"/>
            <a:ext cx="1981200" cy="457200"/>
          </a:xfrm>
        </p:spPr>
        <p:txBody>
          <a:bodyPr/>
          <a:lstStyle>
            <a:lvl1pPr>
              <a:defRPr/>
            </a:lvl1pPr>
          </a:lstStyle>
          <a:p>
            <a:endParaRPr lang="en-US" altLang="ru-RU"/>
          </a:p>
        </p:txBody>
      </p:sp>
      <p:sp>
        <p:nvSpPr>
          <p:cNvPr id="6" name="Нижний колонтитул 5"/>
          <p:cNvSpPr>
            <a:spLocks noGrp="1"/>
          </p:cNvSpPr>
          <p:nvPr>
            <p:ph type="ftr" sz="quarter" idx="11"/>
          </p:nvPr>
        </p:nvSpPr>
        <p:spPr>
          <a:xfrm>
            <a:off x="3352800" y="6248400"/>
            <a:ext cx="2971800" cy="457200"/>
          </a:xfrm>
        </p:spPr>
        <p:txBody>
          <a:bodyPr/>
          <a:lstStyle>
            <a:lvl1pPr>
              <a:defRPr/>
            </a:lvl1pPr>
          </a:lstStyle>
          <a:p>
            <a:endParaRPr lang="en-US" alt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fld id="{2E008FBA-DCCE-408F-B65C-F7E7307632A7}" type="slidenum">
              <a:rPr lang="en-US" altLang="ru-RU"/>
            </a:fld>
            <a:endParaRPr lang="en-US" alt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A5AB84ED-2A11-4618-9C21-60AF147F98C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A5AB84ED-2A11-4618-9C21-60AF147F98C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A5AB84ED-2A11-4618-9C21-60AF147F98C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A5AB84ED-2A11-4618-9C21-60AF147F98C3}"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A5AB84ED-2A11-4618-9C21-60AF147F98C3}"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AB84ED-2A11-4618-9C21-60AF147F98C3}"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A5AB84ED-2A11-4618-9C21-60AF147F98C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A5AB84ED-2A11-4618-9C21-60AF147F98C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8E4B39-B481-4DDC-96B1-82F6818BB03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B84ED-2A11-4618-9C21-60AF147F98C3}"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E4B39-B481-4DDC-96B1-82F6818BB038}" type="slidenum">
              <a:rPr lang="ru-RU" smtClean="0"/>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ctrTitle"/>
          </p:nvPr>
        </p:nvSpPr>
        <p:spPr/>
        <p:txBody>
          <a:bodyPr>
            <a:noAutofit/>
          </a:bodyPr>
          <a:p>
            <a:r>
              <a:rPr lang="en-US" sz="5500" b="1" dirty="0">
                <a:sym typeface="+mn-ea"/>
              </a:rPr>
              <a:t>OIV </a:t>
            </a:r>
            <a:r>
              <a:rPr lang="en-US" sz="5500" b="1" dirty="0" err="1">
                <a:sym typeface="+mn-ea"/>
              </a:rPr>
              <a:t>va</a:t>
            </a:r>
            <a:r>
              <a:rPr lang="en-US" sz="5500" b="1" dirty="0">
                <a:sym typeface="+mn-ea"/>
              </a:rPr>
              <a:t>  OITS  </a:t>
            </a:r>
            <a:r>
              <a:rPr lang="en-US" sz="5500" b="1" dirty="0" err="1">
                <a:sym typeface="+mn-ea"/>
              </a:rPr>
              <a:t>haqida</a:t>
            </a:r>
            <a:r>
              <a:rPr lang="en-US" sz="5500" b="1" dirty="0">
                <a:sym typeface="+mn-ea"/>
              </a:rPr>
              <a:t> </a:t>
            </a:r>
            <a:r>
              <a:rPr lang="en-US" sz="5500" b="1" dirty="0" err="1">
                <a:sym typeface="+mn-ea"/>
              </a:rPr>
              <a:t>umumiy</a:t>
            </a:r>
            <a:r>
              <a:rPr lang="en-US" sz="5500" b="1" dirty="0">
                <a:sym typeface="+mn-ea"/>
              </a:rPr>
              <a:t> </a:t>
            </a:r>
            <a:r>
              <a:rPr lang="en-US" sz="5500" b="1" dirty="0" err="1">
                <a:sym typeface="+mn-ea"/>
              </a:rPr>
              <a:t>ma`lumot</a:t>
            </a:r>
            <a:endParaRPr lang="en-US" altLang="en-US" sz="5500" b="1" dirty="0" err="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ru-RU" altLang="ru-RU"/>
              <a:t>ОИВ ю</a:t>
            </a:r>
            <a:r>
              <a:rPr lang="ru-RU" altLang="ru-RU">
                <a:cs typeface="Times New Roman" panose="02020603050405020304" pitchFamily="18" charset="0"/>
              </a:rPr>
              <a:t>қ</a:t>
            </a:r>
            <a:r>
              <a:rPr lang="ru-RU" altLang="ru-RU"/>
              <a:t>майди:</a:t>
            </a:r>
            <a:endParaRPr lang="ru-RU" altLang="ru-RU"/>
          </a:p>
        </p:txBody>
      </p:sp>
      <p:sp>
        <p:nvSpPr>
          <p:cNvPr id="70659" name="Rectangle 3"/>
          <p:cNvSpPr>
            <a:spLocks noGrp="1" noChangeArrowheads="1"/>
          </p:cNvSpPr>
          <p:nvPr>
            <p:ph type="body" idx="1"/>
          </p:nvPr>
        </p:nvSpPr>
        <p:spPr/>
        <p:txBody>
          <a:bodyPr/>
          <a:lstStyle/>
          <a:p>
            <a:r>
              <a:rPr lang="ru-RU" altLang="ru-RU" sz="2400" b="1"/>
              <a:t>Кул билан куришиш, кучоклашиш, упишиш оркали; </a:t>
            </a:r>
            <a:endParaRPr lang="ru-RU" altLang="ru-RU" sz="2400" b="1"/>
          </a:p>
          <a:p>
            <a:r>
              <a:rPr lang="ru-RU" altLang="ru-RU" sz="2400" b="1"/>
              <a:t>Кон сурувчи хашоратлар чакиши оркали; </a:t>
            </a:r>
            <a:endParaRPr lang="ru-RU" altLang="ru-RU" sz="2400" b="1"/>
          </a:p>
          <a:p>
            <a:r>
              <a:rPr lang="ru-RU" altLang="ru-RU" sz="2400" b="1"/>
              <a:t>Йутал ёки аксириш оркали; </a:t>
            </a:r>
            <a:endParaRPr lang="ru-RU" altLang="ru-RU" sz="2400" b="1"/>
          </a:p>
          <a:p>
            <a:r>
              <a:rPr lang="ru-RU" altLang="ru-RU" sz="2400" b="1"/>
              <a:t>Маиший телефон билан фойдаланганда; </a:t>
            </a:r>
            <a:endParaRPr lang="ru-RU" altLang="ru-RU" sz="2400" b="1"/>
          </a:p>
          <a:p>
            <a:r>
              <a:rPr lang="ru-RU" altLang="ru-RU" sz="2400" b="1"/>
              <a:t>Касалхонада беморни куриш оркали; </a:t>
            </a:r>
            <a:endParaRPr lang="ru-RU" altLang="ru-RU" sz="2400" b="1"/>
          </a:p>
          <a:p>
            <a:r>
              <a:rPr lang="ru-RU" altLang="ru-RU" sz="2400" b="1"/>
              <a:t>Маиший хожатхонадан фойдаланганда; </a:t>
            </a:r>
            <a:endParaRPr lang="ru-RU" altLang="ru-RU" sz="2400" b="1"/>
          </a:p>
          <a:p>
            <a:r>
              <a:rPr lang="ru-RU" altLang="ru-RU" sz="2400" b="1"/>
              <a:t>Бирга овкатланганда идиш ёки овкат оркали; </a:t>
            </a:r>
            <a:endParaRPr lang="ru-RU" altLang="ru-RU" sz="2400" b="1"/>
          </a:p>
          <a:p>
            <a:r>
              <a:rPr lang="ru-RU" altLang="ru-RU" sz="2400" b="1"/>
              <a:t>Бассейн, ванна, хаммомда чумилиш оркали; </a:t>
            </a:r>
            <a:endParaRPr lang="ru-RU" altLang="ru-RU" sz="2400" b="1"/>
          </a:p>
          <a:p>
            <a:r>
              <a:rPr lang="ru-RU" altLang="ru-RU" sz="2400" b="1"/>
              <a:t>Кийим ва курпа -тушак  оркали. </a:t>
            </a:r>
            <a:endParaRPr lang="ru-RU" altLang="ru-RU" sz="2400"/>
          </a:p>
          <a:p>
            <a:endParaRPr lang="ru-RU" altLang="ru-RU" sz="2400"/>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ru-RU" altLang="ru-RU" sz="3800" b="1"/>
              <a:t>ОИВ симптомлари</a:t>
            </a:r>
            <a:endParaRPr lang="ru-RU" altLang="ru-RU" sz="3800" b="1"/>
          </a:p>
        </p:txBody>
      </p:sp>
      <p:sp>
        <p:nvSpPr>
          <p:cNvPr id="71683" name="Rectangle 3"/>
          <p:cNvSpPr>
            <a:spLocks noGrp="1" noChangeArrowheads="1"/>
          </p:cNvSpPr>
          <p:nvPr>
            <p:ph type="body" idx="1"/>
          </p:nvPr>
        </p:nvSpPr>
        <p:spPr>
          <a:xfrm>
            <a:off x="914400" y="1600200"/>
            <a:ext cx="7772400" cy="5257800"/>
          </a:xfrm>
        </p:spPr>
        <p:txBody>
          <a:bodyPr/>
          <a:lstStyle/>
          <a:p>
            <a:pPr>
              <a:lnSpc>
                <a:spcPct val="80000"/>
              </a:lnSpc>
            </a:pPr>
            <a:r>
              <a:rPr lang="ru-RU" altLang="ru-RU" sz="2000"/>
              <a:t>ОИВ белгилари яккол ривожланмаган, лекин одам иммун системаси вирусга карши жавоб реакцияси беради. Организмга вируснинг кириши билан купчилик одамларда уткир инфекция даври юзага келади: конда кескин вирус микдори ошади (виремия), CD4 лимфоцитлар микдори эса 20-40%гача пасаяди.</a:t>
            </a:r>
            <a:endParaRPr lang="ru-RU" altLang="ru-RU" sz="2000"/>
          </a:p>
          <a:p>
            <a:pPr>
              <a:lnSpc>
                <a:spcPct val="80000"/>
              </a:lnSpc>
            </a:pPr>
            <a:r>
              <a:rPr lang="ru-RU" altLang="ru-RU" sz="2000"/>
              <a:t>Бу давр 20–30% зарарланганларда яккол намоён булади. Уткир давр вирус организмга киргандан 6-8 хафтадан сунг утиб кетиб, ОИВга карши антителолар ишлаб чикила бошлайди, вирус микдори камаяди, CD4 лимфоцитлар микдори 80-90%гача тикланади.</a:t>
            </a:r>
            <a:endParaRPr lang="ru-RU" altLang="ru-RU" sz="2000"/>
          </a:p>
          <a:p>
            <a:pPr>
              <a:lnSpc>
                <a:spcPct val="80000"/>
              </a:lnSpc>
            </a:pPr>
            <a:r>
              <a:rPr lang="ru-RU" altLang="ru-RU" sz="2000"/>
              <a:t>ОИВ купайишда давом этиб, кунига миллионлаб янги вирионлар юзага келади, иммун система эса фаол равишда инфекцияга карши курашади. </a:t>
            </a:r>
            <a:endParaRPr lang="ru-RU" altLang="ru-RU" sz="2000"/>
          </a:p>
          <a:p>
            <a:pPr>
              <a:lnSpc>
                <a:spcPct val="80000"/>
              </a:lnSpc>
            </a:pPr>
            <a:r>
              <a:rPr lang="ru-RU" altLang="ru-RU" sz="2000"/>
              <a:t>Организмида касалликка карши кураш кетаётган одам хеч нарса сезмайди, чунки хеч кандай симптомлар кузатилмайди. Иммун  система ва вирус кураш жараёни шу  боскичгача, яъни вирус организмнинг химоя кучларини енгунча давом этади. Бу боскичдан ОИТС бошланади.</a:t>
            </a:r>
            <a:endParaRPr lang="ru-RU" altLang="ru-RU" sz="2000"/>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914400" y="1600200"/>
            <a:ext cx="7772400" cy="4924425"/>
          </a:xfrm>
        </p:spPr>
        <p:txBody>
          <a:bodyPr>
            <a:normAutofit lnSpcReduction="10000"/>
          </a:bodyPr>
          <a:lstStyle/>
          <a:p>
            <a:r>
              <a:rPr lang="ru-RU" altLang="ru-RU"/>
              <a:t>ОИТСда иситмалаш, жадал вазн камайиши, диарея, турли хил ёндош инфекция, неврологик симптоматика, кон (Т-хужайрали лейкоз) ва тери (Капоши саркомаси) онкологик патологияси, умумий инфекциялар кузатилиши мумкин. Узбекистан ОИВ/ОИТСдан улганларнинг 70%ида пневмоцистали пневмония ва баъзиларида упка сили кушилиши  ташхиси куйилган.</a:t>
            </a:r>
            <a:endParaRPr lang="ru-RU" alt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ru-RU" altLang="ru-RU" sz="3800"/>
              <a:t>ОИВ- инфекциясининг клиник  классификацияси</a:t>
            </a:r>
            <a:endParaRPr lang="ru-RU" altLang="ru-RU" sz="3800"/>
          </a:p>
        </p:txBody>
      </p:sp>
      <p:sp>
        <p:nvSpPr>
          <p:cNvPr id="75779" name="Rectangle 3"/>
          <p:cNvSpPr>
            <a:spLocks noGrp="1" noChangeArrowheads="1"/>
          </p:cNvSpPr>
          <p:nvPr>
            <p:ph type="body" idx="1"/>
          </p:nvPr>
        </p:nvSpPr>
        <p:spPr/>
        <p:txBody>
          <a:bodyPr/>
          <a:lstStyle/>
          <a:p>
            <a:r>
              <a:rPr lang="ru-RU" altLang="ru-RU" i="1"/>
              <a:t>Инкубация боскичи, </a:t>
            </a:r>
            <a:endParaRPr lang="ru-RU" altLang="ru-RU" i="1"/>
          </a:p>
          <a:p>
            <a:r>
              <a:rPr lang="ru-RU" altLang="ru-RU" i="1"/>
              <a:t>Бирламчи белгилар боскичи, </a:t>
            </a:r>
            <a:endParaRPr lang="ru-RU" altLang="ru-RU" i="1"/>
          </a:p>
          <a:p>
            <a:r>
              <a:rPr lang="ru-RU" altLang="ru-RU" i="1"/>
              <a:t>Иккиламчи касалликлар боскичи</a:t>
            </a:r>
            <a:endParaRPr lang="ru-RU" altLang="ru-RU" i="1"/>
          </a:p>
          <a:p>
            <a:r>
              <a:rPr lang="ru-RU" altLang="ru-RU"/>
              <a:t> </a:t>
            </a:r>
            <a:r>
              <a:rPr lang="ru-RU" altLang="ru-RU" i="1"/>
              <a:t>Терминал боскич</a:t>
            </a:r>
            <a:r>
              <a:rPr lang="ru-RU" altLang="ru-RU"/>
              <a:t> </a:t>
            </a:r>
            <a:endParaRPr lang="ru-RU" alt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ru-RU" altLang="ru-RU" sz="3800"/>
              <a:t>ОИВни антиретровирус терапияси</a:t>
            </a:r>
            <a:endParaRPr lang="ru-RU" altLang="ru-RU" sz="3800"/>
          </a:p>
        </p:txBody>
      </p:sp>
      <p:sp>
        <p:nvSpPr>
          <p:cNvPr id="86019" name="Rectangle 3"/>
          <p:cNvSpPr>
            <a:spLocks noGrp="1" noChangeArrowheads="1"/>
          </p:cNvSpPr>
          <p:nvPr>
            <p:ph type="body" idx="1"/>
          </p:nvPr>
        </p:nvSpPr>
        <p:spPr/>
        <p:txBody>
          <a:bodyPr>
            <a:normAutofit lnSpcReduction="10000"/>
          </a:bodyPr>
          <a:lstStyle/>
          <a:p>
            <a:pPr>
              <a:lnSpc>
                <a:spcPct val="80000"/>
              </a:lnSpc>
            </a:pPr>
            <a:r>
              <a:rPr lang="ru-RU" altLang="ja-JP"/>
              <a:t>Юкори фаол антиретровирус терапиясини куллаганда ОИВсабабли келиб чиккан касалликлар ва оппортунистик касалликларнинг пасайишини куриш мумкин. </a:t>
            </a:r>
            <a:endParaRPr lang="ru-RU" altLang="ja-JP"/>
          </a:p>
          <a:p>
            <a:pPr>
              <a:lnSpc>
                <a:spcPct val="80000"/>
              </a:lnSpc>
            </a:pPr>
            <a:r>
              <a:rPr lang="ru-RU" altLang="ja-JP"/>
              <a:t>Антиретровирус терапияси 3 та препаратдан кам булмаган холда утказилиши керак. Даволаш схемаси 2 та препаратдан иборат булганда эффект вактинчалик булади, чунки бунда вирус репликациясининг кисман пасайиши кузатилади. </a:t>
            </a:r>
            <a:endParaRPr lang="ru-RU" altLang="ru-RU"/>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sz="8800" dirty="0">
                <a:solidFill>
                  <a:srgbClr val="FFFF00"/>
                </a:solidFill>
                <a:latin typeface="DilleniaUPC" pitchFamily="18" charset="-34"/>
                <a:ea typeface="SimSun" panose="02010600030101010101" pitchFamily="2" charset="-122"/>
                <a:cs typeface="DilleniaUPC" pitchFamily="18" charset="-34"/>
              </a:rPr>
              <a:t>E’TIBORINGIZ UCHUN RAHMAT!</a:t>
            </a:r>
            <a:endParaRPr lang="ru-RU" sz="8800" dirty="0"/>
          </a:p>
          <a:p>
            <a:pPr marL="0" indent="0">
              <a:buNone/>
            </a:pPr>
            <a:endParaRPr lang="ru-RU" sz="8800" dirty="0"/>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l">
              <a:buNone/>
            </a:pPr>
            <a:r>
              <a:rPr lang="en-US" dirty="0" err="1"/>
              <a:t>Reja</a:t>
            </a:r>
            <a:r>
              <a:rPr lang="en-US" dirty="0"/>
              <a:t>:                                                                        1.OIV, OIV-</a:t>
            </a:r>
            <a:r>
              <a:rPr lang="en-US" dirty="0" err="1"/>
              <a:t>infeksiya</a:t>
            </a:r>
            <a:r>
              <a:rPr lang="en-US" dirty="0"/>
              <a:t>, OITS </a:t>
            </a:r>
            <a:r>
              <a:rPr lang="en-US" dirty="0" err="1"/>
              <a:t>bu</a:t>
            </a:r>
            <a:r>
              <a:rPr lang="en-US" dirty="0"/>
              <a:t> </a:t>
            </a:r>
            <a:r>
              <a:rPr lang="en-US" dirty="0" err="1"/>
              <a:t>nima</a:t>
            </a:r>
            <a:r>
              <a:rPr lang="en-US" dirty="0"/>
              <a:t>?  </a:t>
            </a:r>
            <a:r>
              <a:rPr lang="en-US" dirty="0" err="1"/>
              <a:t>Qanday</a:t>
            </a:r>
            <a:r>
              <a:rPr lang="en-US" dirty="0"/>
              <a:t>  </a:t>
            </a:r>
            <a:r>
              <a:rPr lang="en-US" dirty="0" err="1"/>
              <a:t>farq</a:t>
            </a:r>
            <a:r>
              <a:rPr lang="en-US" dirty="0"/>
              <a:t> </a:t>
            </a:r>
            <a:r>
              <a:rPr lang="en-US" dirty="0" err="1"/>
              <a:t>qiladi</a:t>
            </a:r>
            <a:r>
              <a:rPr lang="en-US" dirty="0"/>
              <a:t>?   OIV </a:t>
            </a:r>
            <a:r>
              <a:rPr lang="en-US" dirty="0" err="1"/>
              <a:t>nima</a:t>
            </a:r>
            <a:r>
              <a:rPr lang="en-US" dirty="0"/>
              <a:t>?</a:t>
            </a:r>
            <a:endParaRPr lang="en-US" dirty="0"/>
          </a:p>
          <a:p>
            <a:pPr marL="0" indent="0" algn="l">
              <a:buNone/>
            </a:pPr>
            <a:r>
              <a:rPr lang="en-US" dirty="0"/>
              <a:t>2. SPID) </a:t>
            </a:r>
            <a:r>
              <a:rPr lang="ru-RU" dirty="0"/>
              <a:t>О</a:t>
            </a:r>
            <a:r>
              <a:rPr lang="en-US" dirty="0"/>
              <a:t>ITS (</a:t>
            </a:r>
            <a:r>
              <a:rPr lang="ru-RU" dirty="0"/>
              <a:t>о</a:t>
            </a:r>
            <a:r>
              <a:rPr lang="en-US" dirty="0" err="1"/>
              <a:t>rttirilg</a:t>
            </a:r>
            <a:r>
              <a:rPr lang="ru-RU" dirty="0"/>
              <a:t>а</a:t>
            </a:r>
            <a:r>
              <a:rPr lang="en-US" dirty="0"/>
              <a:t>n </a:t>
            </a:r>
            <a:r>
              <a:rPr lang="en-US" dirty="0" err="1"/>
              <a:t>immun</a:t>
            </a:r>
            <a:r>
              <a:rPr lang="en-US" dirty="0"/>
              <a:t> t</a:t>
            </a:r>
            <a:r>
              <a:rPr lang="ru-RU" dirty="0"/>
              <a:t>а</a:t>
            </a:r>
            <a:r>
              <a:rPr lang="en-US" dirty="0" err="1"/>
              <a:t>nqisligi</a:t>
            </a:r>
            <a:r>
              <a:rPr lang="en-US" dirty="0"/>
              <a:t> </a:t>
            </a:r>
            <a:r>
              <a:rPr lang="en-US" dirty="0" err="1"/>
              <a:t>sindr</a:t>
            </a:r>
            <a:r>
              <a:rPr lang="ru-RU" dirty="0"/>
              <a:t>о</a:t>
            </a:r>
            <a:r>
              <a:rPr lang="en-US" dirty="0"/>
              <a:t>mi) </a:t>
            </a:r>
            <a:r>
              <a:rPr lang="en-US" dirty="0" err="1"/>
              <a:t>kelib</a:t>
            </a:r>
            <a:r>
              <a:rPr lang="en-US" dirty="0"/>
              <a:t> </a:t>
            </a:r>
            <a:r>
              <a:rPr lang="en-US" dirty="0" err="1"/>
              <a:t>chiqish</a:t>
            </a:r>
            <a:r>
              <a:rPr lang="en-US" dirty="0"/>
              <a:t> </a:t>
            </a:r>
            <a:r>
              <a:rPr lang="en-US" dirty="0" err="1"/>
              <a:t>sabablari</a:t>
            </a:r>
            <a:r>
              <a:rPr lang="en-US" dirty="0"/>
              <a:t>                               3.OITS </a:t>
            </a:r>
            <a:r>
              <a:rPr lang="en-US" dirty="0" err="1"/>
              <a:t>qanday</a:t>
            </a:r>
            <a:r>
              <a:rPr lang="en-US" dirty="0"/>
              <a:t> </a:t>
            </a:r>
            <a:r>
              <a:rPr lang="en-US" dirty="0" err="1"/>
              <a:t>yuqadi</a:t>
            </a:r>
            <a:r>
              <a:rPr lang="en-US" dirty="0"/>
              <a:t>?</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435280" cy="5721499"/>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US" sz="2000" dirty="0">
                <a:latin typeface="MS Reference Sans Serif" panose="020B0604030504040204" pitchFamily="34" charset="0"/>
              </a:rPr>
              <a:t>OITS </a:t>
            </a:r>
            <a:r>
              <a:rPr lang="en-US" sz="2000" dirty="0" err="1">
                <a:latin typeface="MS Reference Sans Serif" panose="020B0604030504040204" pitchFamily="34" charset="0"/>
              </a:rPr>
              <a:t>nima</a:t>
            </a:r>
            <a:r>
              <a:rPr lang="en-US" sz="2000" dirty="0">
                <a:latin typeface="MS Reference Sans Serif" panose="020B0604030504040204" pitchFamily="34" charset="0"/>
              </a:rPr>
              <a:t>?</a:t>
            </a:r>
            <a:endParaRPr lang="en-US" sz="2000" dirty="0">
              <a:latin typeface="MS Reference Sans Serif" panose="020B0604030504040204" pitchFamily="34" charset="0"/>
            </a:endParaRPr>
          </a:p>
          <a:p>
            <a:pPr marL="0" indent="0">
              <a:buNone/>
            </a:pPr>
            <a:r>
              <a:rPr lang="en-US" sz="2000" dirty="0">
                <a:latin typeface="MS Reference Sans Serif" panose="020B0604030504040204" pitchFamily="34" charset="0"/>
              </a:rPr>
              <a:t>OIV </a:t>
            </a:r>
            <a:r>
              <a:rPr lang="en-US" sz="2000" dirty="0" err="1">
                <a:latin typeface="MS Reference Sans Serif" panose="020B0604030504040204" pitchFamily="34" charset="0"/>
              </a:rPr>
              <a:t>sekin</a:t>
            </a:r>
            <a:r>
              <a:rPr lang="en-US" sz="2000" dirty="0">
                <a:latin typeface="MS Reference Sans Serif" panose="020B0604030504040204" pitchFamily="34" charset="0"/>
              </a:rPr>
              <a:t> </a:t>
            </a:r>
            <a:r>
              <a:rPr lang="en-US" sz="2000" dirty="0" err="1">
                <a:latin typeface="MS Reference Sans Serif" panose="020B0604030504040204" pitchFamily="34" charset="0"/>
              </a:rPr>
              <a:t>asta</a:t>
            </a:r>
            <a:r>
              <a:rPr lang="en-US" sz="2000" dirty="0">
                <a:latin typeface="MS Reference Sans Serif" panose="020B0604030504040204" pitchFamily="34" charset="0"/>
              </a:rPr>
              <a:t> </a:t>
            </a:r>
            <a:r>
              <a:rPr lang="en-US" sz="2000" dirty="0" err="1">
                <a:latin typeface="MS Reference Sans Serif" panose="020B0604030504040204" pitchFamily="34" charset="0"/>
              </a:rPr>
              <a:t>immunitet</a:t>
            </a:r>
            <a:r>
              <a:rPr lang="en-US" sz="2000" dirty="0">
                <a:latin typeface="MS Reference Sans Serif" panose="020B0604030504040204" pitchFamily="34" charset="0"/>
              </a:rPr>
              <a:t> </a:t>
            </a:r>
            <a:r>
              <a:rPr lang="en-US" sz="2000" dirty="0" err="1">
                <a:latin typeface="MS Reference Sans Serif" panose="020B0604030504040204" pitchFamily="34" charset="0"/>
              </a:rPr>
              <a:t>tizimini</a:t>
            </a:r>
            <a:r>
              <a:rPr lang="en-US" sz="2000" dirty="0">
                <a:latin typeface="MS Reference Sans Serif" panose="020B0604030504040204" pitchFamily="34" charset="0"/>
              </a:rPr>
              <a:t> </a:t>
            </a:r>
            <a:r>
              <a:rPr lang="en-US" sz="2000" dirty="0" err="1">
                <a:latin typeface="MS Reference Sans Serif" panose="020B0604030504040204" pitchFamily="34" charset="0"/>
              </a:rPr>
              <a:t>ishdan</a:t>
            </a:r>
            <a:r>
              <a:rPr lang="en-US" sz="2000" dirty="0">
                <a:latin typeface="MS Reference Sans Serif" panose="020B0604030504040204" pitchFamily="34" charset="0"/>
              </a:rPr>
              <a:t> </a:t>
            </a:r>
            <a:r>
              <a:rPr lang="en-US" sz="2000" dirty="0" err="1">
                <a:latin typeface="MS Reference Sans Serif" panose="020B0604030504040204" pitchFamily="34" charset="0"/>
              </a:rPr>
              <a:t>chiqaradi</a:t>
            </a:r>
            <a:r>
              <a:rPr lang="en-US" sz="2000" dirty="0">
                <a:latin typeface="MS Reference Sans Serif" panose="020B0604030504040204" pitchFamily="34" charset="0"/>
              </a:rPr>
              <a:t> </a:t>
            </a:r>
            <a:r>
              <a:rPr lang="en-US" sz="2000" dirty="0" err="1">
                <a:latin typeface="MS Reference Sans Serif" panose="020B0604030504040204" pitchFamily="34" charset="0"/>
              </a:rPr>
              <a:t>va</a:t>
            </a:r>
            <a:r>
              <a:rPr lang="en-US" sz="2000" dirty="0">
                <a:latin typeface="MS Reference Sans Serif" panose="020B0604030504040204" pitchFamily="34" charset="0"/>
              </a:rPr>
              <a:t> OIV </a:t>
            </a:r>
            <a:r>
              <a:rPr lang="en-US" sz="2000" dirty="0" err="1">
                <a:latin typeface="MS Reference Sans Serif" panose="020B0604030504040204" pitchFamily="34" charset="0"/>
              </a:rPr>
              <a:t>bilan</a:t>
            </a:r>
            <a:r>
              <a:rPr lang="en-US" sz="2000" dirty="0">
                <a:latin typeface="MS Reference Sans Serif" panose="020B0604030504040204" pitchFamily="34" charset="0"/>
              </a:rPr>
              <a:t> </a:t>
            </a:r>
            <a:r>
              <a:rPr lang="en-US" sz="2000" dirty="0" err="1">
                <a:latin typeface="MS Reference Sans Serif" panose="020B0604030504040204" pitchFamily="34" charset="0"/>
              </a:rPr>
              <a:t>yashovchi</a:t>
            </a:r>
            <a:r>
              <a:rPr lang="en-US" sz="2000" dirty="0">
                <a:latin typeface="MS Reference Sans Serif" panose="020B0604030504040204" pitchFamily="34" charset="0"/>
              </a:rPr>
              <a:t> </a:t>
            </a:r>
            <a:r>
              <a:rPr lang="en-US" sz="2000" dirty="0" err="1">
                <a:latin typeface="MS Reference Sans Serif" panose="020B0604030504040204" pitchFamily="34" charset="0"/>
              </a:rPr>
              <a:t>shaxs</a:t>
            </a:r>
            <a:r>
              <a:rPr lang="en-US" sz="2000" dirty="0">
                <a:latin typeface="MS Reference Sans Serif" panose="020B0604030504040204" pitchFamily="34" charset="0"/>
              </a:rPr>
              <a:t> </a:t>
            </a:r>
            <a:r>
              <a:rPr lang="en-US" sz="2000" dirty="0" err="1">
                <a:latin typeface="MS Reference Sans Serif" panose="020B0604030504040204" pitchFamily="34" charset="0"/>
              </a:rPr>
              <a:t>organizmida</a:t>
            </a:r>
            <a:r>
              <a:rPr lang="en-US" sz="2000" dirty="0">
                <a:latin typeface="MS Reference Sans Serif" panose="020B0604030504040204" pitchFamily="34" charset="0"/>
              </a:rPr>
              <a:t> OIV-</a:t>
            </a:r>
            <a:r>
              <a:rPr lang="en-US" sz="2000" dirty="0" err="1">
                <a:latin typeface="MS Reference Sans Serif" panose="020B0604030504040204" pitchFamily="34" charset="0"/>
              </a:rPr>
              <a:t>infeksiya</a:t>
            </a:r>
            <a:r>
              <a:rPr lang="en-US" sz="2000" dirty="0">
                <a:latin typeface="MS Reference Sans Serif" panose="020B0604030504040204" pitchFamily="34" charset="0"/>
              </a:rPr>
              <a:t> </a:t>
            </a:r>
            <a:r>
              <a:rPr lang="en-US" sz="2000" dirty="0" err="1">
                <a:latin typeface="MS Reference Sans Serif" panose="020B0604030504040204" pitchFamily="34" charset="0"/>
              </a:rPr>
              <a:t>degan</a:t>
            </a:r>
            <a:r>
              <a:rPr lang="en-US" sz="2000" dirty="0">
                <a:latin typeface="MS Reference Sans Serif" panose="020B0604030504040204" pitchFamily="34" charset="0"/>
              </a:rPr>
              <a:t> </a:t>
            </a:r>
            <a:r>
              <a:rPr lang="en-US" sz="2000" dirty="0" err="1">
                <a:latin typeface="MS Reference Sans Serif" panose="020B0604030504040204" pitchFamily="34" charset="0"/>
              </a:rPr>
              <a:t>hastalik</a:t>
            </a:r>
            <a:r>
              <a:rPr lang="en-US" sz="2000" dirty="0">
                <a:latin typeface="MS Reference Sans Serif" panose="020B0604030504040204" pitchFamily="34" charset="0"/>
              </a:rPr>
              <a:t> </a:t>
            </a:r>
            <a:r>
              <a:rPr lang="en-US" sz="2000" dirty="0" err="1">
                <a:latin typeface="MS Reference Sans Serif" panose="020B0604030504040204" pitchFamily="34" charset="0"/>
              </a:rPr>
              <a:t>rivojlanishni</a:t>
            </a:r>
            <a:r>
              <a:rPr lang="en-US" sz="2000" dirty="0">
                <a:latin typeface="MS Reference Sans Serif" panose="020B0604030504040204" pitchFamily="34" charset="0"/>
              </a:rPr>
              <a:t> </a:t>
            </a:r>
            <a:r>
              <a:rPr lang="en-US" sz="2000" dirty="0" err="1">
                <a:latin typeface="MS Reference Sans Serif" panose="020B0604030504040204" pitchFamily="34" charset="0"/>
              </a:rPr>
              <a:t>boshlaydi</a:t>
            </a:r>
            <a:r>
              <a:rPr lang="en-US" sz="2000" dirty="0">
                <a:latin typeface="MS Reference Sans Serif" panose="020B0604030504040204" pitchFamily="34" charset="0"/>
              </a:rPr>
              <a:t>. </a:t>
            </a:r>
            <a:r>
              <a:rPr lang="en-US" sz="2000" dirty="0" err="1">
                <a:latin typeface="MS Reference Sans Serif" panose="020B0604030504040204" pitchFamily="34" charset="0"/>
              </a:rPr>
              <a:t>Bir</a:t>
            </a:r>
            <a:r>
              <a:rPr lang="en-US" sz="2000" dirty="0">
                <a:latin typeface="MS Reference Sans Serif" panose="020B0604030504040204" pitchFamily="34" charset="0"/>
              </a:rPr>
              <a:t> </a:t>
            </a:r>
            <a:r>
              <a:rPr lang="en-US" sz="2000" dirty="0" err="1">
                <a:latin typeface="MS Reference Sans Serif" panose="020B0604030504040204" pitchFamily="34" charset="0"/>
              </a:rPr>
              <a:t>necha</a:t>
            </a:r>
            <a:r>
              <a:rPr lang="en-US" sz="2000" dirty="0">
                <a:latin typeface="MS Reference Sans Serif" panose="020B0604030504040204" pitchFamily="34" charset="0"/>
              </a:rPr>
              <a:t> </a:t>
            </a:r>
            <a:r>
              <a:rPr lang="en-US" sz="2000" dirty="0" err="1">
                <a:latin typeface="MS Reference Sans Serif" panose="020B0604030504040204" pitchFamily="34" charset="0"/>
              </a:rPr>
              <a:t>shunday</a:t>
            </a:r>
            <a:r>
              <a:rPr lang="en-US" sz="2000" dirty="0">
                <a:latin typeface="MS Reference Sans Serif" panose="020B0604030504040204" pitchFamily="34" charset="0"/>
              </a:rPr>
              <a:t> </a:t>
            </a:r>
            <a:r>
              <a:rPr lang="en-US" sz="2000" dirty="0" err="1">
                <a:latin typeface="MS Reference Sans Serif" panose="020B0604030504040204" pitchFamily="34" charset="0"/>
              </a:rPr>
              <a:t>spetsifik</a:t>
            </a:r>
            <a:r>
              <a:rPr lang="en-US" sz="2000" dirty="0">
                <a:latin typeface="MS Reference Sans Serif" panose="020B0604030504040204" pitchFamily="34" charset="0"/>
              </a:rPr>
              <a:t> </a:t>
            </a:r>
            <a:r>
              <a:rPr lang="en-US" sz="2000" dirty="0" err="1">
                <a:latin typeface="MS Reference Sans Serif" panose="020B0604030504040204" pitchFamily="34" charset="0"/>
              </a:rPr>
              <a:t>xastaliklarning</a:t>
            </a:r>
            <a:r>
              <a:rPr lang="en-US" sz="2000" dirty="0">
                <a:latin typeface="MS Reference Sans Serif" panose="020B0604030504040204" pitchFamily="34" charset="0"/>
              </a:rPr>
              <a:t> </a:t>
            </a:r>
            <a:r>
              <a:rPr lang="en-US" sz="2000" dirty="0" err="1">
                <a:latin typeface="MS Reference Sans Serif" panose="020B0604030504040204" pitchFamily="34" charset="0"/>
              </a:rPr>
              <a:t>borligi</a:t>
            </a:r>
            <a:r>
              <a:rPr lang="en-US" sz="2000" dirty="0">
                <a:latin typeface="MS Reference Sans Serif" panose="020B0604030504040204" pitchFamily="34" charset="0"/>
              </a:rPr>
              <a:t> OIV – </a:t>
            </a:r>
            <a:r>
              <a:rPr lang="en-US" sz="2000" dirty="0" err="1">
                <a:latin typeface="MS Reference Sans Serif" panose="020B0604030504040204" pitchFamily="34" charset="0"/>
              </a:rPr>
              <a:t>infeksiya</a:t>
            </a:r>
            <a:r>
              <a:rPr lang="en-US" sz="2000" dirty="0">
                <a:latin typeface="MS Reference Sans Serif" panose="020B0604030504040204" pitchFamily="34" charset="0"/>
              </a:rPr>
              <a:t> “</a:t>
            </a:r>
            <a:r>
              <a:rPr lang="en-US" sz="2000" dirty="0" err="1">
                <a:latin typeface="MS Reference Sans Serif" panose="020B0604030504040204" pitchFamily="34" charset="0"/>
              </a:rPr>
              <a:t>Simptomatik</a:t>
            </a:r>
            <a:r>
              <a:rPr lang="en-US" sz="2000" dirty="0">
                <a:latin typeface="MS Reference Sans Serif" panose="020B0604030504040204" pitchFamily="34" charset="0"/>
              </a:rPr>
              <a:t>”(</a:t>
            </a:r>
            <a:r>
              <a:rPr lang="en-US" sz="2000" dirty="0" err="1">
                <a:latin typeface="MS Reference Sans Serif" panose="020B0604030504040204" pitchFamily="34" charset="0"/>
              </a:rPr>
              <a:t>belgilari</a:t>
            </a:r>
            <a:r>
              <a:rPr lang="en-US" sz="2000" dirty="0">
                <a:latin typeface="MS Reference Sans Serif" panose="020B0604030504040204" pitchFamily="34" charset="0"/>
              </a:rPr>
              <a:t> </a:t>
            </a:r>
            <a:r>
              <a:rPr lang="en-US" sz="2000" dirty="0" err="1">
                <a:latin typeface="MS Reference Sans Serif" panose="020B0604030504040204" pitchFamily="34" charset="0"/>
              </a:rPr>
              <a:t>bo’ladi</a:t>
            </a:r>
            <a:r>
              <a:rPr lang="en-US" sz="2000" dirty="0">
                <a:latin typeface="MS Reference Sans Serif" panose="020B0604030504040204" pitchFamily="34" charset="0"/>
              </a:rPr>
              <a:t>) </a:t>
            </a:r>
            <a:r>
              <a:rPr lang="en-US" sz="2000" dirty="0" err="1">
                <a:latin typeface="MS Reference Sans Serif" panose="020B0604030504040204" pitchFamily="34" charset="0"/>
              </a:rPr>
              <a:t>o’lganini</a:t>
            </a:r>
            <a:r>
              <a:rPr lang="en-US" sz="2000" dirty="0">
                <a:latin typeface="MS Reference Sans Serif" panose="020B0604030504040204" pitchFamily="34" charset="0"/>
              </a:rPr>
              <a:t> </a:t>
            </a:r>
            <a:r>
              <a:rPr lang="en-US" sz="2000" dirty="0" err="1">
                <a:latin typeface="MS Reference Sans Serif" panose="020B0604030504040204" pitchFamily="34" charset="0"/>
              </a:rPr>
              <a:t>bildiradi</a:t>
            </a:r>
            <a:r>
              <a:rPr lang="en-US" sz="2000" dirty="0">
                <a:latin typeface="MS Reference Sans Serif" panose="020B0604030504040204" pitchFamily="34" charset="0"/>
              </a:rPr>
              <a:t>. Bu </a:t>
            </a:r>
            <a:r>
              <a:rPr lang="en-US" sz="2000" dirty="0" err="1">
                <a:latin typeface="MS Reference Sans Serif" panose="020B0604030504040204" pitchFamily="34" charset="0"/>
              </a:rPr>
              <a:t>belgilar</a:t>
            </a:r>
            <a:r>
              <a:rPr lang="en-US" sz="2000" dirty="0">
                <a:latin typeface="MS Reference Sans Serif" panose="020B0604030504040204" pitchFamily="34" charset="0"/>
              </a:rPr>
              <a:t> </a:t>
            </a:r>
            <a:r>
              <a:rPr lang="en-US" sz="2000" dirty="0" err="1">
                <a:latin typeface="MS Reference Sans Serif" panose="020B0604030504040204" pitchFamily="34" charset="0"/>
              </a:rPr>
              <a:t>odamda</a:t>
            </a:r>
            <a:r>
              <a:rPr lang="en-US" sz="2000" dirty="0">
                <a:latin typeface="MS Reference Sans Serif" panose="020B0604030504040204" pitchFamily="34" charset="0"/>
              </a:rPr>
              <a:t> </a:t>
            </a:r>
            <a:r>
              <a:rPr lang="en-US" sz="2000" dirty="0" err="1">
                <a:latin typeface="MS Reference Sans Serif" panose="020B0604030504040204" pitchFamily="34" charset="0"/>
              </a:rPr>
              <a:t>paydo</a:t>
            </a:r>
            <a:r>
              <a:rPr lang="en-US" sz="2000" dirty="0">
                <a:latin typeface="MS Reference Sans Serif" panose="020B0604030504040204" pitchFamily="34" charset="0"/>
              </a:rPr>
              <a:t> </a:t>
            </a:r>
            <a:r>
              <a:rPr lang="en-US" sz="2000" dirty="0" err="1">
                <a:latin typeface="MS Reference Sans Serif" panose="020B0604030504040204" pitchFamily="34" charset="0"/>
              </a:rPr>
              <a:t>bo’ladi</a:t>
            </a:r>
            <a:r>
              <a:rPr lang="en-US" sz="2000" dirty="0">
                <a:latin typeface="MS Reference Sans Serif" panose="020B0604030504040204" pitchFamily="34" charset="0"/>
              </a:rPr>
              <a:t> </a:t>
            </a:r>
            <a:r>
              <a:rPr lang="en-US" sz="2000" dirty="0" err="1">
                <a:latin typeface="MS Reference Sans Serif" panose="020B0604030504040204" pitchFamily="34" charset="0"/>
              </a:rPr>
              <a:t>va</a:t>
            </a:r>
            <a:r>
              <a:rPr lang="en-US" sz="2000" dirty="0">
                <a:latin typeface="MS Reference Sans Serif" panose="020B0604030504040204" pitchFamily="34" charset="0"/>
              </a:rPr>
              <a:t> </a:t>
            </a:r>
            <a:r>
              <a:rPr lang="en-US" sz="2000" dirty="0" err="1">
                <a:latin typeface="MS Reference Sans Serif" panose="020B0604030504040204" pitchFamily="34" charset="0"/>
              </a:rPr>
              <a:t>uning</a:t>
            </a:r>
            <a:r>
              <a:rPr lang="en-US" sz="2000" dirty="0">
                <a:latin typeface="MS Reference Sans Serif" panose="020B0604030504040204" pitchFamily="34" charset="0"/>
              </a:rPr>
              <a:t> </a:t>
            </a:r>
            <a:r>
              <a:rPr lang="en-US" sz="2000" dirty="0" err="1">
                <a:latin typeface="MS Reference Sans Serif" panose="020B0604030504040204" pitchFamily="34" charset="0"/>
              </a:rPr>
              <a:t>immun</a:t>
            </a:r>
            <a:r>
              <a:rPr lang="en-US" sz="2000" dirty="0">
                <a:latin typeface="MS Reference Sans Serif" panose="020B0604030504040204" pitchFamily="34" charset="0"/>
              </a:rPr>
              <a:t> </a:t>
            </a:r>
            <a:r>
              <a:rPr lang="en-US" sz="2000" dirty="0" err="1">
                <a:latin typeface="MS Reference Sans Serif" panose="020B0604030504040204" pitchFamily="34" charset="0"/>
              </a:rPr>
              <a:t>tizimi</a:t>
            </a:r>
            <a:r>
              <a:rPr lang="en-US" sz="2000" dirty="0">
                <a:latin typeface="MS Reference Sans Serif" panose="020B0604030504040204" pitchFamily="34" charset="0"/>
              </a:rPr>
              <a:t> </a:t>
            </a:r>
            <a:r>
              <a:rPr lang="en-US" sz="2000" dirty="0" err="1">
                <a:latin typeface="MS Reference Sans Serif" panose="020B0604030504040204" pitchFamily="34" charset="0"/>
              </a:rPr>
              <a:t>izdan</a:t>
            </a:r>
            <a:r>
              <a:rPr lang="en-US" sz="2000" dirty="0">
                <a:latin typeface="MS Reference Sans Serif" panose="020B0604030504040204" pitchFamily="34" charset="0"/>
              </a:rPr>
              <a:t> </a:t>
            </a:r>
            <a:r>
              <a:rPr lang="en-US" sz="2000" dirty="0" err="1">
                <a:latin typeface="MS Reference Sans Serif" panose="020B0604030504040204" pitchFamily="34" charset="0"/>
              </a:rPr>
              <a:t>chiqadi</a:t>
            </a:r>
            <a:r>
              <a:rPr lang="en-US" sz="2000" dirty="0">
                <a:latin typeface="MS Reference Sans Serif" panose="020B0604030504040204" pitchFamily="34" charset="0"/>
              </a:rPr>
              <a:t>. Bu </a:t>
            </a:r>
            <a:r>
              <a:rPr lang="en-US" sz="2000" dirty="0" err="1">
                <a:latin typeface="MS Reference Sans Serif" panose="020B0604030504040204" pitchFamily="34" charset="0"/>
              </a:rPr>
              <a:t>holat</a:t>
            </a:r>
            <a:r>
              <a:rPr lang="en-US" sz="2000" dirty="0">
                <a:latin typeface="MS Reference Sans Serif" panose="020B0604030504040204" pitchFamily="34" charset="0"/>
              </a:rPr>
              <a:t> OITS </a:t>
            </a:r>
            <a:r>
              <a:rPr lang="en-US" sz="2000" dirty="0" err="1">
                <a:latin typeface="MS Reference Sans Serif" panose="020B0604030504040204" pitchFamily="34" charset="0"/>
              </a:rPr>
              <a:t>sifatida</a:t>
            </a:r>
            <a:r>
              <a:rPr lang="en-US" sz="2000" dirty="0">
                <a:latin typeface="MS Reference Sans Serif" panose="020B0604030504040204" pitchFamily="34" charset="0"/>
              </a:rPr>
              <a:t> </a:t>
            </a:r>
            <a:r>
              <a:rPr lang="en-US" sz="2000" dirty="0" err="1">
                <a:latin typeface="MS Reference Sans Serif" panose="020B0604030504040204" pitchFamily="34" charset="0"/>
              </a:rPr>
              <a:t>ma’lum</a:t>
            </a:r>
            <a:r>
              <a:rPr lang="en-US" sz="2000" dirty="0">
                <a:latin typeface="MS Reference Sans Serif" panose="020B0604030504040204" pitchFamily="34" charset="0"/>
              </a:rPr>
              <a:t>. </a:t>
            </a:r>
            <a:r>
              <a:rPr lang="en-US" sz="2000" dirty="0" err="1">
                <a:latin typeface="MS Reference Sans Serif" panose="020B0604030504040204" pitchFamily="34" charset="0"/>
              </a:rPr>
              <a:t>Shunday</a:t>
            </a:r>
            <a:r>
              <a:rPr lang="en-US" sz="2000" dirty="0">
                <a:latin typeface="MS Reference Sans Serif" panose="020B0604030504040204" pitchFamily="34" charset="0"/>
              </a:rPr>
              <a:t> </a:t>
            </a:r>
            <a:r>
              <a:rPr lang="en-US" sz="2000" dirty="0" err="1">
                <a:latin typeface="MS Reference Sans Serif" panose="020B0604030504040204" pitchFamily="34" charset="0"/>
              </a:rPr>
              <a:t>qilib</a:t>
            </a:r>
            <a:r>
              <a:rPr lang="en-US" sz="2000" dirty="0">
                <a:latin typeface="MS Reference Sans Serif" panose="020B0604030504040204" pitchFamily="34" charset="0"/>
              </a:rPr>
              <a:t>, OIV -  </a:t>
            </a:r>
            <a:r>
              <a:rPr lang="en-US" sz="2000" dirty="0" err="1">
                <a:latin typeface="MS Reference Sans Serif" panose="020B0604030504040204" pitchFamily="34" charset="0"/>
              </a:rPr>
              <a:t>bu</a:t>
            </a:r>
            <a:r>
              <a:rPr lang="en-US" sz="2000" dirty="0">
                <a:latin typeface="MS Reference Sans Serif" panose="020B0604030504040204" pitchFamily="34" charset="0"/>
              </a:rPr>
              <a:t> OIV-</a:t>
            </a:r>
            <a:r>
              <a:rPr lang="en-US" sz="2000" dirty="0" err="1">
                <a:latin typeface="MS Reference Sans Serif" panose="020B0604030504040204" pitchFamily="34" charset="0"/>
              </a:rPr>
              <a:t>infeksiyasi</a:t>
            </a:r>
            <a:r>
              <a:rPr lang="en-US" sz="2000" dirty="0">
                <a:latin typeface="MS Reference Sans Serif" panose="020B0604030504040204" pitchFamily="34" charset="0"/>
              </a:rPr>
              <a:t> </a:t>
            </a:r>
            <a:r>
              <a:rPr lang="en-US" sz="2000" dirty="0" err="1">
                <a:latin typeface="MS Reference Sans Serif" panose="020B0604030504040204" pitchFamily="34" charset="0"/>
              </a:rPr>
              <a:t>keltirib</a:t>
            </a:r>
            <a:r>
              <a:rPr lang="en-US" sz="2000" dirty="0">
                <a:latin typeface="MS Reference Sans Serif" panose="020B0604030504040204" pitchFamily="34" charset="0"/>
              </a:rPr>
              <a:t> </a:t>
            </a:r>
            <a:r>
              <a:rPr lang="en-US" sz="2000" dirty="0" err="1">
                <a:latin typeface="MS Reference Sans Serif" panose="020B0604030504040204" pitchFamily="34" charset="0"/>
              </a:rPr>
              <a:t>chiqaruvchi</a:t>
            </a:r>
            <a:r>
              <a:rPr lang="en-US" sz="2000" dirty="0">
                <a:latin typeface="MS Reference Sans Serif" panose="020B0604030504040204" pitchFamily="34" charset="0"/>
              </a:rPr>
              <a:t> virus </a:t>
            </a:r>
            <a:r>
              <a:rPr lang="en-US" sz="2000" dirty="0" err="1">
                <a:latin typeface="MS Reference Sans Serif" panose="020B0604030504040204" pitchFamily="34" charset="0"/>
              </a:rPr>
              <a:t>bo’lib</a:t>
            </a:r>
            <a:r>
              <a:rPr lang="en-US" sz="2000" dirty="0">
                <a:latin typeface="MS Reference Sans Serif" panose="020B0604030504040204" pitchFamily="34" charset="0"/>
              </a:rPr>
              <a:t>, OIV-</a:t>
            </a:r>
            <a:r>
              <a:rPr lang="en-US" sz="2000" dirty="0" err="1">
                <a:latin typeface="MS Reference Sans Serif" panose="020B0604030504040204" pitchFamily="34" charset="0"/>
              </a:rPr>
              <a:t>infeksiyasi</a:t>
            </a:r>
            <a:r>
              <a:rPr lang="en-US" sz="2000" dirty="0">
                <a:latin typeface="MS Reference Sans Serif" panose="020B0604030504040204" pitchFamily="34" charset="0"/>
              </a:rPr>
              <a:t> </a:t>
            </a:r>
            <a:r>
              <a:rPr lang="en-US" sz="2000" dirty="0" err="1">
                <a:latin typeface="MS Reference Sans Serif" panose="020B0604030504040204" pitchFamily="34" charset="0"/>
              </a:rPr>
              <a:t>esa</a:t>
            </a:r>
            <a:r>
              <a:rPr lang="en-US" sz="2000" dirty="0">
                <a:latin typeface="MS Reference Sans Serif" panose="020B0604030504040204" pitchFamily="34" charset="0"/>
              </a:rPr>
              <a:t> </a:t>
            </a:r>
            <a:r>
              <a:rPr lang="en-US" sz="2000" dirty="0" err="1">
                <a:latin typeface="MS Reference Sans Serif" panose="020B0604030504040204" pitchFamily="34" charset="0"/>
              </a:rPr>
              <a:t>kasallikning</a:t>
            </a:r>
            <a:r>
              <a:rPr lang="en-US" sz="2000" dirty="0">
                <a:latin typeface="MS Reference Sans Serif" panose="020B0604030504040204" pitchFamily="34" charset="0"/>
              </a:rPr>
              <a:t>  OITS deb </a:t>
            </a:r>
            <a:r>
              <a:rPr lang="en-US" sz="2000" dirty="0" err="1">
                <a:latin typeface="MS Reference Sans Serif" panose="020B0604030504040204" pitchFamily="34" charset="0"/>
              </a:rPr>
              <a:t>ataluvchi</a:t>
            </a:r>
            <a:r>
              <a:rPr lang="en-US" sz="2000" dirty="0">
                <a:latin typeface="MS Reference Sans Serif" panose="020B0604030504040204" pitchFamily="34" charset="0"/>
              </a:rPr>
              <a:t> </a:t>
            </a:r>
            <a:r>
              <a:rPr lang="en-US" sz="2000" dirty="0" err="1">
                <a:latin typeface="MS Reference Sans Serif" panose="020B0604030504040204" pitchFamily="34" charset="0"/>
              </a:rPr>
              <a:t>bosqichiga</a:t>
            </a:r>
            <a:r>
              <a:rPr lang="en-US" sz="2000" dirty="0">
                <a:latin typeface="MS Reference Sans Serif" panose="020B0604030504040204" pitchFamily="34" charset="0"/>
              </a:rPr>
              <a:t> </a:t>
            </a:r>
            <a:r>
              <a:rPr lang="en-US" sz="2000" dirty="0" err="1">
                <a:latin typeface="MS Reference Sans Serif" panose="020B0604030504040204" pitchFamily="34" charset="0"/>
              </a:rPr>
              <a:t>olib</a:t>
            </a:r>
            <a:r>
              <a:rPr lang="en-US" sz="2000" dirty="0">
                <a:latin typeface="MS Reference Sans Serif" panose="020B0604030504040204" pitchFamily="34" charset="0"/>
              </a:rPr>
              <a:t> </a:t>
            </a:r>
            <a:r>
              <a:rPr lang="en-US" sz="2000" dirty="0" err="1">
                <a:latin typeface="MS Reference Sans Serif" panose="020B0604030504040204" pitchFamily="34" charset="0"/>
              </a:rPr>
              <a:t>keladi</a:t>
            </a:r>
            <a:r>
              <a:rPr lang="en-US" sz="2000" dirty="0">
                <a:latin typeface="MS Reference Sans Serif" panose="020B0604030504040204" pitchFamily="34" charset="0"/>
              </a:rPr>
              <a:t>. OITS OIV-</a:t>
            </a:r>
            <a:r>
              <a:rPr lang="en-US" sz="2000" dirty="0" err="1">
                <a:latin typeface="MS Reference Sans Serif" panose="020B0604030504040204" pitchFamily="34" charset="0"/>
              </a:rPr>
              <a:t>infeksiyasining</a:t>
            </a:r>
            <a:r>
              <a:rPr lang="en-US" sz="2000" dirty="0">
                <a:latin typeface="MS Reference Sans Serif" panose="020B0604030504040204" pitchFamily="34" charset="0"/>
              </a:rPr>
              <a:t> </a:t>
            </a:r>
            <a:r>
              <a:rPr lang="en-US" sz="2000" dirty="0" err="1">
                <a:latin typeface="MS Reference Sans Serif" panose="020B0604030504040204" pitchFamily="34" charset="0"/>
              </a:rPr>
              <a:t>eng</a:t>
            </a:r>
            <a:r>
              <a:rPr lang="en-US" sz="2000" dirty="0">
                <a:latin typeface="MS Reference Sans Serif" panose="020B0604030504040204" pitchFamily="34" charset="0"/>
              </a:rPr>
              <a:t> </a:t>
            </a:r>
            <a:r>
              <a:rPr lang="en-US" sz="2000" dirty="0" err="1">
                <a:latin typeface="MS Reference Sans Serif" panose="020B0604030504040204" pitchFamily="34" charset="0"/>
              </a:rPr>
              <a:t>o’gir</a:t>
            </a:r>
            <a:r>
              <a:rPr lang="en-US" sz="2000" dirty="0">
                <a:latin typeface="MS Reference Sans Serif" panose="020B0604030504040204" pitchFamily="34" charset="0"/>
              </a:rPr>
              <a:t> </a:t>
            </a:r>
            <a:r>
              <a:rPr lang="en-US" sz="2000" dirty="0" err="1">
                <a:latin typeface="MS Reference Sans Serif" panose="020B0604030504040204" pitchFamily="34" charset="0"/>
              </a:rPr>
              <a:t>bosqichi</a:t>
            </a:r>
            <a:r>
              <a:rPr lang="en-US" sz="2000" dirty="0">
                <a:latin typeface="MS Reference Sans Serif" panose="020B0604030504040204" pitchFamily="34" charset="0"/>
              </a:rPr>
              <a:t> </a:t>
            </a:r>
            <a:r>
              <a:rPr lang="en-US" sz="2000" dirty="0" err="1">
                <a:latin typeface="MS Reference Sans Serif" panose="020B0604030504040204" pitchFamily="34" charset="0"/>
              </a:rPr>
              <a:t>bo’lib</a:t>
            </a:r>
            <a:r>
              <a:rPr lang="en-US" sz="2000" dirty="0">
                <a:latin typeface="MS Reference Sans Serif" panose="020B0604030504040204" pitchFamily="34" charset="0"/>
              </a:rPr>
              <a:t>, </a:t>
            </a:r>
            <a:r>
              <a:rPr lang="en-US" sz="2000" dirty="0" err="1">
                <a:latin typeface="MS Reference Sans Serif" panose="020B0604030504040204" pitchFamily="34" charset="0"/>
              </a:rPr>
              <a:t>unda</a:t>
            </a:r>
            <a:r>
              <a:rPr lang="en-US" sz="2000" dirty="0">
                <a:latin typeface="MS Reference Sans Serif" panose="020B0604030504040204" pitchFamily="34" charset="0"/>
              </a:rPr>
              <a:t> </a:t>
            </a:r>
            <a:r>
              <a:rPr lang="en-US" sz="2000" dirty="0" err="1">
                <a:latin typeface="MS Reference Sans Serif" panose="020B0604030504040204" pitchFamily="34" charset="0"/>
              </a:rPr>
              <a:t>odamning</a:t>
            </a:r>
            <a:r>
              <a:rPr lang="en-US" sz="2000" dirty="0">
                <a:latin typeface="MS Reference Sans Serif" panose="020B0604030504040204" pitchFamily="34" charset="0"/>
              </a:rPr>
              <a:t> </a:t>
            </a:r>
            <a:r>
              <a:rPr lang="en-US" sz="2000" dirty="0" err="1">
                <a:latin typeface="MS Reference Sans Serif" panose="020B0604030504040204" pitchFamily="34" charset="0"/>
              </a:rPr>
              <a:t>immun</a:t>
            </a:r>
            <a:r>
              <a:rPr lang="en-US" sz="2000" dirty="0">
                <a:latin typeface="MS Reference Sans Serif" panose="020B0604030504040204" pitchFamily="34" charset="0"/>
              </a:rPr>
              <a:t> </a:t>
            </a:r>
            <a:r>
              <a:rPr lang="en-US" sz="2000" dirty="0" err="1">
                <a:latin typeface="MS Reference Sans Serif" panose="020B0604030504040204" pitchFamily="34" charset="0"/>
              </a:rPr>
              <a:t>tizimi</a:t>
            </a:r>
            <a:r>
              <a:rPr lang="en-US" sz="2000" dirty="0">
                <a:latin typeface="MS Reference Sans Serif" panose="020B0604030504040204" pitchFamily="34" charset="0"/>
              </a:rPr>
              <a:t> </a:t>
            </a:r>
            <a:r>
              <a:rPr lang="en-US" sz="2000" dirty="0" err="1">
                <a:latin typeface="MS Reference Sans Serif" panose="020B0604030504040204" pitchFamily="34" charset="0"/>
              </a:rPr>
              <a:t>qattiq</a:t>
            </a:r>
            <a:r>
              <a:rPr lang="en-US" sz="2000" dirty="0">
                <a:latin typeface="MS Reference Sans Serif" panose="020B0604030504040204" pitchFamily="34" charset="0"/>
              </a:rPr>
              <a:t> </a:t>
            </a:r>
            <a:r>
              <a:rPr lang="en-US" sz="2000" dirty="0" err="1">
                <a:latin typeface="MS Reference Sans Serif" panose="020B0604030504040204" pitchFamily="34" charset="0"/>
              </a:rPr>
              <a:t>izdan</a:t>
            </a:r>
            <a:r>
              <a:rPr lang="en-US" sz="2000" dirty="0">
                <a:latin typeface="MS Reference Sans Serif" panose="020B0604030504040204" pitchFamily="34" charset="0"/>
              </a:rPr>
              <a:t> </a:t>
            </a:r>
            <a:r>
              <a:rPr lang="en-US" sz="2000" dirty="0" err="1">
                <a:latin typeface="MS Reference Sans Serif" panose="020B0604030504040204" pitchFamily="34" charset="0"/>
              </a:rPr>
              <a:t>chiqadi</a:t>
            </a:r>
            <a:r>
              <a:rPr lang="en-US" sz="2000" dirty="0">
                <a:latin typeface="MS Reference Sans Serif" panose="020B0604030504040204" pitchFamily="34" charset="0"/>
              </a:rPr>
              <a:t> </a:t>
            </a:r>
            <a:r>
              <a:rPr lang="en-US" sz="2000" dirty="0" err="1">
                <a:latin typeface="MS Reference Sans Serif" panose="020B0604030504040204" pitchFamily="34" charset="0"/>
              </a:rPr>
              <a:t>yoki</a:t>
            </a:r>
            <a:r>
              <a:rPr lang="en-US" sz="2000" dirty="0">
                <a:latin typeface="MS Reference Sans Serif" panose="020B0604030504040204" pitchFamily="34" charset="0"/>
              </a:rPr>
              <a:t> “</a:t>
            </a:r>
            <a:r>
              <a:rPr lang="en-US" sz="2000" dirty="0" err="1">
                <a:latin typeface="MS Reference Sans Serif" panose="020B0604030504040204" pitchFamily="34" charset="0"/>
              </a:rPr>
              <a:t>yetishmovchiligi</a:t>
            </a:r>
            <a:r>
              <a:rPr lang="en-US" sz="2000" dirty="0">
                <a:latin typeface="MS Reference Sans Serif" panose="020B0604030504040204" pitchFamily="34" charset="0"/>
              </a:rPr>
              <a:t>” </a:t>
            </a:r>
            <a:r>
              <a:rPr lang="en-US" sz="2000" dirty="0" err="1">
                <a:latin typeface="MS Reference Sans Serif" panose="020B0604030504040204" pitchFamily="34" charset="0"/>
              </a:rPr>
              <a:t>kelib</a:t>
            </a:r>
            <a:r>
              <a:rPr lang="en-US" sz="2000" dirty="0">
                <a:latin typeface="MS Reference Sans Serif" panose="020B0604030504040204" pitchFamily="34" charset="0"/>
              </a:rPr>
              <a:t> </a:t>
            </a:r>
            <a:r>
              <a:rPr lang="en-US" sz="2000" dirty="0" err="1">
                <a:latin typeface="MS Reference Sans Serif" panose="020B0604030504040204" pitchFamily="34" charset="0"/>
              </a:rPr>
              <a:t>chiqadi</a:t>
            </a:r>
            <a:r>
              <a:rPr lang="en-US" sz="2000" dirty="0">
                <a:latin typeface="MS Reference Sans Serif" panose="020B0604030504040204" pitchFamily="34" charset="0"/>
              </a:rPr>
              <a:t>. Bu </a:t>
            </a:r>
            <a:r>
              <a:rPr lang="en-US" sz="2000" dirty="0" err="1">
                <a:latin typeface="MS Reference Sans Serif" panose="020B0604030504040204" pitchFamily="34" charset="0"/>
              </a:rPr>
              <a:t>bosqichda</a:t>
            </a:r>
            <a:r>
              <a:rPr lang="en-US" sz="2000" dirty="0">
                <a:latin typeface="MS Reference Sans Serif" panose="020B0604030504040204" pitchFamily="34" charset="0"/>
              </a:rPr>
              <a:t> </a:t>
            </a:r>
            <a:r>
              <a:rPr lang="en-US" sz="2000" dirty="0" err="1">
                <a:latin typeface="MS Reference Sans Serif" panose="020B0604030504040204" pitchFamily="34" charset="0"/>
              </a:rPr>
              <a:t>qon</a:t>
            </a:r>
            <a:r>
              <a:rPr lang="en-US" sz="2000" dirty="0">
                <a:latin typeface="MS Reference Sans Serif" panose="020B0604030504040204" pitchFamily="34" charset="0"/>
              </a:rPr>
              <a:t> </a:t>
            </a:r>
            <a:r>
              <a:rPr lang="en-US" sz="2000" dirty="0" err="1">
                <a:latin typeface="MS Reference Sans Serif" panose="020B0604030504040204" pitchFamily="34" charset="0"/>
              </a:rPr>
              <a:t>tarkibidagi</a:t>
            </a:r>
            <a:r>
              <a:rPr lang="en-US" sz="2000" dirty="0">
                <a:latin typeface="MS Reference Sans Serif" panose="020B0604030504040204" pitchFamily="34" charset="0"/>
              </a:rPr>
              <a:t> CD4 </a:t>
            </a:r>
            <a:r>
              <a:rPr lang="en-US" sz="2000" dirty="0" err="1">
                <a:latin typeface="MS Reference Sans Serif" panose="020B0604030504040204" pitchFamily="34" charset="0"/>
              </a:rPr>
              <a:t>hujayralar</a:t>
            </a:r>
            <a:r>
              <a:rPr lang="en-US" sz="2000" dirty="0">
                <a:latin typeface="MS Reference Sans Serif" panose="020B0604030504040204" pitchFamily="34" charset="0"/>
              </a:rPr>
              <a:t> </a:t>
            </a:r>
            <a:r>
              <a:rPr lang="en-US" sz="2000" dirty="0" err="1">
                <a:latin typeface="MS Reference Sans Serif" panose="020B0604030504040204" pitchFamily="34" charset="0"/>
              </a:rPr>
              <a:t>miqdori</a:t>
            </a:r>
            <a:r>
              <a:rPr lang="en-US" sz="2000" dirty="0">
                <a:latin typeface="MS Reference Sans Serif" panose="020B0604030504040204" pitchFamily="34" charset="0"/>
              </a:rPr>
              <a:t> </a:t>
            </a:r>
            <a:r>
              <a:rPr lang="en-US" sz="2000" dirty="0" err="1">
                <a:latin typeface="MS Reference Sans Serif" panose="020B0604030504040204" pitchFamily="34" charset="0"/>
              </a:rPr>
              <a:t>kamayib</a:t>
            </a:r>
            <a:r>
              <a:rPr lang="en-US" sz="2000" dirty="0">
                <a:latin typeface="MS Reference Sans Serif" panose="020B0604030504040204" pitchFamily="34" charset="0"/>
              </a:rPr>
              <a:t> </a:t>
            </a:r>
            <a:r>
              <a:rPr lang="en-US" sz="2000" dirty="0" err="1">
                <a:latin typeface="MS Reference Sans Serif" panose="020B0604030504040204" pitchFamily="34" charset="0"/>
              </a:rPr>
              <a:t>ketadi</a:t>
            </a:r>
            <a:r>
              <a:rPr lang="en-US" sz="2000" dirty="0">
                <a:latin typeface="MS Reference Sans Serif" panose="020B0604030504040204" pitchFamily="34" charset="0"/>
              </a:rPr>
              <a:t>.</a:t>
            </a:r>
            <a:endParaRPr lang="en-US" sz="2000" dirty="0">
              <a:latin typeface="MS Reference Sans Serif" panose="020B0604030504040204" pitchFamily="34" charset="0"/>
            </a:endParaRPr>
          </a:p>
          <a:p>
            <a:pPr marL="0" indent="0">
              <a:buNone/>
            </a:pPr>
            <a:r>
              <a:rPr lang="en-US" sz="2000" dirty="0" err="1">
                <a:latin typeface="MS Reference Sans Serif" panose="020B0604030504040204" pitchFamily="34" charset="0"/>
              </a:rPr>
              <a:t>Orttirilgan</a:t>
            </a:r>
            <a:endParaRPr lang="en-US" sz="2000" dirty="0">
              <a:latin typeface="MS Reference Sans Serif" panose="020B0604030504040204" pitchFamily="34" charset="0"/>
            </a:endParaRPr>
          </a:p>
          <a:p>
            <a:pPr marL="0" indent="0">
              <a:buNone/>
            </a:pPr>
            <a:r>
              <a:rPr lang="en-US" sz="2000" dirty="0" err="1">
                <a:latin typeface="MS Reference Sans Serif" panose="020B0604030504040204" pitchFamily="34" charset="0"/>
              </a:rPr>
              <a:t>Immunitet</a:t>
            </a:r>
            <a:endParaRPr lang="en-US" sz="2000" dirty="0">
              <a:latin typeface="MS Reference Sans Serif" panose="020B0604030504040204" pitchFamily="34" charset="0"/>
            </a:endParaRPr>
          </a:p>
          <a:p>
            <a:pPr marL="0" indent="0">
              <a:buNone/>
            </a:pPr>
            <a:r>
              <a:rPr lang="en-US" sz="2000" dirty="0" err="1">
                <a:latin typeface="MS Reference Sans Serif" panose="020B0604030504040204" pitchFamily="34" charset="0"/>
              </a:rPr>
              <a:t>Tanqisligi</a:t>
            </a:r>
            <a:endParaRPr lang="en-US" sz="2000" dirty="0">
              <a:latin typeface="MS Reference Sans Serif" panose="020B0604030504040204" pitchFamily="34" charset="0"/>
            </a:endParaRPr>
          </a:p>
          <a:p>
            <a:pPr marL="0" indent="0">
              <a:buNone/>
            </a:pPr>
            <a:r>
              <a:rPr lang="en-US" sz="2000" dirty="0" err="1">
                <a:latin typeface="MS Reference Sans Serif" panose="020B0604030504040204" pitchFamily="34" charset="0"/>
              </a:rPr>
              <a:t>Sindiromi</a:t>
            </a:r>
            <a:endParaRPr lang="en-US" sz="2000" dirty="0">
              <a:latin typeface="MS Reference Sans Serif" panose="020B0604030504040204" pitchFamily="34" charset="0"/>
            </a:endParaRPr>
          </a:p>
          <a:p>
            <a:pPr marL="0" indent="0">
              <a:buNone/>
            </a:pPr>
            <a:endParaRPr lang="ru-RU" sz="2000" dirty="0">
              <a:latin typeface="MS Reference Sans Serif"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19256" cy="5577483"/>
          </a:xfrm>
        </p:spPr>
        <p:txBody>
          <a:bodyPr>
            <a:normAutofit fontScale="77500" lnSpcReduction="20000"/>
          </a:bodyPr>
          <a:lstStyle/>
          <a:p>
            <a:pPr marL="0" indent="0">
              <a:buNone/>
            </a:pPr>
            <a:r>
              <a:rPr lang="en-US" sz="5100" dirty="0">
                <a:solidFill>
                  <a:srgbClr val="FFC000"/>
                </a:solidFill>
              </a:rPr>
              <a:t> 1981-yilning </a:t>
            </a:r>
            <a:r>
              <a:rPr lang="en-US" sz="5100" dirty="0" err="1">
                <a:solidFill>
                  <a:srgbClr val="FFC000"/>
                </a:solidFill>
              </a:rPr>
              <a:t>iyun</a:t>
            </a:r>
            <a:r>
              <a:rPr lang="en-US" sz="5100" dirty="0">
                <a:solidFill>
                  <a:srgbClr val="FFC000"/>
                </a:solidFill>
              </a:rPr>
              <a:t> </a:t>
            </a:r>
            <a:r>
              <a:rPr lang="en-US" sz="5100" dirty="0" err="1">
                <a:solidFill>
                  <a:srgbClr val="FFC000"/>
                </a:solidFill>
              </a:rPr>
              <a:t>oyida</a:t>
            </a:r>
            <a:r>
              <a:rPr lang="en-US" sz="5100" dirty="0">
                <a:solidFill>
                  <a:srgbClr val="FFC000"/>
                </a:solidFill>
              </a:rPr>
              <a:t> </a:t>
            </a:r>
            <a:r>
              <a:rPr lang="en-US" sz="5100" dirty="0" err="1">
                <a:solidFill>
                  <a:srgbClr val="FFC000"/>
                </a:solidFill>
              </a:rPr>
              <a:t>birinchi</a:t>
            </a:r>
            <a:r>
              <a:rPr lang="en-US" sz="5100" dirty="0">
                <a:solidFill>
                  <a:srgbClr val="FFC000"/>
                </a:solidFill>
              </a:rPr>
              <a:t> </a:t>
            </a:r>
            <a:r>
              <a:rPr lang="en-US" sz="5100" dirty="0" err="1">
                <a:solidFill>
                  <a:srgbClr val="FFC000"/>
                </a:solidFill>
              </a:rPr>
              <a:t>marta</a:t>
            </a:r>
            <a:r>
              <a:rPr lang="en-US" sz="5100" dirty="0">
                <a:solidFill>
                  <a:srgbClr val="FFC000"/>
                </a:solidFill>
              </a:rPr>
              <a:t> </a:t>
            </a:r>
            <a:r>
              <a:rPr lang="en-US" dirty="0" err="1"/>
              <a:t>AQSHning</a:t>
            </a:r>
            <a:r>
              <a:rPr lang="en-US" dirty="0"/>
              <a:t> </a:t>
            </a:r>
            <a:r>
              <a:rPr lang="en-US" dirty="0" err="1"/>
              <a:t>Nyu</a:t>
            </a:r>
            <a:r>
              <a:rPr lang="en-US" dirty="0"/>
              <a:t>-York </a:t>
            </a:r>
            <a:r>
              <a:rPr lang="en-US" dirty="0" err="1"/>
              <a:t>va</a:t>
            </a:r>
            <a:r>
              <a:rPr lang="en-US" dirty="0"/>
              <a:t> San-</a:t>
            </a:r>
            <a:r>
              <a:rPr lang="en-US" dirty="0" err="1"/>
              <a:t>Fransizko</a:t>
            </a:r>
            <a:r>
              <a:rPr lang="en-US" dirty="0"/>
              <a:t> </a:t>
            </a:r>
            <a:r>
              <a:rPr lang="en-US" dirty="0" err="1"/>
              <a:t>shaharlarida</a:t>
            </a:r>
            <a:r>
              <a:rPr lang="en-US" dirty="0"/>
              <a:t> </a:t>
            </a:r>
            <a:r>
              <a:rPr lang="en-US" dirty="0" err="1"/>
              <a:t>yosh</a:t>
            </a:r>
            <a:r>
              <a:rPr lang="en-US" dirty="0"/>
              <a:t> </a:t>
            </a:r>
            <a:r>
              <a:rPr lang="en-US" dirty="0" err="1"/>
              <a:t>erkaklar</a:t>
            </a:r>
            <a:r>
              <a:rPr lang="en-US" dirty="0"/>
              <a:t> </a:t>
            </a:r>
            <a:r>
              <a:rPr lang="en-US" dirty="0" err="1"/>
              <a:t>orasida</a:t>
            </a:r>
            <a:r>
              <a:rPr lang="en-US" dirty="0"/>
              <a:t> </a:t>
            </a:r>
            <a:r>
              <a:rPr lang="en-US" dirty="0" err="1"/>
              <a:t>yuqumli</a:t>
            </a:r>
            <a:r>
              <a:rPr lang="en-US" dirty="0"/>
              <a:t> </a:t>
            </a:r>
            <a:r>
              <a:rPr lang="en-US" dirty="0" err="1"/>
              <a:t>kasallik</a:t>
            </a:r>
            <a:r>
              <a:rPr lang="en-US" dirty="0"/>
              <a:t> </a:t>
            </a:r>
            <a:r>
              <a:rPr lang="en-US" dirty="0" err="1"/>
              <a:t>va</a:t>
            </a:r>
            <a:r>
              <a:rPr lang="en-US" dirty="0"/>
              <a:t> </a:t>
            </a:r>
            <a:r>
              <a:rPr lang="en-US" dirty="0" err="1"/>
              <a:t>teri</a:t>
            </a:r>
            <a:r>
              <a:rPr lang="en-US" dirty="0"/>
              <a:t> </a:t>
            </a:r>
            <a:r>
              <a:rPr lang="en-US" dirty="0" err="1"/>
              <a:t>o’smalarining</a:t>
            </a:r>
            <a:r>
              <a:rPr lang="en-US" dirty="0"/>
              <a:t> </a:t>
            </a:r>
            <a:r>
              <a:rPr lang="en-US" dirty="0" err="1"/>
              <a:t>ko’paygani</a:t>
            </a:r>
            <a:r>
              <a:rPr lang="en-US" dirty="0"/>
              <a:t> </a:t>
            </a:r>
            <a:r>
              <a:rPr lang="en-US" dirty="0" err="1"/>
              <a:t>haqida</a:t>
            </a:r>
            <a:r>
              <a:rPr lang="en-US" dirty="0"/>
              <a:t> </a:t>
            </a:r>
            <a:r>
              <a:rPr lang="en-US" dirty="0" err="1"/>
              <a:t>xabarlar</a:t>
            </a:r>
            <a:r>
              <a:rPr lang="en-US" dirty="0"/>
              <a:t> </a:t>
            </a:r>
            <a:r>
              <a:rPr lang="en-US" dirty="0" err="1"/>
              <a:t>paydo</a:t>
            </a:r>
            <a:r>
              <a:rPr lang="en-US" dirty="0"/>
              <a:t> </a:t>
            </a:r>
            <a:r>
              <a:rPr lang="en-US" dirty="0" err="1"/>
              <a:t>bo’ldi</a:t>
            </a:r>
            <a:r>
              <a:rPr lang="en-US" dirty="0"/>
              <a:t>. </a:t>
            </a:r>
            <a:r>
              <a:rPr lang="en-US" dirty="0" err="1"/>
              <a:t>Ularda</a:t>
            </a:r>
            <a:r>
              <a:rPr lang="en-US" dirty="0"/>
              <a:t>, </a:t>
            </a:r>
            <a:r>
              <a:rPr lang="en-US" dirty="0" err="1"/>
              <a:t>o’pka</a:t>
            </a:r>
            <a:r>
              <a:rPr lang="en-US" dirty="0"/>
              <a:t> </a:t>
            </a:r>
            <a:r>
              <a:rPr lang="en-US" dirty="0" err="1"/>
              <a:t>yallig’lanishining</a:t>
            </a:r>
            <a:r>
              <a:rPr lang="en-US" dirty="0"/>
              <a:t>, </a:t>
            </a:r>
            <a:r>
              <a:rPr lang="en-US" dirty="0" err="1"/>
              <a:t>parazitlar</a:t>
            </a:r>
            <a:r>
              <a:rPr lang="en-US" dirty="0"/>
              <a:t> </a:t>
            </a:r>
            <a:r>
              <a:rPr lang="en-US" dirty="0" err="1"/>
              <a:t>kuzatuvchisi</a:t>
            </a:r>
            <a:r>
              <a:rPr lang="en-US" dirty="0"/>
              <a:t> </a:t>
            </a:r>
            <a:r>
              <a:rPr lang="en-US" dirty="0" err="1"/>
              <a:t>pnevmotsista</a:t>
            </a:r>
            <a:r>
              <a:rPr lang="en-US" dirty="0"/>
              <a:t> (</a:t>
            </a:r>
            <a:r>
              <a:rPr lang="en-US" dirty="0" err="1"/>
              <a:t>karinini</a:t>
            </a:r>
            <a:r>
              <a:rPr lang="en-US" dirty="0"/>
              <a:t>) </a:t>
            </a:r>
            <a:r>
              <a:rPr lang="en-US" dirty="0" err="1"/>
              <a:t>keltirib</a:t>
            </a:r>
            <a:r>
              <a:rPr lang="en-US" dirty="0"/>
              <a:t> </a:t>
            </a:r>
            <a:r>
              <a:rPr lang="en-US" dirty="0" err="1"/>
              <a:t>chiqarayotgani</a:t>
            </a:r>
            <a:r>
              <a:rPr lang="en-US" dirty="0"/>
              <a:t>, </a:t>
            </a:r>
            <a:r>
              <a:rPr lang="en-US" dirty="0" err="1"/>
              <a:t>hamda</a:t>
            </a:r>
            <a:r>
              <a:rPr lang="en-US" dirty="0"/>
              <a:t> </a:t>
            </a:r>
            <a:r>
              <a:rPr lang="en-US" dirty="0" err="1"/>
              <a:t>shilliq</a:t>
            </a:r>
            <a:r>
              <a:rPr lang="en-US" dirty="0"/>
              <a:t> </a:t>
            </a:r>
            <a:r>
              <a:rPr lang="en-US" dirty="0" err="1"/>
              <a:t>qavatlarning</a:t>
            </a:r>
            <a:r>
              <a:rPr lang="en-US" dirty="0"/>
              <a:t> </a:t>
            </a:r>
            <a:r>
              <a:rPr lang="en-US" dirty="0" err="1"/>
              <a:t>zamburug’lar</a:t>
            </a:r>
            <a:r>
              <a:rPr lang="en-US" dirty="0"/>
              <a:t> (</a:t>
            </a:r>
            <a:r>
              <a:rPr lang="en-US" dirty="0" err="1"/>
              <a:t>kandida</a:t>
            </a:r>
            <a:r>
              <a:rPr lang="en-US" dirty="0"/>
              <a:t>) </a:t>
            </a:r>
            <a:r>
              <a:rPr lang="en-US" dirty="0" err="1"/>
              <a:t>bilan</a:t>
            </a:r>
            <a:r>
              <a:rPr lang="en-US" dirty="0"/>
              <a:t> </a:t>
            </a:r>
            <a:r>
              <a:rPr lang="en-US" dirty="0" err="1"/>
              <a:t>zararlanishi</a:t>
            </a:r>
            <a:r>
              <a:rPr lang="en-US" dirty="0"/>
              <a:t>, </a:t>
            </a:r>
            <a:r>
              <a:rPr lang="en-US" dirty="0" err="1"/>
              <a:t>o’smalar</a:t>
            </a:r>
            <a:r>
              <a:rPr lang="en-US" dirty="0"/>
              <a:t> (</a:t>
            </a:r>
            <a:r>
              <a:rPr lang="en-US" dirty="0" err="1"/>
              <a:t>limfoma</a:t>
            </a:r>
            <a:r>
              <a:rPr lang="en-US" dirty="0"/>
              <a:t>) </a:t>
            </a:r>
            <a:r>
              <a:rPr lang="en-US" dirty="0" err="1"/>
              <a:t>paydo</a:t>
            </a:r>
            <a:r>
              <a:rPr lang="en-US" dirty="0"/>
              <a:t> </a:t>
            </a:r>
            <a:r>
              <a:rPr lang="en-US" dirty="0" err="1"/>
              <a:t>bo’lishi</a:t>
            </a:r>
            <a:r>
              <a:rPr lang="en-US" dirty="0"/>
              <a:t>, </a:t>
            </a:r>
            <a:r>
              <a:rPr lang="en-US" dirty="0" err="1"/>
              <a:t>sporalar</a:t>
            </a:r>
            <a:r>
              <a:rPr lang="en-US" dirty="0"/>
              <a:t> </a:t>
            </a:r>
            <a:r>
              <a:rPr lang="en-US" dirty="0" err="1"/>
              <a:t>va</a:t>
            </a:r>
            <a:r>
              <a:rPr lang="en-US" dirty="0"/>
              <a:t> virus </a:t>
            </a:r>
            <a:r>
              <a:rPr lang="en-US" dirty="0" err="1"/>
              <a:t>bilan</a:t>
            </a:r>
            <a:r>
              <a:rPr lang="en-US" dirty="0"/>
              <a:t> </a:t>
            </a:r>
            <a:r>
              <a:rPr lang="en-US" dirty="0" err="1"/>
              <a:t>zararlanganlarda</a:t>
            </a:r>
            <a:r>
              <a:rPr lang="en-US" dirty="0"/>
              <a:t> bosh </a:t>
            </a:r>
            <a:r>
              <a:rPr lang="en-US" dirty="0" err="1"/>
              <a:t>miya</a:t>
            </a:r>
            <a:r>
              <a:rPr lang="en-US" dirty="0"/>
              <a:t> </a:t>
            </a:r>
            <a:r>
              <a:rPr lang="en-US" dirty="0" err="1"/>
              <a:t>kasalliklari</a:t>
            </a:r>
            <a:r>
              <a:rPr lang="en-US" dirty="0"/>
              <a:t> </a:t>
            </a:r>
            <a:r>
              <a:rPr lang="en-US" dirty="0" err="1"/>
              <a:t>kelib</a:t>
            </a:r>
            <a:r>
              <a:rPr lang="en-US" dirty="0"/>
              <a:t> </a:t>
            </a:r>
            <a:r>
              <a:rPr lang="en-US" dirty="0" err="1"/>
              <a:t>chiqishi</a:t>
            </a:r>
            <a:r>
              <a:rPr lang="en-US" dirty="0"/>
              <a:t> </a:t>
            </a:r>
            <a:r>
              <a:rPr lang="en-US" dirty="0" err="1"/>
              <a:t>kuzatilgan</a:t>
            </a:r>
            <a:r>
              <a:rPr lang="en-US" dirty="0"/>
              <a:t>. Bu </a:t>
            </a:r>
            <a:r>
              <a:rPr lang="en-US" dirty="0" err="1"/>
              <a:t>mikroorganizmlar</a:t>
            </a:r>
            <a:r>
              <a:rPr lang="en-US" dirty="0"/>
              <a:t> </a:t>
            </a:r>
            <a:r>
              <a:rPr lang="en-US" dirty="0" err="1"/>
              <a:t>sog’lom</a:t>
            </a:r>
            <a:r>
              <a:rPr lang="en-US" dirty="0"/>
              <a:t> </a:t>
            </a:r>
            <a:r>
              <a:rPr lang="en-US" dirty="0" err="1"/>
              <a:t>odamlar</a:t>
            </a:r>
            <a:r>
              <a:rPr lang="en-US" dirty="0"/>
              <a:t> </a:t>
            </a:r>
            <a:r>
              <a:rPr lang="en-US" dirty="0" err="1"/>
              <a:t>uchun</a:t>
            </a:r>
            <a:r>
              <a:rPr lang="en-US" dirty="0"/>
              <a:t> </a:t>
            </a:r>
            <a:r>
              <a:rPr lang="en-US" dirty="0" err="1"/>
              <a:t>xafvsiz</a:t>
            </a:r>
            <a:r>
              <a:rPr lang="en-US" dirty="0"/>
              <a:t> </a:t>
            </a:r>
            <a:r>
              <a:rPr lang="en-US" dirty="0" err="1"/>
              <a:t>bo’lgani</a:t>
            </a:r>
            <a:r>
              <a:rPr lang="en-US" dirty="0"/>
              <a:t> </a:t>
            </a:r>
            <a:r>
              <a:rPr lang="en-US" dirty="0" err="1"/>
              <a:t>holda</a:t>
            </a:r>
            <a:r>
              <a:rPr lang="en-US" dirty="0"/>
              <a:t>, </a:t>
            </a:r>
            <a:r>
              <a:rPr lang="en-US" dirty="0" err="1"/>
              <a:t>uning</a:t>
            </a:r>
            <a:r>
              <a:rPr lang="en-US" dirty="0"/>
              <a:t> </a:t>
            </a:r>
            <a:r>
              <a:rPr lang="en-US" dirty="0" err="1"/>
              <a:t>immun</a:t>
            </a:r>
            <a:r>
              <a:rPr lang="en-US" dirty="0"/>
              <a:t> </a:t>
            </a:r>
            <a:r>
              <a:rPr lang="en-US" dirty="0" err="1"/>
              <a:t>tizimi</a:t>
            </a:r>
            <a:r>
              <a:rPr lang="en-US" dirty="0"/>
              <a:t> </a:t>
            </a:r>
            <a:r>
              <a:rPr lang="en-US" dirty="0" err="1"/>
              <a:t>pasayganda</a:t>
            </a:r>
            <a:r>
              <a:rPr lang="en-US" dirty="0"/>
              <a:t>, </a:t>
            </a:r>
            <a:r>
              <a:rPr lang="en-US" dirty="0" err="1"/>
              <a:t>jadallik</a:t>
            </a:r>
            <a:r>
              <a:rPr lang="en-US" dirty="0"/>
              <a:t> </a:t>
            </a:r>
            <a:r>
              <a:rPr lang="en-US" dirty="0" err="1"/>
              <a:t>bilan</a:t>
            </a:r>
            <a:r>
              <a:rPr lang="en-US" dirty="0"/>
              <a:t> </a:t>
            </a:r>
            <a:r>
              <a:rPr lang="en-US" dirty="0" err="1"/>
              <a:t>rivojlanish</a:t>
            </a:r>
            <a:r>
              <a:rPr lang="en-US" dirty="0"/>
              <a:t> </a:t>
            </a:r>
            <a:r>
              <a:rPr lang="en-US" dirty="0" err="1"/>
              <a:t>xususiyatiga</a:t>
            </a:r>
            <a:r>
              <a:rPr lang="en-US" dirty="0"/>
              <a:t> </a:t>
            </a:r>
            <a:r>
              <a:rPr lang="en-US" dirty="0" err="1"/>
              <a:t>ega</a:t>
            </a:r>
            <a:r>
              <a:rPr lang="en-US" dirty="0"/>
              <a:t>. 1986-yilda </a:t>
            </a:r>
            <a:r>
              <a:rPr lang="en-US" dirty="0" err="1"/>
              <a:t>dunyoda</a:t>
            </a:r>
            <a:r>
              <a:rPr lang="en-US" dirty="0"/>
              <a:t> 40 </a:t>
            </a:r>
            <a:r>
              <a:rPr lang="en-US" dirty="0" err="1"/>
              <a:t>ming</a:t>
            </a:r>
            <a:r>
              <a:rPr lang="en-US" dirty="0"/>
              <a:t> </a:t>
            </a:r>
            <a:r>
              <a:rPr lang="en-US" dirty="0" err="1"/>
              <a:t>kishi</a:t>
            </a:r>
            <a:r>
              <a:rPr lang="en-US" dirty="0"/>
              <a:t> OITS </a:t>
            </a:r>
            <a:r>
              <a:rPr lang="en-US" dirty="0" err="1"/>
              <a:t>bilan</a:t>
            </a:r>
            <a:r>
              <a:rPr lang="en-US" dirty="0"/>
              <a:t> </a:t>
            </a:r>
            <a:r>
              <a:rPr lang="en-US" dirty="0" err="1"/>
              <a:t>kasallangan</a:t>
            </a:r>
            <a:r>
              <a:rPr lang="en-US" dirty="0"/>
              <a:t>, </a:t>
            </a:r>
            <a:r>
              <a:rPr lang="en-US" dirty="0" err="1"/>
              <a:t>AQSHda</a:t>
            </a:r>
            <a:r>
              <a:rPr lang="en-US" dirty="0"/>
              <a:t> 30 </a:t>
            </a:r>
            <a:r>
              <a:rPr lang="en-US" dirty="0" err="1"/>
              <a:t>mingga</a:t>
            </a:r>
            <a:r>
              <a:rPr lang="en-US" dirty="0"/>
              <a:t> </a:t>
            </a:r>
            <a:r>
              <a:rPr lang="en-US" dirty="0" err="1"/>
              <a:t>yaqin</a:t>
            </a:r>
            <a:r>
              <a:rPr lang="en-US" dirty="0"/>
              <a:t>, </a:t>
            </a:r>
            <a:r>
              <a:rPr lang="en-US" dirty="0" err="1"/>
              <a:t>Fransiya</a:t>
            </a:r>
            <a:r>
              <a:rPr lang="en-US" dirty="0"/>
              <a:t> </a:t>
            </a:r>
            <a:r>
              <a:rPr lang="en-US" dirty="0" err="1"/>
              <a:t>va</a:t>
            </a:r>
            <a:r>
              <a:rPr lang="en-US" dirty="0"/>
              <a:t> </a:t>
            </a:r>
            <a:r>
              <a:rPr lang="en-US" dirty="0" err="1"/>
              <a:t>Braziliyada</a:t>
            </a:r>
            <a:r>
              <a:rPr lang="en-US" dirty="0"/>
              <a:t> 1 </a:t>
            </a:r>
            <a:r>
              <a:rPr lang="en-US" dirty="0" err="1"/>
              <a:t>mingga</a:t>
            </a:r>
            <a:r>
              <a:rPr lang="en-US" dirty="0"/>
              <a:t> </a:t>
            </a:r>
            <a:r>
              <a:rPr lang="en-US" dirty="0" err="1"/>
              <a:t>yaqin</a:t>
            </a:r>
            <a:r>
              <a:rPr lang="en-US" dirty="0"/>
              <a:t>, </a:t>
            </a:r>
            <a:r>
              <a:rPr lang="en-US" dirty="0" err="1"/>
              <a:t>Markaziy</a:t>
            </a:r>
            <a:r>
              <a:rPr lang="en-US" dirty="0"/>
              <a:t> </a:t>
            </a:r>
            <a:r>
              <a:rPr lang="en-US" dirty="0" err="1"/>
              <a:t>Afrikada</a:t>
            </a:r>
            <a:r>
              <a:rPr lang="en-US" dirty="0"/>
              <a:t> 4 </a:t>
            </a:r>
            <a:r>
              <a:rPr lang="en-US" dirty="0" err="1"/>
              <a:t>mingga</a:t>
            </a:r>
            <a:r>
              <a:rPr lang="en-US" dirty="0"/>
              <a:t> </a:t>
            </a:r>
            <a:r>
              <a:rPr lang="en-US" dirty="0" err="1"/>
              <a:t>yaqin</a:t>
            </a:r>
            <a:r>
              <a:rPr lang="en-US" dirty="0"/>
              <a:t>, </a:t>
            </a:r>
            <a:r>
              <a:rPr lang="en-US" dirty="0" err="1"/>
              <a:t>Angliya</a:t>
            </a:r>
            <a:r>
              <a:rPr lang="en-US" dirty="0"/>
              <a:t> </a:t>
            </a:r>
            <a:r>
              <a:rPr lang="en-US" dirty="0" err="1"/>
              <a:t>va</a:t>
            </a:r>
            <a:r>
              <a:rPr lang="en-US" dirty="0"/>
              <a:t> </a:t>
            </a:r>
            <a:r>
              <a:rPr lang="en-US" dirty="0" err="1"/>
              <a:t>boshqa</a:t>
            </a:r>
            <a:r>
              <a:rPr lang="en-US" dirty="0"/>
              <a:t> </a:t>
            </a:r>
            <a:r>
              <a:rPr lang="en-US" dirty="0" err="1"/>
              <a:t>mamlakatlarda</a:t>
            </a:r>
            <a:r>
              <a:rPr lang="en-US" dirty="0"/>
              <a:t> 0.5 </a:t>
            </a:r>
            <a:r>
              <a:rPr lang="en-US" dirty="0" err="1"/>
              <a:t>ming</a:t>
            </a:r>
            <a:r>
              <a:rPr lang="en-US" dirty="0"/>
              <a:t> </a:t>
            </a:r>
            <a:r>
              <a:rPr lang="en-US" dirty="0" err="1"/>
              <a:t>atrofida</a:t>
            </a:r>
            <a:r>
              <a:rPr lang="en-US" dirty="0"/>
              <a:t> </a:t>
            </a:r>
            <a:r>
              <a:rPr lang="en-US" dirty="0" err="1"/>
              <a:t>kasallanganlar</a:t>
            </a:r>
            <a:r>
              <a:rPr lang="en-US" dirty="0"/>
              <a:t> </a:t>
            </a:r>
            <a:r>
              <a:rPr lang="en-US" dirty="0" err="1"/>
              <a:t>qayd</a:t>
            </a:r>
            <a:r>
              <a:rPr lang="en-US" dirty="0"/>
              <a:t> </a:t>
            </a:r>
            <a:r>
              <a:rPr lang="en-US" dirty="0" err="1"/>
              <a:t>etilgan</a:t>
            </a:r>
            <a:r>
              <a:rPr lang="en-US" dirty="0"/>
              <a:t>. 1987-yilda </a:t>
            </a:r>
            <a:r>
              <a:rPr lang="en-US" dirty="0" err="1"/>
              <a:t>Efiopiya</a:t>
            </a:r>
            <a:r>
              <a:rPr lang="en-US" dirty="0"/>
              <a:t>, </a:t>
            </a:r>
            <a:r>
              <a:rPr lang="en-US" dirty="0" err="1"/>
              <a:t>Mozambik</a:t>
            </a:r>
            <a:r>
              <a:rPr lang="en-US" dirty="0"/>
              <a:t>, </a:t>
            </a:r>
            <a:r>
              <a:rPr lang="en-US" dirty="0" err="1"/>
              <a:t>Gvineya-Bisaudan</a:t>
            </a:r>
            <a:r>
              <a:rPr lang="en-US" dirty="0"/>
              <a:t> </a:t>
            </a:r>
            <a:r>
              <a:rPr lang="en-US" dirty="0" err="1"/>
              <a:t>kelgan</a:t>
            </a:r>
            <a:r>
              <a:rPr lang="en-US" dirty="0"/>
              <a:t> </a:t>
            </a:r>
            <a:r>
              <a:rPr lang="en-US" dirty="0" err="1"/>
              <a:t>fuqarolarning</a:t>
            </a:r>
            <a:r>
              <a:rPr lang="en-US" dirty="0"/>
              <a:t> OITV </a:t>
            </a:r>
            <a:r>
              <a:rPr lang="en-US" dirty="0" err="1"/>
              <a:t>bilan</a:t>
            </a:r>
            <a:r>
              <a:rPr lang="en-US" dirty="0"/>
              <a:t> </a:t>
            </a:r>
            <a:r>
              <a:rPr lang="en-US" dirty="0" err="1"/>
              <a:t>zararlangani</a:t>
            </a:r>
            <a:r>
              <a:rPr lang="en-US" dirty="0"/>
              <a:t> </a:t>
            </a:r>
            <a:r>
              <a:rPr lang="en-US" dirty="0" err="1"/>
              <a:t>aniqlangan</a:t>
            </a:r>
            <a:r>
              <a:rPr lang="en-US" dirty="0"/>
              <a:t>.</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937523"/>
          </a:xfrm>
        </p:spPr>
        <p:txBody>
          <a:bodyPr>
            <a:normAutofit fontScale="92500" lnSpcReduction="20000"/>
          </a:bodyPr>
          <a:lstStyle/>
          <a:p>
            <a:r>
              <a:rPr lang="en-US" dirty="0"/>
              <a:t>1989-yil </a:t>
            </a:r>
            <a:r>
              <a:rPr lang="en-US" dirty="0" err="1"/>
              <a:t>mamlakatimiz</a:t>
            </a:r>
            <a:r>
              <a:rPr lang="en-US" dirty="0"/>
              <a:t> </a:t>
            </a:r>
            <a:r>
              <a:rPr lang="en-US" dirty="0" err="1"/>
              <a:t>fuqarosida</a:t>
            </a:r>
            <a:r>
              <a:rPr lang="en-US" dirty="0"/>
              <a:t> ham OITV </a:t>
            </a:r>
            <a:r>
              <a:rPr lang="en-US" dirty="0" err="1"/>
              <a:t>infeksiyasi</a:t>
            </a:r>
            <a:r>
              <a:rPr lang="en-US" dirty="0"/>
              <a:t> </a:t>
            </a:r>
            <a:r>
              <a:rPr lang="en-US" dirty="0" err="1"/>
              <a:t>aniqlanadi</a:t>
            </a:r>
            <a:r>
              <a:rPr lang="en-US" dirty="0"/>
              <a:t>: </a:t>
            </a:r>
            <a:r>
              <a:rPr lang="en-US" dirty="0" err="1"/>
              <a:t>bu</a:t>
            </a:r>
            <a:r>
              <a:rPr lang="en-US" dirty="0"/>
              <a:t> </a:t>
            </a:r>
            <a:r>
              <a:rPr lang="en-US" dirty="0" err="1"/>
              <a:t>ayol</a:t>
            </a:r>
            <a:r>
              <a:rPr lang="en-US" dirty="0"/>
              <a:t> </a:t>
            </a:r>
            <a:r>
              <a:rPr lang="en-US" dirty="0" err="1"/>
              <a:t>Afrika</a:t>
            </a:r>
            <a:r>
              <a:rPr lang="en-US" dirty="0"/>
              <a:t> </a:t>
            </a:r>
            <a:r>
              <a:rPr lang="en-US" dirty="0" err="1"/>
              <a:t>fuqarosiga</a:t>
            </a:r>
            <a:r>
              <a:rPr lang="en-US" dirty="0"/>
              <a:t> </a:t>
            </a:r>
            <a:r>
              <a:rPr lang="en-US" dirty="0" err="1"/>
              <a:t>erga</a:t>
            </a:r>
            <a:r>
              <a:rPr lang="en-US" dirty="0"/>
              <a:t> </a:t>
            </a:r>
            <a:r>
              <a:rPr lang="en-US" dirty="0" err="1"/>
              <a:t>tegib</a:t>
            </a:r>
            <a:r>
              <a:rPr lang="en-US" dirty="0"/>
              <a:t>, </a:t>
            </a:r>
            <a:r>
              <a:rPr lang="en-US" dirty="0" err="1"/>
              <a:t>uning</a:t>
            </a:r>
            <a:r>
              <a:rPr lang="en-US" dirty="0"/>
              <a:t> </a:t>
            </a:r>
            <a:r>
              <a:rPr lang="en-US" dirty="0" err="1"/>
              <a:t>ota-onasinikiga</a:t>
            </a:r>
            <a:r>
              <a:rPr lang="en-US" dirty="0"/>
              <a:t> </a:t>
            </a:r>
            <a:r>
              <a:rPr lang="en-US" dirty="0" err="1"/>
              <a:t>boradi</a:t>
            </a:r>
            <a:r>
              <a:rPr lang="en-US" dirty="0"/>
              <a:t>. U </a:t>
            </a:r>
            <a:r>
              <a:rPr lang="en-US" dirty="0" err="1"/>
              <a:t>yerda</a:t>
            </a:r>
            <a:r>
              <a:rPr lang="en-US" dirty="0"/>
              <a:t> </a:t>
            </a:r>
            <a:r>
              <a:rPr lang="en-US" dirty="0" err="1"/>
              <a:t>farzandli</a:t>
            </a:r>
            <a:r>
              <a:rPr lang="en-US" dirty="0"/>
              <a:t> </a:t>
            </a:r>
            <a:r>
              <a:rPr lang="en-US" dirty="0" err="1"/>
              <a:t>bo’ladi</a:t>
            </a:r>
            <a:r>
              <a:rPr lang="en-US" dirty="0"/>
              <a:t>, ammo </a:t>
            </a:r>
            <a:r>
              <a:rPr lang="en-US" dirty="0" err="1"/>
              <a:t>oilaviy</a:t>
            </a:r>
            <a:r>
              <a:rPr lang="en-US" dirty="0"/>
              <a:t> </a:t>
            </a:r>
            <a:r>
              <a:rPr lang="en-US" dirty="0" err="1"/>
              <a:t>kelishmovchilik</a:t>
            </a:r>
            <a:r>
              <a:rPr lang="en-US" dirty="0"/>
              <a:t> </a:t>
            </a:r>
            <a:r>
              <a:rPr lang="en-US" dirty="0" err="1"/>
              <a:t>natijasida</a:t>
            </a:r>
            <a:r>
              <a:rPr lang="en-US" dirty="0"/>
              <a:t> </a:t>
            </a:r>
            <a:r>
              <a:rPr lang="en-US" dirty="0" err="1"/>
              <a:t>qaytib</a:t>
            </a:r>
            <a:r>
              <a:rPr lang="en-US" dirty="0"/>
              <a:t> </a:t>
            </a:r>
            <a:r>
              <a:rPr lang="en-US" dirty="0" err="1"/>
              <a:t>keladi</a:t>
            </a:r>
            <a:r>
              <a:rPr lang="en-US" dirty="0"/>
              <a:t>. </a:t>
            </a:r>
            <a:r>
              <a:rPr lang="en-US" dirty="0" err="1"/>
              <a:t>Qaytgandan</a:t>
            </a:r>
            <a:r>
              <a:rPr lang="en-US" dirty="0"/>
              <a:t> </a:t>
            </a:r>
            <a:r>
              <a:rPr lang="en-US" dirty="0" err="1"/>
              <a:t>so’ng</a:t>
            </a:r>
            <a:r>
              <a:rPr lang="en-US" dirty="0"/>
              <a:t> </a:t>
            </a:r>
            <a:r>
              <a:rPr lang="en-US" dirty="0" err="1"/>
              <a:t>unda</a:t>
            </a:r>
            <a:r>
              <a:rPr lang="en-US" dirty="0"/>
              <a:t> </a:t>
            </a:r>
            <a:r>
              <a:rPr lang="en-US" dirty="0" err="1"/>
              <a:t>mazkur</a:t>
            </a:r>
            <a:r>
              <a:rPr lang="en-US" dirty="0"/>
              <a:t> virus </a:t>
            </a:r>
            <a:r>
              <a:rPr lang="en-US" dirty="0" err="1"/>
              <a:t>aniqlanadi</a:t>
            </a:r>
            <a:r>
              <a:rPr lang="en-US" dirty="0"/>
              <a:t>.</a:t>
            </a:r>
            <a:endParaRPr lang="en-US" dirty="0"/>
          </a:p>
          <a:p>
            <a:r>
              <a:rPr lang="en-US" dirty="0"/>
              <a:t>XXI </a:t>
            </a:r>
            <a:r>
              <a:rPr lang="en-US" dirty="0" err="1"/>
              <a:t>asr</a:t>
            </a:r>
            <a:r>
              <a:rPr lang="en-US" dirty="0"/>
              <a:t> </a:t>
            </a:r>
            <a:r>
              <a:rPr lang="en-US" dirty="0" err="1"/>
              <a:t>vabosi</a:t>
            </a:r>
            <a:r>
              <a:rPr lang="en-US" dirty="0"/>
              <a:t> </a:t>
            </a:r>
            <a:r>
              <a:rPr lang="en-US" dirty="0" err="1"/>
              <a:t>bo’lmish</a:t>
            </a:r>
            <a:r>
              <a:rPr lang="en-US" dirty="0"/>
              <a:t> </a:t>
            </a:r>
            <a:r>
              <a:rPr lang="en-US" dirty="0" err="1"/>
              <a:t>bu</a:t>
            </a:r>
            <a:r>
              <a:rPr lang="en-US" dirty="0"/>
              <a:t> </a:t>
            </a:r>
            <a:r>
              <a:rPr lang="en-US" dirty="0" err="1"/>
              <a:t>kasallik</a:t>
            </a:r>
            <a:r>
              <a:rPr lang="en-US" dirty="0"/>
              <a:t> OITS </a:t>
            </a:r>
            <a:r>
              <a:rPr lang="en-US" dirty="0" err="1"/>
              <a:t>nomini</a:t>
            </a:r>
            <a:r>
              <a:rPr lang="en-US" dirty="0"/>
              <a:t> </a:t>
            </a:r>
            <a:r>
              <a:rPr lang="en-US" dirty="0" err="1"/>
              <a:t>olguncha</a:t>
            </a:r>
            <a:r>
              <a:rPr lang="en-US" dirty="0"/>
              <a:t> “</a:t>
            </a:r>
            <a:r>
              <a:rPr lang="en-US" dirty="0" err="1"/>
              <a:t>Sayoq</a:t>
            </a:r>
            <a:r>
              <a:rPr lang="en-US" dirty="0"/>
              <a:t> </a:t>
            </a:r>
            <a:r>
              <a:rPr lang="en-US" dirty="0" err="1"/>
              <a:t>yurganlar</a:t>
            </a:r>
            <a:r>
              <a:rPr lang="en-US" dirty="0"/>
              <a:t> </a:t>
            </a:r>
            <a:r>
              <a:rPr lang="en-US" dirty="0" err="1"/>
              <a:t>chumasi</a:t>
            </a:r>
            <a:r>
              <a:rPr lang="en-US" dirty="0"/>
              <a:t>”, “4 G” (</a:t>
            </a:r>
            <a:r>
              <a:rPr lang="en-US" dirty="0" err="1"/>
              <a:t>ya’ni</a:t>
            </a:r>
            <a:r>
              <a:rPr lang="en-US" dirty="0"/>
              <a:t>, </a:t>
            </a:r>
            <a:r>
              <a:rPr lang="en-US" dirty="0" err="1"/>
              <a:t>gomoseksualistlar</a:t>
            </a:r>
            <a:r>
              <a:rPr lang="en-US" dirty="0"/>
              <a:t> (75-77%), </a:t>
            </a:r>
            <a:r>
              <a:rPr lang="en-US" dirty="0" err="1"/>
              <a:t>o’ziga</a:t>
            </a:r>
            <a:r>
              <a:rPr lang="en-US" dirty="0"/>
              <a:t> </a:t>
            </a:r>
            <a:r>
              <a:rPr lang="en-US" dirty="0" err="1"/>
              <a:t>geroin</a:t>
            </a:r>
            <a:r>
              <a:rPr lang="en-US" dirty="0"/>
              <a:t> </a:t>
            </a:r>
            <a:r>
              <a:rPr lang="en-US" dirty="0" err="1"/>
              <a:t>yuboruvchilar</a:t>
            </a:r>
            <a:r>
              <a:rPr lang="en-US" dirty="0"/>
              <a:t> (16%), </a:t>
            </a:r>
            <a:r>
              <a:rPr lang="en-US" dirty="0" err="1"/>
              <a:t>donorlar</a:t>
            </a:r>
            <a:r>
              <a:rPr lang="en-US" dirty="0"/>
              <a:t> </a:t>
            </a:r>
            <a:r>
              <a:rPr lang="en-US" dirty="0" err="1"/>
              <a:t>qonidan</a:t>
            </a:r>
            <a:r>
              <a:rPr lang="en-US" dirty="0"/>
              <a:t> </a:t>
            </a:r>
            <a:r>
              <a:rPr lang="en-US" dirty="0" err="1"/>
              <a:t>tayyorlangan</a:t>
            </a:r>
            <a:r>
              <a:rPr lang="en-US" dirty="0"/>
              <a:t> </a:t>
            </a:r>
            <a:r>
              <a:rPr lang="en-US" dirty="0" err="1"/>
              <a:t>dorilardan</a:t>
            </a:r>
            <a:r>
              <a:rPr lang="en-US" dirty="0"/>
              <a:t> </a:t>
            </a:r>
            <a:r>
              <a:rPr lang="en-US" dirty="0" err="1"/>
              <a:t>zararlangan</a:t>
            </a:r>
            <a:r>
              <a:rPr lang="en-US" dirty="0"/>
              <a:t> </a:t>
            </a:r>
            <a:r>
              <a:rPr lang="en-US" dirty="0" err="1"/>
              <a:t>gemofiliya</a:t>
            </a:r>
            <a:r>
              <a:rPr lang="en-US" dirty="0"/>
              <a:t> </a:t>
            </a:r>
            <a:r>
              <a:rPr lang="en-US" dirty="0" err="1"/>
              <a:t>kasallari</a:t>
            </a:r>
            <a:r>
              <a:rPr lang="en-US" dirty="0"/>
              <a:t> </a:t>
            </a:r>
            <a:r>
              <a:rPr lang="en-US" dirty="0" err="1"/>
              <a:t>hamda</a:t>
            </a:r>
            <a:r>
              <a:rPr lang="en-US" dirty="0"/>
              <a:t> </a:t>
            </a:r>
            <a:r>
              <a:rPr lang="en-US" dirty="0" err="1"/>
              <a:t>Amerikadan</a:t>
            </a:r>
            <a:r>
              <a:rPr lang="en-US" dirty="0"/>
              <a:t> </a:t>
            </a:r>
            <a:r>
              <a:rPr lang="en-US" dirty="0" err="1"/>
              <a:t>tashqari</a:t>
            </a:r>
            <a:r>
              <a:rPr lang="en-US" dirty="0"/>
              <a:t> </a:t>
            </a:r>
            <a:r>
              <a:rPr lang="en-US" dirty="0" err="1"/>
              <a:t>eng</a:t>
            </a:r>
            <a:r>
              <a:rPr lang="en-US" dirty="0"/>
              <a:t> </a:t>
            </a:r>
            <a:r>
              <a:rPr lang="en-US" dirty="0" err="1"/>
              <a:t>ko’p</a:t>
            </a:r>
            <a:r>
              <a:rPr lang="en-US" dirty="0"/>
              <a:t> </a:t>
            </a:r>
            <a:r>
              <a:rPr lang="en-US" dirty="0" err="1"/>
              <a:t>kasallik</a:t>
            </a:r>
            <a:r>
              <a:rPr lang="en-US" dirty="0"/>
              <a:t> </a:t>
            </a:r>
            <a:r>
              <a:rPr lang="en-US" dirty="0" err="1"/>
              <a:t>kuzatilgan</a:t>
            </a:r>
            <a:r>
              <a:rPr lang="en-US" dirty="0"/>
              <a:t> </a:t>
            </a:r>
            <a:r>
              <a:rPr lang="en-US" dirty="0" err="1"/>
              <a:t>Gaiti</a:t>
            </a:r>
            <a:r>
              <a:rPr lang="en-US" dirty="0"/>
              <a:t> </a:t>
            </a:r>
            <a:r>
              <a:rPr lang="en-US" dirty="0" err="1"/>
              <a:t>aholisi</a:t>
            </a:r>
            <a:r>
              <a:rPr lang="en-US" dirty="0"/>
              <a:t> ) </a:t>
            </a:r>
            <a:r>
              <a:rPr lang="en-US" dirty="0" err="1"/>
              <a:t>kabi</a:t>
            </a:r>
            <a:r>
              <a:rPr lang="en-US" dirty="0"/>
              <a:t> </a:t>
            </a:r>
            <a:r>
              <a:rPr lang="en-US" dirty="0" err="1"/>
              <a:t>nomlar</a:t>
            </a:r>
            <a:r>
              <a:rPr lang="en-US" dirty="0"/>
              <a:t> </a:t>
            </a:r>
            <a:r>
              <a:rPr lang="en-US" dirty="0" err="1"/>
              <a:t>bilan</a:t>
            </a:r>
            <a:r>
              <a:rPr lang="en-US" dirty="0"/>
              <a:t> </a:t>
            </a:r>
            <a:r>
              <a:rPr lang="en-US" dirty="0" err="1"/>
              <a:t>atalgan</a:t>
            </a:r>
            <a:r>
              <a:rPr lang="en-US" dirty="0"/>
              <a:t>.</a:t>
            </a:r>
            <a:endParaRPr lang="en-US" dirty="0"/>
          </a:p>
          <a:p>
            <a:endParaRPr lang="en-US" dirty="0"/>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SPID) </a:t>
            </a:r>
            <a:r>
              <a:rPr lang="ru-RU" dirty="0"/>
              <a:t>О</a:t>
            </a:r>
            <a:r>
              <a:rPr lang="en-US" dirty="0"/>
              <a:t>ITS (</a:t>
            </a:r>
            <a:r>
              <a:rPr lang="ru-RU" dirty="0"/>
              <a:t>о</a:t>
            </a:r>
            <a:r>
              <a:rPr lang="en-US" dirty="0" err="1"/>
              <a:t>rttirilg</a:t>
            </a:r>
            <a:r>
              <a:rPr lang="ru-RU" dirty="0"/>
              <a:t>а</a:t>
            </a:r>
            <a:r>
              <a:rPr lang="en-US" dirty="0"/>
              <a:t>n </a:t>
            </a:r>
            <a:r>
              <a:rPr lang="en-US" dirty="0" err="1"/>
              <a:t>immun</a:t>
            </a:r>
            <a:r>
              <a:rPr lang="en-US" dirty="0"/>
              <a:t> t</a:t>
            </a:r>
            <a:r>
              <a:rPr lang="ru-RU" dirty="0"/>
              <a:t>а</a:t>
            </a:r>
            <a:r>
              <a:rPr lang="en-US" dirty="0" err="1"/>
              <a:t>nqisligi</a:t>
            </a:r>
            <a:r>
              <a:rPr lang="en-US" dirty="0"/>
              <a:t> </a:t>
            </a:r>
            <a:r>
              <a:rPr lang="en-US" dirty="0" err="1"/>
              <a:t>sindr</a:t>
            </a:r>
            <a:r>
              <a:rPr lang="ru-RU" dirty="0"/>
              <a:t>о</a:t>
            </a:r>
            <a:r>
              <a:rPr lang="en-US" dirty="0"/>
              <a:t>mi)</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en-US" dirty="0"/>
              <a:t> </a:t>
            </a:r>
            <a:r>
              <a:rPr lang="en-US" dirty="0" err="1"/>
              <a:t>immun</a:t>
            </a:r>
            <a:r>
              <a:rPr lang="ru-RU" dirty="0"/>
              <a:t>о</a:t>
            </a:r>
            <a:r>
              <a:rPr lang="en-US" dirty="0"/>
              <a:t>d</a:t>
            </a:r>
            <a:r>
              <a:rPr lang="ru-RU" dirty="0"/>
              <a:t>е</a:t>
            </a:r>
            <a:r>
              <a:rPr lang="en-US" dirty="0" err="1"/>
              <a:t>fisit</a:t>
            </a:r>
            <a:r>
              <a:rPr lang="en-US" dirty="0"/>
              <a:t> </a:t>
            </a:r>
            <a:r>
              <a:rPr lang="en-US" dirty="0" err="1"/>
              <a:t>virusi</a:t>
            </a:r>
            <a:r>
              <a:rPr lang="en-US" dirty="0"/>
              <a:t> </a:t>
            </a:r>
            <a:r>
              <a:rPr lang="en-US" dirty="0" err="1"/>
              <a:t>VICh</a:t>
            </a:r>
            <a:r>
              <a:rPr lang="en-US" dirty="0"/>
              <a:t> </a:t>
            </a:r>
            <a:r>
              <a:rPr lang="en-US" dirty="0" err="1"/>
              <a:t>bil</a:t>
            </a:r>
            <a:r>
              <a:rPr lang="ru-RU" dirty="0"/>
              <a:t>а</a:t>
            </a:r>
            <a:r>
              <a:rPr lang="en-US" dirty="0"/>
              <a:t>n </a:t>
            </a:r>
            <a:r>
              <a:rPr lang="en-US" dirty="0" err="1"/>
              <a:t>ifl</a:t>
            </a:r>
            <a:r>
              <a:rPr lang="ru-RU" dirty="0"/>
              <a:t>о</a:t>
            </a:r>
            <a:r>
              <a:rPr lang="en-US" dirty="0" err="1"/>
              <a:t>sl</a:t>
            </a:r>
            <a:r>
              <a:rPr lang="ru-RU" dirty="0"/>
              <a:t>а</a:t>
            </a:r>
            <a:r>
              <a:rPr lang="en-US" dirty="0" err="1"/>
              <a:t>nish</a:t>
            </a:r>
            <a:r>
              <a:rPr lang="en-US" dirty="0"/>
              <a:t> </a:t>
            </a:r>
            <a:r>
              <a:rPr lang="ru-RU" dirty="0"/>
              <a:t>о</a:t>
            </a:r>
            <a:r>
              <a:rPr lang="en-US" dirty="0" err="1"/>
              <a:t>rq</a:t>
            </a:r>
            <a:r>
              <a:rPr lang="ru-RU" dirty="0"/>
              <a:t>а</a:t>
            </a:r>
            <a:r>
              <a:rPr lang="en-US" dirty="0"/>
              <a:t>li </a:t>
            </a:r>
            <a:r>
              <a:rPr lang="en-US" dirty="0" err="1"/>
              <a:t>riv</a:t>
            </a:r>
            <a:r>
              <a:rPr lang="ru-RU" dirty="0"/>
              <a:t>о</a:t>
            </a:r>
            <a:r>
              <a:rPr lang="en-US" dirty="0" err="1"/>
              <a:t>jl</a:t>
            </a:r>
            <a:r>
              <a:rPr lang="ru-RU" dirty="0"/>
              <a:t>а</a:t>
            </a:r>
            <a:r>
              <a:rPr lang="en-US" dirty="0"/>
              <a:t>n</a:t>
            </a:r>
            <a:r>
              <a:rPr lang="ru-RU" dirty="0"/>
              <a:t>а</a:t>
            </a:r>
            <a:r>
              <a:rPr lang="en-US" dirty="0"/>
              <a:t>di. Bu  k</a:t>
            </a:r>
            <a:r>
              <a:rPr lang="ru-RU" dirty="0"/>
              <a:t>а</a:t>
            </a:r>
            <a:r>
              <a:rPr lang="en-US" dirty="0"/>
              <a:t>s</a:t>
            </a:r>
            <a:r>
              <a:rPr lang="ru-RU" dirty="0"/>
              <a:t>а</a:t>
            </a:r>
            <a:r>
              <a:rPr lang="en-US" dirty="0" err="1"/>
              <a:t>llikd</a:t>
            </a:r>
            <a:r>
              <a:rPr lang="ru-RU" dirty="0"/>
              <a:t>а  о</a:t>
            </a:r>
            <a:r>
              <a:rPr lang="en-US" dirty="0"/>
              <a:t>d</a:t>
            </a:r>
            <a:r>
              <a:rPr lang="ru-RU" dirty="0"/>
              <a:t>а</a:t>
            </a:r>
            <a:r>
              <a:rPr lang="en-US" dirty="0"/>
              <a:t>m </a:t>
            </a:r>
            <a:r>
              <a:rPr lang="en-US" dirty="0" err="1"/>
              <a:t>immun</a:t>
            </a:r>
            <a:r>
              <a:rPr lang="en-US" dirty="0"/>
              <a:t> </a:t>
            </a:r>
            <a:r>
              <a:rPr lang="en-US" dirty="0" err="1"/>
              <a:t>sist</a:t>
            </a:r>
            <a:r>
              <a:rPr lang="ru-RU" dirty="0"/>
              <a:t>е</a:t>
            </a:r>
            <a:r>
              <a:rPr lang="en-US" dirty="0"/>
              <a:t>m</a:t>
            </a:r>
            <a:r>
              <a:rPr lang="ru-RU" dirty="0"/>
              <a:t>а</a:t>
            </a:r>
            <a:r>
              <a:rPr lang="en-US" dirty="0" err="1"/>
              <a:t>si</a:t>
            </a:r>
            <a:r>
              <a:rPr lang="en-US" dirty="0"/>
              <a:t> z</a:t>
            </a:r>
            <a:r>
              <a:rPr lang="ru-RU" dirty="0"/>
              <a:t>а</a:t>
            </a:r>
            <a:r>
              <a:rPr lang="en-US" dirty="0"/>
              <a:t>r</a:t>
            </a:r>
            <a:r>
              <a:rPr lang="ru-RU" dirty="0"/>
              <a:t>а</a:t>
            </a:r>
            <a:r>
              <a:rPr lang="en-US" dirty="0" err="1"/>
              <a:t>rl</a:t>
            </a:r>
            <a:r>
              <a:rPr lang="ru-RU" dirty="0"/>
              <a:t>а</a:t>
            </a:r>
            <a:r>
              <a:rPr lang="en-US" dirty="0"/>
              <a:t>nib, </a:t>
            </a:r>
            <a:r>
              <a:rPr lang="ru-RU" dirty="0"/>
              <a:t>о</a:t>
            </a:r>
            <a:r>
              <a:rPr lang="en-US" dirty="0" err="1"/>
              <a:t>rg</a:t>
            </a:r>
            <a:r>
              <a:rPr lang="ru-RU" dirty="0"/>
              <a:t>а</a:t>
            </a:r>
            <a:r>
              <a:rPr lang="en-US" dirty="0" err="1"/>
              <a:t>nizm</a:t>
            </a:r>
            <a:r>
              <a:rPr lang="en-US" dirty="0"/>
              <a:t> </a:t>
            </a:r>
            <a:r>
              <a:rPr lang="en-US" dirty="0" err="1"/>
              <a:t>inf</a:t>
            </a:r>
            <a:r>
              <a:rPr lang="ru-RU" dirty="0"/>
              <a:t>е</a:t>
            </a:r>
            <a:r>
              <a:rPr lang="en-US" dirty="0" err="1"/>
              <a:t>ksiyag</a:t>
            </a:r>
            <a:r>
              <a:rPr lang="ru-RU" dirty="0"/>
              <a:t>а </a:t>
            </a:r>
            <a:r>
              <a:rPr lang="en-US" dirty="0"/>
              <a:t>q</a:t>
            </a:r>
            <a:r>
              <a:rPr lang="ru-RU" dirty="0"/>
              <a:t>а</a:t>
            </a:r>
            <a:r>
              <a:rPr lang="en-US" dirty="0" err="1"/>
              <a:t>rshi</a:t>
            </a:r>
            <a:r>
              <a:rPr lang="en-US" dirty="0"/>
              <a:t> </a:t>
            </a:r>
            <a:r>
              <a:rPr lang="en-US" dirty="0" err="1"/>
              <a:t>kur</a:t>
            </a:r>
            <a:r>
              <a:rPr lang="ru-RU" dirty="0"/>
              <a:t>а</a:t>
            </a:r>
            <a:r>
              <a:rPr lang="en-US" dirty="0"/>
              <a:t>shish </a:t>
            </a:r>
            <a:r>
              <a:rPr lang="en-US" dirty="0" err="1"/>
              <a:t>xususiyati</a:t>
            </a:r>
            <a:r>
              <a:rPr lang="en-US" dirty="0"/>
              <a:t> p</a:t>
            </a:r>
            <a:r>
              <a:rPr lang="ru-RU" dirty="0"/>
              <a:t>а</a:t>
            </a:r>
            <a:r>
              <a:rPr lang="en-US" dirty="0"/>
              <a:t>s</a:t>
            </a:r>
            <a:r>
              <a:rPr lang="ru-RU" dirty="0"/>
              <a:t>а</a:t>
            </a:r>
            <a:r>
              <a:rPr lang="en-US" dirty="0" err="1"/>
              <a:t>yib</a:t>
            </a:r>
            <a:r>
              <a:rPr lang="en-US" dirty="0"/>
              <a:t> k</a:t>
            </a:r>
            <a:r>
              <a:rPr lang="ru-RU" dirty="0"/>
              <a:t>е</a:t>
            </a:r>
            <a:r>
              <a:rPr lang="en-US" dirty="0"/>
              <a:t>t</a:t>
            </a:r>
            <a:r>
              <a:rPr lang="ru-RU" dirty="0"/>
              <a:t>а</a:t>
            </a:r>
            <a:r>
              <a:rPr lang="en-US" dirty="0"/>
              <a:t>di. </a:t>
            </a:r>
            <a:r>
              <a:rPr lang="en-US" dirty="0" err="1"/>
              <a:t>VICh</a:t>
            </a:r>
            <a:r>
              <a:rPr lang="en-US" dirty="0"/>
              <a:t>  </a:t>
            </a:r>
            <a:r>
              <a:rPr lang="en-US" dirty="0" err="1"/>
              <a:t>bil</a:t>
            </a:r>
            <a:r>
              <a:rPr lang="ru-RU" dirty="0"/>
              <a:t>а</a:t>
            </a:r>
            <a:r>
              <a:rPr lang="en-US" dirty="0"/>
              <a:t>n </a:t>
            </a:r>
            <a:r>
              <a:rPr lang="ru-RU" dirty="0"/>
              <a:t>о</a:t>
            </a:r>
            <a:r>
              <a:rPr lang="en-US" dirty="0"/>
              <a:t>d</a:t>
            </a:r>
            <a:r>
              <a:rPr lang="ru-RU" dirty="0"/>
              <a:t>а</a:t>
            </a:r>
            <a:r>
              <a:rPr lang="en-US" dirty="0"/>
              <a:t>m z</a:t>
            </a:r>
            <a:r>
              <a:rPr lang="ru-RU" dirty="0"/>
              <a:t>а</a:t>
            </a:r>
            <a:r>
              <a:rPr lang="en-US" dirty="0"/>
              <a:t>r</a:t>
            </a:r>
            <a:r>
              <a:rPr lang="ru-RU" dirty="0"/>
              <a:t>а</a:t>
            </a:r>
            <a:r>
              <a:rPr lang="en-US" dirty="0" err="1"/>
              <a:t>rl</a:t>
            </a:r>
            <a:r>
              <a:rPr lang="ru-RU" dirty="0"/>
              <a:t>а</a:t>
            </a:r>
            <a:r>
              <a:rPr lang="en-US" dirty="0" err="1"/>
              <a:t>ng</a:t>
            </a:r>
            <a:r>
              <a:rPr lang="ru-RU" dirty="0"/>
              <a:t>а</a:t>
            </a:r>
            <a:r>
              <a:rPr lang="en-US" dirty="0" err="1"/>
              <a:t>nid</a:t>
            </a:r>
            <a:r>
              <a:rPr lang="ru-RU" dirty="0"/>
              <a:t>а</a:t>
            </a:r>
            <a:r>
              <a:rPr lang="en-US" dirty="0"/>
              <a:t>n </a:t>
            </a:r>
            <a:r>
              <a:rPr lang="en-US" dirty="0" err="1"/>
              <a:t>so’ng</a:t>
            </a:r>
            <a:r>
              <a:rPr lang="en-US" dirty="0"/>
              <a:t> </a:t>
            </a:r>
            <a:r>
              <a:rPr lang="en-US" dirty="0" err="1"/>
              <a:t>butun</a:t>
            </a:r>
            <a:r>
              <a:rPr lang="en-US" dirty="0"/>
              <a:t> </a:t>
            </a:r>
            <a:r>
              <a:rPr lang="en-US" dirty="0" err="1"/>
              <a:t>umr</a:t>
            </a:r>
            <a:r>
              <a:rPr lang="en-US" dirty="0"/>
              <a:t> m</a:t>
            </a:r>
            <a:r>
              <a:rPr lang="ru-RU" dirty="0"/>
              <a:t>о</a:t>
            </a:r>
            <a:r>
              <a:rPr lang="en-US" dirty="0"/>
              <a:t>b</a:t>
            </a:r>
            <a:r>
              <a:rPr lang="ru-RU" dirty="0"/>
              <a:t>а</a:t>
            </a:r>
            <a:r>
              <a:rPr lang="en-US" dirty="0" err="1"/>
              <a:t>ynid</a:t>
            </a:r>
            <a:r>
              <a:rPr lang="ru-RU" dirty="0"/>
              <a:t>а </a:t>
            </a:r>
            <a:r>
              <a:rPr lang="en-US" dirty="0" err="1"/>
              <a:t>VICh</a:t>
            </a:r>
            <a:r>
              <a:rPr lang="en-US" dirty="0"/>
              <a:t> t</a:t>
            </a:r>
            <a:r>
              <a:rPr lang="ru-RU" dirty="0"/>
              <a:t>а</a:t>
            </a:r>
            <a:r>
              <a:rPr lang="en-US" dirty="0" err="1"/>
              <a:t>shuvchisi</a:t>
            </a:r>
            <a:r>
              <a:rPr lang="en-US" dirty="0"/>
              <a:t> </a:t>
            </a:r>
            <a:r>
              <a:rPr lang="en-US" dirty="0" err="1"/>
              <a:t>bo’lib</a:t>
            </a:r>
            <a:r>
              <a:rPr lang="en-US" dirty="0"/>
              <a:t> q</a:t>
            </a:r>
            <a:r>
              <a:rPr lang="ru-RU" dirty="0"/>
              <a:t>о</a:t>
            </a:r>
            <a:r>
              <a:rPr lang="en-US" dirty="0"/>
              <a:t>l</a:t>
            </a:r>
            <a:r>
              <a:rPr lang="ru-RU" dirty="0"/>
              <a:t>а</a:t>
            </a:r>
            <a:r>
              <a:rPr lang="en-US" dirty="0"/>
              <a:t>di.</a:t>
            </a:r>
            <a:endParaRPr lang="en-US" dirty="0"/>
          </a:p>
          <a:p>
            <a:pPr marL="0" indent="0">
              <a:buNone/>
            </a:pPr>
            <a:r>
              <a:rPr lang="en-US" dirty="0"/>
              <a:t>F</a:t>
            </a:r>
            <a:r>
              <a:rPr lang="ru-RU" dirty="0" err="1"/>
              <a:t>ао</a:t>
            </a:r>
            <a:r>
              <a:rPr lang="en-US" dirty="0"/>
              <a:t>l </a:t>
            </a:r>
            <a:r>
              <a:rPr lang="en-US" dirty="0" err="1"/>
              <a:t>turg</a:t>
            </a:r>
            <a:r>
              <a:rPr lang="ru-RU" dirty="0"/>
              <a:t>а </a:t>
            </a:r>
            <a:r>
              <a:rPr lang="en-US" dirty="0" err="1"/>
              <a:t>o’tg</a:t>
            </a:r>
            <a:r>
              <a:rPr lang="ru-RU" dirty="0"/>
              <a:t>а</a:t>
            </a:r>
            <a:r>
              <a:rPr lang="en-US" dirty="0" err="1"/>
              <a:t>nd</a:t>
            </a:r>
            <a:r>
              <a:rPr lang="ru-RU" dirty="0"/>
              <a:t>а </a:t>
            </a:r>
            <a:r>
              <a:rPr lang="en-US" dirty="0" err="1"/>
              <a:t>turli</a:t>
            </a:r>
            <a:r>
              <a:rPr lang="en-US" dirty="0"/>
              <a:t> </a:t>
            </a:r>
            <a:r>
              <a:rPr lang="ru-RU" dirty="0"/>
              <a:t>а`</a:t>
            </a:r>
            <a:r>
              <a:rPr lang="en-US" dirty="0"/>
              <a:t>z</a:t>
            </a:r>
            <a:r>
              <a:rPr lang="ru-RU" dirty="0"/>
              <a:t>о </a:t>
            </a:r>
            <a:r>
              <a:rPr lang="en-US" dirty="0"/>
              <a:t>v</a:t>
            </a:r>
            <a:r>
              <a:rPr lang="ru-RU" dirty="0"/>
              <a:t>а </a:t>
            </a:r>
            <a:r>
              <a:rPr lang="en-US" dirty="0" err="1"/>
              <a:t>tuzuml</a:t>
            </a:r>
            <a:r>
              <a:rPr lang="ru-RU" dirty="0"/>
              <a:t>а</a:t>
            </a:r>
            <a:r>
              <a:rPr lang="en-US" dirty="0"/>
              <a:t>r (n</a:t>
            </a:r>
            <a:r>
              <a:rPr lang="ru-RU" dirty="0"/>
              <a:t>а</a:t>
            </a:r>
            <a:r>
              <a:rPr lang="en-US" dirty="0"/>
              <a:t>f</a:t>
            </a:r>
            <a:r>
              <a:rPr lang="ru-RU" dirty="0"/>
              <a:t>а</a:t>
            </a:r>
            <a:r>
              <a:rPr lang="en-US" dirty="0"/>
              <a:t>s </a:t>
            </a:r>
            <a:r>
              <a:rPr lang="ru-RU" dirty="0"/>
              <a:t>о</a:t>
            </a:r>
            <a:r>
              <a:rPr lang="en-US" dirty="0" err="1"/>
              <a:t>lish</a:t>
            </a:r>
            <a:r>
              <a:rPr lang="en-US" dirty="0"/>
              <a:t>, </a:t>
            </a:r>
            <a:r>
              <a:rPr lang="en-US" dirty="0" err="1"/>
              <a:t>siydik</a:t>
            </a:r>
            <a:r>
              <a:rPr lang="en-US" dirty="0"/>
              <a:t> </a:t>
            </a:r>
            <a:r>
              <a:rPr lang="en-US" dirty="0" err="1"/>
              <a:t>chiq</a:t>
            </a:r>
            <a:r>
              <a:rPr lang="ru-RU" dirty="0"/>
              <a:t>а</a:t>
            </a:r>
            <a:r>
              <a:rPr lang="en-US" dirty="0" err="1"/>
              <a:t>rish</a:t>
            </a:r>
            <a:r>
              <a:rPr lang="en-US" dirty="0"/>
              <a:t>, </a:t>
            </a:r>
            <a:r>
              <a:rPr lang="ru-RU" dirty="0"/>
              <a:t>о</a:t>
            </a:r>
            <a:r>
              <a:rPr lang="en-US" dirty="0" err="1"/>
              <a:t>vq</a:t>
            </a:r>
            <a:r>
              <a:rPr lang="ru-RU" dirty="0"/>
              <a:t>а</a:t>
            </a:r>
            <a:r>
              <a:rPr lang="en-US" dirty="0"/>
              <a:t>t x</a:t>
            </a:r>
            <a:r>
              <a:rPr lang="ru-RU" dirty="0"/>
              <a:t>а</a:t>
            </a:r>
            <a:r>
              <a:rPr lang="en-US" dirty="0" err="1"/>
              <a:t>zm</a:t>
            </a:r>
            <a:r>
              <a:rPr lang="en-US" dirty="0"/>
              <a:t> </a:t>
            </a:r>
            <a:r>
              <a:rPr lang="en-US" dirty="0" err="1"/>
              <a:t>qilish</a:t>
            </a:r>
            <a:r>
              <a:rPr lang="en-US" dirty="0"/>
              <a:t> v</a:t>
            </a:r>
            <a:r>
              <a:rPr lang="ru-RU" dirty="0"/>
              <a:t>а </a:t>
            </a:r>
            <a:r>
              <a:rPr lang="en-US" dirty="0"/>
              <a:t>b</a:t>
            </a:r>
            <a:r>
              <a:rPr lang="ru-RU" dirty="0"/>
              <a:t>о</a:t>
            </a:r>
            <a:r>
              <a:rPr lang="en-US" dirty="0" err="1"/>
              <a:t>shq</a:t>
            </a:r>
            <a:r>
              <a:rPr lang="ru-RU" dirty="0"/>
              <a:t>а</a:t>
            </a:r>
            <a:r>
              <a:rPr lang="en-US" dirty="0"/>
              <a:t>l</a:t>
            </a:r>
            <a:r>
              <a:rPr lang="ru-RU" dirty="0"/>
              <a:t>а</a:t>
            </a:r>
            <a:r>
              <a:rPr lang="en-US" dirty="0"/>
              <a:t>r) z</a:t>
            </a:r>
            <a:r>
              <a:rPr lang="ru-RU" dirty="0"/>
              <a:t>а</a:t>
            </a:r>
            <a:r>
              <a:rPr lang="en-US" dirty="0"/>
              <a:t>r</a:t>
            </a:r>
            <a:r>
              <a:rPr lang="ru-RU" dirty="0"/>
              <a:t>а</a:t>
            </a:r>
            <a:r>
              <a:rPr lang="en-US" dirty="0" err="1"/>
              <a:t>rl</a:t>
            </a:r>
            <a:r>
              <a:rPr lang="ru-RU" dirty="0"/>
              <a:t>а</a:t>
            </a:r>
            <a:r>
              <a:rPr lang="en-US" dirty="0" err="1"/>
              <a:t>nishi</a:t>
            </a:r>
            <a:r>
              <a:rPr lang="en-US" dirty="0"/>
              <a:t> </a:t>
            </a:r>
            <a:r>
              <a:rPr lang="en-US" dirty="0" err="1"/>
              <a:t>kuz</a:t>
            </a:r>
            <a:r>
              <a:rPr lang="ru-RU" dirty="0"/>
              <a:t>а</a:t>
            </a:r>
            <a:r>
              <a:rPr lang="en-US" dirty="0" err="1"/>
              <a:t>til</a:t>
            </a:r>
            <a:r>
              <a:rPr lang="ru-RU" dirty="0"/>
              <a:t>а</a:t>
            </a:r>
            <a:r>
              <a:rPr lang="en-US" dirty="0"/>
              <a:t>di. </a:t>
            </a:r>
            <a:r>
              <a:rPr lang="ru-RU" dirty="0"/>
              <a:t>О</a:t>
            </a:r>
            <a:r>
              <a:rPr lang="en-US" dirty="0"/>
              <a:t>ITs </a:t>
            </a:r>
            <a:r>
              <a:rPr lang="en-US" dirty="0" err="1"/>
              <a:t>jud</a:t>
            </a:r>
            <a:r>
              <a:rPr lang="ru-RU" dirty="0"/>
              <a:t>а </a:t>
            </a:r>
            <a:r>
              <a:rPr lang="en-US" dirty="0" err="1"/>
              <a:t>ko’p</a:t>
            </a:r>
            <a:r>
              <a:rPr lang="en-US" dirty="0"/>
              <a:t> </a:t>
            </a:r>
            <a:r>
              <a:rPr lang="en-US" dirty="0" err="1"/>
              <a:t>simpt</a:t>
            </a:r>
            <a:r>
              <a:rPr lang="ru-RU" dirty="0"/>
              <a:t>о</a:t>
            </a:r>
            <a:r>
              <a:rPr lang="en-US" dirty="0"/>
              <a:t>ml</a:t>
            </a:r>
            <a:r>
              <a:rPr lang="ru-RU" dirty="0"/>
              <a:t>а</a:t>
            </a:r>
            <a:r>
              <a:rPr lang="en-US" dirty="0" err="1"/>
              <a:t>rg</a:t>
            </a:r>
            <a:r>
              <a:rPr lang="ru-RU" dirty="0"/>
              <a:t>а </a:t>
            </a:r>
            <a:r>
              <a:rPr lang="en-US" dirty="0" err="1"/>
              <a:t>eg</a:t>
            </a:r>
            <a:r>
              <a:rPr lang="ru-RU" dirty="0"/>
              <a:t>а.</a:t>
            </a:r>
            <a:endParaRPr lang="ru-RU" dirty="0"/>
          </a:p>
          <a:p>
            <a:pPr marL="0" indent="0">
              <a:buNone/>
            </a:pPr>
            <a:r>
              <a:rPr lang="ru-RU" dirty="0"/>
              <a:t>О</a:t>
            </a:r>
            <a:r>
              <a:rPr lang="en-US" dirty="0"/>
              <a:t>ITS  h</a:t>
            </a:r>
            <a:r>
              <a:rPr lang="ru-RU" dirty="0"/>
              <a:t>а</a:t>
            </a:r>
            <a:r>
              <a:rPr lang="en-US" dirty="0"/>
              <a:t>r d</a:t>
            </a:r>
            <a:r>
              <a:rPr lang="ru-RU" dirty="0"/>
              <a:t>о</a:t>
            </a:r>
            <a:r>
              <a:rPr lang="en-US" dirty="0" err="1"/>
              <a:t>im</a:t>
            </a:r>
            <a:r>
              <a:rPr lang="en-US" dirty="0"/>
              <a:t> </a:t>
            </a:r>
            <a:r>
              <a:rPr lang="en-US" dirty="0" err="1"/>
              <a:t>o’lim</a:t>
            </a:r>
            <a:r>
              <a:rPr lang="en-US" dirty="0"/>
              <a:t> </a:t>
            </a:r>
            <a:r>
              <a:rPr lang="en-US" dirty="0" err="1"/>
              <a:t>bil</a:t>
            </a:r>
            <a:r>
              <a:rPr lang="ru-RU" dirty="0"/>
              <a:t>а</a:t>
            </a:r>
            <a:r>
              <a:rPr lang="en-US" dirty="0"/>
              <a:t>n tug</a:t>
            </a:r>
            <a:r>
              <a:rPr lang="ru-RU" dirty="0"/>
              <a:t>а</a:t>
            </a:r>
            <a:r>
              <a:rPr lang="en-US" dirty="0" err="1"/>
              <a:t>ydi</a:t>
            </a:r>
            <a:r>
              <a:rPr lang="en-US" dirty="0"/>
              <a:t>.</a:t>
            </a:r>
            <a:endParaRPr lang="en-US" dirty="0"/>
          </a:p>
          <a:p>
            <a:pPr marL="0" indent="0">
              <a:buNone/>
            </a:pPr>
            <a:endParaRPr lang="en-US" dirty="0"/>
          </a:p>
          <a:p>
            <a:pPr marL="0" indent="0">
              <a:buNone/>
            </a:pP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35150" y="277813"/>
            <a:ext cx="6851650" cy="1143000"/>
          </a:xfrm>
        </p:spPr>
        <p:txBody>
          <a:bodyPr/>
          <a:lstStyle/>
          <a:p>
            <a:pPr algn="ctr"/>
            <a:r>
              <a:rPr lang="ru-RU" altLang="ru-RU"/>
              <a:t>Патогенези</a:t>
            </a:r>
            <a:endParaRPr lang="ru-RU" altLang="ru-RU"/>
          </a:p>
        </p:txBody>
      </p:sp>
      <p:sp>
        <p:nvSpPr>
          <p:cNvPr id="60419" name="Rectangle 3"/>
          <p:cNvSpPr>
            <a:spLocks noGrp="1" noChangeArrowheads="1"/>
          </p:cNvSpPr>
          <p:nvPr>
            <p:ph type="body" idx="1"/>
          </p:nvPr>
        </p:nvSpPr>
        <p:spPr/>
        <p:txBody>
          <a:bodyPr/>
          <a:lstStyle/>
          <a:p>
            <a:r>
              <a:rPr lang="ru-RU" altLang="ru-RU" sz="2400"/>
              <a:t>ОИВ организмга тушгандан кейин алохида кон хужайраларига хужум килади: Т-лимфоцитлар – «хелперлар». Бу лимфоцитлар юзасида CD4 молекулалари жойлашади, шунинг учун уларни Т-4 лимфоцитлар ва CD4 лимфоцитлар (ёки CD4 хужайралари) дейилади. ОИВ-инфекцияси билан зарарланганда вирус, юзасида CD4 молекуласини сакловчи хужайрани кутиб олади. Вирус кобиги хужайралар билан кушилади ва вируснинг генетик материали хужайрага тушади.</a:t>
            </a:r>
            <a:endParaRPr lang="ru-RU" altLang="ru-RU" sz="2400"/>
          </a:p>
        </p:txBody>
      </p:sp>
      <p:pic>
        <p:nvPicPr>
          <p:cNvPr id="60420" name="Picture 4" descr="Вирус иммунодефицита человека – ВИ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622425" cy="157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advClick="0" advTm="1000">
        <p14:gallery dir="l"/>
      </p:transition>
    </mc:Choice>
    <mc:Fallback>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12" y="298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900" advClick="0" advTm="1000">
        <p14:glitter pattern="hexagon"/>
      </p:transition>
    </mc:Choice>
    <mc:Fallback>
      <p:transition spd="slow" advClick="0" advTm="1000">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0</TotalTime>
  <Words>5746</Words>
  <Application>WPS Presentation</Application>
  <PresentationFormat>Экран (4:3)</PresentationFormat>
  <Paragraphs>70</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SimSun</vt:lpstr>
      <vt:lpstr>Wingdings</vt:lpstr>
      <vt:lpstr>MS Reference Sans Serif</vt:lpstr>
      <vt:lpstr>Calibri</vt:lpstr>
      <vt:lpstr>Microsoft YaHei</vt:lpstr>
      <vt:lpstr>Arial Unicode MS</vt:lpstr>
      <vt:lpstr>Times New Roman</vt:lpstr>
      <vt:lpstr>DilleniaUPC</vt:lpstr>
      <vt:lpstr>Microsoft Sans Serif</vt:lpstr>
      <vt:lpstr>Тема Office</vt:lpstr>
      <vt:lpstr>PowerPoint 演示文稿</vt:lpstr>
      <vt:lpstr>OIV va  OITS  haqida umumiy ma`lumot</vt:lpstr>
      <vt:lpstr>PowerPoint 演示文稿</vt:lpstr>
      <vt:lpstr>PowerPoint 演示文稿</vt:lpstr>
      <vt:lpstr>PowerPoint 演示文稿</vt:lpstr>
      <vt:lpstr>SPID) ОITS (оrttirilgаn immun tаnqisligi sindrоmi)</vt:lpstr>
      <vt:lpstr>Патогенези</vt:lpstr>
      <vt:lpstr>PowerPoint 演示文稿</vt:lpstr>
      <vt:lpstr>PowerPoint 演示文稿</vt:lpstr>
      <vt:lpstr>PowerPoint 演示文稿</vt:lpstr>
      <vt:lpstr>PowerPoint 演示文稿</vt:lpstr>
      <vt:lpstr>PowerPoint 演示文稿</vt:lpstr>
      <vt:lpstr>ОИВ юқмайди:</vt:lpstr>
      <vt:lpstr>ОИВ симптомлари</vt:lpstr>
      <vt:lpstr>PowerPoint 演示文稿</vt:lpstr>
      <vt:lpstr>ОИВ- инфекциясининг клиник  классификацияси</vt:lpstr>
      <vt:lpstr>ОИВни антиретровирус терапияси</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arxiv.uz</dc:creator>
  <cp:lastModifiedBy>E-MaxPCShop</cp:lastModifiedBy>
  <cp:revision>13</cp:revision>
  <dcterms:created xsi:type="dcterms:W3CDTF">2016-05-09T11:54:00Z</dcterms:created>
  <dcterms:modified xsi:type="dcterms:W3CDTF">2025-01-23T18:26:12Z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7B1FBA9D04574538ACDAE5872220A9F9_13</vt:lpwstr>
  </property>
  <property fmtid="{D5CDD505-2E9C-101B-9397-08002B2CF9AE}" pid="3" name="KSOProductBuildVer">
    <vt:lpwstr>1049-12.2.0.19805</vt:lpwstr>
  </property>
</Properties>
</file>