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EC072-0290-4A44-91D5-8B699593D537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3CC6-F428-44EC-BA66-3FFA0186BA5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7976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EC072-0290-4A44-91D5-8B699593D537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3CC6-F428-44EC-BA66-3FFA0186B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955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EC072-0290-4A44-91D5-8B699593D537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3CC6-F428-44EC-BA66-3FFA0186B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946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EC072-0290-4A44-91D5-8B699593D537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3CC6-F428-44EC-BA66-3FFA0186B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52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EC072-0290-4A44-91D5-8B699593D537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3CC6-F428-44EC-BA66-3FFA0186BA5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732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EC072-0290-4A44-91D5-8B699593D537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3CC6-F428-44EC-BA66-3FFA0186B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368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EC072-0290-4A44-91D5-8B699593D537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3CC6-F428-44EC-BA66-3FFA0186B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222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EC072-0290-4A44-91D5-8B699593D537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3CC6-F428-44EC-BA66-3FFA0186B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861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EC072-0290-4A44-91D5-8B699593D537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3CC6-F428-44EC-BA66-3FFA0186B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638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03EC072-0290-4A44-91D5-8B699593D537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2AC3CC6-F428-44EC-BA66-3FFA0186B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6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EC072-0290-4A44-91D5-8B699593D537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3CC6-F428-44EC-BA66-3FFA0186BA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660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03EC072-0290-4A44-91D5-8B699593D537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2AC3CC6-F428-44EC-BA66-3FFA0186BA5C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27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/>
              <a:t>O'QUVCHILAR ORASIDAGI KONFLIKTLI VAZIYATLAR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09314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084908" cy="402336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err="1">
                <a:solidFill>
                  <a:schemeClr val="tx1"/>
                </a:solidFill>
              </a:rPr>
              <a:t>Konfliktlarni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hal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qilish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usullari</a:t>
            </a:r>
            <a:endParaRPr lang="en-US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b="1" dirty="0" err="1">
                <a:solidFill>
                  <a:schemeClr val="tx1"/>
                </a:solidFill>
              </a:rPr>
              <a:t>Suhbat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va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ochiq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muloqot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taraflar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bilan</a:t>
            </a:r>
            <a:r>
              <a:rPr lang="en-US" dirty="0">
                <a:solidFill>
                  <a:schemeClr val="tx1"/>
                </a:solidFill>
              </a:rPr>
              <a:t> individual </a:t>
            </a:r>
            <a:r>
              <a:rPr lang="en-US" dirty="0" err="1">
                <a:solidFill>
                  <a:schemeClr val="tx1"/>
                </a:solidFill>
              </a:rPr>
              <a:t>suhbat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sabablarni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aniqlash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 err="1">
                <a:solidFill>
                  <a:schemeClr val="tx1"/>
                </a:solidFill>
              </a:rPr>
              <a:t>Vositachilik</a:t>
            </a:r>
            <a:r>
              <a:rPr lang="en-US" b="1" dirty="0">
                <a:solidFill>
                  <a:schemeClr val="tx1"/>
                </a:solidFill>
              </a:rPr>
              <a:t> (</a:t>
            </a:r>
            <a:r>
              <a:rPr lang="en-US" b="1" dirty="0" err="1">
                <a:solidFill>
                  <a:schemeClr val="tx1"/>
                </a:solidFill>
              </a:rPr>
              <a:t>meditatsiya</a:t>
            </a:r>
            <a:r>
              <a:rPr lang="en-US" b="1" dirty="0">
                <a:solidFill>
                  <a:schemeClr val="tx1"/>
                </a:solidFill>
              </a:rPr>
              <a:t>)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o‘qituvchi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psixolog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vositasida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yarashtirish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1"/>
                </a:solidFill>
              </a:rPr>
              <a:t>“</a:t>
            </a:r>
            <a:r>
              <a:rPr lang="en-US" b="1" dirty="0" err="1">
                <a:solidFill>
                  <a:schemeClr val="tx1"/>
                </a:solidFill>
              </a:rPr>
              <a:t>Ichki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qoidalar</a:t>
            </a:r>
            <a:r>
              <a:rPr lang="en-US" b="1" dirty="0">
                <a:solidFill>
                  <a:schemeClr val="tx1"/>
                </a:solidFill>
              </a:rPr>
              <a:t>” </a:t>
            </a:r>
            <a:r>
              <a:rPr lang="en-US" b="1" dirty="0" err="1">
                <a:solidFill>
                  <a:schemeClr val="tx1"/>
                </a:solidFill>
              </a:rPr>
              <a:t>tizimini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joriy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qilish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sinf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ichidagi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axloqiy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me’yorlarni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belgilash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 err="1">
                <a:solidFill>
                  <a:schemeClr val="tx1"/>
                </a:solidFill>
              </a:rPr>
              <a:t>Jamoaviy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mashg‘ulotlar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o‘yinlar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loyiha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ishlari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orqali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o‘zaro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hamkorlikni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oshirish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 err="1">
                <a:solidFill>
                  <a:schemeClr val="tx1"/>
                </a:solidFill>
              </a:rPr>
              <a:t>Ijobiy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namuna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ko‘rsatish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o‘qituvchi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ota-onalar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tomonidan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sog‘lom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muloqot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madaniyati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namoyish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etilishi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 err="1">
                <a:solidFill>
                  <a:schemeClr val="tx1"/>
                </a:solidFill>
              </a:rPr>
              <a:t>Treninglar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va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psixologik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mashg‘ulotlar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empatiya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tinglash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o‘zini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nazorat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qilishni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o‘rgatish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565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09622" cy="402336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>
                <a:solidFill>
                  <a:schemeClr val="tx1"/>
                </a:solidFill>
              </a:rPr>
              <a:t>O‘qituvchining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roli</a:t>
            </a:r>
            <a:endParaRPr lang="en-US" sz="2800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chemeClr val="tx1"/>
                </a:solidFill>
              </a:rPr>
              <a:t>O‘quvchilarni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kuzatish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konfliktlar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boshlanishini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oldindan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sezish</a:t>
            </a:r>
            <a:endParaRPr lang="en-US" sz="28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chemeClr val="tx1"/>
                </a:solidFill>
              </a:rPr>
              <a:t>Hamma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o‘quvchiga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teng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munosabatda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bo‘lish</a:t>
            </a:r>
            <a:endParaRPr lang="en-US" sz="28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chemeClr val="tx1"/>
                </a:solidFill>
              </a:rPr>
              <a:t>O‘quvchilarni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bir-birini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tushunishga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hurmat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qilishga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o‘rgatish</a:t>
            </a:r>
            <a:endParaRPr lang="en-US" sz="28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chemeClr val="tx1"/>
                </a:solidFill>
              </a:rPr>
              <a:t>Konfliktdan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so‘ng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ijobiy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muhitni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tiklash</a:t>
            </a:r>
            <a:endParaRPr lang="en-US" sz="28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063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895438" cy="40233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>
                <a:solidFill>
                  <a:schemeClr val="tx1"/>
                </a:solidFill>
              </a:rPr>
              <a:t>Maktab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psixologi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va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ota-onalar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bilan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hamkorlik</a:t>
            </a:r>
            <a:endParaRPr lang="en-US" sz="2800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chemeClr val="tx1"/>
                </a:solidFill>
              </a:rPr>
              <a:t>Konfliktli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vaziyatlarda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ota-onalar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bilan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bog‘lanish</a:t>
            </a:r>
            <a:endParaRPr lang="en-US" sz="28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chemeClr val="tx1"/>
                </a:solidFill>
              </a:rPr>
              <a:t>Psixologik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testlar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suhbatlar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o‘tkazish</a:t>
            </a:r>
            <a:endParaRPr lang="en-US" sz="28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Ota-</a:t>
            </a:r>
            <a:r>
              <a:rPr lang="en-US" sz="2800" dirty="0" err="1">
                <a:solidFill>
                  <a:schemeClr val="tx1"/>
                </a:solidFill>
              </a:rPr>
              <a:t>onalarni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konfliktni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hal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qilishda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faollashtirish</a:t>
            </a:r>
            <a:endParaRPr lang="en-US" sz="28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5122" name="Picture 2" descr="Bir sinfdagi o'quvchilar soni 20 nafarga qisqartirilmaydi – vazirl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399" y="3578087"/>
            <a:ext cx="4838785" cy="3140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80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0"/>
            <a:ext cx="11936627" cy="402336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err="1">
                <a:solidFill>
                  <a:schemeClr val="tx1"/>
                </a:solidFill>
              </a:rPr>
              <a:t>Konflikt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tushunchasining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nazariy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asoslari</a:t>
            </a:r>
            <a:endParaRPr lang="en-US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dirty="0" err="1">
                <a:solidFill>
                  <a:schemeClr val="tx1"/>
                </a:solidFill>
              </a:rPr>
              <a:t>Konflikt</a:t>
            </a:r>
            <a:r>
              <a:rPr lang="en-US" dirty="0">
                <a:solidFill>
                  <a:schemeClr val="tx1"/>
                </a:solidFill>
              </a:rPr>
              <a:t> — </a:t>
            </a:r>
            <a:r>
              <a:rPr lang="en-US" dirty="0" err="1">
                <a:solidFill>
                  <a:schemeClr val="tx1"/>
                </a:solidFill>
              </a:rPr>
              <a:t>bu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ikki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ortiq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tomonlarning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manfaatlari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fikr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qarashlari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to‘qnashuvi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bog‘liq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ijtimoiy-psixologik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jarayondir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Psixologiyada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konfliktlar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qarama-qarshi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ehtiyojlar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b="1" dirty="0" err="1">
                <a:solidFill>
                  <a:schemeClr val="tx1"/>
                </a:solidFill>
              </a:rPr>
              <a:t>baholash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mezonlari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b="1" dirty="0" err="1">
                <a:solidFill>
                  <a:schemeClr val="tx1"/>
                </a:solidFill>
              </a:rPr>
              <a:t>maqsadlar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b="1" dirty="0" err="1">
                <a:solidFill>
                  <a:schemeClr val="tx1"/>
                </a:solidFill>
              </a:rPr>
              <a:t>axloqiy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me’yorlar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asosida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yuzaga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keladi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 err="1">
                <a:solidFill>
                  <a:schemeClr val="tx1"/>
                </a:solidFill>
              </a:rPr>
              <a:t>Konfliktga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oid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asosiy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nazariyalar</a:t>
            </a:r>
            <a:r>
              <a:rPr lang="en-US" b="1" dirty="0">
                <a:solidFill>
                  <a:schemeClr val="tx1"/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1"/>
                </a:solidFill>
              </a:rPr>
              <a:t>Z. </a:t>
            </a:r>
            <a:r>
              <a:rPr lang="en-US" b="1" dirty="0" err="1">
                <a:solidFill>
                  <a:schemeClr val="tx1"/>
                </a:solidFill>
              </a:rPr>
              <a:t>Freyd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konfliktlarni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ichki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psixologik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to‘qnashuvlar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izohlaydi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1"/>
                </a:solidFill>
              </a:rPr>
              <a:t>K. Levin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shaxsning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ichki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tashqi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motivlari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o‘rtasidagi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ziddiyat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asosida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1"/>
                </a:solidFill>
              </a:rPr>
              <a:t>T. Parsons </a:t>
            </a:r>
            <a:r>
              <a:rPr lang="en-US" b="1" dirty="0" err="1">
                <a:solidFill>
                  <a:schemeClr val="tx1"/>
                </a:solidFill>
              </a:rPr>
              <a:t>va</a:t>
            </a:r>
            <a:r>
              <a:rPr lang="en-US" b="1" dirty="0">
                <a:solidFill>
                  <a:schemeClr val="tx1"/>
                </a:solidFill>
              </a:rPr>
              <a:t> R. </a:t>
            </a:r>
            <a:r>
              <a:rPr lang="en-US" b="1" dirty="0" err="1">
                <a:solidFill>
                  <a:schemeClr val="tx1"/>
                </a:solidFill>
              </a:rPr>
              <a:t>Dahrendorf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ijtimoiy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rollar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ijtimoiy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tengsizlikka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urg‘u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beradi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1"/>
                </a:solidFill>
              </a:rPr>
              <a:t>E. Berne</a:t>
            </a:r>
            <a:r>
              <a:rPr lang="en-US" dirty="0">
                <a:solidFill>
                  <a:schemeClr val="tx1"/>
                </a:solidFill>
              </a:rPr>
              <a:t> – “Men </a:t>
            </a:r>
            <a:r>
              <a:rPr lang="en-US" dirty="0" err="1">
                <a:solidFill>
                  <a:schemeClr val="tx1"/>
                </a:solidFill>
              </a:rPr>
              <a:t>holatlari</a:t>
            </a:r>
            <a:r>
              <a:rPr lang="en-US" dirty="0">
                <a:solidFill>
                  <a:schemeClr val="tx1"/>
                </a:solidFill>
              </a:rPr>
              <a:t>” </a:t>
            </a:r>
            <a:r>
              <a:rPr lang="en-US" dirty="0" err="1">
                <a:solidFill>
                  <a:schemeClr val="tx1"/>
                </a:solidFill>
              </a:rPr>
              <a:t>orqali</a:t>
            </a:r>
            <a:r>
              <a:rPr lang="en-US" dirty="0">
                <a:solidFill>
                  <a:schemeClr val="tx1"/>
                </a:solidFill>
              </a:rPr>
              <a:t> (bola, </a:t>
            </a:r>
            <a:r>
              <a:rPr lang="en-US" dirty="0" err="1">
                <a:solidFill>
                  <a:schemeClr val="tx1"/>
                </a:solidFill>
              </a:rPr>
              <a:t>ota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kattalar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 err="1">
                <a:solidFill>
                  <a:schemeClr val="tx1"/>
                </a:solidFill>
              </a:rPr>
              <a:t>ijtimoiy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munosabatlarni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tahlil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qiladi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632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0058400" cy="402336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>
                <a:solidFill>
                  <a:schemeClr val="tx1"/>
                </a:solidFill>
              </a:rPr>
              <a:t>O‘quvchilar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orasidagi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konfliktlarning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sotsial-psixologik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sabablari</a:t>
            </a:r>
            <a:endParaRPr lang="en-US" sz="2800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b="1" dirty="0" err="1">
                <a:solidFill>
                  <a:schemeClr val="tx1"/>
                </a:solidFill>
              </a:rPr>
              <a:t>Ichki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sabablar</a:t>
            </a:r>
            <a:r>
              <a:rPr lang="en-US" sz="2800" b="1" dirty="0">
                <a:solidFill>
                  <a:schemeClr val="tx1"/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chemeClr val="tx1"/>
                </a:solidFill>
              </a:rPr>
              <a:t>Psixologik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holatning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noturg‘unligi</a:t>
            </a:r>
            <a:r>
              <a:rPr lang="en-US" sz="2800" dirty="0">
                <a:solidFill>
                  <a:schemeClr val="tx1"/>
                </a:solidFill>
              </a:rPr>
              <a:t> (</a:t>
            </a:r>
            <a:r>
              <a:rPr lang="en-US" sz="2800" dirty="0" err="1">
                <a:solidFill>
                  <a:schemeClr val="tx1"/>
                </a:solidFill>
              </a:rPr>
              <a:t>o‘smirlik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davri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o‘zgarishlari</a:t>
            </a:r>
            <a:r>
              <a:rPr lang="en-US" sz="2800" dirty="0">
                <a:solidFill>
                  <a:schemeClr val="tx1"/>
                </a:solidFill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chemeClr val="tx1"/>
                </a:solidFill>
              </a:rPr>
              <a:t>O‘ziga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ishonchsizlik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kompleksslar</a:t>
            </a:r>
            <a:endParaRPr lang="en-US" sz="28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chemeClr val="tx1"/>
                </a:solidFill>
              </a:rPr>
              <a:t>Agressivlik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yoki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passivlik</a:t>
            </a:r>
            <a:endParaRPr lang="en-US" sz="28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chemeClr val="tx1"/>
                </a:solidFill>
              </a:rPr>
              <a:t>Emotsional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intellektning</a:t>
            </a:r>
            <a:r>
              <a:rPr lang="en-US" sz="2800" dirty="0">
                <a:solidFill>
                  <a:schemeClr val="tx1"/>
                </a:solidFill>
              </a:rPr>
              <a:t> past </a:t>
            </a:r>
            <a:r>
              <a:rPr lang="en-US" sz="2800" dirty="0" err="1">
                <a:solidFill>
                  <a:schemeClr val="tx1"/>
                </a:solidFill>
              </a:rPr>
              <a:t>darajasi</a:t>
            </a:r>
            <a:endParaRPr lang="en-US" sz="28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760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897" y="2140117"/>
            <a:ext cx="10058400" cy="1450757"/>
          </a:xfrm>
        </p:spPr>
        <p:txBody>
          <a:bodyPr/>
          <a:lstStyle/>
          <a:p>
            <a:pPr algn="ctr"/>
            <a:r>
              <a:rPr lang="en-US" dirty="0" smtClean="0"/>
              <a:t>E’TIBORINGIZ UCHUN RAXMAT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0022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 smtClean="0"/>
              <a:t>REJA: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b="1" i="1" dirty="0" err="1"/>
              <a:t>Konflikt</a:t>
            </a:r>
            <a:r>
              <a:rPr lang="en-US" sz="2400" b="1" i="1" dirty="0"/>
              <a:t> </a:t>
            </a:r>
            <a:r>
              <a:rPr lang="en-US" sz="2400" b="1" i="1" dirty="0" err="1"/>
              <a:t>tushunchasining</a:t>
            </a:r>
            <a:r>
              <a:rPr lang="en-US" sz="2400" b="1" i="1" dirty="0"/>
              <a:t> </a:t>
            </a:r>
            <a:r>
              <a:rPr lang="en-US" sz="2400" b="1" i="1" dirty="0" err="1"/>
              <a:t>nazariy</a:t>
            </a:r>
            <a:r>
              <a:rPr lang="en-US" sz="2400" b="1" i="1" dirty="0"/>
              <a:t> </a:t>
            </a:r>
            <a:r>
              <a:rPr lang="en-US" sz="2400" b="1" i="1" dirty="0" err="1"/>
              <a:t>asoslari</a:t>
            </a:r>
            <a:endParaRPr lang="en-US" sz="2400" b="1" i="1" dirty="0"/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b="1" i="1" dirty="0"/>
              <a:t>“</a:t>
            </a:r>
            <a:r>
              <a:rPr lang="en-US" sz="2400" b="1" i="1" dirty="0" err="1"/>
              <a:t>Konflikt</a:t>
            </a:r>
            <a:r>
              <a:rPr lang="en-US" sz="2400" b="1" i="1" dirty="0"/>
              <a:t>” </a:t>
            </a:r>
            <a:r>
              <a:rPr lang="en-US" sz="2400" b="1" i="1" dirty="0" err="1"/>
              <a:t>atamasining</a:t>
            </a:r>
            <a:r>
              <a:rPr lang="en-US" sz="2400" b="1" i="1" dirty="0"/>
              <a:t> </a:t>
            </a:r>
            <a:r>
              <a:rPr lang="en-US" sz="2400" b="1" i="1" dirty="0" err="1"/>
              <a:t>ta’rifi</a:t>
            </a:r>
            <a:r>
              <a:rPr lang="en-US" sz="2400" b="1" i="1" dirty="0"/>
              <a:t> </a:t>
            </a:r>
            <a:r>
              <a:rPr lang="en-US" sz="2400" b="1" i="1" dirty="0" err="1"/>
              <a:t>va</a:t>
            </a:r>
            <a:r>
              <a:rPr lang="en-US" sz="2400" b="1" i="1" dirty="0"/>
              <a:t> </a:t>
            </a:r>
            <a:r>
              <a:rPr lang="en-US" sz="2400" b="1" i="1" dirty="0" err="1"/>
              <a:t>mohiyati</a:t>
            </a:r>
            <a:endParaRPr lang="en-US" sz="2400" b="1" i="1" dirty="0"/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b="1" i="1" dirty="0" err="1"/>
              <a:t>Psixologiya</a:t>
            </a:r>
            <a:r>
              <a:rPr lang="en-US" sz="2400" b="1" i="1" dirty="0"/>
              <a:t> </a:t>
            </a:r>
            <a:r>
              <a:rPr lang="en-US" sz="2400" b="1" i="1" dirty="0" err="1"/>
              <a:t>va</a:t>
            </a:r>
            <a:r>
              <a:rPr lang="en-US" sz="2400" b="1" i="1" dirty="0"/>
              <a:t> </a:t>
            </a:r>
            <a:r>
              <a:rPr lang="en-US" sz="2400" b="1" i="1" dirty="0" err="1"/>
              <a:t>pedagogikadagi</a:t>
            </a:r>
            <a:r>
              <a:rPr lang="en-US" sz="2400" b="1" i="1" dirty="0"/>
              <a:t> </a:t>
            </a:r>
            <a:r>
              <a:rPr lang="en-US" sz="2400" b="1" i="1" dirty="0" err="1"/>
              <a:t>konflikt</a:t>
            </a:r>
            <a:r>
              <a:rPr lang="en-US" sz="2400" b="1" i="1" dirty="0"/>
              <a:t> </a:t>
            </a:r>
            <a:r>
              <a:rPr lang="en-US" sz="2400" b="1" i="1" dirty="0" err="1"/>
              <a:t>nazariyalari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3489298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0"/>
            <a:ext cx="12060195" cy="4023360"/>
          </a:xfrm>
        </p:spPr>
        <p:txBody>
          <a:bodyPr>
            <a:noAutofit/>
          </a:bodyPr>
          <a:lstStyle/>
          <a:p>
            <a:pPr algn="just">
              <a:lnSpc>
                <a:spcPct val="160000"/>
              </a:lnSpc>
            </a:pPr>
            <a:r>
              <a:rPr lang="en-US" sz="1800" dirty="0" err="1">
                <a:solidFill>
                  <a:schemeClr val="tx1"/>
                </a:solidFill>
              </a:rPr>
              <a:t>O‘quvchilar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orasidagi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konfliktli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vaziyatlar</a:t>
            </a:r>
            <a:r>
              <a:rPr lang="en-US" sz="1800" dirty="0">
                <a:solidFill>
                  <a:schemeClr val="tx1"/>
                </a:solidFill>
              </a:rPr>
              <a:t> — </a:t>
            </a:r>
            <a:r>
              <a:rPr lang="en-US" sz="1800" dirty="0" err="1">
                <a:solidFill>
                  <a:schemeClr val="tx1"/>
                </a:solidFill>
              </a:rPr>
              <a:t>bu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o‘quvchilar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o‘rtasida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kelishmovchilik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tortishuv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yoki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qarama-qarshiliklar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natijasida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yuzaga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keladigan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ijtimoiy-psixologik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holatlardir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  <a:r>
              <a:rPr lang="en-US" sz="1800" dirty="0" err="1">
                <a:solidFill>
                  <a:schemeClr val="tx1"/>
                </a:solidFill>
              </a:rPr>
              <a:t>Bunday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vaziyatlar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maktab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muhitida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tabiiy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holat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sanaladi</a:t>
            </a:r>
            <a:r>
              <a:rPr lang="en-US" sz="1800" dirty="0">
                <a:solidFill>
                  <a:schemeClr val="tx1"/>
                </a:solidFill>
              </a:rPr>
              <a:t>, ammo </a:t>
            </a:r>
            <a:r>
              <a:rPr lang="en-US" sz="1800" dirty="0" err="1">
                <a:solidFill>
                  <a:schemeClr val="tx1"/>
                </a:solidFill>
              </a:rPr>
              <a:t>ular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o‘z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vaqtida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hal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qilinmasa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salbiy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oqibatlarga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olib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kelishi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mumkin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60000"/>
              </a:lnSpc>
            </a:pPr>
            <a:r>
              <a:rPr lang="en-US" sz="1800" b="1" dirty="0" err="1">
                <a:solidFill>
                  <a:schemeClr val="tx1"/>
                </a:solidFill>
              </a:rPr>
              <a:t>Konfliktli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vaziyatlarning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asosiy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sabablari</a:t>
            </a:r>
            <a:r>
              <a:rPr lang="en-US" sz="1800" b="1" dirty="0">
                <a:solidFill>
                  <a:schemeClr val="tx1"/>
                </a:solidFill>
              </a:rPr>
              <a:t>:</a:t>
            </a:r>
          </a:p>
          <a:p>
            <a:pPr algn="just">
              <a:lnSpc>
                <a:spcPct val="160000"/>
              </a:lnSpc>
            </a:pPr>
            <a:r>
              <a:rPr lang="en-US" sz="1800" b="1" dirty="0" err="1">
                <a:solidFill>
                  <a:schemeClr val="tx1"/>
                </a:solidFill>
              </a:rPr>
              <a:t>Shaxsiy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kelishmovchiliklar</a:t>
            </a:r>
            <a:r>
              <a:rPr lang="en-US" sz="1800" dirty="0">
                <a:solidFill>
                  <a:schemeClr val="tx1"/>
                </a:solidFill>
              </a:rPr>
              <a:t> – </a:t>
            </a:r>
            <a:r>
              <a:rPr lang="en-US" sz="1800" dirty="0" err="1">
                <a:solidFill>
                  <a:schemeClr val="tx1"/>
                </a:solidFill>
              </a:rPr>
              <a:t>xarakterlar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yoki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qarashlarning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to‘g‘ri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kelmasligi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60000"/>
              </a:lnSpc>
            </a:pPr>
            <a:r>
              <a:rPr lang="en-US" sz="1800" b="1" dirty="0" err="1">
                <a:solidFill>
                  <a:schemeClr val="tx1"/>
                </a:solidFill>
              </a:rPr>
              <a:t>Raqobat</a:t>
            </a:r>
            <a:r>
              <a:rPr lang="en-US" sz="1800" dirty="0">
                <a:solidFill>
                  <a:schemeClr val="tx1"/>
                </a:solidFill>
              </a:rPr>
              <a:t> – </a:t>
            </a:r>
            <a:r>
              <a:rPr lang="en-US" sz="1800" dirty="0" err="1">
                <a:solidFill>
                  <a:schemeClr val="tx1"/>
                </a:solidFill>
              </a:rPr>
              <a:t>baholar</a:t>
            </a:r>
            <a:r>
              <a:rPr lang="en-US" sz="1800" dirty="0">
                <a:solidFill>
                  <a:schemeClr val="tx1"/>
                </a:solidFill>
              </a:rPr>
              <a:t>, sport </a:t>
            </a:r>
            <a:r>
              <a:rPr lang="en-US" sz="1800" dirty="0" err="1">
                <a:solidFill>
                  <a:schemeClr val="tx1"/>
                </a:solidFill>
              </a:rPr>
              <a:t>musobaqalari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e’tibor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uchun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kurash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60000"/>
              </a:lnSpc>
            </a:pPr>
            <a:r>
              <a:rPr lang="en-US" sz="1800" b="1" dirty="0" err="1">
                <a:solidFill>
                  <a:schemeClr val="tx1"/>
                </a:solidFill>
              </a:rPr>
              <a:t>Noto‘g‘ri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muloqot</a:t>
            </a:r>
            <a:r>
              <a:rPr lang="en-US" sz="1800" dirty="0">
                <a:solidFill>
                  <a:schemeClr val="tx1"/>
                </a:solidFill>
              </a:rPr>
              <a:t> – </a:t>
            </a:r>
            <a:r>
              <a:rPr lang="en-US" sz="1800" dirty="0" err="1">
                <a:solidFill>
                  <a:schemeClr val="tx1"/>
                </a:solidFill>
              </a:rPr>
              <a:t>so‘zlar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noto‘g‘ri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tushunilishi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yoki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jahl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bilan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aytilgan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gaplar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60000"/>
              </a:lnSpc>
            </a:pPr>
            <a:r>
              <a:rPr lang="en-US" sz="1800" b="1" dirty="0" err="1">
                <a:solidFill>
                  <a:schemeClr val="tx1"/>
                </a:solidFill>
              </a:rPr>
              <a:t>Uy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yoki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tashqi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muhitdagi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muammolar</a:t>
            </a:r>
            <a:r>
              <a:rPr lang="en-US" sz="1800" dirty="0">
                <a:solidFill>
                  <a:schemeClr val="tx1"/>
                </a:solidFill>
              </a:rPr>
              <a:t> – </a:t>
            </a:r>
            <a:r>
              <a:rPr lang="en-US" sz="1800" dirty="0" err="1">
                <a:solidFill>
                  <a:schemeClr val="tx1"/>
                </a:solidFill>
              </a:rPr>
              <a:t>o‘quvchining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oilaviy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muammosi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sinfdagi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munosabatlariga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ta’sir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qilishi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mumkin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60000"/>
              </a:lnSpc>
            </a:pPr>
            <a:r>
              <a:rPr lang="en-US" sz="1800" b="1" dirty="0" err="1">
                <a:solidFill>
                  <a:schemeClr val="tx1"/>
                </a:solidFill>
              </a:rPr>
              <a:t>Yetarlicha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o‘zini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ifoda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qila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olmaslik</a:t>
            </a:r>
            <a:r>
              <a:rPr lang="en-US" sz="1800" dirty="0">
                <a:solidFill>
                  <a:schemeClr val="tx1"/>
                </a:solidFill>
              </a:rPr>
              <a:t> – </a:t>
            </a:r>
            <a:r>
              <a:rPr lang="en-US" sz="1800" dirty="0" err="1">
                <a:solidFill>
                  <a:schemeClr val="tx1"/>
                </a:solidFill>
              </a:rPr>
              <a:t>o‘quvchining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o‘z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fikrini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aytishda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qiynalishi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o‘zini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yomon</a:t>
            </a:r>
            <a:r>
              <a:rPr lang="en-US" sz="1800" dirty="0">
                <a:solidFill>
                  <a:schemeClr val="tx1"/>
                </a:solidFill>
              </a:rPr>
              <a:t> his </a:t>
            </a:r>
            <a:r>
              <a:rPr lang="en-US" sz="1800" dirty="0" err="1">
                <a:solidFill>
                  <a:schemeClr val="tx1"/>
                </a:solidFill>
              </a:rPr>
              <a:t>qilishi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60000"/>
              </a:lnSpc>
            </a:pP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809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8238"/>
            <a:ext cx="11928389" cy="40233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err="1">
                <a:solidFill>
                  <a:schemeClr val="tx1"/>
                </a:solidFill>
              </a:rPr>
              <a:t>Konfliktli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vaziyatlarning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turlari</a:t>
            </a:r>
            <a:r>
              <a:rPr lang="en-US" b="1" dirty="0">
                <a:solidFill>
                  <a:schemeClr val="tx1"/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b="1" dirty="0" err="1">
                <a:solidFill>
                  <a:schemeClr val="tx1"/>
                </a:solidFill>
              </a:rPr>
              <a:t>O‘qituvchi-o‘quvchi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o‘rtasidagi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konfliktlar</a:t>
            </a:r>
            <a:endParaRPr lang="en-US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b="1" dirty="0" err="1">
                <a:solidFill>
                  <a:schemeClr val="tx1"/>
                </a:solidFill>
              </a:rPr>
              <a:t>O‘quvchi-o‘quvchi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o‘rtasidagi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konfliktlar</a:t>
            </a:r>
            <a:endParaRPr lang="en-US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b="1" dirty="0" err="1">
                <a:solidFill>
                  <a:schemeClr val="tx1"/>
                </a:solidFill>
              </a:rPr>
              <a:t>Guruhli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konfliktlar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sinf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ichidagi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kichik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guruhlar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o‘rtasida</a:t>
            </a:r>
            <a:endParaRPr lang="en-US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b="1" dirty="0" err="1">
                <a:solidFill>
                  <a:schemeClr val="tx1"/>
                </a:solidFill>
              </a:rPr>
              <a:t>Ichki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konfliktlar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o‘quvchining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o‘zi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ichki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kurashlari</a:t>
            </a:r>
            <a:endParaRPr lang="en-US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 descr="O'quvchilarga qiziqishiga qarab fanlarni tanlab o'qish imkoni beriladi –  O'zbekiston yangiliklari – Gazeta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508" y="3419331"/>
            <a:ext cx="4740962" cy="316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639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0"/>
            <a:ext cx="12060195" cy="402336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err="1">
                <a:solidFill>
                  <a:schemeClr val="tx1"/>
                </a:solidFill>
              </a:rPr>
              <a:t>Konfliktlarni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hal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qilish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yo‘llari</a:t>
            </a:r>
            <a:r>
              <a:rPr lang="en-US" b="1" dirty="0">
                <a:solidFill>
                  <a:schemeClr val="tx1"/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b="1" dirty="0" err="1">
                <a:solidFill>
                  <a:schemeClr val="tx1"/>
                </a:solidFill>
              </a:rPr>
              <a:t>Suhbat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orqali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muammoni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aniqlash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va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tushuntirish</a:t>
            </a:r>
            <a:endParaRPr lang="en-US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b="1" dirty="0" err="1">
                <a:solidFill>
                  <a:schemeClr val="tx1"/>
                </a:solidFill>
              </a:rPr>
              <a:t>Vositachilik</a:t>
            </a:r>
            <a:r>
              <a:rPr lang="en-US" b="1" dirty="0">
                <a:solidFill>
                  <a:schemeClr val="tx1"/>
                </a:solidFill>
              </a:rPr>
              <a:t> (</a:t>
            </a:r>
            <a:r>
              <a:rPr lang="en-US" b="1" dirty="0" err="1">
                <a:solidFill>
                  <a:schemeClr val="tx1"/>
                </a:solidFill>
              </a:rPr>
              <a:t>meditatsiya</a:t>
            </a:r>
            <a:r>
              <a:rPr lang="en-US" b="1" dirty="0">
                <a:solidFill>
                  <a:schemeClr val="tx1"/>
                </a:solidFill>
              </a:rPr>
              <a:t>)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o‘qituvchi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psixolog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orqali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tomonlarni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yarashtirish</a:t>
            </a:r>
            <a:endParaRPr lang="en-US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b="1" dirty="0" err="1">
                <a:solidFill>
                  <a:schemeClr val="tx1"/>
                </a:solidFill>
              </a:rPr>
              <a:t>Empatiya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va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tinglash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ko‘nikmalarini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rivojlantirish</a:t>
            </a:r>
            <a:endParaRPr lang="en-US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b="1" dirty="0" err="1">
                <a:solidFill>
                  <a:schemeClr val="tx1"/>
                </a:solidFill>
              </a:rPr>
              <a:t>Jamoa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o‘yinlari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va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mashg‘ulotlar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orqali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ijobiy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munosabatlarni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mustahkamlash</a:t>
            </a:r>
            <a:endParaRPr lang="en-US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b="1" dirty="0" err="1">
                <a:solidFill>
                  <a:schemeClr val="tx1"/>
                </a:solidFill>
              </a:rPr>
              <a:t>Intizomiy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choralar</a:t>
            </a:r>
            <a:r>
              <a:rPr lang="en-US" b="1" dirty="0">
                <a:solidFill>
                  <a:schemeClr val="tx1"/>
                </a:solidFill>
              </a:rPr>
              <a:t> – agar </a:t>
            </a:r>
            <a:r>
              <a:rPr lang="en-US" b="1" dirty="0" err="1">
                <a:solidFill>
                  <a:schemeClr val="tx1"/>
                </a:solidFill>
              </a:rPr>
              <a:t>vaziyat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og‘irlashsa</a:t>
            </a:r>
            <a:endParaRPr lang="en-US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 descr="Sinflarda o'quvchilar soni qancha bo'lishi kerak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956" y="3406337"/>
            <a:ext cx="4766448" cy="316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355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0"/>
            <a:ext cx="12060195" cy="402336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chemeClr val="tx1"/>
                </a:solidFill>
              </a:rPr>
              <a:t>Konflikt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tushunchasi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va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uning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mohiyati</a:t>
            </a:r>
            <a:endParaRPr lang="en-US" sz="2400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Konflikt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lotincha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conflictus</a:t>
            </a:r>
            <a:r>
              <a:rPr lang="en-US" sz="2400" dirty="0">
                <a:solidFill>
                  <a:schemeClr val="tx1"/>
                </a:solidFill>
              </a:rPr>
              <a:t> – “</a:t>
            </a:r>
            <a:r>
              <a:rPr lang="en-US" sz="2400" dirty="0" err="1">
                <a:solidFill>
                  <a:schemeClr val="tx1"/>
                </a:solidFill>
              </a:rPr>
              <a:t>to‘qnashuv</a:t>
            </a:r>
            <a:r>
              <a:rPr lang="en-US" sz="2400" dirty="0">
                <a:solidFill>
                  <a:schemeClr val="tx1"/>
                </a:solidFill>
              </a:rPr>
              <a:t>”) </a:t>
            </a:r>
            <a:r>
              <a:rPr lang="en-US" sz="2400" dirty="0" err="1">
                <a:solidFill>
                  <a:schemeClr val="tx1"/>
                </a:solidFill>
              </a:rPr>
              <a:t>bu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ikki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yoki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ortiq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tomon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o‘rtasida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fikr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manfaat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ehtiyoj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yoki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qadriyatlar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farqi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sababli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yuzaga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keladigan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qarama-qarshilikdir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O‘quvchilar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orasidagi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konfliktlar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psixologik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ijtimoiy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tarbiyaviy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sabablarga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bo‘lishi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mumkin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err="1" smtClean="0">
                <a:solidFill>
                  <a:schemeClr val="tx1"/>
                </a:solidFill>
              </a:rPr>
              <a:t>O‘quvchilar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o‘rtasidagi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konfliktlarning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asosiy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sabablari</a:t>
            </a:r>
            <a:endParaRPr lang="en-US" sz="2400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chemeClr val="tx1"/>
                </a:solidFill>
              </a:rPr>
              <a:t>Shaxsiy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xarakterlar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farqi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Har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o‘quvchi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o‘z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xarakteri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temperamenti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tarbiyasi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bilan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farqlanadi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chemeClr val="tx1"/>
                </a:solidFill>
              </a:rPr>
              <a:t>O‘zaro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raqobat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Baholar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o‘qituvchi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e’tibori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sportda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g‘alaba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kabi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omillar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353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0"/>
            <a:ext cx="12051957" cy="40233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Ijtimoiy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tengsizlik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Ba’zi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o‘quvchilarning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moddiy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ahvoli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kiyim-kechagi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gadjetlari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boshqalardan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farq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qilishi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Uyda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yoki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atrof-muhitda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yuzaga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kelgan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stresslar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Bunday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o‘quvchilar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konfliktga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tezda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kirishadi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Yetarli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psixologik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tarbiyaning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yo‘qligi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O‘zini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nazorat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qilish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murosaga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kelish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emotsiyalarni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boshqarish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ko‘nikmalarining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sustligi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7" name="Picture 3" descr="Farg'onada o'quvchilar O'zbekiston Qahramoni haqidagi film asosida insho  yozdilar - xabar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821" y="2836806"/>
            <a:ext cx="5830328" cy="372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131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934"/>
            <a:ext cx="11788346" cy="402336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solidFill>
                  <a:schemeClr val="tx1"/>
                </a:solidFill>
              </a:rPr>
              <a:t>O‘quvchilar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orasidagi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konfliktlar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turlari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solidFill>
                  <a:schemeClr val="tx1"/>
                </a:solidFill>
              </a:rPr>
              <a:t>Shaxslararo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konfliktlar</a:t>
            </a:r>
            <a:r>
              <a:rPr lang="en-US" sz="2800" dirty="0" smtClean="0">
                <a:solidFill>
                  <a:schemeClr val="tx1"/>
                </a:solidFill>
              </a:rPr>
              <a:t> – </a:t>
            </a:r>
            <a:r>
              <a:rPr lang="en-US" sz="2800" dirty="0" err="1" smtClean="0">
                <a:solidFill>
                  <a:schemeClr val="tx1"/>
                </a:solidFill>
              </a:rPr>
              <a:t>ikki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o‘quvchi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o‘rtasidagi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kelishmovchilik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solidFill>
                  <a:schemeClr val="tx1"/>
                </a:solidFill>
              </a:rPr>
              <a:t>Guruhlararo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konfliktlar</a:t>
            </a:r>
            <a:r>
              <a:rPr lang="en-US" sz="2800" dirty="0" smtClean="0">
                <a:solidFill>
                  <a:schemeClr val="tx1"/>
                </a:solidFill>
              </a:rPr>
              <a:t> – </a:t>
            </a:r>
            <a:r>
              <a:rPr lang="en-US" sz="2800" dirty="0" err="1" smtClean="0">
                <a:solidFill>
                  <a:schemeClr val="tx1"/>
                </a:solidFill>
              </a:rPr>
              <a:t>kichik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guruhlar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o‘rtasidagi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raqobat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yoki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nizo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solidFill>
                  <a:schemeClr val="tx1"/>
                </a:solidFill>
              </a:rPr>
              <a:t>Ichki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konfliktlar</a:t>
            </a:r>
            <a:r>
              <a:rPr lang="en-US" sz="2800" dirty="0" smtClean="0">
                <a:solidFill>
                  <a:schemeClr val="tx1"/>
                </a:solidFill>
              </a:rPr>
              <a:t> – </a:t>
            </a:r>
            <a:r>
              <a:rPr lang="en-US" sz="2800" dirty="0" err="1" smtClean="0">
                <a:solidFill>
                  <a:schemeClr val="tx1"/>
                </a:solidFill>
              </a:rPr>
              <a:t>o‘quvchining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o‘z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ichki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dunyosida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yuz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beradigan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qarama-qarshiliklar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solidFill>
                  <a:schemeClr val="tx1"/>
                </a:solidFill>
              </a:rPr>
              <a:t>Vertikal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konfliktlar</a:t>
            </a:r>
            <a:r>
              <a:rPr lang="en-US" sz="2800" dirty="0" smtClean="0">
                <a:solidFill>
                  <a:schemeClr val="tx1"/>
                </a:solidFill>
              </a:rPr>
              <a:t> – </a:t>
            </a:r>
            <a:r>
              <a:rPr lang="en-US" sz="2800" dirty="0" err="1" smtClean="0">
                <a:solidFill>
                  <a:schemeClr val="tx1"/>
                </a:solidFill>
              </a:rPr>
              <a:t>o‘quvchi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bilan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o‘qituvchi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yoki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rahbar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o‘rtasidagi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ziddiyat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803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986054" cy="402336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chemeClr val="tx1"/>
                </a:solidFill>
              </a:rPr>
              <a:t>Konfliktlarning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salbiy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ta'siri</a:t>
            </a:r>
            <a:endParaRPr lang="en-US" sz="2400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Maktabdagi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ijtimoiy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muhit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buziladi</a:t>
            </a:r>
            <a:endParaRPr lang="en-US" sz="24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O‘quvchilar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orasida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ishonchsizlik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agressiya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kuchayadi</a:t>
            </a:r>
            <a:endParaRPr lang="en-US" sz="24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O‘quv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motivatsiyasi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pasayadi</a:t>
            </a:r>
            <a:endParaRPr lang="en-US" sz="24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</a:rPr>
              <a:t>Bullying (</a:t>
            </a:r>
            <a:r>
              <a:rPr lang="en-US" sz="2400" dirty="0" err="1">
                <a:solidFill>
                  <a:schemeClr val="tx1"/>
                </a:solidFill>
              </a:rPr>
              <a:t>tahqirlash</a:t>
            </a:r>
            <a:r>
              <a:rPr lang="en-US" sz="2400" dirty="0">
                <a:solidFill>
                  <a:schemeClr val="tx1"/>
                </a:solidFill>
              </a:rPr>
              <a:t>) </a:t>
            </a:r>
            <a:r>
              <a:rPr lang="en-US" sz="2400" dirty="0" err="1">
                <a:solidFill>
                  <a:schemeClr val="tx1"/>
                </a:solidFill>
              </a:rPr>
              <a:t>holatlari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paydo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bo‘ladi</a:t>
            </a:r>
            <a:endParaRPr lang="en-US" sz="24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Ruhiy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bosim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ostida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qolgan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o‘quvchi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izolyatsiyalanadi</a:t>
            </a:r>
            <a:endParaRPr lang="en-US" sz="24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098" name="Picture 2" descr="Ўзбекистон Миллий ахборот агентлиги - расмий хабарлар, тезкор янгиликлар,  таҳлилий-танқидий материаллар, қонун ҳужжатлари, фото ва видеорепортажла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356" y="3207227"/>
            <a:ext cx="4885038" cy="325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441329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</TotalTime>
  <Words>662</Words>
  <Application>Microsoft Office PowerPoint</Application>
  <PresentationFormat>Широкоэкранный</PresentationFormat>
  <Paragraphs>72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Ретро</vt:lpstr>
      <vt:lpstr>O'QUVCHILAR ORASIDAGI KONFLIKTLI VAZIYATLAR</vt:lpstr>
      <vt:lpstr>REJA: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RAXMAT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O'QUVCHILAR ORASIDAGI KONFLIKTLI VAZIYATLAR</dc:title>
  <dc:creator>Sanjarbek</dc:creator>
  <cp:lastModifiedBy>Sanjarbek</cp:lastModifiedBy>
  <cp:revision>2</cp:revision>
  <dcterms:created xsi:type="dcterms:W3CDTF">2025-04-30T10:15:52Z</dcterms:created>
  <dcterms:modified xsi:type="dcterms:W3CDTF">2025-04-30T10:28:08Z</dcterms:modified>
</cp:coreProperties>
</file>