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5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943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6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7091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893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932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246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59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1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30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86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37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23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93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7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640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88917"/>
            <a:ext cx="9144000" cy="8360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Oila</a:t>
            </a:r>
            <a:r>
              <a:rPr lang="en-US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jamiyatning</a:t>
            </a:r>
            <a:r>
              <a:rPr lang="en-US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asosiy</a:t>
            </a:r>
            <a:r>
              <a:rPr lang="en-US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bo‘g‘ini</a:t>
            </a:r>
            <a:endParaRPr lang="ru-RU" sz="6000" b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2420" y="6095267"/>
            <a:ext cx="8112034" cy="485870"/>
          </a:xfrm>
        </p:spPr>
        <p:txBody>
          <a:bodyPr>
            <a:noAutofit/>
          </a:bodyPr>
          <a:lstStyle/>
          <a:p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11-sinf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Davlat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huquq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asoslari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fani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darsligi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asosida</a:t>
            </a:r>
            <a:r>
              <a:rPr lang="en-US" sz="2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2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2-mavzu</a:t>
            </a:r>
            <a:endParaRPr lang="ru-RU" sz="2200" b="1" dirty="0">
              <a:cs typeface="Andalus" panose="02020603050405020304" pitchFamily="18" charset="-78"/>
            </a:endParaRPr>
          </a:p>
        </p:txBody>
      </p:sp>
      <p:pic>
        <p:nvPicPr>
          <p:cNvPr id="1026" name="Picture 2" descr="Картинки по запросу O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20" y="1494426"/>
            <a:ext cx="7581683" cy="43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9131" y="2664189"/>
            <a:ext cx="4243795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Oilaviy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deganda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fuqarolar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o‘rtasida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bo‘ladigan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oilaviy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normalar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tartibga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solinadigan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ijtimoiy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tushuniladi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pic>
        <p:nvPicPr>
          <p:cNvPr id="921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24" y="1151301"/>
            <a:ext cx="370995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18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210" y="548006"/>
            <a:ext cx="7886700" cy="128079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a’zolari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o‘rtasidagi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shaxsiy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nomulkiy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mulkiy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munosabatlarni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tartibga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soladi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10242" name="Picture 2" descr="Картинки по запросу Члены семьи являются членами семь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2037201"/>
            <a:ext cx="4996544" cy="333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01047" y="1828800"/>
            <a:ext cx="39253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Shaxsiy</a:t>
            </a:r>
            <a:r>
              <a:rPr lang="en-US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nomulkiy</a:t>
            </a:r>
            <a:r>
              <a:rPr lang="en-US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munosabatlarga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er-xotinning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familiyasi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bolalar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tarbiyasi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turmushi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masalalarini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hal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qilish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mashg‘ulot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turi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kasb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turar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joy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tanlash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huquqlari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kiradi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2542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727054"/>
            <a:ext cx="7886700" cy="172493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Oilaviy-huquqiy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munosabatlar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o‘zining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ba’zi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bir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belgilari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bilan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fuqarolik-huquqiy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munosabatlarga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o‘xshab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ketadi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Biroq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bu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o‘xshashlik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faqat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tashqi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ko‘rinishdir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cs typeface="Andalus" panose="02020603050405020304" pitchFamily="18" charset="-78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63" y="2483644"/>
            <a:ext cx="5715000" cy="3333750"/>
          </a:xfrm>
        </p:spPr>
      </p:pic>
    </p:spTree>
    <p:extLst>
      <p:ext uri="{BB962C8B-B14F-4D97-AF65-F5344CB8AC3E}">
        <p14:creationId xmlns:p14="http://schemas.microsoft.com/office/powerpoint/2010/main" val="3454235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986" y="452968"/>
            <a:ext cx="8510065" cy="6668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subyektlari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1126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473" y="2052638"/>
            <a:ext cx="6295179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987" y="1201784"/>
            <a:ext cx="8510064" cy="12926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Har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qanday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boshqa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munosabatlarda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bo‘lganidek</a:t>
            </a:r>
            <a:r>
              <a:rPr lang="en-US" sz="2600" b="1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oilaviy</a:t>
            </a:r>
            <a:r>
              <a:rPr lang="en-US" sz="2600" b="1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munosabatlarda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ham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uch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element: </a:t>
            </a:r>
            <a:r>
              <a:rPr lang="en-US" sz="2600" b="1" dirty="0" err="1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subyekt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subyektiv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majburiyatlarni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ko‘rishimiz</a:t>
            </a:r>
            <a:r>
              <a:rPr lang="en-US" sz="2600" b="1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mumkin</a:t>
            </a:r>
            <a:r>
              <a:rPr lang="en-US" sz="2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600" b="1" dirty="0">
              <a:solidFill>
                <a:srgbClr val="0070C0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4080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7377"/>
            <a:ext cx="9144000" cy="214294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Oilaviy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munosabatlarning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subyekti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bo‘lib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er-xotin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ota-ona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bolalar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vasiylar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homiylar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boshqa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qarindosh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-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urug‘lar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hamda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qonunlari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sohasida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u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yoki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bu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munosabatlarni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hal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etishda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ishtirok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etuvchi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yuridik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shaxslar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fuqarolar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uyushmasi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muassasalar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organlar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ijtimoiy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birlashmalar</a:t>
            </a:r>
            <a:r>
              <a:rPr lang="en-US" sz="26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hisoblanadi</a:t>
            </a:r>
            <a:r>
              <a:rPr lang="en-US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600" b="1" dirty="0">
              <a:cs typeface="Andalus" panose="02020603050405020304" pitchFamily="18" charset="-78"/>
            </a:endParaRPr>
          </a:p>
        </p:txBody>
      </p:sp>
      <p:pic>
        <p:nvPicPr>
          <p:cNvPr id="1229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088" y="2225028"/>
            <a:ext cx="6711950" cy="385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199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455" y="234497"/>
            <a:ext cx="8450036" cy="6015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Savol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topshiriqlar</a:t>
            </a:r>
            <a:endParaRPr lang="ru-RU" sz="3200" dirty="0">
              <a:cs typeface="Andalus" panose="02020603050405020304" pitchFamily="18" charset="-78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455" y="1028790"/>
            <a:ext cx="8450036" cy="564632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1.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Respublikasi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Konstitutsiyasida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xotin-qizlar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erkaklar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huquqli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ekanliklari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e’tirof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etiladi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 «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Oilada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huquqlilik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»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tushunchasi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qanday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munosabatlarga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nisbatan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ko‘proq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ishlatiladi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ES" sz="28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2.</a:t>
            </a:r>
            <a:r>
              <a:rPr lang="es-E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Oilaviy huquqiy munosabatlar deganda nimani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tushundingiz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?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Hayotiy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misollar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keltiring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3.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Oilaviy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bilan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fuqarolik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bir-biridan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farqi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nimada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4.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Oilaviy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subyektlariga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misol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keltiring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5.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Nima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uchun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negizi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deb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ataladi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?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Fikringizni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asoslang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5157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9811"/>
            <a:ext cx="7886700" cy="179024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sohasidagi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munosabatlarning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manbayi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Respublikasining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Konstitutsiyasi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hisoblanadi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102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4894" y="1901131"/>
            <a:ext cx="5914696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56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39" y="2272302"/>
            <a:ext cx="3904161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Jamiyat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davlatning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oilaga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g‘amxo‘rligi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ijtimoiy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siyosatimizning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muhim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yo‘nalishiga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aylangan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ndalus" panose="02020603050405020304" pitchFamily="18" charset="-78"/>
            </a:endParaRPr>
          </a:p>
        </p:txBody>
      </p:sp>
      <p:pic>
        <p:nvPicPr>
          <p:cNvPr id="2050" name="Picture 2" descr="Картинки по запросу Общество и государственная забота о сем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1251063"/>
            <a:ext cx="49911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069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890" y="1076417"/>
            <a:ext cx="3580501" cy="229969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sog‘lom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ekan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–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mustahkam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mustahkam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–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mamlakat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barqarordir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endParaRPr lang="ru-RU" sz="2800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pic>
        <p:nvPicPr>
          <p:cNvPr id="3074" name="Picture 2" descr="Картинки по запросу здоровая семь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15" y="576830"/>
            <a:ext cx="4632227" cy="309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9085" y="3821448"/>
            <a:ext cx="82949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Shuning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ham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jamiyatning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bo‘g‘ini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sifatida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e’tirof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etilib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bolaning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shaxs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sifatida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shakllanishi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kelgusida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jamiyatda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o‘rnini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topishi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hamda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ma’naviy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barkamol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bo‘lib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yetishishida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asosiy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poydevor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489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203" y="404949"/>
            <a:ext cx="8502287" cy="179519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Xalqimiz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tarixiga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nazar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tashlasak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eng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qadrli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an’analar</a:t>
            </a:r>
            <a: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</a:t>
            </a:r>
            <a:br>
              <a:rPr lang="en-US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halollik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rostgo‘ylik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or-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nomus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sharm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-u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hayo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mehr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-u</a:t>
            </a:r>
            <a:b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oqibat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mehnatsevarlik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kabi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barcha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insoniy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fazilatlar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eng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avvalo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oilada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shakllangan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cs typeface="Andalus" panose="02020603050405020304" pitchFamily="18" charset="-78"/>
            </a:endParaRPr>
          </a:p>
        </p:txBody>
      </p:sp>
      <p:pic>
        <p:nvPicPr>
          <p:cNvPr id="409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9781" y="2052638"/>
            <a:ext cx="6006564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622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851" y="3971109"/>
            <a:ext cx="7640955" cy="192582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munosabatlarining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Respublikasi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qonunlarida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aks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ettirilishi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oilani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yuksak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axloqiy-ma’naviy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normalar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asosida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mustahkamlashning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yorqin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namunasidir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cs typeface="Andalus" panose="02020603050405020304" pitchFamily="18" charset="-78"/>
            </a:endParaRPr>
          </a:p>
        </p:txBody>
      </p:sp>
      <p:pic>
        <p:nvPicPr>
          <p:cNvPr id="5122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85" y="909151"/>
            <a:ext cx="5790974" cy="289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443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78634"/>
            <a:ext cx="9024801" cy="203844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Respublikasining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Konstitutsiyasida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fuqarolari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bolalarni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voyaga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yetgunlariga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qadar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boqish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tarbiyalashga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majburligi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farzandlar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ota-onalari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to‘g‘risida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g‘amxo‘rlik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qilishlari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ularga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yordam</a:t>
            </a:r>
            <a:r>
              <a:rPr lang="en-US" sz="26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berishlari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shartligi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ko‘rsatib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o‘tilgan</a:t>
            </a:r>
            <a:r>
              <a:rPr lang="en-US" sz="2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600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pic>
        <p:nvPicPr>
          <p:cNvPr id="614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63" y="2927987"/>
            <a:ext cx="3655059" cy="274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дети заботятся о своих родител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933" y="2927987"/>
            <a:ext cx="4509870" cy="274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4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752865"/>
            <a:ext cx="7886700" cy="73215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Respublikasining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kodeksi</a:t>
            </a:r>
            <a:endParaRPr lang="ru-RU" sz="3200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7170" name="Picture 2" descr="Картинки по запросу O‘zbekiston Respublikasining Oila kodeks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4188" y="2650331"/>
            <a:ext cx="485775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650" y="1485019"/>
            <a:ext cx="80581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Oilaning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jamiyatdagi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rolini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ta’minlashda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uning</a:t>
            </a:r>
            <a:r>
              <a:rPr lang="en-US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muhofazasi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ijtimoiy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mavqeyini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mustahkamlashda</a:t>
            </a:r>
            <a:r>
              <a:rPr lang="en-US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kodeksining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roli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kattadir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2663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307" y="4140293"/>
            <a:ext cx="8397682" cy="228663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O‘zbekiston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fi-FI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Respublikasining </a:t>
            </a:r>
            <a:r>
              <a:rPr lang="fi-FI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 kodeksi jahon </a:t>
            </a:r>
            <a:r>
              <a:rPr lang="fi-FI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hamjamiyatida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umumiy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e’tirof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etilgan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huquqiy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normalarga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to‘la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mos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ravishda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tuzilgani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holda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«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oila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tayanch</a:t>
            </a:r>
            <a:r>
              <a:rPr lang="en-US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tuzilmasidir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»,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degan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g‘oyaga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asoslangan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819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182" y="600257"/>
            <a:ext cx="6454320" cy="322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668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211</TotalTime>
  <Words>359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Aharoni</vt:lpstr>
      <vt:lpstr>Andalus</vt:lpstr>
      <vt:lpstr>Arial</vt:lpstr>
      <vt:lpstr>Century Gothic</vt:lpstr>
      <vt:lpstr>Wingdings 3</vt:lpstr>
      <vt:lpstr>Ион</vt:lpstr>
      <vt:lpstr>Oila jamiyatning asosiy bo‘g‘ini</vt:lpstr>
      <vt:lpstr>Oila sohasidagi huquqiy munosabatlarning asosiy manbayi O‘zbekiston Respublikasining Konstitutsiyasi hisoblanadi.</vt:lpstr>
      <vt:lpstr>Jamiyat va davlatning oilaga g‘amxo‘rligi ijtimoiy siyosatimizning muhim yo‘nalishiga aylangan.</vt:lpstr>
      <vt:lpstr>Oila sog‘lom ekan – jamiyat mustahkam, jamiyat mustahkam ekan – mamlakat barqarordir. </vt:lpstr>
      <vt:lpstr>Xalqimiz tarixiga nazar tashlasak, eng qadrli an’analar: halollik, rostgo‘ylik, or-nomus, sharm-u hayo, mehr-u oqibat, mehnatsevarlik kabi barcha insoniy fazilatlar eng avvalo oilada shakllangan.</vt:lpstr>
      <vt:lpstr>Oila munosabatlarining O‘zbekiston Respublikasi qonunlarida aks ettirilishi oilani yuksak axloqiy-ma’naviy normalar asosida mustahkamlashning yorqin namunasidir.</vt:lpstr>
      <vt:lpstr>O‘zbekiston Respublikasining Konstitutsiyasida O‘zbekiston fuqarolari bolalarni voyaga yetgunlariga qadar boqish va tarbiyalashga majburligi, farzandlar ota-onalari to‘g‘risida g‘amxo‘rlik qilishlari va ularga yordam berishlari shartligi ko‘rsatib o‘tilgan.</vt:lpstr>
      <vt:lpstr>O‘zbekiston Respublikasining Oila kodeksi</vt:lpstr>
      <vt:lpstr>O‘zbekiston Respublikasining Oila kodeksi jahon hamjamiyatida umumiy e’tirof etilgan huquqiy normalarga to‘la mos ravishda tuzilgani holda, «oila - jamiyatning tayanch tuzilmasidir», degan g‘oyaga asoslangan.</vt:lpstr>
      <vt:lpstr>Oilaviy huquqiy munosabatlar deganda fuqarolar o‘rtasida bo‘ladigan va oilaviy huquqiy normalar bilan tartibga solinadigan ijtimoiy munosabatlar tushuniladi.</vt:lpstr>
      <vt:lpstr>Oila huquqi oila a’zolari o‘rtasidagi shaxsiy nomulkiy va mulkiy munosabatlarni tartibga soladi. </vt:lpstr>
      <vt:lpstr>Oilaviy-huquqiy munosabatlar o‘zining ba’zi bir belgilari bilan fuqarolik-huquqiy munosabatlarga o‘xshab ketadi. Biroq bu o‘xshashlik faqat tashqi ko‘rinishdir.</vt:lpstr>
      <vt:lpstr>Oila huquqining subyektlari</vt:lpstr>
      <vt:lpstr>Oilaviy munosabatlarning subyekti bo‘lib, er-xotin, ota-ona, bolalar, vasiylar va homiylar, boshqa qarindosh- urug‘lar hamda oila qonunlari sohasida u yoki bu munosabatlarni hal etishda ishtirok etuvchi yuridik shaxslar, fuqarolar uyushmasi, muassasalar, organlar, ijtimoiy birlashmalar hisoblanadi.</vt:lpstr>
      <vt:lpstr>Savol va topshiriqlar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arxiv.uz</dc:creator>
  <cp:lastModifiedBy>Учетная запись Майкрософт</cp:lastModifiedBy>
  <cp:revision>69</cp:revision>
  <dcterms:created xsi:type="dcterms:W3CDTF">2014-11-21T11:00:06Z</dcterms:created>
  <dcterms:modified xsi:type="dcterms:W3CDTF">2025-03-05T01:27:18Z</dcterms:modified>
</cp:coreProperties>
</file>