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embedTrueTypeFonts="1"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77" r:id="rId13"/>
  </p:sldIdLst>
  <p:sldSz cy="10287000" cx="18288000"/>
  <p:notesSz cx="6858000" cy="9144000"/>
  <p:embeddedFontLst>
    <p:embeddedFont>
      <p:font typeface="Lucky Bones" panose="00000800000000000000" charset="1"/>
      <p:regular r:id="rId14"/>
    </p:embeddedFont>
    <p:embeddedFont>
      <p:font typeface="Martel Sans Bold" panose="00000800000000000000" charset="1"/>
      <p:regular r:id="rId15"/>
    </p:embeddedFont>
    <p:embeddedFont>
      <p:font typeface="Martel Sans" panose="00000500000000000000" charset="1"/>
      <p:regular r:id="rId16"/>
    </p:embeddedFont>
  </p:embeddedFontLst>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font" Target="fonts/font1.fntdata"/><Relationship Id="rId15" Type="http://schemas.openxmlformats.org/officeDocument/2006/relationships/font" Target="fonts/font2.fntdata"/><Relationship Id="rId16" Type="http://schemas.openxmlformats.org/officeDocument/2006/relationships/font" Target="fonts/font3.fntdata"/><Relationship Id="rId17" Type="http://schemas.openxmlformats.org/officeDocument/2006/relationships/tableStyles" Target="tableStyles.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81" name=""/>
        <p:cNvGrpSpPr/>
        <p:nvPr/>
      </p:nvGrpSpPr>
      <p:grpSpPr>
        <a:xfrm>
          <a:off x="0" y="0"/>
          <a:ext cx="0" cy="0"/>
          <a:chOff x="0" y="0"/>
          <a:chExt cx="0" cy="0"/>
        </a:xfrm>
      </p:grpSpPr>
      <p:sp>
        <p:nvSpPr>
          <p:cNvPr id="1048854"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855"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856"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857"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858"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859"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71" name=""/>
        <p:cNvGrpSpPr/>
        <p:nvPr/>
      </p:nvGrpSpPr>
      <p:grpSpPr>
        <a:xfrm>
          <a:off x="0" y="0"/>
          <a:ext cx="0" cy="0"/>
          <a:chOff x="0" y="0"/>
          <a:chExt cx="0" cy="0"/>
        </a:xfrm>
      </p:grpSpPr>
      <p:sp>
        <p:nvSpPr>
          <p:cNvPr id="1048799" name="Title 1"/>
          <p:cNvSpPr>
            <a:spLocks noGrp="1"/>
          </p:cNvSpPr>
          <p:nvPr>
            <p:ph type="ctrTitle"/>
          </p:nvPr>
        </p:nvSpPr>
        <p:spPr>
          <a:xfrm>
            <a:off x="685800" y="2130425"/>
            <a:ext cx="7772400" cy="1470025"/>
          </a:xfrm>
        </p:spPr>
        <p:txBody>
          <a:bodyPr/>
          <a:p>
            <a:r>
              <a:rPr lang="en-US" smtClean="0"/>
              <a:t>Click to edit Master title style</a:t>
            </a:r>
            <a:endParaRPr lang="en-US"/>
          </a:p>
        </p:txBody>
      </p:sp>
      <p:sp>
        <p:nvSpPr>
          <p:cNvPr id="1048800"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lang="en-US"/>
          </a:p>
        </p:txBody>
      </p:sp>
      <p:sp>
        <p:nvSpPr>
          <p:cNvPr id="1048801"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02" name="Footer Placeholder 4"/>
          <p:cNvSpPr>
            <a:spLocks noGrp="1"/>
          </p:cNvSpPr>
          <p:nvPr>
            <p:ph type="ftr" sz="quarter" idx="11"/>
          </p:nvPr>
        </p:nvSpPr>
        <p:spPr/>
        <p:txBody>
          <a:bodyPr/>
          <a:p>
            <a:endParaRPr lang="en-US"/>
          </a:p>
        </p:txBody>
      </p:sp>
      <p:sp>
        <p:nvSpPr>
          <p:cNvPr id="1048803"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76" name=""/>
        <p:cNvGrpSpPr/>
        <p:nvPr/>
      </p:nvGrpSpPr>
      <p:grpSpPr>
        <a:xfrm>
          <a:off x="0" y="0"/>
          <a:ext cx="0" cy="0"/>
          <a:chOff x="0" y="0"/>
          <a:chExt cx="0" cy="0"/>
        </a:xfrm>
      </p:grpSpPr>
      <p:sp>
        <p:nvSpPr>
          <p:cNvPr id="1048824" name="Title 1"/>
          <p:cNvSpPr>
            <a:spLocks noGrp="1"/>
          </p:cNvSpPr>
          <p:nvPr>
            <p:ph type="title"/>
          </p:nvPr>
        </p:nvSpPr>
        <p:spPr/>
        <p:txBody>
          <a:bodyPr/>
          <a:p>
            <a:r>
              <a:rPr lang="en-US" smtClean="0"/>
              <a:t>Click to edit Master title style</a:t>
            </a:r>
            <a:endParaRPr lang="en-US"/>
          </a:p>
        </p:txBody>
      </p:sp>
      <p:sp>
        <p:nvSpPr>
          <p:cNvPr id="1048825"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26"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27" name="Footer Placeholder 4"/>
          <p:cNvSpPr>
            <a:spLocks noGrp="1"/>
          </p:cNvSpPr>
          <p:nvPr>
            <p:ph type="ftr" sz="quarter" idx="11"/>
          </p:nvPr>
        </p:nvSpPr>
        <p:spPr/>
        <p:txBody>
          <a:bodyPr/>
          <a:p>
            <a:endParaRPr lang="en-US"/>
          </a:p>
        </p:txBody>
      </p:sp>
      <p:sp>
        <p:nvSpPr>
          <p:cNvPr id="1048828"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73" name=""/>
        <p:cNvGrpSpPr/>
        <p:nvPr/>
      </p:nvGrpSpPr>
      <p:grpSpPr>
        <a:xfrm>
          <a:off x="0" y="0"/>
          <a:ext cx="0" cy="0"/>
          <a:chOff x="0" y="0"/>
          <a:chExt cx="0" cy="0"/>
        </a:xfrm>
      </p:grpSpPr>
      <p:sp>
        <p:nvSpPr>
          <p:cNvPr id="1048808"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809"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10"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11" name="Footer Placeholder 4"/>
          <p:cNvSpPr>
            <a:spLocks noGrp="1"/>
          </p:cNvSpPr>
          <p:nvPr>
            <p:ph type="ftr" sz="quarter" idx="11"/>
          </p:nvPr>
        </p:nvSpPr>
        <p:spPr/>
        <p:txBody>
          <a:bodyPr/>
          <a:p>
            <a:endParaRPr lang="en-US"/>
          </a:p>
        </p:txBody>
      </p:sp>
      <p:sp>
        <p:nvSpPr>
          <p:cNvPr id="1048812"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74" name=""/>
        <p:cNvGrpSpPr/>
        <p:nvPr/>
      </p:nvGrpSpPr>
      <p:grpSpPr>
        <a:xfrm>
          <a:off x="0" y="0"/>
          <a:ext cx="0" cy="0"/>
          <a:chOff x="0" y="0"/>
          <a:chExt cx="0" cy="0"/>
        </a:xfrm>
      </p:grpSpPr>
      <p:sp>
        <p:nvSpPr>
          <p:cNvPr id="1048813" name="Title 1"/>
          <p:cNvSpPr>
            <a:spLocks noGrp="1"/>
          </p:cNvSpPr>
          <p:nvPr>
            <p:ph type="title"/>
          </p:nvPr>
        </p:nvSpPr>
        <p:spPr/>
        <p:txBody>
          <a:bodyPr/>
          <a:p>
            <a:r>
              <a:rPr lang="en-US" smtClean="0"/>
              <a:t>Click to edit Master title style</a:t>
            </a:r>
            <a:endParaRPr lang="en-US"/>
          </a:p>
        </p:txBody>
      </p:sp>
      <p:sp>
        <p:nvSpPr>
          <p:cNvPr id="1048814"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15"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16" name="Footer Placeholder 4"/>
          <p:cNvSpPr>
            <a:spLocks noGrp="1"/>
          </p:cNvSpPr>
          <p:nvPr>
            <p:ph type="ftr" sz="quarter" idx="11"/>
          </p:nvPr>
        </p:nvSpPr>
        <p:spPr/>
        <p:txBody>
          <a:bodyPr/>
          <a:p>
            <a:endParaRPr lang="en-US"/>
          </a:p>
        </p:txBody>
      </p:sp>
      <p:sp>
        <p:nvSpPr>
          <p:cNvPr id="1048817"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77" name=""/>
        <p:cNvGrpSpPr/>
        <p:nvPr/>
      </p:nvGrpSpPr>
      <p:grpSpPr>
        <a:xfrm>
          <a:off x="0" y="0"/>
          <a:ext cx="0" cy="0"/>
          <a:chOff x="0" y="0"/>
          <a:chExt cx="0" cy="0"/>
        </a:xfrm>
      </p:grpSpPr>
      <p:sp>
        <p:nvSpPr>
          <p:cNvPr id="1048829" name="Title 1"/>
          <p:cNvSpPr>
            <a:spLocks noGrp="1"/>
          </p:cNvSpPr>
          <p:nvPr>
            <p:ph type="title"/>
          </p:nvPr>
        </p:nvSpPr>
        <p:spPr>
          <a:xfrm>
            <a:off x="722313" y="4406900"/>
            <a:ext cx="7772400" cy="1362075"/>
          </a:xfrm>
        </p:spPr>
        <p:txBody>
          <a:bodyPr anchor="t"/>
          <a:lstStyle>
            <a:lvl1pPr algn="l">
              <a:defRPr b="1" cap="all" sz="4000"/>
            </a:lvl1pPr>
          </a:lstStyle>
          <a:p>
            <a:r>
              <a:rPr lang="en-US" smtClean="0"/>
              <a:t>Click to edit Master title style</a:t>
            </a:r>
            <a:endParaRPr lang="en-US"/>
          </a:p>
        </p:txBody>
      </p:sp>
      <p:sp>
        <p:nvSpPr>
          <p:cNvPr id="1048830" name="Text Placeholder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831"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32" name="Footer Placeholder 4"/>
          <p:cNvSpPr>
            <a:spLocks noGrp="1"/>
          </p:cNvSpPr>
          <p:nvPr>
            <p:ph type="ftr" sz="quarter" idx="11"/>
          </p:nvPr>
        </p:nvSpPr>
        <p:spPr/>
        <p:txBody>
          <a:bodyPr/>
          <a:p>
            <a:endParaRPr lang="en-US"/>
          </a:p>
        </p:txBody>
      </p:sp>
      <p:sp>
        <p:nvSpPr>
          <p:cNvPr id="1048833"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78" name=""/>
        <p:cNvGrpSpPr/>
        <p:nvPr/>
      </p:nvGrpSpPr>
      <p:grpSpPr>
        <a:xfrm>
          <a:off x="0" y="0"/>
          <a:ext cx="0" cy="0"/>
          <a:chOff x="0" y="0"/>
          <a:chExt cx="0" cy="0"/>
        </a:xfrm>
      </p:grpSpPr>
      <p:sp>
        <p:nvSpPr>
          <p:cNvPr id="1048834" name="Title 1"/>
          <p:cNvSpPr>
            <a:spLocks noGrp="1"/>
          </p:cNvSpPr>
          <p:nvPr>
            <p:ph type="title"/>
          </p:nvPr>
        </p:nvSpPr>
        <p:spPr/>
        <p:txBody>
          <a:bodyPr/>
          <a:p>
            <a:r>
              <a:rPr lang="en-US" smtClean="0"/>
              <a:t>Click to edit Master title style</a:t>
            </a:r>
            <a:endParaRPr lang="en-US"/>
          </a:p>
        </p:txBody>
      </p:sp>
      <p:sp>
        <p:nvSpPr>
          <p:cNvPr id="1048835"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36"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37"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38" name="Footer Placeholder 5"/>
          <p:cNvSpPr>
            <a:spLocks noGrp="1"/>
          </p:cNvSpPr>
          <p:nvPr>
            <p:ph type="ftr" sz="quarter" idx="11"/>
          </p:nvPr>
        </p:nvSpPr>
        <p:spPr/>
        <p:txBody>
          <a:bodyPr/>
          <a:p>
            <a:endParaRPr lang="en-US"/>
          </a:p>
        </p:txBody>
      </p:sp>
      <p:sp>
        <p:nvSpPr>
          <p:cNvPr id="1048839"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79" name=""/>
        <p:cNvGrpSpPr/>
        <p:nvPr/>
      </p:nvGrpSpPr>
      <p:grpSpPr>
        <a:xfrm>
          <a:off x="0" y="0"/>
          <a:ext cx="0" cy="0"/>
          <a:chOff x="0" y="0"/>
          <a:chExt cx="0" cy="0"/>
        </a:xfrm>
      </p:grpSpPr>
      <p:sp>
        <p:nvSpPr>
          <p:cNvPr id="1048840" name="Title 1"/>
          <p:cNvSpPr>
            <a:spLocks noGrp="1"/>
          </p:cNvSpPr>
          <p:nvPr>
            <p:ph type="title"/>
          </p:nvPr>
        </p:nvSpPr>
        <p:spPr/>
        <p:txBody>
          <a:bodyPr/>
          <a:p>
            <a:r>
              <a:rPr lang="en-US" smtClean="0"/>
              <a:t>Click to edit Master title style</a:t>
            </a:r>
            <a:endParaRPr lang="en-US"/>
          </a:p>
        </p:txBody>
      </p:sp>
      <p:sp>
        <p:nvSpPr>
          <p:cNvPr id="1048841" name="Text Placeholder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42"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43" name="Text Placeholder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44"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45" name="Date Placeholder 6"/>
          <p:cNvSpPr>
            <a:spLocks noGrp="1"/>
          </p:cNvSpPr>
          <p:nvPr>
            <p:ph type="dt" sz="half" idx="10"/>
          </p:nvPr>
        </p:nvSpPr>
        <p:spPr/>
        <p:txBody>
          <a:bodyPr/>
          <a:p>
            <a:fld id="{1D8BD707-D9CF-40AE-B4C6-C98DA3205C09}" type="datetimeFigureOut">
              <a:rPr lang="en-US" smtClean="0"/>
              <a:t>8/1/2011</a:t>
            </a:fld>
            <a:endParaRPr lang="en-US"/>
          </a:p>
        </p:txBody>
      </p:sp>
      <p:sp>
        <p:nvSpPr>
          <p:cNvPr id="1048846" name="Footer Placeholder 7"/>
          <p:cNvSpPr>
            <a:spLocks noGrp="1"/>
          </p:cNvSpPr>
          <p:nvPr>
            <p:ph type="ftr" sz="quarter" idx="11"/>
          </p:nvPr>
        </p:nvSpPr>
        <p:spPr/>
        <p:txBody>
          <a:bodyPr/>
          <a:p>
            <a:endParaRPr lang="en-US"/>
          </a:p>
        </p:txBody>
      </p:sp>
      <p:sp>
        <p:nvSpPr>
          <p:cNvPr id="1048847" name="Slide Number Placeholder 8"/>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72" name=""/>
        <p:cNvGrpSpPr/>
        <p:nvPr/>
      </p:nvGrpSpPr>
      <p:grpSpPr>
        <a:xfrm>
          <a:off x="0" y="0"/>
          <a:ext cx="0" cy="0"/>
          <a:chOff x="0" y="0"/>
          <a:chExt cx="0" cy="0"/>
        </a:xfrm>
      </p:grpSpPr>
      <p:sp>
        <p:nvSpPr>
          <p:cNvPr id="1048804" name="Title 1"/>
          <p:cNvSpPr>
            <a:spLocks noGrp="1"/>
          </p:cNvSpPr>
          <p:nvPr>
            <p:ph type="title"/>
          </p:nvPr>
        </p:nvSpPr>
        <p:spPr/>
        <p:txBody>
          <a:bodyPr/>
          <a:p>
            <a:r>
              <a:rPr lang="en-US" smtClean="0"/>
              <a:t>Click to edit Master title style</a:t>
            </a:r>
            <a:endParaRPr lang="en-US"/>
          </a:p>
        </p:txBody>
      </p:sp>
      <p:sp>
        <p:nvSpPr>
          <p:cNvPr id="1048805" name="Date Placeholder 2"/>
          <p:cNvSpPr>
            <a:spLocks noGrp="1"/>
          </p:cNvSpPr>
          <p:nvPr>
            <p:ph type="dt" sz="half" idx="10"/>
          </p:nvPr>
        </p:nvSpPr>
        <p:spPr/>
        <p:txBody>
          <a:bodyPr/>
          <a:p>
            <a:fld id="{1D8BD707-D9CF-40AE-B4C6-C98DA3205C09}" type="datetimeFigureOut">
              <a:rPr lang="en-US" smtClean="0"/>
              <a:t>8/1/2011</a:t>
            </a:fld>
            <a:endParaRPr lang="en-US"/>
          </a:p>
        </p:txBody>
      </p:sp>
      <p:sp>
        <p:nvSpPr>
          <p:cNvPr id="1048806" name="Footer Placeholder 3"/>
          <p:cNvSpPr>
            <a:spLocks noGrp="1"/>
          </p:cNvSpPr>
          <p:nvPr>
            <p:ph type="ftr" sz="quarter" idx="11"/>
          </p:nvPr>
        </p:nvSpPr>
        <p:spPr/>
        <p:txBody>
          <a:bodyPr/>
          <a:p>
            <a:endParaRPr lang="en-US"/>
          </a:p>
        </p:txBody>
      </p:sp>
      <p:sp>
        <p:nvSpPr>
          <p:cNvPr id="1048807" name="Slide Number Placeholder 4"/>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581" name="Date Placeholder 1"/>
          <p:cNvSpPr>
            <a:spLocks noGrp="1"/>
          </p:cNvSpPr>
          <p:nvPr>
            <p:ph type="dt" sz="half" idx="10"/>
          </p:nvPr>
        </p:nvSpPr>
        <p:spPr/>
        <p:txBody>
          <a:bodyPr/>
          <a:p>
            <a:fld id="{1D8BD707-D9CF-40AE-B4C6-C98DA3205C09}" type="datetimeFigureOut">
              <a:rPr lang="en-US" smtClean="0"/>
              <a:t>8/1/2011</a:t>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80" name=""/>
        <p:cNvGrpSpPr/>
        <p:nvPr/>
      </p:nvGrpSpPr>
      <p:grpSpPr>
        <a:xfrm>
          <a:off x="0" y="0"/>
          <a:ext cx="0" cy="0"/>
          <a:chOff x="0" y="0"/>
          <a:chExt cx="0" cy="0"/>
        </a:xfrm>
      </p:grpSpPr>
      <p:sp>
        <p:nvSpPr>
          <p:cNvPr id="1048848" name="Title 1"/>
          <p:cNvSpPr>
            <a:spLocks noGrp="1"/>
          </p:cNvSpPr>
          <p:nvPr>
            <p:ph type="title"/>
          </p:nvPr>
        </p:nvSpPr>
        <p:spPr>
          <a:xfrm>
            <a:off x="457200" y="273050"/>
            <a:ext cx="3008313" cy="1162050"/>
          </a:xfrm>
        </p:spPr>
        <p:txBody>
          <a:bodyPr anchor="b"/>
          <a:lstStyle>
            <a:lvl1pPr algn="l">
              <a:defRPr b="1" sz="2000"/>
            </a:lvl1pPr>
          </a:lstStyle>
          <a:p>
            <a:r>
              <a:rPr lang="en-US" smtClean="0"/>
              <a:t>Click to edit Master title style</a:t>
            </a:r>
            <a:endParaRPr lang="en-US"/>
          </a:p>
        </p:txBody>
      </p:sp>
      <p:sp>
        <p:nvSpPr>
          <p:cNvPr id="1048849"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50" name="Text Placeholder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851"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52" name="Footer Placeholder 5"/>
          <p:cNvSpPr>
            <a:spLocks noGrp="1"/>
          </p:cNvSpPr>
          <p:nvPr>
            <p:ph type="ftr" sz="quarter" idx="11"/>
          </p:nvPr>
        </p:nvSpPr>
        <p:spPr/>
        <p:txBody>
          <a:bodyPr/>
          <a:p>
            <a:endParaRPr lang="en-US"/>
          </a:p>
        </p:txBody>
      </p:sp>
      <p:sp>
        <p:nvSpPr>
          <p:cNvPr id="1048853"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75" name=""/>
        <p:cNvGrpSpPr/>
        <p:nvPr/>
      </p:nvGrpSpPr>
      <p:grpSpPr>
        <a:xfrm>
          <a:off x="0" y="0"/>
          <a:ext cx="0" cy="0"/>
          <a:chOff x="0" y="0"/>
          <a:chExt cx="0" cy="0"/>
        </a:xfrm>
      </p:grpSpPr>
      <p:sp>
        <p:nvSpPr>
          <p:cNvPr id="1048818" name="Title 1"/>
          <p:cNvSpPr>
            <a:spLocks noGrp="1"/>
          </p:cNvSpPr>
          <p:nvPr>
            <p:ph type="title"/>
          </p:nvPr>
        </p:nvSpPr>
        <p:spPr>
          <a:xfrm>
            <a:off x="1792288" y="4800600"/>
            <a:ext cx="5486400" cy="566738"/>
          </a:xfrm>
        </p:spPr>
        <p:txBody>
          <a:bodyPr anchor="b"/>
          <a:lstStyle>
            <a:lvl1pPr algn="l">
              <a:defRPr b="1" sz="2000"/>
            </a:lvl1pPr>
          </a:lstStyle>
          <a:p>
            <a:r>
              <a:rPr lang="en-US" smtClean="0"/>
              <a:t>Click to edit Master title style</a:t>
            </a:r>
            <a:endParaRPr lang="en-US"/>
          </a:p>
        </p:txBody>
      </p:sp>
      <p:sp>
        <p:nvSpPr>
          <p:cNvPr id="1048819" name="Picture Placeholder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1048820" name="Text Placeholder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821"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22" name="Footer Placeholder 5"/>
          <p:cNvSpPr>
            <a:spLocks noGrp="1"/>
          </p:cNvSpPr>
          <p:nvPr>
            <p:ph type="ftr" sz="quarter" idx="11"/>
          </p:nvPr>
        </p:nvSpPr>
        <p:spPr/>
        <p:txBody>
          <a:bodyPr/>
          <a:p>
            <a:endParaRPr lang="en-US"/>
          </a:p>
        </p:txBody>
      </p:sp>
      <p:sp>
        <p:nvSpPr>
          <p:cNvPr id="1048823"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1D8BD707-D9CF-40AE-B4C6-C98DA3205C09}" type="datetimeFigureOut">
              <a:rPr lang="en-US" smtClean="0"/>
              <a:t>8/1/2011</a:t>
            </a:fld>
            <a:endParaRPr lang="en-US"/>
          </a:p>
        </p:txBody>
      </p:sp>
      <p:sp>
        <p:nvSpPr>
          <p:cNvPr id="1048579" name="Footer Placeholder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jpeg"/><Relationship Id="rId8"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8.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jpeg"/><Relationship Id="rId6"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61.png"/><Relationship Id="rId8" Type="http://schemas.openxmlformats.org/officeDocument/2006/relationships/image" Target="../media/image62.png"/><Relationship Id="rId9"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 Id="rId8" Type="http://schemas.openxmlformats.org/officeDocument/2006/relationships/image" Target="../media/image14.jpeg"/><Relationship Id="rId9"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jpeg"/><Relationship Id="rId7" Type="http://schemas.openxmlformats.org/officeDocument/2006/relationships/image" Target="../media/image20.jpeg"/><Relationship Id="rId8" Type="http://schemas.openxmlformats.org/officeDocument/2006/relationships/image" Target="../media/image21.jpeg"/><Relationship Id="rId9" Type="http://schemas.openxmlformats.org/officeDocument/2006/relationships/image" Target="../media/image22.png"/><Relationship Id="rId10" Type="http://schemas.openxmlformats.org/officeDocument/2006/relationships/image" Target="../media/image8.png"/><Relationship Id="rId11" Type="http://schemas.openxmlformats.org/officeDocument/2006/relationships/image" Target="../media/image23.png"/><Relationship Id="rId12" Type="http://schemas.openxmlformats.org/officeDocument/2006/relationships/image" Target="../media/image24.png"/><Relationship Id="rId13" Type="http://schemas.openxmlformats.org/officeDocument/2006/relationships/image" Target="../media/image25.png"/><Relationship Id="rId14" Type="http://schemas.openxmlformats.org/officeDocument/2006/relationships/image" Target="../media/image26.jpeg"/><Relationship Id="rId15"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jpeg"/><Relationship Id="rId6" Type="http://schemas.openxmlformats.org/officeDocument/2006/relationships/image" Target="../media/image31.jpeg"/><Relationship Id="rId7"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8.png"/><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jpeg"/><Relationship Id="rId8" Type="http://schemas.openxmlformats.org/officeDocument/2006/relationships/image" Target="../media/image37.jpeg"/><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8.png"/><Relationship Id="rId6" Type="http://schemas.openxmlformats.org/officeDocument/2006/relationships/image" Target="../media/image41.png"/><Relationship Id="rId7" Type="http://schemas.openxmlformats.org/officeDocument/2006/relationships/image" Target="../media/image42.jpeg"/><Relationship Id="rId8"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7.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jpeg"/><Relationship Id="rId6" Type="http://schemas.openxmlformats.org/officeDocument/2006/relationships/image" Target="../media/image46.jpeg"/><Relationship Id="rId7"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8.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jpeg"/><Relationship Id="rId6"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7.png"/><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jpeg"/><Relationship Id="rId6"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F8F3">
                <a:alpha val="100000"/>
              </a:srgbClr>
            </a:gs>
            <a:gs pos="50000">
              <a:srgbClr val="E7E4DA">
                <a:alpha val="100000"/>
              </a:srgbClr>
            </a:gs>
            <a:gs pos="100000">
              <a:srgbClr val="E8E6D9">
                <a:alpha val="100000"/>
              </a:srgbClr>
            </a:gs>
          </a:gsLst>
          <a:lin ang="0"/>
        </a:gradFill>
      </p:bgPr>
    </p:bg>
    <p:spTree>
      <p:nvGrpSpPr>
        <p:cNvPr id="25" name=""/>
        <p:cNvGrpSpPr/>
        <p:nvPr/>
      </p:nvGrpSpPr>
      <p:grpSpPr>
        <a:xfrm>
          <a:off x="0" y="0"/>
          <a:ext cx="0" cy="0"/>
          <a:chOff x="0" y="0"/>
          <a:chExt cx="0" cy="0"/>
        </a:xfrm>
      </p:grpSpPr>
      <p:sp>
        <p:nvSpPr>
          <p:cNvPr id="1048584"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txBody>
          <a:bodyPr/>
          <a:p>
            <a:r>
              <a:rPr altLang="en-US" lang="zh-CN"/>
              <a:t>
</a:t>
            </a:r>
            <a:endParaRPr altLang="en-US" lang="zh-CN"/>
          </a:p>
        </p:txBody>
      </p:sp>
      <p:sp>
        <p:nvSpPr>
          <p:cNvPr id="1048585"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586"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587" name="Freeform 5"/>
          <p:cNvSpPr/>
          <p:nvPr/>
        </p:nvSpPr>
        <p:spPr>
          <a:xfrm rot="5647994" flipH="0" flipV="0">
            <a:off x="15609101" y="7864783"/>
            <a:ext cx="3220200" cy="3056263"/>
          </a:xfrm>
          <a:custGeom>
            <a:avLst/>
            <a:ahLst/>
            <a:rect l="l" t="t" r="r" b="b"/>
            <a:pathLst>
              <a:path w="4335517" h="4114800">
                <a:moveTo>
                  <a:pt x="0" y="0"/>
                </a:moveTo>
                <a:lnTo>
                  <a:pt x="4335517" y="0"/>
                </a:lnTo>
                <a:lnTo>
                  <a:pt x="4335517" y="4114800"/>
                </a:lnTo>
                <a:lnTo>
                  <a:pt x="0" y="4114800"/>
                </a:lnTo>
                <a:lnTo>
                  <a:pt x="0" y="0"/>
                </a:lnTo>
                <a:close/>
              </a:path>
            </a:pathLst>
          </a:custGeom>
          <a:blipFill>
            <a:blip xmlns:r="http://schemas.openxmlformats.org/officeDocument/2006/relationships" r:embed="rId2"/>
            <a:stretch>
              <a:fillRect l="0" t="0" r="0" b="0"/>
            </a:stretch>
          </a:blipFill>
        </p:spPr>
      </p:sp>
      <p:sp>
        <p:nvSpPr>
          <p:cNvPr id="1048588" name="Freeform 6"/>
          <p:cNvSpPr/>
          <p:nvPr/>
        </p:nvSpPr>
        <p:spPr>
          <a:xfrm rot="5400000" flipH="0" flipV="1">
            <a:off x="-933786" y="6937807"/>
            <a:ext cx="3135337" cy="2975724"/>
          </a:xfrm>
          <a:custGeom>
            <a:avLst/>
            <a:ahLst/>
            <a:rect l="l" t="t" r="r" b="b"/>
            <a:pathLst>
              <a:path w="4335517" h="4114800">
                <a:moveTo>
                  <a:pt x="0" y="4114800"/>
                </a:moveTo>
                <a:lnTo>
                  <a:pt x="4335517" y="4114800"/>
                </a:lnTo>
                <a:lnTo>
                  <a:pt x="4335517" y="0"/>
                </a:lnTo>
                <a:lnTo>
                  <a:pt x="0" y="0"/>
                </a:lnTo>
                <a:lnTo>
                  <a:pt x="0" y="4114800"/>
                </a:lnTo>
                <a:close/>
              </a:path>
            </a:pathLst>
          </a:custGeom>
          <a:blipFill>
            <a:blip xmlns:r="http://schemas.openxmlformats.org/officeDocument/2006/relationships" r:embed="rId2"/>
            <a:stretch>
              <a:fillRect l="0" t="0" r="0" b="0"/>
            </a:stretch>
          </a:blipFill>
        </p:spPr>
      </p:sp>
      <p:sp>
        <p:nvSpPr>
          <p:cNvPr id="1048589" name="Freeform 7"/>
          <p:cNvSpPr/>
          <p:nvPr/>
        </p:nvSpPr>
        <p:spPr>
          <a:xfrm rot="-10800000" flipH="0" flipV="0">
            <a:off x="14791727" y="0"/>
            <a:ext cx="3199968" cy="4114800"/>
          </a:xfrm>
          <a:custGeom>
            <a:avLst/>
            <a:ahLst/>
            <a:rect l="l" t="t" r="r" b="b"/>
            <a:pathLst>
              <a:path w="2431473" h="4114800">
                <a:moveTo>
                  <a:pt x="0" y="0"/>
                </a:moveTo>
                <a:lnTo>
                  <a:pt x="2431473" y="0"/>
                </a:lnTo>
                <a:lnTo>
                  <a:pt x="2431473" y="4114800"/>
                </a:lnTo>
                <a:lnTo>
                  <a:pt x="0" y="4114800"/>
                </a:lnTo>
                <a:lnTo>
                  <a:pt x="0" y="0"/>
                </a:lnTo>
                <a:close/>
              </a:path>
            </a:pathLst>
          </a:custGeom>
          <a:blipFill>
            <a:blip xmlns:r="http://schemas.openxmlformats.org/officeDocument/2006/relationships" r:embed="rId3"/>
            <a:stretch>
              <a:fillRect l="0" t="0" r="0" b="0"/>
            </a:stretch>
          </a:blipFill>
        </p:spPr>
      </p:sp>
      <p:sp>
        <p:nvSpPr>
          <p:cNvPr id="1048590" name="Freeform 8"/>
          <p:cNvSpPr/>
          <p:nvPr/>
        </p:nvSpPr>
        <p:spPr>
          <a:xfrm rot="0" flipH="0" flipV="0">
            <a:off x="5774808" y="13220895"/>
            <a:ext cx="10268755" cy="9446362"/>
          </a:xfrm>
          <a:custGeom>
            <a:avLst/>
            <a:ahLst/>
            <a:rect l="l" t="t" r="r" b="b"/>
            <a:pathLst>
              <a:path w="6612454" h="9446362">
                <a:moveTo>
                  <a:pt x="0" y="0"/>
                </a:moveTo>
                <a:lnTo>
                  <a:pt x="6612453" y="0"/>
                </a:lnTo>
                <a:lnTo>
                  <a:pt x="6612453" y="9446362"/>
                </a:lnTo>
                <a:lnTo>
                  <a:pt x="0" y="9446362"/>
                </a:lnTo>
                <a:lnTo>
                  <a:pt x="0" y="0"/>
                </a:lnTo>
                <a:close/>
              </a:path>
            </a:pathLst>
          </a:custGeom>
          <a:blipFill>
            <a:blip xmlns:r="http://schemas.openxmlformats.org/officeDocument/2006/relationships" r:embed="rId4"/>
            <a:stretch>
              <a:fillRect l="0" t="0" r="0" b="0"/>
            </a:stretch>
          </a:blipFill>
        </p:spPr>
      </p:sp>
      <p:sp>
        <p:nvSpPr>
          <p:cNvPr id="1048591" name="Freeform 9"/>
          <p:cNvSpPr/>
          <p:nvPr/>
        </p:nvSpPr>
        <p:spPr>
          <a:xfrm rot="0" flipH="0" flipV="0">
            <a:off x="633882" y="3455600"/>
            <a:ext cx="1163709" cy="1448054"/>
          </a:xfrm>
          <a:custGeom>
            <a:avLst/>
            <a:ahLst/>
            <a:rect l="l" t="t" r="r" b="b"/>
            <a:pathLst>
              <a:path w="1163709" h="1448054">
                <a:moveTo>
                  <a:pt x="0" y="0"/>
                </a:moveTo>
                <a:lnTo>
                  <a:pt x="1163709" y="0"/>
                </a:lnTo>
                <a:lnTo>
                  <a:pt x="1163709" y="1448054"/>
                </a:lnTo>
                <a:lnTo>
                  <a:pt x="0" y="1448054"/>
                </a:lnTo>
                <a:lnTo>
                  <a:pt x="0" y="0"/>
                </a:lnTo>
                <a:close/>
              </a:path>
            </a:pathLst>
          </a:custGeom>
          <a:blipFill>
            <a:blip xmlns:r="http://schemas.openxmlformats.org/officeDocument/2006/relationships" r:embed="rId5"/>
            <a:stretch>
              <a:fillRect l="0" t="0" r="0" b="0"/>
            </a:stretch>
          </a:blipFill>
        </p:spPr>
      </p:sp>
      <p:sp>
        <p:nvSpPr>
          <p:cNvPr id="1048592" name="Freeform 10"/>
          <p:cNvSpPr/>
          <p:nvPr/>
        </p:nvSpPr>
        <p:spPr>
          <a:xfrm rot="975548" flipH="0" flipV="0">
            <a:off x="17750160" y="4341882"/>
            <a:ext cx="483071" cy="460235"/>
          </a:xfrm>
          <a:custGeom>
            <a:avLst/>
            <a:ahLst/>
            <a:rect l="l" t="t" r="r" b="b"/>
            <a:pathLst>
              <a:path w="483071" h="460235">
                <a:moveTo>
                  <a:pt x="0" y="0"/>
                </a:moveTo>
                <a:lnTo>
                  <a:pt x="483071" y="0"/>
                </a:lnTo>
                <a:lnTo>
                  <a:pt x="483071" y="460235"/>
                </a:lnTo>
                <a:lnTo>
                  <a:pt x="0" y="460235"/>
                </a:lnTo>
                <a:lnTo>
                  <a:pt x="0" y="0"/>
                </a:lnTo>
                <a:close/>
              </a:path>
            </a:pathLst>
          </a:custGeom>
          <a:blipFill>
            <a:blip xmlns:r="http://schemas.openxmlformats.org/officeDocument/2006/relationships" r:embed="rId6"/>
            <a:stretch>
              <a:fillRect l="0" t="0" r="0" b="0"/>
            </a:stretch>
          </a:blipFill>
        </p:spPr>
      </p:sp>
      <p:sp>
        <p:nvSpPr>
          <p:cNvPr id="1048593" name="Freeform 11"/>
          <p:cNvSpPr/>
          <p:nvPr/>
        </p:nvSpPr>
        <p:spPr>
          <a:xfrm rot="-10800000" flipH="1" flipV="0">
            <a:off x="157966" y="-438473"/>
            <a:ext cx="2431473" cy="4114800"/>
          </a:xfrm>
          <a:custGeom>
            <a:avLst/>
            <a:ahLst/>
            <a:rect l="l" t="t" r="r" b="b"/>
            <a:pathLst>
              <a:path w="2431473" h="4114800">
                <a:moveTo>
                  <a:pt x="2431473" y="0"/>
                </a:moveTo>
                <a:lnTo>
                  <a:pt x="0" y="0"/>
                </a:lnTo>
                <a:lnTo>
                  <a:pt x="0" y="4114800"/>
                </a:lnTo>
                <a:lnTo>
                  <a:pt x="2431473" y="4114800"/>
                </a:lnTo>
                <a:lnTo>
                  <a:pt x="2431473" y="0"/>
                </a:lnTo>
                <a:close/>
              </a:path>
            </a:pathLst>
          </a:custGeom>
          <a:blipFill>
            <a:blip xmlns:r="http://schemas.openxmlformats.org/officeDocument/2006/relationships" r:embed="rId3"/>
            <a:stretch>
              <a:fillRect l="0" t="0" r="0" b="0"/>
            </a:stretch>
          </a:blipFill>
        </p:spPr>
      </p:sp>
      <p:sp>
        <p:nvSpPr>
          <p:cNvPr id="1048594" name="TextBox 12"/>
          <p:cNvSpPr txBox="1"/>
          <p:nvPr/>
        </p:nvSpPr>
        <p:spPr>
          <a:xfrm rot="0">
            <a:off x="6655295" y="13376826"/>
            <a:ext cx="6600800" cy="1896618"/>
          </a:xfrm>
          <a:prstGeom prst="rect"/>
        </p:spPr>
        <p:txBody>
          <a:bodyPr anchor="t" bIns="0" lIns="0" rIns="0" rtlCol="0" tIns="0">
            <a:spAutoFit/>
          </a:bodyPr>
          <a:p>
            <a:pPr algn="ctr">
              <a:lnSpc>
                <a:spcPts val="14934"/>
              </a:lnSpc>
            </a:pPr>
            <a:r>
              <a:rPr sz="10667" lang="en-US">
                <a:solidFill>
                  <a:srgbClr val="865639"/>
                </a:solidFill>
                <a:latin typeface="Lucky Bones"/>
                <a:ea typeface="Lucky Bones"/>
                <a:cs typeface="Lucky Bones"/>
                <a:sym typeface="Lucky Bones"/>
              </a:rPr>
              <a:t>GROUP</a:t>
            </a:r>
          </a:p>
        </p:txBody>
      </p:sp>
      <p:sp>
        <p:nvSpPr>
          <p:cNvPr id="1048595" name="TextBox 13"/>
          <p:cNvSpPr txBox="1"/>
          <p:nvPr/>
        </p:nvSpPr>
        <p:spPr>
          <a:xfrm rot="0">
            <a:off x="6775507" y="16995768"/>
            <a:ext cx="7296238" cy="1896617"/>
          </a:xfrm>
          <a:prstGeom prst="rect"/>
        </p:spPr>
        <p:txBody>
          <a:bodyPr anchor="t" bIns="0" lIns="0" rIns="0" rtlCol="0" tIns="0">
            <a:spAutoFit/>
          </a:bodyPr>
          <a:p>
            <a:pPr algn="ctr">
              <a:lnSpc>
                <a:spcPts val="14934"/>
              </a:lnSpc>
            </a:pPr>
            <a:r>
              <a:rPr sz="10667" lang="en-US">
                <a:solidFill>
                  <a:srgbClr val="865639"/>
                </a:solidFill>
                <a:latin typeface="Lucky Bones"/>
                <a:ea typeface="Lucky Bones"/>
                <a:cs typeface="Lucky Bones"/>
                <a:sym typeface="Lucky Bones"/>
              </a:rPr>
              <a:t>PROJECT</a:t>
            </a:r>
          </a:p>
        </p:txBody>
      </p:sp>
      <p:sp>
        <p:nvSpPr>
          <p:cNvPr id="1048596" name="TextBox 14"/>
          <p:cNvSpPr txBox="1"/>
          <p:nvPr/>
        </p:nvSpPr>
        <p:spPr>
          <a:xfrm rot="0">
            <a:off x="8977725" y="16967448"/>
            <a:ext cx="5094020" cy="976630"/>
          </a:xfrm>
          <a:prstGeom prst="rect"/>
        </p:spPr>
        <p:txBody>
          <a:bodyPr anchor="t" bIns="0" lIns="0" rIns="0" rtlCol="0" tIns="0">
            <a:spAutoFit/>
          </a:bodyPr>
          <a:p>
            <a:pPr algn="ctr">
              <a:lnSpc>
                <a:spcPts val="3919"/>
              </a:lnSpc>
            </a:pPr>
            <a:r>
              <a:rPr b="1" sz="2799" lang="en-US">
                <a:solidFill>
                  <a:srgbClr val="865639"/>
                </a:solidFill>
                <a:latin typeface="Martel Sans Bold"/>
                <a:ea typeface="Martel Sans Bold"/>
                <a:cs typeface="Martel Sans Bold"/>
                <a:sym typeface="Martel Sans Bold"/>
              </a:rPr>
              <a:t>Presented by</a:t>
            </a:r>
          </a:p>
          <a:p>
            <a:pPr algn="ctr">
              <a:lnSpc>
                <a:spcPts val="3919"/>
              </a:lnSpc>
            </a:pPr>
            <a:r>
              <a:rPr b="1" sz="2799" lang="en-US">
                <a:solidFill>
                  <a:srgbClr val="865639"/>
                </a:solidFill>
                <a:latin typeface="Martel Sans Bold"/>
                <a:ea typeface="Martel Sans Bold"/>
                <a:cs typeface="Martel Sans Bold"/>
                <a:sym typeface="Martel Sans Bold"/>
              </a:rPr>
              <a:t>Group Borcelle</a:t>
            </a:r>
          </a:p>
        </p:txBody>
      </p:sp>
      <p:sp>
        <p:nvSpPr>
          <p:cNvPr id="1048597" name="Freeform 8"/>
          <p:cNvSpPr/>
          <p:nvPr/>
        </p:nvSpPr>
        <p:spPr>
          <a:xfrm rot="0" flipH="0" flipV="0">
            <a:off x="2683304" y="840817"/>
            <a:ext cx="12621698" cy="2680343"/>
          </a:xfrm>
          <a:custGeom>
            <a:avLst/>
            <a:ahLst/>
            <a:rect l="l" t="t" r="r" b="b"/>
            <a:pathLst>
              <a:path w="14343824" h="4686300">
                <a:moveTo>
                  <a:pt x="0" y="0"/>
                </a:moveTo>
                <a:lnTo>
                  <a:pt x="14343824" y="0"/>
                </a:lnTo>
                <a:lnTo>
                  <a:pt x="14343824" y="4686300"/>
                </a:lnTo>
                <a:lnTo>
                  <a:pt x="0" y="4686300"/>
                </a:lnTo>
                <a:lnTo>
                  <a:pt x="0" y="0"/>
                </a:lnTo>
                <a:close/>
              </a:path>
            </a:pathLst>
          </a:custGeom>
          <a:blipFill>
            <a:blip xmlns:r="http://schemas.openxmlformats.org/officeDocument/2006/relationships" r:embed="rId7"/>
            <a:stretch>
              <a:fillRect l="0" t="-168932" r="0" b="-37147"/>
            </a:stretch>
          </a:blipFill>
        </p:spPr>
      </p:sp>
      <p:sp>
        <p:nvSpPr>
          <p:cNvPr id="1048598" name=""/>
          <p:cNvSpPr txBox="1"/>
          <p:nvPr/>
        </p:nvSpPr>
        <p:spPr>
          <a:xfrm>
            <a:off x="3989094" y="16063013"/>
            <a:ext cx="15218353" cy="1526540"/>
          </a:xfrm>
          <a:prstGeom prst="rect"/>
        </p:spPr>
        <p:txBody>
          <a:bodyPr rtlCol="0" wrap="square">
            <a:spAutoFit/>
          </a:bodyPr>
          <a:p>
            <a:pPr algn="ctr"/>
            <a:r>
              <a:rPr b="1" sz="9600" lang="uz-UZ">
                <a:solidFill>
                  <a:srgbClr val="6600CC"/>
                </a:solidFill>
              </a:rPr>
              <a:t>Tarmoq xavfsizligi</a:t>
            </a:r>
            <a:endParaRPr b="1" sz="2800" lang="uz-UZ">
              <a:solidFill>
                <a:srgbClr val="6600CC"/>
              </a:solidFill>
            </a:endParaRPr>
          </a:p>
        </p:txBody>
      </p:sp>
      <p:sp>
        <p:nvSpPr>
          <p:cNvPr id="1048599" name=""/>
          <p:cNvSpPr txBox="1"/>
          <p:nvPr/>
        </p:nvSpPr>
        <p:spPr>
          <a:xfrm>
            <a:off x="1579367" y="16826284"/>
            <a:ext cx="16708634" cy="6606540"/>
          </a:xfrm>
          <a:prstGeom prst="rect"/>
        </p:spPr>
        <p:txBody>
          <a:bodyPr rtlCol="0" wrap="square">
            <a:spAutoFit/>
          </a:bodyPr>
          <a:p>
            <a:pPr algn="ctr">
              <a:lnSpc>
                <a:spcPct val="150000"/>
              </a:lnSpc>
            </a:pPr>
            <a:r>
              <a:rPr b="1" sz="4800" lang="en-US">
                <a:solidFill>
                  <a:srgbClr val="993300"/>
                </a:solidFill>
              </a:rPr>
              <a:t>R</a:t>
            </a:r>
            <a:r>
              <a:rPr b="1" sz="4800" lang="en-US">
                <a:solidFill>
                  <a:srgbClr val="993300"/>
                </a:solidFill>
              </a:rPr>
              <a:t>E</a:t>
            </a:r>
            <a:r>
              <a:rPr b="1" sz="4800" lang="en-US">
                <a:solidFill>
                  <a:srgbClr val="993300"/>
                </a:solidFill>
              </a:rPr>
              <a:t>J</a:t>
            </a:r>
            <a:r>
              <a:rPr b="1" sz="4800" lang="en-US">
                <a:solidFill>
                  <a:srgbClr val="993300"/>
                </a:solidFill>
              </a:rPr>
              <a:t>A</a:t>
            </a:r>
            <a:r>
              <a:rPr b="1" sz="4800" lang="en-US">
                <a:solidFill>
                  <a:srgbClr val="993300"/>
                </a:solidFill>
              </a:rPr>
              <a:t>:</a:t>
            </a:r>
            <a:endParaRPr b="1" sz="5400" lang="uz-UZ">
              <a:solidFill>
                <a:srgbClr val="993300"/>
              </a:solidFill>
            </a:endParaRPr>
          </a:p>
          <a:p>
            <a:pPr algn="l">
              <a:lnSpc>
                <a:spcPct val="150000"/>
              </a:lnSpc>
            </a:pPr>
            <a:r>
              <a:rPr b="1" sz="4800" lang="en-US">
                <a:solidFill>
                  <a:srgbClr val="008000"/>
                </a:solidFill>
              </a:rPr>
              <a:t>1</a:t>
            </a:r>
            <a:r>
              <a:rPr b="1" sz="4800" lang="en-US">
                <a:solidFill>
                  <a:srgbClr val="008000"/>
                </a:solidFill>
              </a:rPr>
              <a:t>.</a:t>
            </a:r>
            <a:r>
              <a:rPr b="1" sz="4800" lang="en-US">
                <a:solidFill>
                  <a:srgbClr val="008000"/>
                </a:solidFill>
              </a:rPr>
              <a:t>T</a:t>
            </a:r>
            <a:r>
              <a:rPr b="1" sz="4800" lang="en-US">
                <a:solidFill>
                  <a:srgbClr val="008000"/>
                </a:solidFill>
              </a:rPr>
              <a:t>a</a:t>
            </a:r>
            <a:r>
              <a:rPr b="1" sz="4800" lang="en-US">
                <a:solidFill>
                  <a:srgbClr val="008000"/>
                </a:solidFill>
              </a:rPr>
              <a:t>r</a:t>
            </a:r>
            <a:r>
              <a:rPr b="1" sz="4800" lang="en-US">
                <a:solidFill>
                  <a:srgbClr val="008000"/>
                </a:solidFill>
              </a:rPr>
              <a:t>m</a:t>
            </a:r>
            <a:r>
              <a:rPr b="1" sz="4800" lang="en-US">
                <a:solidFill>
                  <a:srgbClr val="008000"/>
                </a:solidFill>
              </a:rPr>
              <a:t>o</a:t>
            </a:r>
            <a:r>
              <a:rPr b="1" sz="4800" lang="en-US">
                <a:solidFill>
                  <a:srgbClr val="008000"/>
                </a:solidFill>
              </a:rPr>
              <a:t>q</a:t>
            </a:r>
            <a:r>
              <a:rPr b="1" sz="4800" lang="en-US">
                <a:solidFill>
                  <a:srgbClr val="008000"/>
                </a:solidFill>
              </a:rPr>
              <a:t> </a:t>
            </a:r>
            <a:r>
              <a:rPr b="1" sz="4800" lang="en-US">
                <a:solidFill>
                  <a:srgbClr val="008000"/>
                </a:solidFill>
              </a:rPr>
              <a:t>x</a:t>
            </a:r>
            <a:r>
              <a:rPr b="1" sz="4800" lang="en-US">
                <a:solidFill>
                  <a:srgbClr val="008000"/>
                </a:solidFill>
              </a:rPr>
              <a:t>a</a:t>
            </a:r>
            <a:r>
              <a:rPr b="1" sz="4800" lang="en-US">
                <a:solidFill>
                  <a:srgbClr val="008000"/>
                </a:solidFill>
              </a:rPr>
              <a:t>v</a:t>
            </a:r>
            <a:r>
              <a:rPr b="1" sz="4800" lang="en-US">
                <a:solidFill>
                  <a:srgbClr val="008000"/>
                </a:solidFill>
              </a:rPr>
              <a:t>f</a:t>
            </a:r>
            <a:r>
              <a:rPr b="1" sz="4800" lang="en-US">
                <a:solidFill>
                  <a:srgbClr val="008000"/>
                </a:solidFill>
              </a:rPr>
              <a:t>s</a:t>
            </a:r>
            <a:r>
              <a:rPr b="1" sz="4800" lang="en-US">
                <a:solidFill>
                  <a:srgbClr val="008000"/>
                </a:solidFill>
              </a:rPr>
              <a:t>i</a:t>
            </a:r>
            <a:r>
              <a:rPr b="1" sz="4800" lang="en-US">
                <a:solidFill>
                  <a:srgbClr val="008000"/>
                </a:solidFill>
              </a:rPr>
              <a:t>z</a:t>
            </a:r>
            <a:r>
              <a:rPr b="1" sz="4800" lang="en-US">
                <a:solidFill>
                  <a:srgbClr val="008000"/>
                </a:solidFill>
              </a:rPr>
              <a:t>l</a:t>
            </a:r>
            <a:r>
              <a:rPr b="1" sz="4800" lang="en-US">
                <a:solidFill>
                  <a:srgbClr val="008000"/>
                </a:solidFill>
              </a:rPr>
              <a:t>i</a:t>
            </a:r>
            <a:r>
              <a:rPr b="1" sz="4800" lang="en-US">
                <a:solidFill>
                  <a:srgbClr val="008000"/>
                </a:solidFill>
              </a:rPr>
              <a:t>g</a:t>
            </a:r>
            <a:r>
              <a:rPr b="1" sz="4800" lang="en-US">
                <a:solidFill>
                  <a:srgbClr val="008000"/>
                </a:solidFill>
              </a:rPr>
              <a:t>i</a:t>
            </a:r>
            <a:r>
              <a:rPr b="1" sz="4800" lang="en-US">
                <a:solidFill>
                  <a:srgbClr val="008000"/>
                </a:solidFill>
              </a:rPr>
              <a:t> </a:t>
            </a:r>
            <a:r>
              <a:rPr b="1" sz="4800" lang="en-US">
                <a:solidFill>
                  <a:srgbClr val="008000"/>
                </a:solidFill>
              </a:rPr>
              <a:t>h</a:t>
            </a:r>
            <a:r>
              <a:rPr b="1" sz="4800" lang="en-US">
                <a:solidFill>
                  <a:srgbClr val="008000"/>
                </a:solidFill>
              </a:rPr>
              <a:t>a</a:t>
            </a:r>
            <a:r>
              <a:rPr b="1" sz="4800" lang="en-US">
                <a:solidFill>
                  <a:srgbClr val="008000"/>
                </a:solidFill>
              </a:rPr>
              <a:t>q</a:t>
            </a:r>
            <a:r>
              <a:rPr b="1" sz="4800" lang="en-US">
                <a:solidFill>
                  <a:srgbClr val="008000"/>
                </a:solidFill>
              </a:rPr>
              <a:t>i</a:t>
            </a:r>
            <a:r>
              <a:rPr b="1" sz="4800" lang="en-US">
                <a:solidFill>
                  <a:srgbClr val="008000"/>
                </a:solidFill>
              </a:rPr>
              <a:t>d</a:t>
            </a:r>
            <a:r>
              <a:rPr b="1" sz="4800" lang="en-US">
                <a:solidFill>
                  <a:srgbClr val="008000"/>
                </a:solidFill>
              </a:rPr>
              <a:t>a</a:t>
            </a:r>
            <a:r>
              <a:rPr b="1" sz="4800" lang="en-US">
                <a:solidFill>
                  <a:srgbClr val="008000"/>
                </a:solidFill>
              </a:rPr>
              <a:t> </a:t>
            </a:r>
            <a:r>
              <a:rPr b="1" sz="4800" lang="en-US">
                <a:solidFill>
                  <a:srgbClr val="008000"/>
                </a:solidFill>
              </a:rPr>
              <a:t>tushuncha </a:t>
            </a:r>
            <a:endParaRPr b="1" sz="5400" lang="uz-UZ">
              <a:solidFill>
                <a:srgbClr val="008000"/>
              </a:solidFill>
            </a:endParaRPr>
          </a:p>
          <a:p>
            <a:pPr algn="l">
              <a:lnSpc>
                <a:spcPct val="150000"/>
              </a:lnSpc>
            </a:pPr>
            <a:r>
              <a:rPr b="1" sz="4800" lang="en-US">
                <a:solidFill>
                  <a:srgbClr val="008000"/>
                </a:solidFill>
              </a:rPr>
              <a:t>2</a:t>
            </a:r>
            <a:r>
              <a:rPr b="1" sz="4800" lang="en-US">
                <a:solidFill>
                  <a:srgbClr val="008000"/>
                </a:solidFill>
              </a:rPr>
              <a:t>.</a:t>
            </a:r>
            <a:r>
              <a:rPr b="1" sz="4800" lang="en-US">
                <a:solidFill>
                  <a:srgbClr val="008000"/>
                </a:solidFill>
              </a:rPr>
              <a:t>Tarmoq xavfsizligiga tahdid</a:t>
            </a:r>
            <a:r>
              <a:rPr b="1" sz="4800" lang="en-US">
                <a:solidFill>
                  <a:srgbClr val="008000"/>
                </a:solidFill>
              </a:rPr>
              <a:t>l</a:t>
            </a:r>
            <a:r>
              <a:rPr b="1" sz="4800" lang="en-US">
                <a:solidFill>
                  <a:srgbClr val="008000"/>
                </a:solidFill>
              </a:rPr>
              <a:t>a</a:t>
            </a:r>
            <a:r>
              <a:rPr b="1" sz="4800" lang="en-US">
                <a:solidFill>
                  <a:srgbClr val="008000"/>
                </a:solidFill>
              </a:rPr>
              <a:t>r</a:t>
            </a:r>
            <a:endParaRPr b="1" sz="2800" lang="uz-UZ">
              <a:solidFill>
                <a:srgbClr val="008000"/>
              </a:solidFill>
            </a:endParaRPr>
          </a:p>
          <a:p>
            <a:pPr algn="l">
              <a:lnSpc>
                <a:spcPct val="150000"/>
              </a:lnSpc>
            </a:pPr>
            <a:r>
              <a:rPr b="1" sz="4800" lang="en-US">
                <a:solidFill>
                  <a:srgbClr val="008000"/>
                </a:solidFill>
              </a:rPr>
              <a:t>3</a:t>
            </a:r>
            <a:r>
              <a:rPr b="1" sz="4800" lang="en-US">
                <a:solidFill>
                  <a:srgbClr val="008000"/>
                </a:solidFill>
              </a:rPr>
              <a:t>.</a:t>
            </a:r>
            <a:r>
              <a:rPr b="1" sz="4800" lang="en-US">
                <a:solidFill>
                  <a:srgbClr val="008000"/>
                </a:solidFill>
              </a:rPr>
              <a:t>T</a:t>
            </a:r>
            <a:r>
              <a:rPr b="1" sz="4800" lang="en-US">
                <a:solidFill>
                  <a:srgbClr val="008000"/>
                </a:solidFill>
              </a:rPr>
              <a:t>a</a:t>
            </a:r>
            <a:r>
              <a:rPr b="1" sz="4800" lang="en-US">
                <a:solidFill>
                  <a:srgbClr val="008000"/>
                </a:solidFill>
              </a:rPr>
              <a:t>r</a:t>
            </a:r>
            <a:r>
              <a:rPr b="1" sz="4800" lang="en-US">
                <a:solidFill>
                  <a:srgbClr val="008000"/>
                </a:solidFill>
              </a:rPr>
              <a:t>m</a:t>
            </a:r>
            <a:r>
              <a:rPr b="1" sz="4800" lang="en-US">
                <a:solidFill>
                  <a:srgbClr val="008000"/>
                </a:solidFill>
              </a:rPr>
              <a:t>o</a:t>
            </a:r>
            <a:r>
              <a:rPr b="1" sz="4800" lang="en-US">
                <a:solidFill>
                  <a:srgbClr val="008000"/>
                </a:solidFill>
              </a:rPr>
              <a:t>q</a:t>
            </a:r>
            <a:r>
              <a:rPr b="1" sz="4800" lang="en-US">
                <a:solidFill>
                  <a:srgbClr val="008000"/>
                </a:solidFill>
              </a:rPr>
              <a:t> </a:t>
            </a:r>
            <a:r>
              <a:rPr b="1" sz="4800" lang="en-US">
                <a:solidFill>
                  <a:srgbClr val="008000"/>
                </a:solidFill>
              </a:rPr>
              <a:t>x</a:t>
            </a:r>
            <a:r>
              <a:rPr b="1" sz="4800" lang="en-US">
                <a:solidFill>
                  <a:srgbClr val="008000"/>
                </a:solidFill>
              </a:rPr>
              <a:t>a</a:t>
            </a:r>
            <a:r>
              <a:rPr b="1" sz="4800" lang="en-US">
                <a:solidFill>
                  <a:srgbClr val="008000"/>
                </a:solidFill>
              </a:rPr>
              <a:t>v</a:t>
            </a:r>
            <a:r>
              <a:rPr b="1" sz="4800" lang="en-US">
                <a:solidFill>
                  <a:srgbClr val="008000"/>
                </a:solidFill>
              </a:rPr>
              <a:t>f</a:t>
            </a:r>
            <a:r>
              <a:rPr b="1" sz="4800" lang="en-US">
                <a:solidFill>
                  <a:srgbClr val="008000"/>
                </a:solidFill>
              </a:rPr>
              <a:t>s</a:t>
            </a:r>
            <a:r>
              <a:rPr b="1" sz="4800" lang="en-US">
                <a:solidFill>
                  <a:srgbClr val="008000"/>
                </a:solidFill>
              </a:rPr>
              <a:t>i</a:t>
            </a:r>
            <a:r>
              <a:rPr b="1" sz="4800" lang="en-US">
                <a:solidFill>
                  <a:srgbClr val="008000"/>
                </a:solidFill>
              </a:rPr>
              <a:t>z</a:t>
            </a:r>
            <a:r>
              <a:rPr b="1" sz="4800" lang="en-US">
                <a:solidFill>
                  <a:srgbClr val="008000"/>
                </a:solidFill>
              </a:rPr>
              <a:t>l</a:t>
            </a:r>
            <a:r>
              <a:rPr b="1" sz="4800" lang="en-US">
                <a:solidFill>
                  <a:srgbClr val="008000"/>
                </a:solidFill>
              </a:rPr>
              <a:t>i</a:t>
            </a:r>
            <a:r>
              <a:rPr b="1" sz="4800" lang="en-US">
                <a:solidFill>
                  <a:srgbClr val="008000"/>
                </a:solidFill>
              </a:rPr>
              <a:t>g</a:t>
            </a:r>
            <a:r>
              <a:rPr b="1" sz="4800" lang="en-US">
                <a:solidFill>
                  <a:srgbClr val="008000"/>
                </a:solidFill>
              </a:rPr>
              <a:t>i</a:t>
            </a:r>
            <a:r>
              <a:rPr b="1" sz="4800" lang="en-US">
                <a:solidFill>
                  <a:srgbClr val="008000"/>
                </a:solidFill>
              </a:rPr>
              <a:t>g</a:t>
            </a:r>
            <a:r>
              <a:rPr b="1" sz="4800" lang="en-US">
                <a:solidFill>
                  <a:srgbClr val="008000"/>
                </a:solidFill>
              </a:rPr>
              <a:t>a</a:t>
            </a:r>
            <a:r>
              <a:rPr b="1" sz="4800" lang="en-US">
                <a:solidFill>
                  <a:srgbClr val="008000"/>
                </a:solidFill>
              </a:rPr>
              <a:t> </a:t>
            </a:r>
            <a:r>
              <a:rPr b="1" sz="4800" lang="en-US">
                <a:solidFill>
                  <a:srgbClr val="008000"/>
                </a:solidFill>
              </a:rPr>
              <a:t>f</a:t>
            </a:r>
            <a:r>
              <a:rPr b="1" sz="4800" lang="en-US">
                <a:solidFill>
                  <a:srgbClr val="008000"/>
                </a:solidFill>
              </a:rPr>
              <a:t>o</a:t>
            </a:r>
            <a:r>
              <a:rPr b="1" sz="4800" lang="en-US">
                <a:solidFill>
                  <a:srgbClr val="008000"/>
                </a:solidFill>
              </a:rPr>
              <a:t>y</a:t>
            </a:r>
            <a:r>
              <a:rPr b="1" sz="4800" lang="en-US">
                <a:solidFill>
                  <a:srgbClr val="008000"/>
                </a:solidFill>
              </a:rPr>
              <a:t>d</a:t>
            </a:r>
            <a:r>
              <a:rPr b="1" sz="4800" lang="en-US">
                <a:solidFill>
                  <a:srgbClr val="008000"/>
                </a:solidFill>
              </a:rPr>
              <a:t>a</a:t>
            </a:r>
            <a:r>
              <a:rPr b="1" sz="4800" lang="en-US">
                <a:solidFill>
                  <a:srgbClr val="008000"/>
                </a:solidFill>
              </a:rPr>
              <a:t>l</a:t>
            </a:r>
            <a:r>
              <a:rPr b="1" sz="4800" lang="en-US">
                <a:solidFill>
                  <a:srgbClr val="008000"/>
                </a:solidFill>
              </a:rPr>
              <a:t>a</a:t>
            </a:r>
            <a:r>
              <a:rPr b="1" sz="4800" lang="en-US">
                <a:solidFill>
                  <a:srgbClr val="008000"/>
                </a:solidFill>
              </a:rPr>
              <a:t>n</a:t>
            </a:r>
            <a:r>
              <a:rPr b="1" sz="4800" lang="en-US">
                <a:solidFill>
                  <a:srgbClr val="008000"/>
                </a:solidFill>
              </a:rPr>
              <a:t>u</a:t>
            </a:r>
            <a:r>
              <a:rPr b="1" sz="4800" lang="en-US">
                <a:solidFill>
                  <a:srgbClr val="008000"/>
                </a:solidFill>
              </a:rPr>
              <a:t>v</a:t>
            </a:r>
            <a:r>
              <a:rPr b="1" sz="4800" lang="en-US">
                <a:solidFill>
                  <a:srgbClr val="008000"/>
                </a:solidFill>
              </a:rPr>
              <a:t>c</a:t>
            </a:r>
            <a:r>
              <a:rPr b="1" sz="4800" lang="en-US">
                <a:solidFill>
                  <a:srgbClr val="008000"/>
                </a:solidFill>
              </a:rPr>
              <a:t>h</a:t>
            </a:r>
            <a:r>
              <a:rPr b="1" sz="4800" lang="en-US">
                <a:solidFill>
                  <a:srgbClr val="008000"/>
                </a:solidFill>
              </a:rPr>
              <a:t>i</a:t>
            </a:r>
            <a:r>
              <a:rPr b="1" sz="4800" lang="en-US">
                <a:solidFill>
                  <a:srgbClr val="008000"/>
                </a:solidFill>
              </a:rPr>
              <a:t>l</a:t>
            </a:r>
            <a:r>
              <a:rPr b="1" sz="4800" lang="en-US">
                <a:solidFill>
                  <a:srgbClr val="008000"/>
                </a:solidFill>
              </a:rPr>
              <a:t>a</a:t>
            </a:r>
            <a:r>
              <a:rPr b="1" sz="4800" lang="en-US">
                <a:solidFill>
                  <a:srgbClr val="008000"/>
                </a:solidFill>
              </a:rPr>
              <a:t>r</a:t>
            </a:r>
            <a:r>
              <a:rPr b="1" sz="4800" lang="en-US">
                <a:solidFill>
                  <a:srgbClr val="008000"/>
                </a:solidFill>
              </a:rPr>
              <a:t>n</a:t>
            </a:r>
            <a:r>
              <a:rPr b="1" sz="4800" lang="en-US">
                <a:solidFill>
                  <a:srgbClr val="008000"/>
                </a:solidFill>
              </a:rPr>
              <a:t>i</a:t>
            </a:r>
            <a:r>
              <a:rPr b="1" sz="4800" lang="en-US">
                <a:solidFill>
                  <a:srgbClr val="008000"/>
                </a:solidFill>
              </a:rPr>
              <a:t>n</a:t>
            </a:r>
            <a:r>
              <a:rPr b="1" sz="4800" lang="en-US">
                <a:solidFill>
                  <a:srgbClr val="008000"/>
                </a:solidFill>
              </a:rPr>
              <a:t>g</a:t>
            </a:r>
            <a:r>
              <a:rPr b="1" sz="4800" lang="en-US">
                <a:solidFill>
                  <a:srgbClr val="008000"/>
                </a:solidFill>
              </a:rPr>
              <a:t> </a:t>
            </a:r>
            <a:r>
              <a:rPr b="1" sz="4800" lang="en-US">
                <a:solidFill>
                  <a:srgbClr val="008000"/>
                </a:solidFill>
              </a:rPr>
              <a:t>e</a:t>
            </a:r>
            <a:r>
              <a:rPr b="1" sz="4800" lang="en-US">
                <a:solidFill>
                  <a:srgbClr val="008000"/>
                </a:solidFill>
              </a:rPr>
              <a:t>'</a:t>
            </a:r>
            <a:r>
              <a:rPr b="1" sz="4800" lang="en-US">
                <a:solidFill>
                  <a:srgbClr val="008000"/>
                </a:solidFill>
              </a:rPr>
              <a:t>t</a:t>
            </a:r>
            <a:r>
              <a:rPr b="1" sz="4800" lang="en-US">
                <a:solidFill>
                  <a:srgbClr val="008000"/>
                </a:solidFill>
              </a:rPr>
              <a:t>ibori</a:t>
            </a:r>
            <a:endParaRPr b="1" sz="2800" lang="uz-UZ">
              <a:solidFill>
                <a:srgbClr val="008000"/>
              </a:solidFill>
            </a:endParaRPr>
          </a:p>
          <a:p>
            <a:pPr algn="l">
              <a:lnSpc>
                <a:spcPct val="150000"/>
              </a:lnSpc>
            </a:pPr>
            <a:r>
              <a:rPr b="1" sz="4800" lang="en-US">
                <a:solidFill>
                  <a:srgbClr val="008000"/>
                </a:solidFill>
              </a:rPr>
              <a:t>4</a:t>
            </a:r>
            <a:r>
              <a:rPr b="1" sz="4800" lang="en-US">
                <a:solidFill>
                  <a:srgbClr val="008000"/>
                </a:solidFill>
              </a:rPr>
              <a:t>.</a:t>
            </a:r>
            <a:r>
              <a:rPr b="1" sz="4800" lang="en-US">
                <a:solidFill>
                  <a:srgbClr val="008000"/>
                </a:solidFill>
              </a:rPr>
              <a:t>T</a:t>
            </a:r>
            <a:r>
              <a:rPr b="1" sz="4800" lang="en-US">
                <a:solidFill>
                  <a:srgbClr val="008000"/>
                </a:solidFill>
              </a:rPr>
              <a:t>a</a:t>
            </a:r>
            <a:r>
              <a:rPr b="1" sz="4800" lang="en-US">
                <a:solidFill>
                  <a:srgbClr val="008000"/>
                </a:solidFill>
              </a:rPr>
              <a:t>r</a:t>
            </a:r>
            <a:r>
              <a:rPr b="1" sz="4800" lang="en-US">
                <a:solidFill>
                  <a:srgbClr val="008000"/>
                </a:solidFill>
              </a:rPr>
              <a:t>m</a:t>
            </a:r>
            <a:r>
              <a:rPr b="1" sz="4800" lang="en-US">
                <a:solidFill>
                  <a:srgbClr val="008000"/>
                </a:solidFill>
              </a:rPr>
              <a:t>o</a:t>
            </a:r>
            <a:r>
              <a:rPr b="1" sz="4800" lang="en-US">
                <a:solidFill>
                  <a:srgbClr val="008000"/>
                </a:solidFill>
              </a:rPr>
              <a:t>q</a:t>
            </a:r>
            <a:r>
              <a:rPr b="1" sz="4800" lang="en-US">
                <a:solidFill>
                  <a:srgbClr val="008000"/>
                </a:solidFill>
              </a:rPr>
              <a:t> </a:t>
            </a:r>
            <a:r>
              <a:rPr b="1" sz="4800" lang="en-US">
                <a:solidFill>
                  <a:srgbClr val="008000"/>
                </a:solidFill>
              </a:rPr>
              <a:t>x</a:t>
            </a:r>
            <a:r>
              <a:rPr b="1" sz="4800" lang="en-US">
                <a:solidFill>
                  <a:srgbClr val="008000"/>
                </a:solidFill>
              </a:rPr>
              <a:t>a</a:t>
            </a:r>
            <a:r>
              <a:rPr b="1" sz="4800" lang="en-US">
                <a:solidFill>
                  <a:srgbClr val="008000"/>
                </a:solidFill>
              </a:rPr>
              <a:t>v</a:t>
            </a:r>
            <a:r>
              <a:rPr b="1" sz="4800" lang="en-US">
                <a:solidFill>
                  <a:srgbClr val="008000"/>
                </a:solidFill>
              </a:rPr>
              <a:t>f</a:t>
            </a:r>
            <a:r>
              <a:rPr b="1" sz="4800" lang="en-US">
                <a:solidFill>
                  <a:srgbClr val="008000"/>
                </a:solidFill>
              </a:rPr>
              <a:t>s</a:t>
            </a:r>
            <a:r>
              <a:rPr b="1" sz="4800" lang="en-US">
                <a:solidFill>
                  <a:srgbClr val="008000"/>
                </a:solidFill>
              </a:rPr>
              <a:t>i</a:t>
            </a:r>
            <a:r>
              <a:rPr b="1" sz="4800" lang="en-US">
                <a:solidFill>
                  <a:srgbClr val="008000"/>
                </a:solidFill>
              </a:rPr>
              <a:t>z</a:t>
            </a:r>
            <a:r>
              <a:rPr b="1" sz="4800" lang="en-US">
                <a:solidFill>
                  <a:srgbClr val="008000"/>
                </a:solidFill>
              </a:rPr>
              <a:t>l</a:t>
            </a:r>
            <a:r>
              <a:rPr b="1" sz="4800" lang="en-US">
                <a:solidFill>
                  <a:srgbClr val="008000"/>
                </a:solidFill>
              </a:rPr>
              <a:t>i</a:t>
            </a:r>
            <a:r>
              <a:rPr b="1" sz="4800" lang="en-US">
                <a:solidFill>
                  <a:srgbClr val="008000"/>
                </a:solidFill>
              </a:rPr>
              <a:t>g</a:t>
            </a:r>
            <a:r>
              <a:rPr b="1" sz="4800" lang="en-US">
                <a:solidFill>
                  <a:srgbClr val="008000"/>
                </a:solidFill>
              </a:rPr>
              <a:t>i</a:t>
            </a:r>
            <a:r>
              <a:rPr b="1" sz="4800" lang="en-US">
                <a:solidFill>
                  <a:srgbClr val="008000"/>
                </a:solidFill>
              </a:rPr>
              <a:t>g</a:t>
            </a:r>
            <a:r>
              <a:rPr b="1" sz="4800" lang="en-US">
                <a:solidFill>
                  <a:srgbClr val="008000"/>
                </a:solidFill>
              </a:rPr>
              <a:t>a</a:t>
            </a:r>
            <a:r>
              <a:rPr b="1" sz="4800" lang="en-US">
                <a:solidFill>
                  <a:srgbClr val="008000"/>
                </a:solidFill>
              </a:rPr>
              <a:t> </a:t>
            </a:r>
            <a:r>
              <a:rPr b="1" sz="4800" lang="en-US">
                <a:solidFill>
                  <a:srgbClr val="008000"/>
                </a:solidFill>
              </a:rPr>
              <a:t>t</a:t>
            </a:r>
            <a:r>
              <a:rPr b="1" sz="4800" lang="en-US">
                <a:solidFill>
                  <a:srgbClr val="008000"/>
                </a:solidFill>
              </a:rPr>
              <a:t>a</a:t>
            </a:r>
            <a:r>
              <a:rPr b="1" sz="4800" lang="en-US">
                <a:solidFill>
                  <a:srgbClr val="008000"/>
                </a:solidFill>
              </a:rPr>
              <a:t>h</a:t>
            </a:r>
            <a:r>
              <a:rPr b="1" sz="4800" lang="en-US">
                <a:solidFill>
                  <a:srgbClr val="008000"/>
                </a:solidFill>
              </a:rPr>
              <a:t>d</a:t>
            </a:r>
            <a:r>
              <a:rPr b="1" sz="4800" lang="en-US">
                <a:solidFill>
                  <a:srgbClr val="008000"/>
                </a:solidFill>
              </a:rPr>
              <a:t>i</a:t>
            </a:r>
            <a:r>
              <a:rPr b="1" sz="4800" lang="en-US">
                <a:solidFill>
                  <a:srgbClr val="008000"/>
                </a:solidFill>
              </a:rPr>
              <a:t>d</a:t>
            </a:r>
            <a:r>
              <a:rPr b="1" sz="4800" lang="en-US">
                <a:solidFill>
                  <a:srgbClr val="008000"/>
                </a:solidFill>
              </a:rPr>
              <a:t>l</a:t>
            </a:r>
            <a:r>
              <a:rPr b="1" sz="4800" lang="en-US">
                <a:solidFill>
                  <a:srgbClr val="008000"/>
                </a:solidFill>
              </a:rPr>
              <a:t>a</a:t>
            </a:r>
            <a:r>
              <a:rPr b="1" sz="4800" lang="en-US">
                <a:solidFill>
                  <a:srgbClr val="008000"/>
                </a:solidFill>
              </a:rPr>
              <a:t>r</a:t>
            </a:r>
            <a:r>
              <a:rPr b="1" sz="4800" lang="en-US">
                <a:solidFill>
                  <a:srgbClr val="008000"/>
                </a:solidFill>
              </a:rPr>
              <a:t> </a:t>
            </a:r>
            <a:r>
              <a:rPr b="1" sz="4800" lang="en-US">
                <a:solidFill>
                  <a:srgbClr val="008000"/>
                </a:solidFill>
              </a:rPr>
              <a:t>t</a:t>
            </a:r>
            <a:r>
              <a:rPr b="1" sz="4800" lang="en-US">
                <a:solidFill>
                  <a:srgbClr val="008000"/>
                </a:solidFill>
              </a:rPr>
              <a:t>u</a:t>
            </a:r>
            <a:r>
              <a:rPr b="1" sz="4800" lang="en-US">
                <a:solidFill>
                  <a:srgbClr val="008000"/>
                </a:solidFill>
              </a:rPr>
              <a:t>r</a:t>
            </a:r>
            <a:r>
              <a:rPr b="1" sz="4800" lang="en-US">
                <a:solidFill>
                  <a:srgbClr val="008000"/>
                </a:solidFill>
              </a:rPr>
              <a:t>l</a:t>
            </a:r>
            <a:r>
              <a:rPr b="1" sz="4800" lang="en-US">
                <a:solidFill>
                  <a:srgbClr val="008000"/>
                </a:solidFill>
              </a:rPr>
              <a:t>a</a:t>
            </a:r>
            <a:r>
              <a:rPr b="1" sz="4800" lang="en-US">
                <a:solidFill>
                  <a:srgbClr val="008000"/>
                </a:solidFill>
              </a:rPr>
              <a:t>r</a:t>
            </a:r>
            <a:r>
              <a:rPr b="1" sz="4800" lang="en-US">
                <a:solidFill>
                  <a:srgbClr val="008000"/>
                </a:solidFill>
              </a:rPr>
              <a:t>i</a:t>
            </a:r>
            <a:endParaRPr b="1" sz="2800" lang="uz-UZ">
              <a:solidFill>
                <a:srgbClr val="008000"/>
              </a:solidFill>
            </a:endParaRPr>
          </a:p>
          <a:p>
            <a:pPr algn="l">
              <a:lnSpc>
                <a:spcPct val="150000"/>
              </a:lnSpc>
            </a:pPr>
            <a:r>
              <a:rPr b="1" sz="4800" lang="en-US">
                <a:solidFill>
                  <a:srgbClr val="008000"/>
                </a:solidFill>
              </a:rPr>
              <a:t>5</a:t>
            </a:r>
            <a:r>
              <a:rPr b="1" sz="4800" lang="en-US">
                <a:solidFill>
                  <a:srgbClr val="008000"/>
                </a:solidFill>
              </a:rPr>
              <a:t>.</a:t>
            </a:r>
            <a:r>
              <a:rPr b="1" sz="4800" lang="en-US">
                <a:solidFill>
                  <a:srgbClr val="008000"/>
                </a:solidFill>
              </a:rPr>
              <a:t>Intranetni himoyalash bo'yicha amaliy tavsiya</a:t>
            </a:r>
            <a:r>
              <a:rPr b="1" sz="4800" lang="en-US">
                <a:solidFill>
                  <a:srgbClr val="008000"/>
                </a:solidFill>
              </a:rPr>
              <a:t>l</a:t>
            </a:r>
            <a:r>
              <a:rPr b="1" sz="4800" lang="en-US">
                <a:solidFill>
                  <a:srgbClr val="008000"/>
                </a:solidFill>
              </a:rPr>
              <a:t>a</a:t>
            </a:r>
            <a:r>
              <a:rPr b="1" sz="4800" lang="en-US">
                <a:solidFill>
                  <a:srgbClr val="008000"/>
                </a:solidFill>
              </a:rPr>
              <a:t>r</a:t>
            </a:r>
            <a:endParaRPr b="1" sz="2800" lang="uz-UZ">
              <a:solidFill>
                <a:srgbClr val="008000"/>
              </a:solidFill>
            </a:endParaRPr>
          </a:p>
        </p:txBody>
      </p:sp>
      <p:sp>
        <p:nvSpPr>
          <p:cNvPr id="1048860" name=""/>
          <p:cNvSpPr txBox="1"/>
          <p:nvPr/>
        </p:nvSpPr>
        <p:spPr>
          <a:xfrm>
            <a:off x="2589439" y="702441"/>
            <a:ext cx="13105659" cy="2047241"/>
          </a:xfrm>
          <a:prstGeom prst="rect"/>
        </p:spPr>
        <p:txBody>
          <a:bodyPr rtlCol="0" wrap="square">
            <a:spAutoFit/>
          </a:bodyPr>
          <a:p>
            <a:pPr algn="ctr"/>
            <a:r>
              <a:rPr b="1" sz="6600" lang="uz-UZ">
                <a:solidFill>
                  <a:srgbClr val="6600CC"/>
                </a:solidFill>
              </a:rPr>
              <a:t>"Oilada olib boriladigan ijtimoiy-pedagogik faoliyat"</a:t>
            </a:r>
            <a:endParaRPr b="1" sz="2800" lang="uz-UZ">
              <a:solidFill>
                <a:srgbClr val="6600CC"/>
              </a:solidFill>
            </a:endParaRPr>
          </a:p>
        </p:txBody>
      </p:sp>
      <p:sp>
        <p:nvSpPr>
          <p:cNvPr id="1048863" name=""/>
          <p:cNvSpPr txBox="1"/>
          <p:nvPr/>
        </p:nvSpPr>
        <p:spPr>
          <a:xfrm>
            <a:off x="1121764" y="3906994"/>
            <a:ext cx="15711922" cy="5463540"/>
          </a:xfrm>
          <a:prstGeom prst="rect"/>
        </p:spPr>
        <p:txBody>
          <a:bodyPr rtlCol="0" wrap="square">
            <a:spAutoFit/>
          </a:bodyPr>
          <a:lstStyle>
            <a:defPPr>
              <a:defRPr lang="en-US"/>
            </a:defPPr>
            <a:lvl1pPr algn="l" defTabSz="914400" eaLnBrk="1" hangingPunct="1" latinLnBrk="0" marL="0" rtl="0">
              <a:defRPr sz="1800" kern="1200">
                <a:solidFill>
                  <a:srgbClr val="000000"/>
                </a:solidFill>
                <a:latin typeface="+mn-lt"/>
                <a:ea typeface="+mn-ea"/>
                <a:cs typeface="+mn-cs"/>
              </a:defRPr>
            </a:lvl1pPr>
            <a:lvl2pPr algn="l" defTabSz="914400" eaLnBrk="1" hangingPunct="1" latinLnBrk="0" marL="457200" rtl="0">
              <a:defRPr sz="1800" kern="1200">
                <a:solidFill>
                  <a:srgbClr val="000000"/>
                </a:solidFill>
                <a:latin typeface="+mn-lt"/>
                <a:ea typeface="+mn-ea"/>
                <a:cs typeface="+mn-cs"/>
              </a:defRPr>
            </a:lvl2pPr>
            <a:lvl3pPr algn="l" defTabSz="914400" eaLnBrk="1" hangingPunct="1" latinLnBrk="0" marL="914400" rtl="0">
              <a:defRPr sz="1800" kern="1200">
                <a:solidFill>
                  <a:srgbClr val="000000"/>
                </a:solidFill>
                <a:latin typeface="+mn-lt"/>
                <a:ea typeface="+mn-ea"/>
                <a:cs typeface="+mn-cs"/>
              </a:defRPr>
            </a:lvl3pPr>
            <a:lvl4pPr algn="l" defTabSz="914400" eaLnBrk="1" hangingPunct="1" latinLnBrk="0" marL="1371600" rtl="0">
              <a:defRPr sz="1800" kern="1200">
                <a:solidFill>
                  <a:srgbClr val="000000"/>
                </a:solidFill>
                <a:latin typeface="+mn-lt"/>
                <a:ea typeface="+mn-ea"/>
                <a:cs typeface="+mn-cs"/>
              </a:defRPr>
            </a:lvl4pPr>
            <a:lvl5pPr algn="l" defTabSz="914400" eaLnBrk="1" hangingPunct="1" latinLnBrk="0" marL="1828800" rtl="0">
              <a:defRPr sz="1800" kern="1200">
                <a:solidFill>
                  <a:srgbClr val="000000"/>
                </a:solidFill>
                <a:latin typeface="+mn-lt"/>
                <a:ea typeface="+mn-ea"/>
                <a:cs typeface="+mn-cs"/>
              </a:defRPr>
            </a:lvl5pPr>
            <a:lvl6pPr algn="l" defTabSz="914400" eaLnBrk="1" hangingPunct="1" latinLnBrk="0" marL="2286000" rtl="0">
              <a:defRPr sz="1800" kern="1200">
                <a:solidFill>
                  <a:srgbClr val="000000"/>
                </a:solidFill>
                <a:latin typeface="+mn-lt"/>
                <a:ea typeface="+mn-ea"/>
                <a:cs typeface="+mn-cs"/>
              </a:defRPr>
            </a:lvl6pPr>
            <a:lvl7pPr algn="l" defTabSz="914400" eaLnBrk="1" hangingPunct="1" latinLnBrk="0" marL="2743200" rtl="0">
              <a:defRPr sz="1800" kern="1200">
                <a:solidFill>
                  <a:srgbClr val="000000"/>
                </a:solidFill>
                <a:latin typeface="+mn-lt"/>
                <a:ea typeface="+mn-ea"/>
                <a:cs typeface="+mn-cs"/>
              </a:defRPr>
            </a:lvl7pPr>
            <a:lvl8pPr algn="l" defTabSz="914400" eaLnBrk="1" hangingPunct="1" latinLnBrk="0" marL="3200400" rtl="0">
              <a:defRPr sz="1800" kern="1200">
                <a:solidFill>
                  <a:srgbClr val="000000"/>
                </a:solidFill>
                <a:latin typeface="+mn-lt"/>
                <a:ea typeface="+mn-ea"/>
                <a:cs typeface="+mn-cs"/>
              </a:defRPr>
            </a:lvl8pPr>
            <a:lvl9pPr algn="l" defTabSz="914400" eaLnBrk="1" hangingPunct="1" latinLnBrk="0" marL="3657600" rtl="0">
              <a:defRPr sz="1800" kern="1200">
                <a:solidFill>
                  <a:srgbClr val="000000"/>
                </a:solidFill>
                <a:latin typeface="+mn-lt"/>
                <a:ea typeface="+mn-ea"/>
                <a:cs typeface="+mn-cs"/>
              </a:defRPr>
            </a:lvl9pPr>
          </a:lstStyle>
          <a:p>
            <a:pPr>
              <a:lnSpc>
                <a:spcPct val="150000"/>
              </a:lnSpc>
            </a:pP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008000"/>
                </a:solidFill>
                <a:latin typeface="Calibri"/>
              </a:rPr>
              <a:t> </a:t>
            </a:r>
            <a:r>
              <a:rPr b="1" sz="4000" lang="en-US">
                <a:solidFill>
                  <a:srgbClr val="800000"/>
                </a:solidFill>
                <a:latin typeface="Calibri"/>
              </a:rPr>
              <a:t>R</a:t>
            </a:r>
            <a:r>
              <a:rPr b="1" sz="4000" lang="en-US">
                <a:solidFill>
                  <a:srgbClr val="800000"/>
                </a:solidFill>
                <a:latin typeface="Calibri"/>
              </a:rPr>
              <a:t>E</a:t>
            </a:r>
            <a:r>
              <a:rPr b="1" sz="4000" lang="en-US">
                <a:solidFill>
                  <a:srgbClr val="800000"/>
                </a:solidFill>
                <a:latin typeface="Calibri"/>
              </a:rPr>
              <a:t>J</a:t>
            </a:r>
            <a:r>
              <a:rPr b="1" sz="4000" lang="en-US">
                <a:solidFill>
                  <a:srgbClr val="800000"/>
                </a:solidFill>
                <a:latin typeface="Calibri"/>
              </a:rPr>
              <a:t>A</a:t>
            </a:r>
            <a:r>
              <a:rPr b="1" sz="4000" lang="en-US">
                <a:solidFill>
                  <a:srgbClr val="800000"/>
                </a:solidFill>
                <a:latin typeface="Calibri"/>
              </a:rPr>
              <a:t>:</a:t>
            </a:r>
            <a:endParaRPr b="1" sz="2800" lang="uz-UZ">
              <a:solidFill>
                <a:srgbClr val="800000"/>
              </a:solidFill>
            </a:endParaRPr>
          </a:p>
          <a:p>
            <a:pPr>
              <a:lnSpc>
                <a:spcPct val="150000"/>
              </a:lnSpc>
            </a:pPr>
            <a:r>
              <a:rPr b="1" sz="4000" lang="uz-UZ">
                <a:solidFill>
                  <a:srgbClr val="008000"/>
                </a:solidFill>
                <a:latin typeface="Calibri"/>
              </a:rPr>
              <a:t>1.Ijtimoiy pedagogik nuqtai nazardan oila turlari. </a:t>
            </a:r>
            <a:endParaRPr b="1" sz="2800" lang="uz-UZ">
              <a:solidFill>
                <a:srgbClr val="008000"/>
              </a:solidFill>
            </a:endParaRPr>
          </a:p>
          <a:p>
            <a:pPr>
              <a:lnSpc>
                <a:spcPct val="150000"/>
              </a:lnSpc>
            </a:pPr>
            <a:r>
              <a:rPr b="1" sz="4000" lang="uz-UZ">
                <a:solidFill>
                  <a:srgbClr val="008000"/>
                </a:solidFill>
                <a:latin typeface="Calibri"/>
              </a:rPr>
              <a:t>2. O’zbekistonda ko’pbolali oilalarning mintaqaviy xususiyatlari oilaning ijtimoiy vazifalari. </a:t>
            </a:r>
            <a:endParaRPr b="1" sz="2800" lang="uz-UZ">
              <a:solidFill>
                <a:srgbClr val="008000"/>
              </a:solidFill>
            </a:endParaRPr>
          </a:p>
          <a:p>
            <a:pPr>
              <a:lnSpc>
                <a:spcPct val="150000"/>
              </a:lnSpc>
            </a:pPr>
            <a:r>
              <a:rPr b="1" sz="4000" lang="uz-UZ">
                <a:solidFill>
                  <a:srgbClr val="008000"/>
                </a:solidFill>
                <a:latin typeface="Calibri"/>
              </a:rPr>
              <a:t>3. Ijtimoiy pedagogning oilalar bilan olib boradigan ishlari shakl, metod va vositalari</a:t>
            </a:r>
            <a:endParaRPr b="1" sz="2800" lang="uz-UZ">
              <a:solidFill>
                <a:srgbClr val="008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54" name=""/>
        <p:cNvGrpSpPr/>
        <p:nvPr/>
      </p:nvGrpSpPr>
      <p:grpSpPr>
        <a:xfrm>
          <a:off x="0" y="0"/>
          <a:ext cx="0" cy="0"/>
          <a:chOff x="0" y="0"/>
          <a:chExt cx="0" cy="0"/>
        </a:xfrm>
      </p:grpSpPr>
      <p:sp>
        <p:nvSpPr>
          <p:cNvPr id="1048714"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15"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16"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17"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grpSp>
        <p:nvGrpSpPr>
          <p:cNvPr id="55" name="Group 6"/>
          <p:cNvGrpSpPr/>
          <p:nvPr/>
        </p:nvGrpSpPr>
        <p:grpSpPr>
          <a:xfrm rot="0">
            <a:off x="440620" y="342900"/>
            <a:ext cx="17551732" cy="9028228"/>
            <a:chOff x="0" y="0"/>
            <a:chExt cx="2392091" cy="860135"/>
          </a:xfrm>
        </p:grpSpPr>
        <p:sp>
          <p:nvSpPr>
            <p:cNvPr id="1048718" name="Freeform 7"/>
            <p:cNvSpPr/>
            <p:nvPr/>
          </p:nvSpPr>
          <p:spPr>
            <a:xfrm rot="0" flipH="0" flipV="0">
              <a:off x="0" y="0"/>
              <a:ext cx="2392091" cy="860135"/>
            </a:xfrm>
            <a:custGeom>
              <a:avLst/>
              <a:ahLst/>
              <a:rect l="l" t="t" r="r" b="b"/>
              <a:pathLst>
                <a:path w="2392091" h="860135">
                  <a:moveTo>
                    <a:pt x="2202648" y="0"/>
                  </a:moveTo>
                  <a:lnTo>
                    <a:pt x="189443" y="0"/>
                  </a:lnTo>
                  <a:cubicBezTo>
                    <a:pt x="170604" y="0"/>
                    <a:pt x="152536" y="7484"/>
                    <a:pt x="139215" y="20805"/>
                  </a:cubicBezTo>
                  <a:lnTo>
                    <a:pt x="20805" y="139215"/>
                  </a:lnTo>
                  <a:cubicBezTo>
                    <a:pt x="7484" y="152536"/>
                    <a:pt x="0" y="170604"/>
                    <a:pt x="0" y="189443"/>
                  </a:cubicBezTo>
                  <a:lnTo>
                    <a:pt x="0" y="670692"/>
                  </a:lnTo>
                  <a:cubicBezTo>
                    <a:pt x="0" y="689531"/>
                    <a:pt x="7484" y="707599"/>
                    <a:pt x="20805" y="720920"/>
                  </a:cubicBezTo>
                  <a:lnTo>
                    <a:pt x="139215" y="839330"/>
                  </a:lnTo>
                  <a:cubicBezTo>
                    <a:pt x="152536" y="852651"/>
                    <a:pt x="170604" y="860135"/>
                    <a:pt x="189443" y="860135"/>
                  </a:cubicBezTo>
                  <a:lnTo>
                    <a:pt x="2202648" y="860135"/>
                  </a:lnTo>
                  <a:cubicBezTo>
                    <a:pt x="2221487" y="860135"/>
                    <a:pt x="2239555" y="852651"/>
                    <a:pt x="2252876" y="839330"/>
                  </a:cubicBezTo>
                  <a:lnTo>
                    <a:pt x="2371286" y="720920"/>
                  </a:lnTo>
                  <a:cubicBezTo>
                    <a:pt x="2384607" y="707599"/>
                    <a:pt x="2392091" y="689531"/>
                    <a:pt x="2392091" y="670692"/>
                  </a:cubicBezTo>
                  <a:lnTo>
                    <a:pt x="2392091" y="189443"/>
                  </a:lnTo>
                  <a:cubicBezTo>
                    <a:pt x="2392091" y="170604"/>
                    <a:pt x="2384607" y="152536"/>
                    <a:pt x="2371286" y="139215"/>
                  </a:cubicBezTo>
                  <a:lnTo>
                    <a:pt x="2252876" y="20805"/>
                  </a:lnTo>
                  <a:cubicBezTo>
                    <a:pt x="2239555" y="7484"/>
                    <a:pt x="2221487" y="0"/>
                    <a:pt x="2202648" y="0"/>
                  </a:cubicBezTo>
                  <a:close/>
                </a:path>
              </a:pathLst>
            </a:custGeom>
            <a:solidFill>
              <a:srgbClr val="F0D8C0"/>
            </a:solidFill>
          </p:spPr>
        </p:sp>
        <p:sp>
          <p:nvSpPr>
            <p:cNvPr id="1048719" name="TextBox 8"/>
            <p:cNvSpPr txBox="1"/>
            <p:nvPr/>
          </p:nvSpPr>
          <p:spPr>
            <a:xfrm>
              <a:off x="63500" y="25400"/>
              <a:ext cx="2265091" cy="771235"/>
            </a:xfrm>
            <a:prstGeom prst="rect"/>
          </p:spPr>
          <p:txBody>
            <a:bodyPr anchor="ctr" bIns="50800" lIns="50800" rIns="50800" rtlCol="0" tIns="50800"/>
            <a:p>
              <a:pPr algn="ctr">
                <a:lnSpc>
                  <a:spcPts val="2659"/>
                </a:lnSpc>
              </a:pPr>
            </a:p>
          </p:txBody>
        </p:sp>
      </p:grpSp>
      <p:sp>
        <p:nvSpPr>
          <p:cNvPr id="1048720" name="TextBox 9"/>
          <p:cNvSpPr txBox="1"/>
          <p:nvPr/>
        </p:nvSpPr>
        <p:spPr>
          <a:xfrm rot="0">
            <a:off x="3169554" y="16387422"/>
            <a:ext cx="13499319" cy="4160520"/>
          </a:xfrm>
          <a:prstGeom prst="rect"/>
        </p:spPr>
        <p:txBody>
          <a:bodyPr anchor="t" bIns="0" lIns="0" rIns="0" rtlCol="0" tIns="0">
            <a:spAutoFit/>
          </a:bodyPr>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Lorem ipsum dolor sit amet, consectetur adipiscing elit. Duis urna quam, convallis ut vestibulum vel, aliquet quis ligula.</a:t>
            </a:r>
          </a:p>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Cras vehicula, elit non suscipit sollicitudin, tortor nunc volutpat nisi, vel scelerisque eros diam eu nibh. </a:t>
            </a:r>
          </a:p>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Fusce aliquam purus sed luctus rutrum. Fusce lacinia ullamcorper libero, vitae semper magna semper a. </a:t>
            </a:r>
          </a:p>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Fusce sed neque ex. Praesent quis ullamcorper nisl, et ultricies ante.</a:t>
            </a:r>
          </a:p>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Proin venenatis lectus justo, vel commodo mi vestibulum eu. </a:t>
            </a:r>
          </a:p>
          <a:p>
            <a:pPr algn="just" indent="-280670" lvl="1" marL="561341">
              <a:lnSpc>
                <a:spcPts val="3640"/>
              </a:lnSpc>
              <a:buAutoNum type="arabicPeriod" startAt="1"/>
            </a:pPr>
            <a:r>
              <a:rPr sz="2600" lang="en-US">
                <a:solidFill>
                  <a:srgbClr val="865639"/>
                </a:solidFill>
                <a:latin typeface="Martel Sans"/>
                <a:ea typeface="Martel Sans"/>
                <a:cs typeface="Martel Sans"/>
                <a:sym typeface="Martel Sans"/>
              </a:rPr>
              <a:t>Nullam a sapien ullamcorper quam tristique condimentum eget a turpis.</a:t>
            </a:r>
          </a:p>
        </p:txBody>
      </p:sp>
      <p:sp>
        <p:nvSpPr>
          <p:cNvPr id="1048721" name="Freeform 10"/>
          <p:cNvSpPr/>
          <p:nvPr/>
        </p:nvSpPr>
        <p:spPr>
          <a:xfrm rot="0" flipH="1" flipV="0">
            <a:off x="17488594" y="-2057400"/>
            <a:ext cx="2289325" cy="4114800"/>
          </a:xfrm>
          <a:custGeom>
            <a:avLst/>
            <a:ahLst/>
            <a:rect l="l" t="t" r="r" b="b"/>
            <a:pathLst>
              <a:path w="2289325" h="4114800">
                <a:moveTo>
                  <a:pt x="2289325" y="0"/>
                </a:moveTo>
                <a:lnTo>
                  <a:pt x="0" y="0"/>
                </a:lnTo>
                <a:lnTo>
                  <a:pt x="0" y="4114800"/>
                </a:lnTo>
                <a:lnTo>
                  <a:pt x="2289325" y="4114800"/>
                </a:lnTo>
                <a:lnTo>
                  <a:pt x="2289325" y="0"/>
                </a:lnTo>
                <a:close/>
              </a:path>
            </a:pathLst>
          </a:custGeom>
          <a:blipFill>
            <a:blip xmlns:r="http://schemas.openxmlformats.org/officeDocument/2006/relationships" r:embed="rId3"/>
            <a:stretch>
              <a:fillRect l="0" t="0" r="0" b="0"/>
            </a:stretch>
          </a:blipFill>
        </p:spPr>
      </p:sp>
      <p:sp>
        <p:nvSpPr>
          <p:cNvPr id="1048722" name="Freeform 11"/>
          <p:cNvSpPr/>
          <p:nvPr/>
        </p:nvSpPr>
        <p:spPr>
          <a:xfrm rot="-2560478" flipH="0" flipV="0">
            <a:off x="-1490362" y="154680"/>
            <a:ext cx="5038124" cy="1748041"/>
          </a:xfrm>
          <a:custGeom>
            <a:avLst/>
            <a:ahLst/>
            <a:rect l="l" t="t" r="r" b="b"/>
            <a:pathLst>
              <a:path w="5038124" h="1748041">
                <a:moveTo>
                  <a:pt x="0" y="0"/>
                </a:moveTo>
                <a:lnTo>
                  <a:pt x="5038124" y="0"/>
                </a:lnTo>
                <a:lnTo>
                  <a:pt x="5038124" y="1748040"/>
                </a:lnTo>
                <a:lnTo>
                  <a:pt x="0" y="1748040"/>
                </a:lnTo>
                <a:lnTo>
                  <a:pt x="0" y="0"/>
                </a:lnTo>
                <a:close/>
              </a:path>
            </a:pathLst>
          </a:custGeom>
          <a:blipFill>
            <a:blip xmlns:r="http://schemas.openxmlformats.org/officeDocument/2006/relationships" r:embed="rId4"/>
            <a:stretch>
              <a:fillRect l="0" t="0" r="0" b="0"/>
            </a:stretch>
          </a:blipFill>
        </p:spPr>
      </p:sp>
      <p:sp>
        <p:nvSpPr>
          <p:cNvPr id="1048723" name="TextBox 12"/>
          <p:cNvSpPr txBox="1"/>
          <p:nvPr/>
        </p:nvSpPr>
        <p:spPr>
          <a:xfrm rot="0">
            <a:off x="16492922" y="19907864"/>
            <a:ext cx="1089788"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09</a:t>
            </a:r>
          </a:p>
        </p:txBody>
      </p:sp>
      <p:sp>
        <p:nvSpPr>
          <p:cNvPr id="1048724" name="TextBox 13"/>
          <p:cNvSpPr txBox="1"/>
          <p:nvPr/>
        </p:nvSpPr>
        <p:spPr>
          <a:xfrm rot="0">
            <a:off x="3473192" y="13716000"/>
            <a:ext cx="10282612"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Project References</a:t>
            </a:r>
          </a:p>
        </p:txBody>
      </p:sp>
      <p:sp>
        <p:nvSpPr>
          <p:cNvPr id="1048725" name=""/>
          <p:cNvSpPr txBox="1"/>
          <p:nvPr/>
        </p:nvSpPr>
        <p:spPr>
          <a:xfrm>
            <a:off x="694891" y="15877212"/>
            <a:ext cx="17593108" cy="3291841"/>
          </a:xfrm>
          <a:prstGeom prst="rect"/>
        </p:spPr>
        <p:txBody>
          <a:bodyPr rtlCol="0" wrap="square">
            <a:spAutoFit/>
          </a:bodyPr>
          <a:p>
            <a:r>
              <a:rPr b="1" sz="5400" lang="uz-UZ">
                <a:solidFill>
                  <a:srgbClr val="6600CC"/>
                </a:solidFill>
              </a:rPr>
              <a:t>Kompyuter tarmoqlarini quyidagicha tasniflash mumkin:
</a:t>
            </a:r>
            <a:r>
              <a:rPr b="1" sz="5400" lang="uz-UZ">
                <a:solidFill>
                  <a:srgbClr val="008000"/>
                </a:solidFill>
              </a:rPr>
              <a:t>- xududiy alomat bo'yicha:
- ma'murlash usuli bo'yicha;
- topologiya bo'yicha.</a:t>
            </a:r>
            <a:endParaRPr b="1" sz="2800" lang="uz-UZ">
              <a:solidFill>
                <a:srgbClr val="008000"/>
              </a:solidFill>
            </a:endParaRPr>
          </a:p>
        </p:txBody>
      </p:sp>
      <p:sp>
        <p:nvSpPr>
          <p:cNvPr id="1048726" name=""/>
          <p:cNvSpPr txBox="1"/>
          <p:nvPr/>
        </p:nvSpPr>
        <p:spPr>
          <a:xfrm>
            <a:off x="-1126760" y="16693221"/>
            <a:ext cx="16660092" cy="5400040"/>
          </a:xfrm>
          <a:prstGeom prst="rect"/>
        </p:spPr>
        <p:txBody>
          <a:bodyPr rtlCol="0" wrap="square">
            <a:spAutoFit/>
          </a:bodyPr>
          <a:p>
            <a:r>
              <a:rPr b="1" sz="3200" lang="uz-UZ">
                <a:solidFill>
                  <a:srgbClr val="000000"/>
                </a:solidFill>
              </a:rPr>
              <a:t>Hududiy alomat bo'yicha lokal (LAN. Local Area Network) va global (WAN, Wide Area Network) hisoblash tarmoqlari farqlanadi.
Global hisoblash tarmog'i katta geografik muhitni qamrab olgan va tarkibida aloqaning magistral liniyalari yordamida birlashtirilgan ko'plab hisoblash tarmoqlari va masofadagi kompyuterlar bo'lgan hududiy taqsimlangan tizimdan iborat. Megapolis va region doirasida tashkil etilgan tarmoqlar mos holda shahar tarmog'i (MAN, Metropolitan Area Network) va shaxsiy tarmoq (PAN, Personal Area Network) deb yuritiladi. Eng mashhur global tarmoq Internet TCP/IP protokollari steki bazasiga asoslangan megatarmoq hisoblanadi. Ba'zi adabiyotlarda "korporativ tarmoq" iborasi ishlatiladi. Bu ibora orqali turli texnik, dasturiy va informatsion prinsiplarda qurilgan bir necha tarmoqlarning birlashmasi tushuniladi.</a:t>
            </a:r>
            <a:endParaRPr b="1" sz="2800" lang="uz-UZ">
              <a:solidFill>
                <a:srgbClr val="000000"/>
              </a:solidFill>
            </a:endParaRPr>
          </a:p>
        </p:txBody>
      </p:sp>
      <p:sp>
        <p:nvSpPr>
          <p:cNvPr id="1048875" name=""/>
          <p:cNvSpPr txBox="1"/>
          <p:nvPr/>
        </p:nvSpPr>
        <p:spPr>
          <a:xfrm>
            <a:off x="1180215" y="609505"/>
            <a:ext cx="10235933" cy="8778239"/>
          </a:xfrm>
          <a:prstGeom prst="rect"/>
        </p:spPr>
        <p:txBody>
          <a:bodyPr rtlCol="0" wrap="square">
            <a:spAutoFit/>
          </a:bodyPr>
          <a:p>
            <a:pPr>
              <a:lnSpc>
                <a:spcPct val="150000"/>
              </a:lnSpc>
            </a:pPr>
            <a:r>
              <a:rPr b="1" sz="3200" lang="uz-UZ">
                <a:solidFill>
                  <a:srgbClr val="800000"/>
                </a:solidFill>
              </a:rPr>
              <a:t>ba’zan esa bolalar uy yumushlariga haddan ortiq vaqt ajratishadi. Bu ham ularning ta’lim olishiga salbiy ta’sir ko’rsatadi. Ba’zan o’zbek oilalarida ota-onalar bolalarining o’qishiga umuman befarq bo’lishadi, ularga uy vazifalarini bajarishda amaliy yordam barishmaydi. O’zbek oilalarida bola uy vazifalarini kechqurun-barcha oila a’zolari to’planishganda qilish odat bo’lgan. Bu vaziyatda ko’pgina chalg’ituvchi omillar ham paydo bo’ladi-televizor ko’rish, oila a’zolarining o’zaro suhbatlashishi qilishi, uy yumushlarini bajarish talabi. Ko’pgina oilalarda bolalarning o’qishi uchun sharoitlar bor, biroq ular har doim ham yaxshi jihozlanmagan bo’ladi.</a:t>
            </a:r>
            <a:endParaRPr b="1" sz="2800" lang="uz-UZ">
              <a:solidFill>
                <a:srgbClr val="800000"/>
              </a:solidFill>
            </a:endParaRPr>
          </a:p>
        </p:txBody>
      </p:sp>
      <p:pic>
        <p:nvPicPr>
          <p:cNvPr id="2097174" name=""/>
          <p:cNvPicPr>
            <a:picLocks/>
          </p:cNvPicPr>
          <p:nvPr/>
        </p:nvPicPr>
        <p:blipFill>
          <a:blip xmlns:r="http://schemas.openxmlformats.org/officeDocument/2006/relationships" r:embed="rId5"/>
          <a:stretch>
            <a:fillRect/>
          </a:stretch>
        </p:blipFill>
        <p:spPr>
          <a:xfrm rot="0">
            <a:off x="11934823" y="1478558"/>
            <a:ext cx="7324422" cy="7329882"/>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DBC9B"/>
        </a:solidFill>
      </p:bgPr>
    </p:bg>
    <p:spTree>
      <p:nvGrpSpPr>
        <p:cNvPr id="70" name=""/>
        <p:cNvGrpSpPr/>
        <p:nvPr/>
      </p:nvGrpSpPr>
      <p:grpSpPr>
        <a:xfrm>
          <a:off x="0" y="0"/>
          <a:ext cx="0" cy="0"/>
          <a:chOff x="0" y="0"/>
          <a:chExt cx="0" cy="0"/>
        </a:xfrm>
      </p:grpSpPr>
      <p:sp>
        <p:nvSpPr>
          <p:cNvPr id="1048787"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88"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89"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90" name="Freeform 5"/>
          <p:cNvSpPr/>
          <p:nvPr/>
        </p:nvSpPr>
        <p:spPr>
          <a:xfrm rot="0" flipH="0" flipV="0">
            <a:off x="2369417" y="2590968"/>
            <a:ext cx="12520466" cy="4095303"/>
          </a:xfrm>
          <a:custGeom>
            <a:avLst/>
            <a:ahLst/>
            <a:rect l="l" t="t" r="r" b="b"/>
            <a:pathLst>
              <a:path w="6690732" h="4114800">
                <a:moveTo>
                  <a:pt x="0" y="0"/>
                </a:moveTo>
                <a:lnTo>
                  <a:pt x="6690732" y="0"/>
                </a:lnTo>
                <a:lnTo>
                  <a:pt x="6690732" y="4114800"/>
                </a:lnTo>
                <a:lnTo>
                  <a:pt x="0" y="4114800"/>
                </a:lnTo>
                <a:lnTo>
                  <a:pt x="0" y="0"/>
                </a:lnTo>
                <a:close/>
              </a:path>
            </a:pathLst>
          </a:custGeom>
          <a:blipFill>
            <a:blip xmlns:r="http://schemas.openxmlformats.org/officeDocument/2006/relationships" r:embed="rId2"/>
            <a:stretch>
              <a:fillRect l="0" t="0" r="0" b="0"/>
            </a:stretch>
          </a:blipFill>
        </p:spPr>
      </p:sp>
      <p:sp>
        <p:nvSpPr>
          <p:cNvPr id="1048791" name="Freeform 6"/>
          <p:cNvSpPr/>
          <p:nvPr/>
        </p:nvSpPr>
        <p:spPr>
          <a:xfrm rot="-174567" flipH="0" flipV="0">
            <a:off x="7931066" y="17019072"/>
            <a:ext cx="1779333" cy="3755848"/>
          </a:xfrm>
          <a:custGeom>
            <a:avLst/>
            <a:ahLst/>
            <a:rect l="l" t="t" r="r" b="b"/>
            <a:pathLst>
              <a:path w="1779333" h="3755848">
                <a:moveTo>
                  <a:pt x="0" y="0"/>
                </a:moveTo>
                <a:lnTo>
                  <a:pt x="1779333" y="0"/>
                </a:lnTo>
                <a:lnTo>
                  <a:pt x="1779333" y="3755848"/>
                </a:lnTo>
                <a:lnTo>
                  <a:pt x="0" y="3755848"/>
                </a:lnTo>
                <a:lnTo>
                  <a:pt x="0" y="0"/>
                </a:lnTo>
                <a:close/>
              </a:path>
            </a:pathLst>
          </a:custGeom>
          <a:blipFill>
            <a:blip xmlns:r="http://schemas.openxmlformats.org/officeDocument/2006/relationships" r:embed="rId3"/>
            <a:stretch>
              <a:fillRect l="0" t="0" r="0" b="0"/>
            </a:stretch>
          </a:blipFill>
        </p:spPr>
      </p:sp>
      <p:sp>
        <p:nvSpPr>
          <p:cNvPr id="1048792" name="Freeform 7"/>
          <p:cNvSpPr/>
          <p:nvPr/>
        </p:nvSpPr>
        <p:spPr>
          <a:xfrm rot="0" flipH="0" flipV="0">
            <a:off x="11559653" y="14131114"/>
            <a:ext cx="1340890" cy="3841322"/>
          </a:xfrm>
          <a:custGeom>
            <a:avLst/>
            <a:ahLst/>
            <a:rect l="l" t="t" r="r" b="b"/>
            <a:pathLst>
              <a:path w="1340890" h="3841322">
                <a:moveTo>
                  <a:pt x="0" y="0"/>
                </a:moveTo>
                <a:lnTo>
                  <a:pt x="1340891" y="0"/>
                </a:lnTo>
                <a:lnTo>
                  <a:pt x="1340891" y="3841322"/>
                </a:lnTo>
                <a:lnTo>
                  <a:pt x="0" y="3841322"/>
                </a:lnTo>
                <a:lnTo>
                  <a:pt x="0" y="0"/>
                </a:lnTo>
                <a:close/>
              </a:path>
            </a:pathLst>
          </a:custGeom>
          <a:blipFill>
            <a:blip xmlns:r="http://schemas.openxmlformats.org/officeDocument/2006/relationships" r:embed="rId4"/>
            <a:stretch>
              <a:fillRect l="0" t="0" r="0" b="0"/>
            </a:stretch>
          </a:blipFill>
        </p:spPr>
      </p:sp>
      <p:sp>
        <p:nvSpPr>
          <p:cNvPr id="1048793" name="Freeform 8"/>
          <p:cNvSpPr/>
          <p:nvPr/>
        </p:nvSpPr>
        <p:spPr>
          <a:xfrm rot="0" flipH="0" flipV="0">
            <a:off x="14989629" y="7545234"/>
            <a:ext cx="6596743" cy="4114800"/>
          </a:xfrm>
          <a:custGeom>
            <a:avLst/>
            <a:ahLst/>
            <a:rect l="l" t="t" r="r" b="b"/>
            <a:pathLst>
              <a:path w="6596743" h="4114800">
                <a:moveTo>
                  <a:pt x="0" y="0"/>
                </a:moveTo>
                <a:lnTo>
                  <a:pt x="6596742" y="0"/>
                </a:lnTo>
                <a:lnTo>
                  <a:pt x="6596742" y="4114800"/>
                </a:lnTo>
                <a:lnTo>
                  <a:pt x="0" y="4114800"/>
                </a:lnTo>
                <a:lnTo>
                  <a:pt x="0" y="0"/>
                </a:lnTo>
                <a:close/>
              </a:path>
            </a:pathLst>
          </a:custGeom>
          <a:blipFill>
            <a:blip xmlns:r="http://schemas.openxmlformats.org/officeDocument/2006/relationships" r:embed="rId5"/>
            <a:stretch>
              <a:fillRect l="0" t="0" r="0" b="0"/>
            </a:stretch>
          </a:blipFill>
        </p:spPr>
      </p:sp>
      <p:sp>
        <p:nvSpPr>
          <p:cNvPr id="1048794" name="Freeform 9"/>
          <p:cNvSpPr/>
          <p:nvPr/>
        </p:nvSpPr>
        <p:spPr>
          <a:xfrm rot="8471220" flipH="0" flipV="0">
            <a:off x="-2095274" y="-1198320"/>
            <a:ext cx="5809129" cy="4114800"/>
          </a:xfrm>
          <a:custGeom>
            <a:avLst/>
            <a:ahLst/>
            <a:rect l="l" t="t" r="r" b="b"/>
            <a:pathLst>
              <a:path w="5809129" h="4114800">
                <a:moveTo>
                  <a:pt x="0" y="0"/>
                </a:moveTo>
                <a:lnTo>
                  <a:pt x="5809129" y="0"/>
                </a:lnTo>
                <a:lnTo>
                  <a:pt x="5809129" y="4114800"/>
                </a:lnTo>
                <a:lnTo>
                  <a:pt x="0" y="4114800"/>
                </a:lnTo>
                <a:lnTo>
                  <a:pt x="0" y="0"/>
                </a:lnTo>
                <a:close/>
              </a:path>
            </a:pathLst>
          </a:custGeom>
          <a:blipFill>
            <a:blip xmlns:r="http://schemas.openxmlformats.org/officeDocument/2006/relationships" r:embed="rId6"/>
            <a:stretch>
              <a:fillRect l="0" t="0" r="0" b="0"/>
            </a:stretch>
          </a:blipFill>
        </p:spPr>
      </p:sp>
      <p:sp>
        <p:nvSpPr>
          <p:cNvPr id="1048795" name="Freeform 10"/>
          <p:cNvSpPr/>
          <p:nvPr/>
        </p:nvSpPr>
        <p:spPr>
          <a:xfrm rot="0" flipH="0" flipV="0">
            <a:off x="1028700" y="6473989"/>
            <a:ext cx="2237574" cy="2784311"/>
          </a:xfrm>
          <a:custGeom>
            <a:avLst/>
            <a:ahLst/>
            <a:rect l="l" t="t" r="r" b="b"/>
            <a:pathLst>
              <a:path w="2237574" h="2784311">
                <a:moveTo>
                  <a:pt x="0" y="0"/>
                </a:moveTo>
                <a:lnTo>
                  <a:pt x="2237574" y="0"/>
                </a:lnTo>
                <a:lnTo>
                  <a:pt x="2237574" y="2784311"/>
                </a:lnTo>
                <a:lnTo>
                  <a:pt x="0" y="2784311"/>
                </a:lnTo>
                <a:lnTo>
                  <a:pt x="0" y="0"/>
                </a:lnTo>
                <a:close/>
              </a:path>
            </a:pathLst>
          </a:custGeom>
          <a:blipFill>
            <a:blip xmlns:r="http://schemas.openxmlformats.org/officeDocument/2006/relationships" r:embed="rId7"/>
            <a:stretch>
              <a:fillRect l="0" t="0" r="0" b="0"/>
            </a:stretch>
          </a:blipFill>
        </p:spPr>
      </p:sp>
      <p:sp>
        <p:nvSpPr>
          <p:cNvPr id="1048796" name="Freeform 11"/>
          <p:cNvSpPr/>
          <p:nvPr/>
        </p:nvSpPr>
        <p:spPr>
          <a:xfrm rot="0" flipH="0" flipV="1">
            <a:off x="14827827" y="0"/>
            <a:ext cx="2431473" cy="4114800"/>
          </a:xfrm>
          <a:custGeom>
            <a:avLst/>
            <a:ahLst/>
            <a:rect l="l" t="t" r="r" b="b"/>
            <a:pathLst>
              <a:path w="2431473" h="4114800">
                <a:moveTo>
                  <a:pt x="0" y="4114800"/>
                </a:moveTo>
                <a:lnTo>
                  <a:pt x="2431473" y="4114800"/>
                </a:lnTo>
                <a:lnTo>
                  <a:pt x="2431473" y="0"/>
                </a:lnTo>
                <a:lnTo>
                  <a:pt x="0" y="0"/>
                </a:lnTo>
                <a:lnTo>
                  <a:pt x="0" y="4114800"/>
                </a:lnTo>
                <a:close/>
              </a:path>
            </a:pathLst>
          </a:custGeom>
          <a:blipFill>
            <a:blip xmlns:r="http://schemas.openxmlformats.org/officeDocument/2006/relationships" r:embed="rId8"/>
            <a:stretch>
              <a:fillRect l="0" t="0" r="0" b="0"/>
            </a:stretch>
          </a:blipFill>
        </p:spPr>
      </p:sp>
      <p:sp>
        <p:nvSpPr>
          <p:cNvPr id="1048797" name="TextBox 12"/>
          <p:cNvSpPr txBox="1"/>
          <p:nvPr/>
        </p:nvSpPr>
        <p:spPr>
          <a:xfrm rot="0">
            <a:off x="5387457" y="17047876"/>
            <a:ext cx="7513086" cy="1849121"/>
          </a:xfrm>
          <a:prstGeom prst="rect"/>
        </p:spPr>
        <p:txBody>
          <a:bodyPr anchor="t" bIns="0" lIns="0" rIns="0" rtlCol="0" tIns="0">
            <a:spAutoFit/>
          </a:bodyPr>
          <a:p>
            <a:pPr algn="ctr">
              <a:lnSpc>
                <a:spcPts val="7280"/>
              </a:lnSpc>
            </a:pPr>
            <a:r>
              <a:rPr sz="8000" lang="en-US">
                <a:solidFill>
                  <a:srgbClr val="865639"/>
                </a:solidFill>
                <a:latin typeface="Lucky Bones"/>
                <a:ea typeface="Lucky Bones"/>
                <a:cs typeface="Lucky Bones"/>
                <a:sym typeface="Lucky Bones"/>
              </a:rPr>
              <a:t>THANK</a:t>
            </a:r>
          </a:p>
          <a:p>
            <a:pPr algn="ctr">
              <a:lnSpc>
                <a:spcPts val="7280"/>
              </a:lnSpc>
            </a:pPr>
            <a:r>
              <a:rPr sz="8000" lang="en-US">
                <a:solidFill>
                  <a:srgbClr val="865639"/>
                </a:solidFill>
                <a:latin typeface="Lucky Bones"/>
                <a:ea typeface="Lucky Bones"/>
                <a:cs typeface="Lucky Bones"/>
                <a:sym typeface="Lucky Bones"/>
              </a:rPr>
              <a:t>YOU</a:t>
            </a:r>
          </a:p>
        </p:txBody>
      </p:sp>
      <p:sp>
        <p:nvSpPr>
          <p:cNvPr id="1048798" name=""/>
          <p:cNvSpPr txBox="1"/>
          <p:nvPr/>
        </p:nvSpPr>
        <p:spPr>
          <a:xfrm>
            <a:off x="3266274" y="3986530"/>
            <a:ext cx="12025814" cy="1170940"/>
          </a:xfrm>
          <a:prstGeom prst="rect"/>
        </p:spPr>
        <p:txBody>
          <a:bodyPr rtlCol="0" wrap="square">
            <a:spAutoFit/>
          </a:bodyPr>
          <a:p>
            <a:r>
              <a:rPr b="1" sz="7200" lang="en-US">
                <a:solidFill>
                  <a:srgbClr val="FF6600"/>
                </a:solidFill>
              </a:rPr>
              <a:t>E</a:t>
            </a:r>
            <a:r>
              <a:rPr b="1" sz="7200" lang="en-US">
                <a:solidFill>
                  <a:srgbClr val="FF6600"/>
                </a:solidFill>
              </a:rPr>
              <a:t>'</a:t>
            </a:r>
            <a:r>
              <a:rPr b="1" sz="7200" lang="en-US">
                <a:solidFill>
                  <a:srgbClr val="FF6600"/>
                </a:solidFill>
              </a:rPr>
              <a:t>tiboringiz </a:t>
            </a:r>
            <a:r>
              <a:rPr b="1" sz="7200" lang="en-US">
                <a:solidFill>
                  <a:srgbClr val="FF6600"/>
                </a:solidFill>
              </a:rPr>
              <a:t>uchun </a:t>
            </a:r>
            <a:r>
              <a:rPr b="1" sz="7200" lang="en-US">
                <a:solidFill>
                  <a:srgbClr val="FF6600"/>
                </a:solidFill>
              </a:rPr>
              <a:t>tashakkur</a:t>
            </a:r>
            <a:r>
              <a:rPr b="1" sz="7200" lang="en-US">
                <a:solidFill>
                  <a:srgbClr val="FF6600"/>
                </a:solidFill>
              </a:rPr>
              <a:t>!</a:t>
            </a:r>
            <a:endParaRPr b="1" sz="2800" lang="uz-UZ">
              <a:solidFill>
                <a:srgbClr val="FF66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37" name=""/>
        <p:cNvGrpSpPr/>
        <p:nvPr/>
      </p:nvGrpSpPr>
      <p:grpSpPr>
        <a:xfrm>
          <a:off x="0" y="0"/>
          <a:ext cx="0" cy="0"/>
          <a:chOff x="0" y="0"/>
          <a:chExt cx="0" cy="0"/>
        </a:xfrm>
      </p:grpSpPr>
      <p:sp>
        <p:nvSpPr>
          <p:cNvPr id="1048600"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01"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02"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03"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sp>
        <p:nvSpPr>
          <p:cNvPr id="1048604" name="Freeform 6"/>
          <p:cNvSpPr/>
          <p:nvPr/>
        </p:nvSpPr>
        <p:spPr>
          <a:xfrm rot="-1900138" flipH="0" flipV="0">
            <a:off x="15920119" y="331104"/>
            <a:ext cx="2678362" cy="2935288"/>
          </a:xfrm>
          <a:custGeom>
            <a:avLst/>
            <a:ahLst/>
            <a:rect l="l" t="t" r="r" b="b"/>
            <a:pathLst>
              <a:path w="2678362" h="2935288">
                <a:moveTo>
                  <a:pt x="0" y="0"/>
                </a:moveTo>
                <a:lnTo>
                  <a:pt x="2678362" y="0"/>
                </a:lnTo>
                <a:lnTo>
                  <a:pt x="2678362" y="2935288"/>
                </a:lnTo>
                <a:lnTo>
                  <a:pt x="0" y="2935288"/>
                </a:lnTo>
                <a:lnTo>
                  <a:pt x="0" y="0"/>
                </a:lnTo>
                <a:close/>
              </a:path>
            </a:pathLst>
          </a:custGeom>
          <a:blipFill>
            <a:blip xmlns:r="http://schemas.openxmlformats.org/officeDocument/2006/relationships" r:embed="rId3"/>
            <a:stretch>
              <a:fillRect l="0" t="0" r="0" b="0"/>
            </a:stretch>
          </a:blipFill>
        </p:spPr>
      </p:sp>
      <p:sp>
        <p:nvSpPr>
          <p:cNvPr id="1048605" name="Freeform 7"/>
          <p:cNvSpPr/>
          <p:nvPr/>
        </p:nvSpPr>
        <p:spPr>
          <a:xfrm rot="0" flipH="0" flipV="0">
            <a:off x="-1287377" y="-1068398"/>
            <a:ext cx="4162661" cy="3354398"/>
          </a:xfrm>
          <a:custGeom>
            <a:avLst/>
            <a:ahLst/>
            <a:rect l="l" t="t" r="r" b="b"/>
            <a:pathLst>
              <a:path w="3239470" h="4114800">
                <a:moveTo>
                  <a:pt x="0" y="0"/>
                </a:moveTo>
                <a:lnTo>
                  <a:pt x="3239470" y="0"/>
                </a:lnTo>
                <a:lnTo>
                  <a:pt x="3239470" y="4114800"/>
                </a:lnTo>
                <a:lnTo>
                  <a:pt x="0" y="4114800"/>
                </a:lnTo>
                <a:lnTo>
                  <a:pt x="0" y="0"/>
                </a:lnTo>
                <a:close/>
              </a:path>
            </a:pathLst>
          </a:custGeom>
          <a:blipFill>
            <a:blip xmlns:r="http://schemas.openxmlformats.org/officeDocument/2006/relationships" r:embed="rId4"/>
            <a:stretch>
              <a:fillRect l="0" t="0" r="0" b="0"/>
            </a:stretch>
          </a:blipFill>
        </p:spPr>
      </p:sp>
      <p:sp>
        <p:nvSpPr>
          <p:cNvPr id="1048606" name="Freeform 8"/>
          <p:cNvSpPr/>
          <p:nvPr/>
        </p:nvSpPr>
        <p:spPr>
          <a:xfrm rot="0" flipH="0" flipV="0">
            <a:off x="1353448" y="17235104"/>
            <a:ext cx="14343824" cy="3455792"/>
          </a:xfrm>
          <a:custGeom>
            <a:avLst/>
            <a:ahLst/>
            <a:rect l="l" t="t" r="r" b="b"/>
            <a:pathLst>
              <a:path w="14343824" h="4686300">
                <a:moveTo>
                  <a:pt x="0" y="0"/>
                </a:moveTo>
                <a:lnTo>
                  <a:pt x="14343824" y="0"/>
                </a:lnTo>
                <a:lnTo>
                  <a:pt x="14343824" y="4686300"/>
                </a:lnTo>
                <a:lnTo>
                  <a:pt x="0" y="4686300"/>
                </a:lnTo>
                <a:lnTo>
                  <a:pt x="0" y="0"/>
                </a:lnTo>
                <a:close/>
              </a:path>
            </a:pathLst>
          </a:custGeom>
          <a:blipFill>
            <a:blip xmlns:r="http://schemas.openxmlformats.org/officeDocument/2006/relationships" r:embed="rId5"/>
            <a:stretch>
              <a:fillRect l="0" t="-168932" r="0" b="-37147"/>
            </a:stretch>
          </a:blipFill>
        </p:spPr>
      </p:sp>
      <p:sp>
        <p:nvSpPr>
          <p:cNvPr id="1048607" name="TextBox 9"/>
          <p:cNvSpPr txBox="1"/>
          <p:nvPr/>
        </p:nvSpPr>
        <p:spPr>
          <a:xfrm rot="0">
            <a:off x="5274631" y="13004800"/>
            <a:ext cx="7738738"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Introduction</a:t>
            </a:r>
          </a:p>
        </p:txBody>
      </p:sp>
      <p:sp>
        <p:nvSpPr>
          <p:cNvPr id="1048608" name="TextBox 10"/>
          <p:cNvSpPr txBox="1"/>
          <p:nvPr/>
        </p:nvSpPr>
        <p:spPr>
          <a:xfrm rot="0">
            <a:off x="15458586" y="16273194"/>
            <a:ext cx="1000530"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01</a:t>
            </a:r>
          </a:p>
        </p:txBody>
      </p:sp>
      <p:sp>
        <p:nvSpPr>
          <p:cNvPr id="1048609" name="TextBox 11"/>
          <p:cNvSpPr txBox="1"/>
          <p:nvPr/>
        </p:nvSpPr>
        <p:spPr>
          <a:xfrm rot="0">
            <a:off x="2590728" y="14248826"/>
            <a:ext cx="13106544" cy="2986278"/>
          </a:xfrm>
          <a:prstGeom prst="rect"/>
        </p:spPr>
        <p:txBody>
          <a:bodyPr anchor="t" bIns="0" lIns="0" rIns="0" rtlCol="0" tIns="0">
            <a:spAutoFit/>
          </a:bodyPr>
          <a:p>
            <a:pPr algn="ctr">
              <a:lnSpc>
                <a:spcPts val="3919"/>
              </a:lnSpc>
              <a:spcBef>
                <a:spcPct val="0"/>
              </a:spcBef>
            </a:pPr>
            <a:r>
              <a:rPr sz="2799" lang="en-US">
                <a:solidFill>
                  <a:srgbClr val="865639"/>
                </a:solidFill>
                <a:latin typeface="Martel Sans"/>
                <a:ea typeface="Martel Sans"/>
                <a:cs typeface="Martel Sans"/>
                <a:sym typeface="Martel Sans"/>
              </a:rPr>
              <a:t>Lorem ipsum dolor sit amet, consectetur adipiscing elit. Suspendisse a lacinia ex, in hendrerit arcu. Integer ut mattis mi, sed ullamcorper turpis. </a:t>
            </a:r>
          </a:p>
          <a:p>
            <a:pPr algn="ctr">
              <a:lnSpc>
                <a:spcPts val="3919"/>
              </a:lnSpc>
              <a:spcBef>
                <a:spcPct val="0"/>
              </a:spcBef>
            </a:pPr>
          </a:p>
          <a:p>
            <a:pPr algn="ctr">
              <a:lnSpc>
                <a:spcPts val="3919"/>
              </a:lnSpc>
              <a:spcBef>
                <a:spcPct val="0"/>
              </a:spcBef>
            </a:pPr>
            <a:r>
              <a:rPr sz="2799" lang="en-US">
                <a:solidFill>
                  <a:srgbClr val="865639"/>
                </a:solidFill>
                <a:latin typeface="Martel Sans"/>
                <a:ea typeface="Martel Sans"/>
                <a:cs typeface="Martel Sans"/>
                <a:sym typeface="Martel Sans"/>
              </a:rPr>
              <a:t>Curabitur eu dolor et massa hendrerit faucibus sit amet ut arcu. Quisque tristique urna ipsum, in venenatis nulla sodales venenatis. Nunc dolor nunc, pellentesque eu convallis vitae, aliquet eget risus.</a:t>
            </a:r>
          </a:p>
        </p:txBody>
      </p:sp>
      <p:sp>
        <p:nvSpPr>
          <p:cNvPr id="1048610" name=""/>
          <p:cNvSpPr txBox="1"/>
          <p:nvPr/>
        </p:nvSpPr>
        <p:spPr>
          <a:xfrm>
            <a:off x="3531645" y="14427199"/>
            <a:ext cx="11224710" cy="8778240"/>
          </a:xfrm>
          <a:prstGeom prst="rect"/>
        </p:spPr>
        <p:txBody>
          <a:bodyPr rtlCol="0" wrap="square">
            <a:spAutoFit/>
          </a:bodyPr>
          <a:p>
            <a:pPr>
              <a:lnSpc>
                <a:spcPct val="150000"/>
              </a:lnSpc>
            </a:pPr>
            <a:r>
              <a:rPr b="1" sz="3200" lang="uz-UZ">
                <a:solidFill>
                  <a:srgbClr val="6600CC"/>
                </a:solidFill>
              </a:rPr>
              <a:t>Tarmoq xavfsizligi xizmatlari tarmoqqa kirishni boshqarish, ma'lumotlarni shifrlash, antivirus va xavfsizlik devori dasturlari, tarmoq monitoringi, zaifliklarni aniqlash, qalam testi, ma'lumotlarni qayta tiklash, xavfsizlik siyosatini ishlab chiqish va amalga oshirish kabi texnologiyalarni o'z ichiga oladi.
Tarmoq xavfsizligi xizmatlari korxonalar uchun korporativ ma'lumotlari va mijozlar ma'lumotlari xavfsizligini ta'minlash, obro'sini himoya qilish, qonuniy majburiyatlarini bajarish va biznesning uzluksizligini ta'minlashda muhim ahamiyatga ega. Tarmoq xavfsizligi xizmatlari odatda IT mutaxassislari yoki xavfsizlik bo'yicha mutaxassislar tomonidan taqdim etiladi va tarmoq hajmi, murakkabligi va xavf omillariga moslashtiriladi.</a:t>
            </a:r>
            <a:endParaRPr b="1" sz="2800" lang="uz-UZ">
              <a:solidFill>
                <a:srgbClr val="6600CC"/>
              </a:solidFill>
            </a:endParaRPr>
          </a:p>
        </p:txBody>
      </p:sp>
      <p:pic>
        <p:nvPicPr>
          <p:cNvPr id="2097152" name=""/>
          <p:cNvPicPr>
            <a:picLocks/>
          </p:cNvPicPr>
          <p:nvPr/>
        </p:nvPicPr>
        <p:blipFill>
          <a:blip xmlns:r="http://schemas.openxmlformats.org/officeDocument/2006/relationships" r:embed="rId6"/>
          <a:stretch>
            <a:fillRect/>
          </a:stretch>
        </p:blipFill>
        <p:spPr>
          <a:xfrm rot="0">
            <a:off x="8039466" y="13350240"/>
            <a:ext cx="5841553" cy="5845908"/>
          </a:xfrm>
          <a:prstGeom prst="rect"/>
        </p:spPr>
      </p:pic>
      <p:pic>
        <p:nvPicPr>
          <p:cNvPr id="2097153" name=""/>
          <p:cNvPicPr>
            <a:picLocks/>
          </p:cNvPicPr>
          <p:nvPr/>
        </p:nvPicPr>
        <p:blipFill>
          <a:blip xmlns:r="http://schemas.openxmlformats.org/officeDocument/2006/relationships" r:embed="rId7"/>
          <a:stretch>
            <a:fillRect/>
          </a:stretch>
        </p:blipFill>
        <p:spPr>
          <a:xfrm rot="0">
            <a:off x="11160433" y="14837151"/>
            <a:ext cx="6876249" cy="6881375"/>
          </a:xfrm>
          <a:prstGeom prst="rect"/>
        </p:spPr>
      </p:pic>
      <p:sp>
        <p:nvSpPr>
          <p:cNvPr id="1048861" name=""/>
          <p:cNvSpPr txBox="1"/>
          <p:nvPr/>
        </p:nvSpPr>
        <p:spPr>
          <a:xfrm>
            <a:off x="2513786" y="17278348"/>
            <a:ext cx="12023149" cy="3075939"/>
          </a:xfrm>
          <a:prstGeom prst="rect"/>
        </p:spPr>
        <p:txBody>
          <a:bodyPr rtlCol="0" wrap="square">
            <a:spAutoFit/>
          </a:bodyPr>
          <a:p>
            <a:r>
              <a:rPr b="1" sz="4000" lang="uz-UZ">
                <a:solidFill>
                  <a:srgbClr val="000000"/>
                </a:solidFill>
              </a:rPr>
              <a:t>REJA: 1.Ijtimoiy pedagogik nuqtai nazardan oila turlari. 2. O’zbekistonda ko’pbolali oilalarning mintaqaviy xususiyatlari oilaning ijtimoiy vazifalari. 3. Ijtimoiy pedagogning oilalar bilan olib boradigan ishlari shakl, metod va vositalari</a:t>
            </a:r>
            <a:endParaRPr b="1" sz="2800" lang="uz-UZ">
              <a:solidFill>
                <a:srgbClr val="000000"/>
              </a:solidFill>
            </a:endParaRPr>
          </a:p>
        </p:txBody>
      </p:sp>
      <p:sp>
        <p:nvSpPr>
          <p:cNvPr id="1048864" name=""/>
          <p:cNvSpPr txBox="1"/>
          <p:nvPr/>
        </p:nvSpPr>
        <p:spPr>
          <a:xfrm>
            <a:off x="272297" y="544830"/>
            <a:ext cx="10033720" cy="9502141"/>
          </a:xfrm>
          <a:prstGeom prst="rect"/>
        </p:spPr>
        <p:txBody>
          <a:bodyPr rtlCol="0" wrap="square">
            <a:spAutoFit/>
          </a:bodyPr>
          <a:p>
            <a:pPr>
              <a:lnSpc>
                <a:spcPct val="150000"/>
              </a:lnSpc>
            </a:pPr>
            <a:r>
              <a:rPr b="1" sz="3200" lang="uz-UZ">
                <a:solidFill>
                  <a:srgbClr val="800000"/>
                </a:solidFill>
              </a:rPr>
              <a:t>Oila shaxs tarbiyasida boshqa ijtimoiy institutlar bilan taqqoslaganda birinchi darajali rolni bajaradi. CHunki, aynan oilada individual qobiliyatlar, shaxsiy, kasbiy qiziqishlar, axloqiy normalar shakllanadi. Oila omili insonga butun unum davomida ta’sir etadi. Ijtimoiy jihatdan oila inson turli ijtimoiy rollarni egallaydigan jamoa hisoblanadi. Oila insonning o’z-o’zini belgilab olishga, uning ijtimoiy-ijodiy faolligini oshishiga yordam beradi. Oilaviy munosabatlar oliy qadriyat hisoblangan bizning respublikamizda O’zbekistonda oilaning ijtimoiy maqomi nihoyatda balanddir va o’z mavqe’ini xozirgacha ushlab turibdi. Biroq bu holatdagi oila inqirozi ko’pgina oilalar, shu jumladan, o’zbek oilalariga ham ta’sir qiladi.</a:t>
            </a:r>
            <a:endParaRPr b="1" sz="2800" lang="uz-UZ">
              <a:solidFill>
                <a:srgbClr val="800000"/>
              </a:solidFill>
            </a:endParaRPr>
          </a:p>
        </p:txBody>
      </p:sp>
      <p:pic>
        <p:nvPicPr>
          <p:cNvPr id="2097168" name=""/>
          <p:cNvPicPr>
            <a:picLocks/>
          </p:cNvPicPr>
          <p:nvPr/>
        </p:nvPicPr>
        <p:blipFill>
          <a:blip xmlns:r="http://schemas.openxmlformats.org/officeDocument/2006/relationships" r:embed="rId8"/>
          <a:stretch>
            <a:fillRect/>
          </a:stretch>
        </p:blipFill>
        <p:spPr>
          <a:xfrm rot="0">
            <a:off x="10306017" y="2926760"/>
            <a:ext cx="7337967" cy="4898951"/>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38" name=""/>
        <p:cNvGrpSpPr/>
        <p:nvPr/>
      </p:nvGrpSpPr>
      <p:grpSpPr>
        <a:xfrm>
          <a:off x="0" y="0"/>
          <a:ext cx="0" cy="0"/>
          <a:chOff x="0" y="0"/>
          <a:chExt cx="0" cy="0"/>
        </a:xfrm>
      </p:grpSpPr>
      <p:sp>
        <p:nvSpPr>
          <p:cNvPr id="1048611"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12"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13"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14" name="Freeform 5"/>
          <p:cNvSpPr/>
          <p:nvPr/>
        </p:nvSpPr>
        <p:spPr>
          <a:xfrm rot="0" flipH="0" flipV="0">
            <a:off x="-2391422" y="6759993"/>
            <a:ext cx="3744183" cy="4114800"/>
          </a:xfrm>
          <a:custGeom>
            <a:avLst/>
            <a:ahLst/>
            <a:rect l="l" t="t" r="r" b="b"/>
            <a:pathLst>
              <a:path w="5629701" h="4114800">
                <a:moveTo>
                  <a:pt x="0" y="0"/>
                </a:moveTo>
                <a:lnTo>
                  <a:pt x="5629701" y="0"/>
                </a:lnTo>
                <a:lnTo>
                  <a:pt x="5629701" y="4114800"/>
                </a:lnTo>
                <a:lnTo>
                  <a:pt x="0" y="4114800"/>
                </a:lnTo>
                <a:lnTo>
                  <a:pt x="0" y="0"/>
                </a:lnTo>
                <a:close/>
              </a:path>
            </a:pathLst>
          </a:custGeom>
          <a:blipFill>
            <a:blip xmlns:r="http://schemas.openxmlformats.org/officeDocument/2006/relationships" r:embed="rId2"/>
            <a:stretch>
              <a:fillRect l="0" t="0" r="0" b="0"/>
            </a:stretch>
          </a:blipFill>
        </p:spPr>
      </p:sp>
      <p:sp>
        <p:nvSpPr>
          <p:cNvPr id="1048615" name="Freeform 6"/>
          <p:cNvSpPr/>
          <p:nvPr/>
        </p:nvSpPr>
        <p:spPr>
          <a:xfrm rot="-1726424" flipH="0" flipV="0">
            <a:off x="6617990" y="15217613"/>
            <a:ext cx="1256279" cy="1928072"/>
          </a:xfrm>
          <a:custGeom>
            <a:avLst/>
            <a:ahLst/>
            <a:rect l="l" t="t" r="r" b="b"/>
            <a:pathLst>
              <a:path w="1256279" h="1928072">
                <a:moveTo>
                  <a:pt x="0" y="0"/>
                </a:moveTo>
                <a:lnTo>
                  <a:pt x="1256278" y="0"/>
                </a:lnTo>
                <a:lnTo>
                  <a:pt x="1256278" y="1928073"/>
                </a:lnTo>
                <a:lnTo>
                  <a:pt x="0" y="1928073"/>
                </a:lnTo>
                <a:lnTo>
                  <a:pt x="0" y="0"/>
                </a:lnTo>
                <a:close/>
              </a:path>
            </a:pathLst>
          </a:custGeom>
          <a:blipFill>
            <a:blip xmlns:r="http://schemas.openxmlformats.org/officeDocument/2006/relationships" r:embed="rId3"/>
            <a:stretch>
              <a:fillRect l="0" t="0" r="0" b="0"/>
            </a:stretch>
          </a:blipFill>
        </p:spPr>
      </p:sp>
      <p:sp>
        <p:nvSpPr>
          <p:cNvPr id="1048616" name="Freeform 7"/>
          <p:cNvSpPr/>
          <p:nvPr/>
        </p:nvSpPr>
        <p:spPr>
          <a:xfrm rot="0" flipH="0" flipV="0">
            <a:off x="9651241" y="14867014"/>
            <a:ext cx="3463913" cy="4114800"/>
          </a:xfrm>
          <a:custGeom>
            <a:avLst/>
            <a:ahLst/>
            <a:rect l="l" t="t" r="r" b="b"/>
            <a:pathLst>
              <a:path w="3463913" h="4114800">
                <a:moveTo>
                  <a:pt x="0" y="0"/>
                </a:moveTo>
                <a:lnTo>
                  <a:pt x="3463913" y="0"/>
                </a:lnTo>
                <a:lnTo>
                  <a:pt x="3463913" y="4114800"/>
                </a:lnTo>
                <a:lnTo>
                  <a:pt x="0" y="4114800"/>
                </a:lnTo>
                <a:lnTo>
                  <a:pt x="0" y="0"/>
                </a:lnTo>
                <a:close/>
              </a:path>
            </a:pathLst>
          </a:custGeom>
          <a:blipFill>
            <a:blip xmlns:r="http://schemas.openxmlformats.org/officeDocument/2006/relationships" r:embed="rId4"/>
            <a:stretch>
              <a:fillRect l="0" t="0" r="0" b="0"/>
            </a:stretch>
          </a:blipFill>
        </p:spPr>
      </p:sp>
      <p:sp>
        <p:nvSpPr>
          <p:cNvPr id="1048617" name="Freeform 8"/>
          <p:cNvSpPr/>
          <p:nvPr/>
        </p:nvSpPr>
        <p:spPr>
          <a:xfrm rot="0" flipH="0" flipV="0">
            <a:off x="11383197" y="14189723"/>
            <a:ext cx="4618653" cy="4114800"/>
          </a:xfrm>
          <a:custGeom>
            <a:avLst/>
            <a:ahLst/>
            <a:rect l="l" t="t" r="r" b="b"/>
            <a:pathLst>
              <a:path w="4618653" h="4114800">
                <a:moveTo>
                  <a:pt x="0" y="0"/>
                </a:moveTo>
                <a:lnTo>
                  <a:pt x="4618653" y="0"/>
                </a:lnTo>
                <a:lnTo>
                  <a:pt x="4618653" y="4114800"/>
                </a:lnTo>
                <a:lnTo>
                  <a:pt x="0" y="4114800"/>
                </a:lnTo>
                <a:lnTo>
                  <a:pt x="0" y="0"/>
                </a:lnTo>
                <a:close/>
              </a:path>
            </a:pathLst>
          </a:custGeom>
          <a:blipFill>
            <a:blip xmlns:r="http://schemas.openxmlformats.org/officeDocument/2006/relationships" r:embed="rId5"/>
            <a:stretch>
              <a:fillRect l="0" t="0" r="0" b="0"/>
            </a:stretch>
          </a:blipFill>
        </p:spPr>
      </p:sp>
      <p:grpSp>
        <p:nvGrpSpPr>
          <p:cNvPr id="39" name="Group 9"/>
          <p:cNvGrpSpPr/>
          <p:nvPr/>
        </p:nvGrpSpPr>
        <p:grpSpPr>
          <a:xfrm rot="0">
            <a:off x="5350606" y="15435949"/>
            <a:ext cx="3130328" cy="4265528"/>
            <a:chOff x="0" y="0"/>
            <a:chExt cx="660400" cy="899891"/>
          </a:xfrm>
        </p:grpSpPr>
        <p:sp>
          <p:nvSpPr>
            <p:cNvPr id="1048618" name="Freeform 10"/>
            <p:cNvSpPr/>
            <p:nvPr/>
          </p:nvSpPr>
          <p:spPr>
            <a:xfrm rot="0" flipH="0" flipV="0">
              <a:off x="0" y="0"/>
              <a:ext cx="660400" cy="899891"/>
            </a:xfrm>
            <a:custGeom>
              <a:avLst/>
              <a:ahLst/>
              <a:rect l="l" t="t" r="r" b="b"/>
              <a:pathLst>
                <a:path w="660400" h="899891">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0437"/>
                  </a:cubicBezTo>
                  <a:lnTo>
                    <a:pt x="660400" y="899891"/>
                  </a:lnTo>
                  <a:lnTo>
                    <a:pt x="0" y="899891"/>
                  </a:lnTo>
                  <a:lnTo>
                    <a:pt x="0" y="330859"/>
                  </a:lnTo>
                  <a:cubicBezTo>
                    <a:pt x="1782" y="185660"/>
                    <a:pt x="93019" y="64045"/>
                    <a:pt x="220252" y="19070"/>
                  </a:cubicBezTo>
                  <a:close/>
                </a:path>
              </a:pathLst>
            </a:custGeom>
            <a:solidFill>
              <a:srgbClr val="865639"/>
            </a:solidFill>
          </p:spPr>
        </p:sp>
        <p:sp>
          <p:nvSpPr>
            <p:cNvPr id="1048619" name="TextBox 11"/>
            <p:cNvSpPr txBox="1"/>
            <p:nvPr/>
          </p:nvSpPr>
          <p:spPr>
            <a:xfrm>
              <a:off x="0" y="88900"/>
              <a:ext cx="660400" cy="810991"/>
            </a:xfrm>
            <a:prstGeom prst="rect"/>
          </p:spPr>
          <p:txBody>
            <a:bodyPr anchor="ctr" bIns="50800" lIns="50800" rIns="50800" rtlCol="0" tIns="50800"/>
            <a:p>
              <a:pPr algn="ctr">
                <a:lnSpc>
                  <a:spcPts val="2659"/>
                </a:lnSpc>
                <a:spcBef>
                  <a:spcPct val="0"/>
                </a:spcBef>
              </a:pPr>
            </a:p>
          </p:txBody>
        </p:sp>
      </p:grpSp>
      <p:grpSp>
        <p:nvGrpSpPr>
          <p:cNvPr id="40" name="Group 12"/>
          <p:cNvGrpSpPr/>
          <p:nvPr/>
        </p:nvGrpSpPr>
        <p:grpSpPr>
          <a:xfrm rot="0">
            <a:off x="5570789" y="15129103"/>
            <a:ext cx="2689963" cy="3852711"/>
            <a:chOff x="0" y="0"/>
            <a:chExt cx="4433570" cy="6350000"/>
          </a:xfrm>
        </p:grpSpPr>
        <p:sp>
          <p:nvSpPr>
            <p:cNvPr id="1048620" name="Freeform 13"/>
            <p:cNvSpPr/>
            <p:nvPr/>
          </p:nvSpPr>
          <p:spPr>
            <a:xfrm rot="0" flipH="0" flipV="0">
              <a:off x="0" y="0"/>
              <a:ext cx="4433570" cy="6350000"/>
            </a:xfrm>
            <a:custGeom>
              <a:avLst/>
              <a:ahLst/>
              <a:rect l="l" t="t" r="r" b="b"/>
              <a:pathLst>
                <a:path w="4433570" h="6350000">
                  <a:moveTo>
                    <a:pt x="2217420" y="0"/>
                  </a:moveTo>
                  <a:cubicBezTo>
                    <a:pt x="3441700" y="0"/>
                    <a:pt x="4433570" y="993140"/>
                    <a:pt x="4433570" y="2217420"/>
                  </a:cubicBezTo>
                  <a:lnTo>
                    <a:pt x="4433570" y="6350000"/>
                  </a:lnTo>
                  <a:lnTo>
                    <a:pt x="0" y="6350000"/>
                  </a:lnTo>
                  <a:lnTo>
                    <a:pt x="0" y="2217420"/>
                  </a:lnTo>
                  <a:cubicBezTo>
                    <a:pt x="0" y="993140"/>
                    <a:pt x="993140" y="0"/>
                    <a:pt x="2217420" y="0"/>
                  </a:cubicBezTo>
                  <a:close/>
                </a:path>
              </a:pathLst>
            </a:custGeom>
            <a:blipFill>
              <a:blip xmlns:r="http://schemas.openxmlformats.org/officeDocument/2006/relationships" r:embed="rId6"/>
              <a:stretch>
                <a:fillRect l="-14819" t="0" r="0" b="0"/>
              </a:stretch>
            </a:blipFill>
          </p:spPr>
        </p:sp>
      </p:grpSp>
      <p:grpSp>
        <p:nvGrpSpPr>
          <p:cNvPr id="41" name="Group 14"/>
          <p:cNvGrpSpPr/>
          <p:nvPr/>
        </p:nvGrpSpPr>
        <p:grpSpPr>
          <a:xfrm rot="0">
            <a:off x="7578835" y="13303184"/>
            <a:ext cx="3130328" cy="4265528"/>
            <a:chOff x="0" y="0"/>
            <a:chExt cx="660400" cy="899891"/>
          </a:xfrm>
        </p:grpSpPr>
        <p:sp>
          <p:nvSpPr>
            <p:cNvPr id="1048621" name="Freeform 15"/>
            <p:cNvSpPr/>
            <p:nvPr/>
          </p:nvSpPr>
          <p:spPr>
            <a:xfrm rot="0" flipH="0" flipV="0">
              <a:off x="0" y="0"/>
              <a:ext cx="660400" cy="899891"/>
            </a:xfrm>
            <a:custGeom>
              <a:avLst/>
              <a:ahLst/>
              <a:rect l="l" t="t" r="r" b="b"/>
              <a:pathLst>
                <a:path w="660400" h="899891">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0437"/>
                  </a:cubicBezTo>
                  <a:lnTo>
                    <a:pt x="660400" y="899891"/>
                  </a:lnTo>
                  <a:lnTo>
                    <a:pt x="0" y="899891"/>
                  </a:lnTo>
                  <a:lnTo>
                    <a:pt x="0" y="330859"/>
                  </a:lnTo>
                  <a:cubicBezTo>
                    <a:pt x="1782" y="185660"/>
                    <a:pt x="93019" y="64045"/>
                    <a:pt x="220252" y="19070"/>
                  </a:cubicBezTo>
                  <a:close/>
                </a:path>
              </a:pathLst>
            </a:custGeom>
            <a:solidFill>
              <a:srgbClr val="865639"/>
            </a:solidFill>
          </p:spPr>
        </p:sp>
        <p:sp>
          <p:nvSpPr>
            <p:cNvPr id="1048622" name="TextBox 16"/>
            <p:cNvSpPr txBox="1"/>
            <p:nvPr/>
          </p:nvSpPr>
          <p:spPr>
            <a:xfrm>
              <a:off x="0" y="88900"/>
              <a:ext cx="660400" cy="810991"/>
            </a:xfrm>
            <a:prstGeom prst="rect"/>
          </p:spPr>
          <p:txBody>
            <a:bodyPr anchor="ctr" bIns="50800" lIns="50800" rIns="50800" rtlCol="0" tIns="50800"/>
            <a:p>
              <a:pPr algn="ctr">
                <a:lnSpc>
                  <a:spcPts val="2659"/>
                </a:lnSpc>
                <a:spcBef>
                  <a:spcPct val="0"/>
                </a:spcBef>
              </a:pPr>
            </a:p>
          </p:txBody>
        </p:sp>
      </p:grpSp>
      <p:grpSp>
        <p:nvGrpSpPr>
          <p:cNvPr id="42" name="Group 17"/>
          <p:cNvGrpSpPr/>
          <p:nvPr/>
        </p:nvGrpSpPr>
        <p:grpSpPr>
          <a:xfrm rot="0">
            <a:off x="8550078" y="13716000"/>
            <a:ext cx="2689963" cy="3852711"/>
            <a:chOff x="0" y="0"/>
            <a:chExt cx="4433570" cy="6350000"/>
          </a:xfrm>
        </p:grpSpPr>
        <p:sp>
          <p:nvSpPr>
            <p:cNvPr id="1048623" name="Freeform 18"/>
            <p:cNvSpPr/>
            <p:nvPr/>
          </p:nvSpPr>
          <p:spPr>
            <a:xfrm rot="0" flipH="0" flipV="0">
              <a:off x="0" y="0"/>
              <a:ext cx="4433570" cy="6350000"/>
            </a:xfrm>
            <a:custGeom>
              <a:avLst/>
              <a:ahLst/>
              <a:rect l="l" t="t" r="r" b="b"/>
              <a:pathLst>
                <a:path w="4433570" h="6350000">
                  <a:moveTo>
                    <a:pt x="2217420" y="0"/>
                  </a:moveTo>
                  <a:cubicBezTo>
                    <a:pt x="3441700" y="0"/>
                    <a:pt x="4433570" y="993140"/>
                    <a:pt x="4433570" y="2217420"/>
                  </a:cubicBezTo>
                  <a:lnTo>
                    <a:pt x="4433570" y="6350000"/>
                  </a:lnTo>
                  <a:lnTo>
                    <a:pt x="0" y="6350000"/>
                  </a:lnTo>
                  <a:lnTo>
                    <a:pt x="0" y="2217420"/>
                  </a:lnTo>
                  <a:cubicBezTo>
                    <a:pt x="0" y="993140"/>
                    <a:pt x="993140" y="0"/>
                    <a:pt x="2217420" y="0"/>
                  </a:cubicBezTo>
                  <a:close/>
                </a:path>
              </a:pathLst>
            </a:custGeom>
            <a:blipFill>
              <a:blip xmlns:r="http://schemas.openxmlformats.org/officeDocument/2006/relationships" r:embed="rId7"/>
              <a:stretch>
                <a:fillRect l="-122507" t="-15360" r="-56721" b="-14611"/>
              </a:stretch>
            </a:blipFill>
          </p:spPr>
        </p:sp>
      </p:grpSp>
      <p:grpSp>
        <p:nvGrpSpPr>
          <p:cNvPr id="43" name="Group 19"/>
          <p:cNvGrpSpPr/>
          <p:nvPr/>
        </p:nvGrpSpPr>
        <p:grpSpPr>
          <a:xfrm rot="0">
            <a:off x="11837390" y="13303184"/>
            <a:ext cx="3130328" cy="4265528"/>
            <a:chOff x="0" y="0"/>
            <a:chExt cx="660400" cy="899891"/>
          </a:xfrm>
        </p:grpSpPr>
        <p:sp>
          <p:nvSpPr>
            <p:cNvPr id="1048624" name="Freeform 20"/>
            <p:cNvSpPr/>
            <p:nvPr/>
          </p:nvSpPr>
          <p:spPr>
            <a:xfrm rot="0" flipH="0" flipV="0">
              <a:off x="0" y="0"/>
              <a:ext cx="660400" cy="899891"/>
            </a:xfrm>
            <a:custGeom>
              <a:avLst/>
              <a:ahLst/>
              <a:rect l="l" t="t" r="r" b="b"/>
              <a:pathLst>
                <a:path w="660400" h="899891">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0437"/>
                  </a:cubicBezTo>
                  <a:lnTo>
                    <a:pt x="660400" y="899891"/>
                  </a:lnTo>
                  <a:lnTo>
                    <a:pt x="0" y="899891"/>
                  </a:lnTo>
                  <a:lnTo>
                    <a:pt x="0" y="330859"/>
                  </a:lnTo>
                  <a:cubicBezTo>
                    <a:pt x="1782" y="185660"/>
                    <a:pt x="93019" y="64045"/>
                    <a:pt x="220252" y="19070"/>
                  </a:cubicBezTo>
                  <a:close/>
                </a:path>
              </a:pathLst>
            </a:custGeom>
            <a:solidFill>
              <a:srgbClr val="865639"/>
            </a:solidFill>
          </p:spPr>
        </p:sp>
        <p:sp>
          <p:nvSpPr>
            <p:cNvPr id="1048625" name="TextBox 21"/>
            <p:cNvSpPr txBox="1"/>
            <p:nvPr/>
          </p:nvSpPr>
          <p:spPr>
            <a:xfrm>
              <a:off x="0" y="88900"/>
              <a:ext cx="660400" cy="810991"/>
            </a:xfrm>
            <a:prstGeom prst="rect"/>
          </p:spPr>
          <p:txBody>
            <a:bodyPr anchor="ctr" bIns="50800" lIns="50800" rIns="50800" rtlCol="0" tIns="50800"/>
            <a:p>
              <a:pPr algn="ctr">
                <a:lnSpc>
                  <a:spcPts val="2659"/>
                </a:lnSpc>
                <a:spcBef>
                  <a:spcPct val="0"/>
                </a:spcBef>
              </a:pPr>
            </a:p>
          </p:txBody>
        </p:sp>
      </p:grpSp>
      <p:grpSp>
        <p:nvGrpSpPr>
          <p:cNvPr id="44" name="Group 22"/>
          <p:cNvGrpSpPr/>
          <p:nvPr/>
        </p:nvGrpSpPr>
        <p:grpSpPr>
          <a:xfrm rot="0">
            <a:off x="12097935" y="13202747"/>
            <a:ext cx="2689963" cy="3852711"/>
            <a:chOff x="0" y="0"/>
            <a:chExt cx="4433570" cy="6350000"/>
          </a:xfrm>
        </p:grpSpPr>
        <p:sp>
          <p:nvSpPr>
            <p:cNvPr id="1048626" name="Freeform 23"/>
            <p:cNvSpPr/>
            <p:nvPr/>
          </p:nvSpPr>
          <p:spPr>
            <a:xfrm rot="0" flipH="0" flipV="0">
              <a:off x="0" y="0"/>
              <a:ext cx="4433570" cy="6350000"/>
            </a:xfrm>
            <a:custGeom>
              <a:avLst/>
              <a:ahLst/>
              <a:rect l="l" t="t" r="r" b="b"/>
              <a:pathLst>
                <a:path w="4433570" h="6350000">
                  <a:moveTo>
                    <a:pt x="2217420" y="0"/>
                  </a:moveTo>
                  <a:cubicBezTo>
                    <a:pt x="3441700" y="0"/>
                    <a:pt x="4433570" y="993140"/>
                    <a:pt x="4433570" y="2217420"/>
                  </a:cubicBezTo>
                  <a:lnTo>
                    <a:pt x="4433570" y="6350000"/>
                  </a:lnTo>
                  <a:lnTo>
                    <a:pt x="0" y="6350000"/>
                  </a:lnTo>
                  <a:lnTo>
                    <a:pt x="0" y="2217420"/>
                  </a:lnTo>
                  <a:cubicBezTo>
                    <a:pt x="0" y="993140"/>
                    <a:pt x="993140" y="0"/>
                    <a:pt x="2217420" y="0"/>
                  </a:cubicBezTo>
                  <a:close/>
                </a:path>
              </a:pathLst>
            </a:custGeom>
            <a:blipFill>
              <a:blip xmlns:r="http://schemas.openxmlformats.org/officeDocument/2006/relationships" r:embed="rId8"/>
              <a:stretch>
                <a:fillRect l="-46955" t="0" r="-67882" b="0"/>
              </a:stretch>
            </a:blipFill>
          </p:spPr>
        </p:sp>
      </p:grpSp>
      <p:sp>
        <p:nvSpPr>
          <p:cNvPr id="1048627" name="Freeform 24"/>
          <p:cNvSpPr/>
          <p:nvPr/>
        </p:nvSpPr>
        <p:spPr>
          <a:xfrm rot="0" flipH="0" flipV="0">
            <a:off x="13115154" y="16985184"/>
            <a:ext cx="1180316" cy="1167054"/>
          </a:xfrm>
          <a:custGeom>
            <a:avLst/>
            <a:ahLst/>
            <a:rect l="l" t="t" r="r" b="b"/>
            <a:pathLst>
              <a:path w="1180316" h="1167054">
                <a:moveTo>
                  <a:pt x="0" y="0"/>
                </a:moveTo>
                <a:lnTo>
                  <a:pt x="1180315" y="0"/>
                </a:lnTo>
                <a:lnTo>
                  <a:pt x="1180315" y="1167054"/>
                </a:lnTo>
                <a:lnTo>
                  <a:pt x="0" y="1167054"/>
                </a:lnTo>
                <a:lnTo>
                  <a:pt x="0" y="0"/>
                </a:lnTo>
                <a:close/>
              </a:path>
            </a:pathLst>
          </a:custGeom>
          <a:blipFill>
            <a:blip xmlns:r="http://schemas.openxmlformats.org/officeDocument/2006/relationships" r:embed="rId9"/>
            <a:stretch>
              <a:fillRect l="0" t="0" r="0" b="0"/>
            </a:stretch>
          </a:blipFill>
        </p:spPr>
      </p:sp>
      <p:sp>
        <p:nvSpPr>
          <p:cNvPr id="1048628" name="Freeform 25"/>
          <p:cNvSpPr/>
          <p:nvPr/>
        </p:nvSpPr>
        <p:spPr>
          <a:xfrm rot="0" flipH="0" flipV="0">
            <a:off x="16223381" y="7825711"/>
            <a:ext cx="4521014"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10"/>
            <a:stretch>
              <a:fillRect l="0" t="0" r="0" b="0"/>
            </a:stretch>
          </a:blipFill>
        </p:spPr>
      </p:sp>
      <p:sp>
        <p:nvSpPr>
          <p:cNvPr id="1048629" name="Freeform 26"/>
          <p:cNvSpPr/>
          <p:nvPr/>
        </p:nvSpPr>
        <p:spPr>
          <a:xfrm rot="0" flipH="0" flipV="0">
            <a:off x="11307565" y="17568712"/>
            <a:ext cx="1209187" cy="1281412"/>
          </a:xfrm>
          <a:custGeom>
            <a:avLst/>
            <a:ahLst/>
            <a:rect l="l" t="t" r="r" b="b"/>
            <a:pathLst>
              <a:path w="1209187" h="1281412">
                <a:moveTo>
                  <a:pt x="0" y="0"/>
                </a:moveTo>
                <a:lnTo>
                  <a:pt x="1209187" y="0"/>
                </a:lnTo>
                <a:lnTo>
                  <a:pt x="1209187" y="1281413"/>
                </a:lnTo>
                <a:lnTo>
                  <a:pt x="0" y="1281413"/>
                </a:lnTo>
                <a:lnTo>
                  <a:pt x="0" y="0"/>
                </a:lnTo>
                <a:close/>
              </a:path>
            </a:pathLst>
          </a:custGeom>
          <a:blipFill>
            <a:blip xmlns:r="http://schemas.openxmlformats.org/officeDocument/2006/relationships" r:embed="rId11"/>
            <a:stretch>
              <a:fillRect l="0" t="0" r="0" b="0"/>
            </a:stretch>
          </a:blipFill>
        </p:spPr>
      </p:sp>
      <p:sp>
        <p:nvSpPr>
          <p:cNvPr id="1048630" name="TextBox 27"/>
          <p:cNvSpPr txBox="1"/>
          <p:nvPr/>
        </p:nvSpPr>
        <p:spPr>
          <a:xfrm rot="0">
            <a:off x="4291525" y="13818843"/>
            <a:ext cx="8517107"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Team Members</a:t>
            </a:r>
          </a:p>
        </p:txBody>
      </p:sp>
      <p:sp>
        <p:nvSpPr>
          <p:cNvPr id="1048631" name="TextBox 28"/>
          <p:cNvSpPr txBox="1"/>
          <p:nvPr/>
        </p:nvSpPr>
        <p:spPr>
          <a:xfrm rot="0">
            <a:off x="5419750" y="17127216"/>
            <a:ext cx="3130328" cy="481330"/>
          </a:xfrm>
          <a:prstGeom prst="rect"/>
        </p:spPr>
        <p:txBody>
          <a:bodyPr anchor="t" bIns="0" lIns="0" rIns="0" rtlCol="0" tIns="0">
            <a:spAutoFit/>
          </a:bodyPr>
          <a:p>
            <a:pPr algn="ctr">
              <a:lnSpc>
                <a:spcPts val="3919"/>
              </a:lnSpc>
            </a:pPr>
            <a:r>
              <a:rPr b="1" sz="2799" lang="en-US">
                <a:solidFill>
                  <a:srgbClr val="865639"/>
                </a:solidFill>
                <a:latin typeface="Martel Sans Bold"/>
                <a:ea typeface="Martel Sans Bold"/>
                <a:cs typeface="Martel Sans Bold"/>
                <a:sym typeface="Martel Sans Bold"/>
              </a:rPr>
              <a:t>Samira Hadid</a:t>
            </a:r>
          </a:p>
        </p:txBody>
      </p:sp>
      <p:sp>
        <p:nvSpPr>
          <p:cNvPr id="1048632" name="TextBox 29"/>
          <p:cNvSpPr txBox="1"/>
          <p:nvPr/>
        </p:nvSpPr>
        <p:spPr>
          <a:xfrm rot="0">
            <a:off x="8177237" y="16683748"/>
            <a:ext cx="3130328" cy="481330"/>
          </a:xfrm>
          <a:prstGeom prst="rect"/>
        </p:spPr>
        <p:txBody>
          <a:bodyPr anchor="t" bIns="0" lIns="0" rIns="0" rtlCol="0" tIns="0">
            <a:spAutoFit/>
          </a:bodyPr>
          <a:p>
            <a:pPr algn="ctr">
              <a:lnSpc>
                <a:spcPts val="3919"/>
              </a:lnSpc>
            </a:pPr>
            <a:r>
              <a:rPr b="1" sz="2799" lang="en-US">
                <a:solidFill>
                  <a:srgbClr val="865639"/>
                </a:solidFill>
                <a:latin typeface="Martel Sans Bold"/>
                <a:ea typeface="Martel Sans Bold"/>
                <a:cs typeface="Martel Sans Bold"/>
                <a:sym typeface="Martel Sans Bold"/>
              </a:rPr>
              <a:t>Brigita Tsamara </a:t>
            </a:r>
          </a:p>
        </p:txBody>
      </p:sp>
      <p:sp>
        <p:nvSpPr>
          <p:cNvPr id="1048633" name="TextBox 30"/>
          <p:cNvSpPr txBox="1"/>
          <p:nvPr/>
        </p:nvSpPr>
        <p:spPr>
          <a:xfrm rot="0">
            <a:off x="12516752" y="16443085"/>
            <a:ext cx="3130328" cy="481330"/>
          </a:xfrm>
          <a:prstGeom prst="rect"/>
        </p:spPr>
        <p:txBody>
          <a:bodyPr anchor="t" bIns="0" lIns="0" rIns="0" rtlCol="0" tIns="0">
            <a:spAutoFit/>
          </a:bodyPr>
          <a:p>
            <a:pPr algn="ctr">
              <a:lnSpc>
                <a:spcPts val="3919"/>
              </a:lnSpc>
            </a:pPr>
            <a:r>
              <a:rPr b="1" sz="2799" lang="en-US">
                <a:solidFill>
                  <a:srgbClr val="865639"/>
                </a:solidFill>
                <a:latin typeface="Martel Sans Bold"/>
                <a:ea typeface="Martel Sans Bold"/>
                <a:cs typeface="Martel Sans Bold"/>
                <a:sym typeface="Martel Sans Bold"/>
              </a:rPr>
              <a:t>Cahaya Dewi</a:t>
            </a:r>
          </a:p>
        </p:txBody>
      </p:sp>
      <p:sp>
        <p:nvSpPr>
          <p:cNvPr id="1048634" name="TextBox 31"/>
          <p:cNvSpPr txBox="1"/>
          <p:nvPr/>
        </p:nvSpPr>
        <p:spPr>
          <a:xfrm rot="0">
            <a:off x="16001850" y="17568712"/>
            <a:ext cx="955900" cy="640080"/>
          </a:xfrm>
          <a:prstGeom prst="rect"/>
        </p:spPr>
        <p:txBody>
          <a:bodyPr anchor="t" bIns="0" lIns="0" rIns="0" rtlCol="0" tIns="0">
            <a:spAutoFit/>
          </a:bodyPr>
          <a:p>
            <a:pPr algn="ctr">
              <a:lnSpc>
                <a:spcPts val="5040"/>
              </a:lnSpc>
            </a:pPr>
          </a:p>
        </p:txBody>
      </p:sp>
      <p:sp>
        <p:nvSpPr>
          <p:cNvPr id="1048635" name=""/>
          <p:cNvSpPr txBox="1"/>
          <p:nvPr/>
        </p:nvSpPr>
        <p:spPr>
          <a:xfrm>
            <a:off x="1352760" y="11837429"/>
            <a:ext cx="17419928" cy="9692639"/>
          </a:xfrm>
          <a:prstGeom prst="rect"/>
        </p:spPr>
        <p:txBody>
          <a:bodyPr rtlCol="0" wrap="square">
            <a:spAutoFit/>
          </a:bodyPr>
          <a:p>
            <a:r>
              <a:rPr b="1" sz="3600" lang="uz-UZ">
                <a:solidFill>
                  <a:srgbClr val="800000"/>
                </a:solidFill>
              </a:rPr>
              <a:t>Tarmoq xavfsizligini ta'minlash uchun bir necha qadamlar qo'yilishi mumkin:</a:t>
            </a:r>
            <a:r>
              <a:rPr b="1" sz="3600" lang="uz-UZ">
                <a:solidFill>
                  <a:srgbClr val="0000FF"/>
                </a:solidFill>
              </a:rPr>
              <a:t>
</a:t>
            </a:r>
            <a:r>
              <a:rPr b="1" sz="3600" lang="uz-UZ">
                <a:solidFill>
                  <a:srgbClr val="008000"/>
                </a:solidFill>
              </a:rPr>
              <a:t>
Kuchli parollardan foydalanish: </a:t>
            </a:r>
            <a:r>
              <a:rPr b="1" sz="3600" lang="uz-UZ">
                <a:solidFill>
                  <a:srgbClr val="0000FF"/>
                </a:solidFill>
              </a:rPr>
              <a:t>Tarmoqqa ulangan qurilmalarda kuchli va noyob parollar yordamida ruxsatsiz kirishning oldini olishingiz mumkin.
</a:t>
            </a:r>
            <a:r>
              <a:rPr b="1" sz="3600" lang="uz-UZ">
                <a:solidFill>
                  <a:srgbClr val="008000"/>
                </a:solidFill>
              </a:rPr>
              <a:t>Ma'lumotlarni shifrlash: </a:t>
            </a:r>
            <a:r>
              <a:rPr b="1" sz="3600" lang="uz-UZ">
                <a:solidFill>
                  <a:srgbClr val="0000FF"/>
                </a:solidFill>
              </a:rPr>
              <a:t>Maxfiy ma'lumotlarni shifrlash ruxsatsiz kirishni oldini olish orqali tarmoq xavfsizligini oshiradi.
</a:t>
            </a:r>
            <a:r>
              <a:rPr b="1" sz="3600" lang="uz-UZ">
                <a:solidFill>
                  <a:srgbClr val="008000"/>
                </a:solidFill>
              </a:rPr>
              <a:t>Yangilangan dasturiy ta'minotdan foydalanish:</a:t>
            </a:r>
            <a:r>
              <a:rPr b="1" sz="3600" lang="uz-UZ">
                <a:solidFill>
                  <a:srgbClr val="0000FF"/>
                </a:solidFill>
              </a:rPr>
              <a:t> tarmoqdagi barcha qurilmalar va dasturiy ta'minotni yangilab turish xavfsizlikning mumkin bo'lgan zaifliklarini yopishga yordam beradi.
</a:t>
            </a:r>
            <a:r>
              <a:rPr b="1" sz="3600" lang="uz-UZ">
                <a:solidFill>
                  <a:srgbClr val="008000"/>
                </a:solidFill>
              </a:rPr>
              <a:t>Xavfsizlik dasturidan foydalanish: </a:t>
            </a:r>
            <a:r>
              <a:rPr b="1" sz="3600" lang="uz-UZ">
                <a:solidFill>
                  <a:srgbClr val="0000FF"/>
                </a:solidFill>
              </a:rPr>
              <a:t>Xavfsizlik dasturi tarmoqqa ulangan qurilmalarda viruslar, josuslik dasturlari va boshqa zararli dasturlarni aniqlash va blokirovka qilishga yordam beradi.
</a:t>
            </a:r>
            <a:r>
              <a:rPr b="1" sz="3600" lang="uz-UZ">
                <a:solidFill>
                  <a:srgbClr val="008000"/>
                </a:solidFill>
              </a:rPr>
              <a:t>Tarmoq monitoringi:</a:t>
            </a:r>
            <a:r>
              <a:rPr b="1" sz="3600" lang="uz-UZ">
                <a:solidFill>
                  <a:srgbClr val="0000FF"/>
                </a:solidFill>
              </a:rPr>
              <a:t> tarmoqdagi barcha qurilmalar va trafikni kuzatish potentsial tahdidlarni erta aniqlash va ularga javob berish imkonini beradi.
Avtorizatsiya va autentifikatsiya: Tarmoqqa kirish uchun avtorizatsiya va autentifikatsiya mexanizmlaridan foydalanish ruxsatsiz kirishning oldini olish uchun muhimdir.
</a:t>
            </a:r>
            <a:r>
              <a:rPr b="1" sz="3600" lang="uz-UZ">
                <a:solidFill>
                  <a:srgbClr val="008000"/>
                </a:solidFill>
              </a:rPr>
              <a:t>Xodimlarni tayyorlash:</a:t>
            </a:r>
            <a:r>
              <a:rPr b="1" sz="3600" lang="uz-UZ">
                <a:solidFill>
                  <a:srgbClr val="0000FF"/>
                </a:solidFill>
              </a:rPr>
              <a:t> Xodimlarni o'qitish va tarmoq xavfsizligi bo'yicha xabardorlik tarmoq xavfsizligini ta'minlashning muhim omilidir.</a:t>
            </a:r>
            <a:endParaRPr b="1" sz="2800" lang="uz-UZ">
              <a:solidFill>
                <a:srgbClr val="0000FF"/>
              </a:solidFill>
            </a:endParaRPr>
          </a:p>
        </p:txBody>
      </p:sp>
      <p:sp>
        <p:nvSpPr>
          <p:cNvPr id="1048866" name="Freeform 7"/>
          <p:cNvSpPr/>
          <p:nvPr/>
        </p:nvSpPr>
        <p:spPr>
          <a:xfrm rot="0" flipH="0" flipV="0">
            <a:off x="-1287377" y="-1068398"/>
            <a:ext cx="4162661" cy="3354398"/>
          </a:xfrm>
          <a:custGeom>
            <a:avLst/>
            <a:ahLst/>
            <a:rect l="l" t="t" r="r" b="b"/>
            <a:pathLst>
              <a:path w="3239470" h="4114800">
                <a:moveTo>
                  <a:pt x="0" y="0"/>
                </a:moveTo>
                <a:lnTo>
                  <a:pt x="3239470" y="0"/>
                </a:lnTo>
                <a:lnTo>
                  <a:pt x="3239470" y="4114800"/>
                </a:lnTo>
                <a:lnTo>
                  <a:pt x="0" y="4114800"/>
                </a:lnTo>
                <a:lnTo>
                  <a:pt x="0" y="0"/>
                </a:lnTo>
                <a:close/>
              </a:path>
            </a:pathLst>
          </a:custGeom>
          <a:blipFill>
            <a:blip xmlns:r="http://schemas.openxmlformats.org/officeDocument/2006/relationships" r:embed="rId12"/>
            <a:stretch>
              <a:fillRect l="0" t="0" r="0" b="0"/>
            </a:stretch>
          </a:blipFill>
        </p:spPr>
      </p:sp>
      <p:sp>
        <p:nvSpPr>
          <p:cNvPr id="1048867" name="Freeform 7"/>
          <p:cNvSpPr/>
          <p:nvPr/>
        </p:nvSpPr>
        <p:spPr>
          <a:xfrm rot="0" flipH="0" flipV="0">
            <a:off x="170033" y="-5950682"/>
            <a:ext cx="4162661" cy="3354398"/>
          </a:xfrm>
          <a:custGeom>
            <a:avLst/>
            <a:ahLst/>
            <a:rect l="l" t="t" r="r" b="b"/>
            <a:pathLst>
              <a:path w="3239470" h="4114800">
                <a:moveTo>
                  <a:pt x="0" y="0"/>
                </a:moveTo>
                <a:lnTo>
                  <a:pt x="3239470" y="0"/>
                </a:lnTo>
                <a:lnTo>
                  <a:pt x="3239470" y="4114800"/>
                </a:lnTo>
                <a:lnTo>
                  <a:pt x="0" y="4114800"/>
                </a:lnTo>
                <a:lnTo>
                  <a:pt x="0" y="0"/>
                </a:lnTo>
                <a:close/>
              </a:path>
            </a:pathLst>
          </a:custGeom>
          <a:blipFill>
            <a:blip xmlns:r="http://schemas.openxmlformats.org/officeDocument/2006/relationships" r:embed="rId13"/>
            <a:stretch>
              <a:fillRect l="0" t="0" r="0" b="0"/>
            </a:stretch>
          </a:blipFill>
        </p:spPr>
      </p:sp>
      <p:sp>
        <p:nvSpPr>
          <p:cNvPr id="1048868" name=""/>
          <p:cNvSpPr txBox="1"/>
          <p:nvPr/>
        </p:nvSpPr>
        <p:spPr>
          <a:xfrm>
            <a:off x="369340" y="544829"/>
            <a:ext cx="17783734" cy="8092440"/>
          </a:xfrm>
          <a:prstGeom prst="rect"/>
        </p:spPr>
        <p:txBody>
          <a:bodyPr rtlCol="0" wrap="square">
            <a:spAutoFit/>
          </a:bodyPr>
          <a:p>
            <a:pPr>
              <a:lnSpc>
                <a:spcPct val="150000"/>
              </a:lnSpc>
            </a:pPr>
            <a:r>
              <a:rPr b="1" sz="3600" lang="uz-UZ">
                <a:solidFill>
                  <a:srgbClr val="FF6600"/>
                </a:solidFill>
              </a:rPr>
              <a:t>Ko’pbolali o’zbek oilalarida patriarxal </a:t>
            </a:r>
            <a:endParaRPr b="1" sz="2800" lang="uz-UZ">
              <a:solidFill>
                <a:srgbClr val="FF6600"/>
              </a:solidFill>
            </a:endParaRPr>
          </a:p>
          <a:p>
            <a:pPr>
              <a:lnSpc>
                <a:spcPct val="150000"/>
              </a:lnSpc>
            </a:pPr>
            <a:r>
              <a:rPr b="1" sz="3600" lang="en-US">
                <a:solidFill>
                  <a:srgbClr val="FF6600"/>
                </a:solidFill>
              </a:rPr>
              <a:t>t</a:t>
            </a:r>
            <a:r>
              <a:rPr b="1" sz="3600" lang="uz-UZ">
                <a:solidFill>
                  <a:srgbClr val="FF6600"/>
                </a:solidFill>
              </a:rPr>
              <a:t>artibning saqlanishi oiladagi munosabatlarning </a:t>
            </a:r>
            <a:endParaRPr b="1" sz="2800" lang="uz-UZ">
              <a:solidFill>
                <a:srgbClr val="FF6600"/>
              </a:solidFill>
            </a:endParaRPr>
          </a:p>
          <a:p>
            <a:pPr>
              <a:lnSpc>
                <a:spcPct val="150000"/>
              </a:lnSpc>
            </a:pPr>
            <a:r>
              <a:rPr b="1" sz="3600" lang="uz-UZ">
                <a:solidFill>
                  <a:srgbClr val="FF6600"/>
                </a:solidFill>
              </a:rPr>
              <a:t>barqarorligini ta’minlagan, chunki o’zbek</a:t>
            </a:r>
            <a:endParaRPr b="1" sz="2800" lang="uz-UZ">
              <a:solidFill>
                <a:srgbClr val="FF6600"/>
              </a:solidFill>
            </a:endParaRPr>
          </a:p>
          <a:p>
            <a:pPr>
              <a:lnSpc>
                <a:spcPct val="150000"/>
              </a:lnSpc>
            </a:pPr>
            <a:r>
              <a:rPr b="1" sz="3600" lang="uz-UZ">
                <a:solidFill>
                  <a:srgbClr val="FF6600"/>
                </a:solidFill>
              </a:rPr>
              <a:t> oilasida zaruriy tarbiyaviy omil va ko’nikmalar </a:t>
            </a:r>
            <a:endParaRPr b="1" sz="2800" lang="uz-UZ">
              <a:solidFill>
                <a:srgbClr val="FF6600"/>
              </a:solidFill>
            </a:endParaRPr>
          </a:p>
          <a:p>
            <a:pPr>
              <a:lnSpc>
                <a:spcPct val="150000"/>
              </a:lnSpc>
            </a:pPr>
            <a:r>
              <a:rPr b="1" sz="3600" lang="uz-UZ">
                <a:solidFill>
                  <a:srgbClr val="FF6600"/>
                </a:solidFill>
              </a:rPr>
              <a:t>avloddan-avlodga o’tib keladi. Oila a’zolari </a:t>
            </a:r>
            <a:endParaRPr b="1" sz="2800" lang="uz-UZ">
              <a:solidFill>
                <a:srgbClr val="FF6600"/>
              </a:solidFill>
            </a:endParaRPr>
          </a:p>
          <a:p>
            <a:pPr>
              <a:lnSpc>
                <a:spcPct val="150000"/>
              </a:lnSpc>
            </a:pPr>
            <a:r>
              <a:rPr b="1" sz="3600" lang="uz-UZ">
                <a:solidFill>
                  <a:srgbClr val="FF6600"/>
                </a:solidFill>
              </a:rPr>
              <a:t>sonining qisqarishi, avlodlarning uzoqlashuvi </a:t>
            </a:r>
            <a:endParaRPr b="1" sz="2800" lang="uz-UZ">
              <a:solidFill>
                <a:srgbClr val="FF6600"/>
              </a:solidFill>
            </a:endParaRPr>
          </a:p>
          <a:p>
            <a:pPr>
              <a:lnSpc>
                <a:spcPct val="150000"/>
              </a:lnSpc>
            </a:pPr>
            <a:r>
              <a:rPr b="1" sz="3600" lang="uz-UZ">
                <a:solidFill>
                  <a:srgbClr val="FF6600"/>
                </a:solidFill>
              </a:rPr>
              <a:t>muammosining kuchayishi munosabati bilan </a:t>
            </a:r>
            <a:endParaRPr b="1" sz="2800" lang="uz-UZ">
              <a:solidFill>
                <a:srgbClr val="FF6600"/>
              </a:solidFill>
            </a:endParaRPr>
          </a:p>
          <a:p>
            <a:pPr>
              <a:lnSpc>
                <a:spcPct val="150000"/>
              </a:lnSpc>
            </a:pPr>
            <a:r>
              <a:rPr b="1" sz="3600" lang="uz-UZ">
                <a:solidFill>
                  <a:srgbClr val="FF6600"/>
                </a:solidFill>
              </a:rPr>
              <a:t>oilaviy munosabatlarni shakllantirish masalasi borgan sari muhim ahamiyatga ega bo’lib bormoqda. Oila bugungi kunda yuksak malakali psixolog, ijtimoiy pedagog, ijtimoiy ishchilar yordamiga nihoyatda muhtoj bo’lib qolgan.</a:t>
            </a:r>
            <a:endParaRPr b="1" sz="2800" lang="uz-UZ">
              <a:solidFill>
                <a:srgbClr val="FF6600"/>
              </a:solidFill>
            </a:endParaRPr>
          </a:p>
        </p:txBody>
      </p:sp>
      <p:pic>
        <p:nvPicPr>
          <p:cNvPr id="2097169" name=""/>
          <p:cNvPicPr>
            <a:picLocks/>
          </p:cNvPicPr>
          <p:nvPr/>
        </p:nvPicPr>
        <p:blipFill>
          <a:blip xmlns:r="http://schemas.openxmlformats.org/officeDocument/2006/relationships" r:embed="rId14"/>
          <a:stretch>
            <a:fillRect/>
          </a:stretch>
        </p:blipFill>
        <p:spPr>
          <a:xfrm rot="0">
            <a:off x="9651241" y="286282"/>
            <a:ext cx="8626621" cy="5755366"/>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DBC9B"/>
        </a:solidFill>
      </p:bgPr>
    </p:bg>
    <p:spTree>
      <p:nvGrpSpPr>
        <p:cNvPr id="45" name=""/>
        <p:cNvGrpSpPr/>
        <p:nvPr/>
      </p:nvGrpSpPr>
      <p:grpSpPr>
        <a:xfrm>
          <a:off x="0" y="0"/>
          <a:ext cx="0" cy="0"/>
          <a:chOff x="0" y="0"/>
          <a:chExt cx="0" cy="0"/>
        </a:xfrm>
      </p:grpSpPr>
      <p:sp>
        <p:nvSpPr>
          <p:cNvPr id="1048636"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37"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38"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39"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sp>
        <p:nvSpPr>
          <p:cNvPr id="1048640" name="Freeform 6"/>
          <p:cNvSpPr/>
          <p:nvPr/>
        </p:nvSpPr>
        <p:spPr>
          <a:xfrm rot="-3235210" flipH="0" flipV="0">
            <a:off x="16104934" y="-406743"/>
            <a:ext cx="1967466" cy="2388670"/>
          </a:xfrm>
          <a:custGeom>
            <a:avLst/>
            <a:ahLst/>
            <a:rect l="l" t="t" r="r" b="b"/>
            <a:pathLst>
              <a:path w="1967466" h="2388670">
                <a:moveTo>
                  <a:pt x="0" y="0"/>
                </a:moveTo>
                <a:lnTo>
                  <a:pt x="1967466" y="0"/>
                </a:lnTo>
                <a:lnTo>
                  <a:pt x="1967466" y="2388670"/>
                </a:lnTo>
                <a:lnTo>
                  <a:pt x="0" y="2388670"/>
                </a:lnTo>
                <a:lnTo>
                  <a:pt x="0" y="0"/>
                </a:lnTo>
                <a:close/>
              </a:path>
            </a:pathLst>
          </a:custGeom>
          <a:blipFill>
            <a:blip xmlns:r="http://schemas.openxmlformats.org/officeDocument/2006/relationships" r:embed="rId3"/>
            <a:stretch>
              <a:fillRect l="0" t="0" r="0" b="0"/>
            </a:stretch>
          </a:blipFill>
        </p:spPr>
      </p:sp>
      <p:sp>
        <p:nvSpPr>
          <p:cNvPr id="1048641" name="Freeform 7"/>
          <p:cNvSpPr/>
          <p:nvPr/>
        </p:nvSpPr>
        <p:spPr>
          <a:xfrm rot="2342120" flipH="1" flipV="0">
            <a:off x="796188" y="-4524203"/>
            <a:ext cx="1415980" cy="3030307"/>
          </a:xfrm>
          <a:custGeom>
            <a:avLst/>
            <a:ahLst/>
            <a:rect l="l" t="t" r="r" b="b"/>
            <a:pathLst>
              <a:path w="1415980" h="3030307">
                <a:moveTo>
                  <a:pt x="1415980" y="0"/>
                </a:moveTo>
                <a:lnTo>
                  <a:pt x="0" y="0"/>
                </a:lnTo>
                <a:lnTo>
                  <a:pt x="0" y="3030306"/>
                </a:lnTo>
                <a:lnTo>
                  <a:pt x="1415980" y="3030306"/>
                </a:lnTo>
                <a:lnTo>
                  <a:pt x="1415980" y="0"/>
                </a:lnTo>
                <a:close/>
              </a:path>
            </a:pathLst>
          </a:custGeom>
          <a:blipFill>
            <a:blip xmlns:r="http://schemas.openxmlformats.org/officeDocument/2006/relationships" r:embed="rId4"/>
            <a:stretch>
              <a:fillRect l="0" t="0" r="0" b="0"/>
            </a:stretch>
          </a:blipFill>
        </p:spPr>
      </p:sp>
      <p:graphicFrame>
        <p:nvGraphicFramePr>
          <p:cNvPr id="4194304" name="Table 8"/>
          <p:cNvGraphicFramePr>
            <a:graphicFrameLocks noGrp="1"/>
          </p:cNvGraphicFramePr>
          <p:nvPr/>
        </p:nvGraphicFramePr>
        <p:xfrm>
          <a:off x="293961" y="14265486"/>
          <a:ext cx="14790620" cy="5055012"/>
        </p:xfrm>
        <a:graphic>
          <a:graphicData uri="http://schemas.openxmlformats.org/drawingml/2006/table">
            <a:tbl>
              <a:tblPr/>
              <a:tblGrid>
                <a:gridCol w="3189547"/>
                <a:gridCol w="1289008"/>
                <a:gridCol w="1289008"/>
                <a:gridCol w="1289008"/>
                <a:gridCol w="1289008"/>
                <a:gridCol w="1289008"/>
                <a:gridCol w="1289008"/>
                <a:gridCol w="1289008"/>
                <a:gridCol w="1289008"/>
                <a:gridCol w="1289008"/>
              </a:tblGrid>
              <a:tr h="1011002">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ACTIVITIES</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JAN</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FEB</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MAR</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APR</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MAY</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JUN</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JUL</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AUG</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SEP</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D699"/>
                    </a:solidFill>
                  </a:tcPr>
                </a:tc>
              </a:tr>
              <a:tr h="1011002">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Activity 1</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EBCD"/>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AB8248"/>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AB8248"/>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r>
              <a:tr h="1011002">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Activity 2</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EBCD"/>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r>
              <a:tr h="1011002">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Activity 3</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EBCD"/>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AB8248"/>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AB8248"/>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r>
              <a:tr h="1011002">
                <a:tc>
                  <a:txBody>
                    <a:bodyPr anchor="t" rtlCol="0"/>
                    <a:p>
                      <a:pPr algn="ctr">
                        <a:lnSpc>
                          <a:spcPts val="2100"/>
                        </a:lnSpc>
                      </a:pPr>
                      <a:r>
                        <a:rPr b="1" sz="1500" lang="en-US">
                          <a:solidFill>
                            <a:srgbClr val="000000"/>
                          </a:solidFill>
                          <a:latin typeface="Martel Sans Bold"/>
                          <a:ea typeface="Martel Sans Bold"/>
                          <a:cs typeface="Martel Sans Bold"/>
                          <a:sym typeface="Martel Sans Bold"/>
                        </a:rPr>
                        <a:t>Activity 4</a:t>
                      </a: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EBCD"/>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F4E3"/>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c>
                  <a:txBody>
                    <a:bodyPr anchor="t" rtlCol="0"/>
                    <a:p>
                      <a:pPr algn="ctr">
                        <a:lnSpc>
                          <a:spcPts val="2100"/>
                        </a:lnSpc>
                      </a:pPr>
                      <a:endParaRPr sz="1100" lang="en-US"/>
                    </a:p>
                  </a:txBody>
                  <a:tcPr marL="190500" marR="190500" marT="190500" marB="190500" anchor="ctr">
                    <a:lnL w="47625" cap="flat" cmpd="sng" algn="ctr">
                      <a:solidFill>
                        <a:srgbClr val="FFD699"/>
                      </a:solidFill>
                      <a:prstDash val="solid"/>
                      <a:round/>
                      <a:headEnd type="none" w="med" len="med"/>
                      <a:tailEnd type="none" w="med" len="med"/>
                    </a:lnL>
                    <a:lnR w="47625" cap="flat" cmpd="sng" algn="ctr">
                      <a:solidFill>
                        <a:srgbClr val="FFD699"/>
                      </a:solidFill>
                      <a:prstDash val="solid"/>
                      <a:round/>
                      <a:headEnd type="none" w="med" len="med"/>
                      <a:tailEnd type="none" w="med" len="med"/>
                    </a:lnR>
                    <a:lnT w="47625" cap="flat" cmpd="sng" algn="ctr">
                      <a:solidFill>
                        <a:srgbClr val="FFD699"/>
                      </a:solidFill>
                      <a:prstDash val="solid"/>
                      <a:round/>
                      <a:headEnd type="none" w="med" len="med"/>
                      <a:tailEnd type="none" w="med" len="med"/>
                    </a:lnT>
                    <a:lnB w="47625" cap="flat" cmpd="sng" algn="ctr">
                      <a:solidFill>
                        <a:srgbClr val="FFD699"/>
                      </a:solidFill>
                      <a:prstDash val="solid"/>
                      <a:round/>
                      <a:headEnd type="none" w="med" len="med"/>
                      <a:tailEnd type="none" w="med" len="med"/>
                    </a:lnB>
                    <a:solidFill>
                      <a:srgbClr val="DDBC9B"/>
                    </a:solidFill>
                  </a:tcPr>
                </a:tc>
              </a:tr>
            </a:tbl>
          </a:graphicData>
        </a:graphic>
      </p:graphicFrame>
      <p:sp>
        <p:nvSpPr>
          <p:cNvPr id="1048642" name="TextBox 9"/>
          <p:cNvSpPr txBox="1"/>
          <p:nvPr/>
        </p:nvSpPr>
        <p:spPr>
          <a:xfrm rot="0">
            <a:off x="16268947" y="16472951"/>
            <a:ext cx="1134418"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03</a:t>
            </a:r>
          </a:p>
        </p:txBody>
      </p:sp>
      <p:sp>
        <p:nvSpPr>
          <p:cNvPr id="1048643" name="TextBox 10"/>
          <p:cNvSpPr txBox="1"/>
          <p:nvPr/>
        </p:nvSpPr>
        <p:spPr>
          <a:xfrm rot="0">
            <a:off x="6426865" y="16792992"/>
            <a:ext cx="7300305"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Timeline</a:t>
            </a:r>
          </a:p>
        </p:txBody>
      </p:sp>
      <p:sp>
        <p:nvSpPr>
          <p:cNvPr id="1048644" name=""/>
          <p:cNvSpPr txBox="1"/>
          <p:nvPr/>
        </p:nvSpPr>
        <p:spPr>
          <a:xfrm>
            <a:off x="935526" y="10542256"/>
            <a:ext cx="9962284" cy="8778240"/>
          </a:xfrm>
          <a:prstGeom prst="rect"/>
        </p:spPr>
        <p:txBody>
          <a:bodyPr rtlCol="0" wrap="square">
            <a:spAutoFit/>
          </a:bodyPr>
          <a:p>
            <a:pPr>
              <a:lnSpc>
                <a:spcPct val="150000"/>
              </a:lnSpc>
            </a:pPr>
            <a:r>
              <a:rPr b="0" sz="3200" lang="uz-UZ">
                <a:solidFill>
                  <a:srgbClr val="000000"/>
                </a:solidFill>
              </a:rPr>
              <a:t>Tarmoq xavfsizligi doirasida har qanday tarmoq xavfsizligi strategiyasining asosi bo'lishi kerak bo'lgan uchta asosiy yo'nalish mavjud: himoya qilish, aniqlash va javob berish. Himoyatarmoq xavfsizligiga tajovuzni oldini olish uchun mo'ljallangan har qanday xavfsizlik vositalari yoki siyosatlarini o'z ichiga oladi. Aniqlashtarmoq trafigini tahlil qilish va muammolarni zarar yetkazishidan oldin tezda aniqlash imkonini beruvchi resurslarni nazarda tutadi. Javobberish aniqlangan tarmoq xavfsizligi tahdidlariga javob berish va ularni imkon qadar tezroq hal qilish qobiliyati. Afsuski, aksariyat korxonalar siyosatga qanday amal qilishni va buni to'g'ri bajarishni bilishmaydi.</a:t>
            </a:r>
            <a:endParaRPr b="0" sz="2800" lang="uz-UZ">
              <a:solidFill>
                <a:srgbClr val="000000"/>
              </a:solidFill>
            </a:endParaRPr>
          </a:p>
        </p:txBody>
      </p:sp>
      <p:pic>
        <p:nvPicPr>
          <p:cNvPr id="2097154" name=""/>
          <p:cNvPicPr>
            <a:picLocks/>
          </p:cNvPicPr>
          <p:nvPr/>
        </p:nvPicPr>
        <p:blipFill>
          <a:blip xmlns:r="http://schemas.openxmlformats.org/officeDocument/2006/relationships" r:embed="rId5"/>
          <a:stretch>
            <a:fillRect/>
          </a:stretch>
        </p:blipFill>
        <p:spPr>
          <a:xfrm rot="0">
            <a:off x="7689270" y="14265486"/>
            <a:ext cx="7594024" cy="7599684"/>
          </a:xfrm>
          <a:prstGeom prst="rect"/>
        </p:spPr>
      </p:pic>
      <p:sp>
        <p:nvSpPr>
          <p:cNvPr id="1048869" name=""/>
          <p:cNvSpPr txBox="1"/>
          <p:nvPr/>
        </p:nvSpPr>
        <p:spPr>
          <a:xfrm>
            <a:off x="293961" y="365759"/>
            <a:ext cx="10127331" cy="9502140"/>
          </a:xfrm>
          <a:prstGeom prst="rect"/>
        </p:spPr>
        <p:txBody>
          <a:bodyPr rtlCol="0" wrap="square">
            <a:spAutoFit/>
          </a:bodyPr>
          <a:p>
            <a:pPr>
              <a:lnSpc>
                <a:spcPct val="150000"/>
              </a:lnSpc>
            </a:pPr>
            <a:r>
              <a:rPr b="1" sz="3200" lang="uz-UZ">
                <a:solidFill>
                  <a:srgbClr val="008000"/>
                </a:solidFill>
              </a:rPr>
              <a:t>Oila ikki yo’nalishda mavjud bo’ladi: </a:t>
            </a:r>
            <a:r>
              <a:rPr b="1" sz="3200" lang="uz-UZ">
                <a:solidFill>
                  <a:srgbClr val="800000"/>
                </a:solidFill>
              </a:rPr>
              <a:t>kichik ijtimoiy guruh sifatida va ijtimoiy institut</a:t>
            </a:r>
            <a:r>
              <a:rPr b="1" sz="3200" lang="uz-UZ">
                <a:solidFill>
                  <a:srgbClr val="330066"/>
                </a:solidFill>
              </a:rPr>
              <a:t> sifatida. Birinchi holatda u qarindoshlik asosida tuzilgan va birga yashash bilan birlashtirilgan hamjamiyatdir. Ikkinchisida esa insonlarning kundalik hayoti kechadigan ijtimoiy institutdir. Inson jamiyatida oila bir nechta vazifalarni bajaradi: reproduktiv -homilani davom ettirish bilan bog’liq O’zbekistonda ko’p bolali oilalarning mavjudligi bilan bir qatorda oila a’zolari sonining qisqarishi ham kuzatilmoqda. Bu hodisalar asosan moddiy-iqtisodiy qiyinchiliklar, ma’naviy inqiroz, yosh oilalarning ota-ona uyidan ajralib chiqishi, tibbiy xizmatning past darajasi, noqulay ekologik holat bilan izohlanadi.</a:t>
            </a:r>
            <a:endParaRPr b="1" sz="2800" lang="uz-UZ">
              <a:solidFill>
                <a:srgbClr val="330066"/>
              </a:solidFill>
            </a:endParaRPr>
          </a:p>
        </p:txBody>
      </p:sp>
      <p:pic>
        <p:nvPicPr>
          <p:cNvPr id="2097170" name=""/>
          <p:cNvPicPr>
            <a:picLocks/>
          </p:cNvPicPr>
          <p:nvPr/>
        </p:nvPicPr>
        <p:blipFill>
          <a:blip xmlns:r="http://schemas.openxmlformats.org/officeDocument/2006/relationships" r:embed="rId6"/>
          <a:stretch>
            <a:fillRect/>
          </a:stretch>
        </p:blipFill>
        <p:spPr>
          <a:xfrm rot="0">
            <a:off x="10442864" y="3351481"/>
            <a:ext cx="7845136" cy="5237546"/>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46" name=""/>
        <p:cNvGrpSpPr/>
        <p:nvPr/>
      </p:nvGrpSpPr>
      <p:grpSpPr>
        <a:xfrm>
          <a:off x="0" y="0"/>
          <a:ext cx="0" cy="0"/>
          <a:chOff x="0" y="0"/>
          <a:chExt cx="0" cy="0"/>
        </a:xfrm>
      </p:grpSpPr>
      <p:sp>
        <p:nvSpPr>
          <p:cNvPr id="1048645"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46"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47"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48"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txBody>
          <a:bodyPr/>
          <a:p>
            <a:r>
              <a:rPr altLang="en-US" lang="zh-CN"/>
              <a:t>
</a:t>
            </a:r>
            <a:endParaRPr altLang="en-US" lang="zh-CN"/>
          </a:p>
        </p:txBody>
      </p:sp>
      <p:sp>
        <p:nvSpPr>
          <p:cNvPr id="1048649" name="Freeform 6"/>
          <p:cNvSpPr/>
          <p:nvPr/>
        </p:nvSpPr>
        <p:spPr>
          <a:xfrm rot="-2254104" flipH="0" flipV="0">
            <a:off x="15490431" y="-1160582"/>
            <a:ext cx="4641433" cy="3021151"/>
          </a:xfrm>
          <a:custGeom>
            <a:avLst/>
            <a:ahLst/>
            <a:rect l="l" t="t" r="r" b="b"/>
            <a:pathLst>
              <a:path w="4641433" h="3021151">
                <a:moveTo>
                  <a:pt x="0" y="0"/>
                </a:moveTo>
                <a:lnTo>
                  <a:pt x="4641433" y="0"/>
                </a:lnTo>
                <a:lnTo>
                  <a:pt x="4641433" y="3021151"/>
                </a:lnTo>
                <a:lnTo>
                  <a:pt x="0" y="3021151"/>
                </a:lnTo>
                <a:lnTo>
                  <a:pt x="0" y="0"/>
                </a:lnTo>
                <a:close/>
              </a:path>
            </a:pathLst>
          </a:custGeom>
          <a:blipFill>
            <a:blip xmlns:r="http://schemas.openxmlformats.org/officeDocument/2006/relationships" r:embed="rId3"/>
            <a:stretch>
              <a:fillRect l="0" t="0" r="0" b="0"/>
            </a:stretch>
          </a:blipFill>
        </p:spPr>
      </p:sp>
      <p:sp>
        <p:nvSpPr>
          <p:cNvPr id="1048650" name="Freeform 7"/>
          <p:cNvSpPr/>
          <p:nvPr/>
        </p:nvSpPr>
        <p:spPr>
          <a:xfrm rot="0" flipH="0" flipV="0">
            <a:off x="-1704158" y="-1028700"/>
            <a:ext cx="4535351" cy="4114800"/>
          </a:xfrm>
          <a:custGeom>
            <a:avLst/>
            <a:ahLst/>
            <a:rect l="l" t="t" r="r" b="b"/>
            <a:pathLst>
              <a:path w="4535351" h="4114800">
                <a:moveTo>
                  <a:pt x="0" y="0"/>
                </a:moveTo>
                <a:lnTo>
                  <a:pt x="4535351" y="0"/>
                </a:lnTo>
                <a:lnTo>
                  <a:pt x="4535351" y="4114800"/>
                </a:lnTo>
                <a:lnTo>
                  <a:pt x="0" y="4114800"/>
                </a:lnTo>
                <a:lnTo>
                  <a:pt x="0" y="0"/>
                </a:lnTo>
                <a:close/>
              </a:path>
            </a:pathLst>
          </a:custGeom>
          <a:blipFill>
            <a:blip xmlns:r="http://schemas.openxmlformats.org/officeDocument/2006/relationships" r:embed="rId4"/>
            <a:stretch>
              <a:fillRect l="0" t="0" r="0" b="0"/>
            </a:stretch>
          </a:blipFill>
        </p:spPr>
      </p:sp>
      <p:sp>
        <p:nvSpPr>
          <p:cNvPr id="1048651" name="Freeform 8"/>
          <p:cNvSpPr/>
          <p:nvPr/>
        </p:nvSpPr>
        <p:spPr>
          <a:xfrm rot="0" flipH="0" flipV="0">
            <a:off x="440704" y="479075"/>
            <a:ext cx="17417144" cy="9616554"/>
          </a:xfrm>
          <a:custGeom>
            <a:avLst/>
            <a:ahLst/>
            <a:rect l="l" t="t" r="r" b="b"/>
            <a:pathLst>
              <a:path w="5855091" h="1767811">
                <a:moveTo>
                  <a:pt x="0" y="0"/>
                </a:moveTo>
                <a:lnTo>
                  <a:pt x="5855091" y="0"/>
                </a:lnTo>
                <a:lnTo>
                  <a:pt x="5855091" y="1767811"/>
                </a:lnTo>
                <a:lnTo>
                  <a:pt x="0" y="1767811"/>
                </a:lnTo>
                <a:lnTo>
                  <a:pt x="0" y="0"/>
                </a:lnTo>
                <a:close/>
              </a:path>
            </a:pathLst>
          </a:custGeom>
          <a:blipFill>
            <a:blip xmlns:r="http://schemas.openxmlformats.org/officeDocument/2006/relationships" r:embed="rId5"/>
            <a:stretch>
              <a:fillRect l="0" t="0" r="0" b="0"/>
            </a:stretch>
          </a:blipFill>
        </p:spPr>
      </p:sp>
      <p:sp>
        <p:nvSpPr>
          <p:cNvPr id="1048652" name="Freeform 9"/>
          <p:cNvSpPr/>
          <p:nvPr/>
        </p:nvSpPr>
        <p:spPr>
          <a:xfrm rot="0" flipH="0" flipV="0">
            <a:off x="3674136" y="15163771"/>
            <a:ext cx="5855091" cy="1767811"/>
          </a:xfrm>
          <a:custGeom>
            <a:avLst/>
            <a:ahLst/>
            <a:rect l="l" t="t" r="r" b="b"/>
            <a:pathLst>
              <a:path w="5855091" h="1767811">
                <a:moveTo>
                  <a:pt x="0" y="0"/>
                </a:moveTo>
                <a:lnTo>
                  <a:pt x="5855091" y="0"/>
                </a:lnTo>
                <a:lnTo>
                  <a:pt x="5855091" y="1767811"/>
                </a:lnTo>
                <a:lnTo>
                  <a:pt x="0" y="1767811"/>
                </a:lnTo>
                <a:lnTo>
                  <a:pt x="0" y="0"/>
                </a:lnTo>
                <a:close/>
              </a:path>
            </a:pathLst>
          </a:custGeom>
          <a:blipFill>
            <a:blip xmlns:r="http://schemas.openxmlformats.org/officeDocument/2006/relationships" r:embed="rId5"/>
            <a:stretch>
              <a:fillRect l="0" t="0" r="0" b="0"/>
            </a:stretch>
          </a:blipFill>
        </p:spPr>
      </p:sp>
      <p:sp>
        <p:nvSpPr>
          <p:cNvPr id="1048653" name="TextBox 10"/>
          <p:cNvSpPr txBox="1"/>
          <p:nvPr/>
        </p:nvSpPr>
        <p:spPr>
          <a:xfrm rot="0">
            <a:off x="16240373" y="17597206"/>
            <a:ext cx="1179047" cy="640080"/>
          </a:xfrm>
          <a:prstGeom prst="rect"/>
        </p:spPr>
        <p:txBody>
          <a:bodyPr anchor="t" bIns="0" lIns="0" rIns="0" rtlCol="0" tIns="0">
            <a:spAutoFit/>
          </a:bodyPr>
          <a:p>
            <a:pPr algn="ctr">
              <a:lnSpc>
                <a:spcPts val="5040"/>
              </a:lnSpc>
            </a:pPr>
          </a:p>
        </p:txBody>
      </p:sp>
      <p:sp>
        <p:nvSpPr>
          <p:cNvPr id="1048654" name="TextBox 11"/>
          <p:cNvSpPr txBox="1"/>
          <p:nvPr/>
        </p:nvSpPr>
        <p:spPr>
          <a:xfrm rot="0">
            <a:off x="3233879" y="12293600"/>
            <a:ext cx="11286612"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Risk Management Plan</a:t>
            </a:r>
          </a:p>
        </p:txBody>
      </p:sp>
      <p:sp>
        <p:nvSpPr>
          <p:cNvPr id="1048655" name="TextBox 12"/>
          <p:cNvSpPr txBox="1"/>
          <p:nvPr/>
        </p:nvSpPr>
        <p:spPr>
          <a:xfrm rot="0">
            <a:off x="3993905" y="14325589"/>
            <a:ext cx="5739656" cy="640080"/>
          </a:xfrm>
          <a:prstGeom prst="rect"/>
        </p:spPr>
        <p:txBody>
          <a:bodyPr anchor="t" bIns="0" lIns="0" rIns="0" rtlCol="0" tIns="0">
            <a:spAutoFit/>
          </a:bodyPr>
          <a:p>
            <a:pPr algn="ctr">
              <a:lnSpc>
                <a:spcPts val="5040"/>
              </a:lnSpc>
            </a:pPr>
            <a:r>
              <a:rPr b="1" sz="3600" lang="en-US">
                <a:solidFill>
                  <a:srgbClr val="F0D8C0"/>
                </a:solidFill>
                <a:latin typeface="Martel Sans Bold"/>
                <a:ea typeface="Martel Sans Bold"/>
                <a:cs typeface="Martel Sans Bold"/>
                <a:sym typeface="Martel Sans Bold"/>
              </a:rPr>
              <a:t>Potential Risks</a:t>
            </a:r>
          </a:p>
        </p:txBody>
      </p:sp>
      <p:sp>
        <p:nvSpPr>
          <p:cNvPr id="1048656" name="TextBox 13"/>
          <p:cNvSpPr txBox="1"/>
          <p:nvPr/>
        </p:nvSpPr>
        <p:spPr>
          <a:xfrm rot="0">
            <a:off x="10888264" y="13395960"/>
            <a:ext cx="3632227"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Mitigation</a:t>
            </a:r>
          </a:p>
        </p:txBody>
      </p:sp>
      <p:sp>
        <p:nvSpPr>
          <p:cNvPr id="1048657" name="TextBox 14"/>
          <p:cNvSpPr txBox="1"/>
          <p:nvPr/>
        </p:nvSpPr>
        <p:spPr>
          <a:xfrm rot="0">
            <a:off x="3233878" y="14279865"/>
            <a:ext cx="7782812" cy="373380"/>
          </a:xfrm>
          <a:prstGeom prst="rect"/>
        </p:spPr>
        <p:txBody>
          <a:bodyPr anchor="t" bIns="0" lIns="0" rIns="0" rtlCol="0" tIns="0">
            <a:spAutoFit/>
          </a:bodyPr>
          <a:p>
            <a:pPr algn="ctr">
              <a:lnSpc>
                <a:spcPts val="2940"/>
              </a:lnSpc>
            </a:pPr>
            <a:r>
              <a:rPr b="1" sz="2100" lang="en-US">
                <a:solidFill>
                  <a:srgbClr val="865639"/>
                </a:solidFill>
                <a:latin typeface="Martel Sans Bold"/>
                <a:ea typeface="Martel Sans Bold"/>
                <a:cs typeface="Martel Sans Bold"/>
                <a:sym typeface="Martel Sans Bold"/>
              </a:rPr>
              <a:t>Lorem ipsum dolor sit amet, consectetur adipiscing elit.</a:t>
            </a:r>
          </a:p>
        </p:txBody>
      </p:sp>
      <p:sp>
        <p:nvSpPr>
          <p:cNvPr id="1048658" name="TextBox 15"/>
          <p:cNvSpPr txBox="1"/>
          <p:nvPr/>
        </p:nvSpPr>
        <p:spPr>
          <a:xfrm rot="0">
            <a:off x="3674137" y="13342619"/>
            <a:ext cx="7342552" cy="373381"/>
          </a:xfrm>
          <a:prstGeom prst="rect"/>
        </p:spPr>
        <p:txBody>
          <a:bodyPr anchor="t" bIns="0" lIns="0" rIns="0" rtlCol="0" tIns="0">
            <a:spAutoFit/>
          </a:bodyPr>
          <a:p>
            <a:pPr algn="ctr">
              <a:lnSpc>
                <a:spcPts val="2940"/>
              </a:lnSpc>
            </a:pPr>
            <a:r>
              <a:rPr b="1" sz="2100" lang="en-US">
                <a:solidFill>
                  <a:srgbClr val="865639"/>
                </a:solidFill>
                <a:latin typeface="Martel Sans Bold"/>
                <a:ea typeface="Martel Sans Bold"/>
                <a:cs typeface="Martel Sans Bold"/>
                <a:sym typeface="Martel Sans Bold"/>
              </a:rPr>
              <a:t>Lorem ipsum dolor sit amet, consectetur adipiscing elit.</a:t>
            </a:r>
          </a:p>
        </p:txBody>
      </p:sp>
      <p:sp>
        <p:nvSpPr>
          <p:cNvPr id="1048659" name="Freeform 16"/>
          <p:cNvSpPr/>
          <p:nvPr/>
        </p:nvSpPr>
        <p:spPr>
          <a:xfrm rot="0" flipH="0" flipV="0">
            <a:off x="8578858" y="13395960"/>
            <a:ext cx="5941633" cy="1767811"/>
          </a:xfrm>
          <a:custGeom>
            <a:avLst/>
            <a:ahLst/>
            <a:rect l="l" t="t" r="r" b="b"/>
            <a:pathLst>
              <a:path w="5941633" h="1767811">
                <a:moveTo>
                  <a:pt x="0" y="0"/>
                </a:moveTo>
                <a:lnTo>
                  <a:pt x="5941632" y="0"/>
                </a:lnTo>
                <a:lnTo>
                  <a:pt x="5941632" y="1767811"/>
                </a:lnTo>
                <a:lnTo>
                  <a:pt x="0" y="1767811"/>
                </a:lnTo>
                <a:lnTo>
                  <a:pt x="0" y="0"/>
                </a:lnTo>
                <a:close/>
              </a:path>
            </a:pathLst>
          </a:custGeom>
          <a:blipFill>
            <a:blip xmlns:r="http://schemas.openxmlformats.org/officeDocument/2006/relationships" r:embed="rId6"/>
            <a:stretch>
              <a:fillRect l="0" t="0" r="0" b="0"/>
            </a:stretch>
          </a:blipFill>
        </p:spPr>
      </p:sp>
      <p:sp>
        <p:nvSpPr>
          <p:cNvPr id="1048660" name="Freeform 17"/>
          <p:cNvSpPr/>
          <p:nvPr/>
        </p:nvSpPr>
        <p:spPr>
          <a:xfrm rot="0" flipH="0" flipV="0">
            <a:off x="10888264" y="13716000"/>
            <a:ext cx="5941633" cy="1767811"/>
          </a:xfrm>
          <a:custGeom>
            <a:avLst/>
            <a:ahLst/>
            <a:rect l="l" t="t" r="r" b="b"/>
            <a:pathLst>
              <a:path w="5941633" h="1767811">
                <a:moveTo>
                  <a:pt x="0" y="0"/>
                </a:moveTo>
                <a:lnTo>
                  <a:pt x="5941633" y="0"/>
                </a:lnTo>
                <a:lnTo>
                  <a:pt x="5941633" y="1767811"/>
                </a:lnTo>
                <a:lnTo>
                  <a:pt x="0" y="1767811"/>
                </a:lnTo>
                <a:lnTo>
                  <a:pt x="0" y="0"/>
                </a:lnTo>
                <a:close/>
              </a:path>
            </a:pathLst>
          </a:custGeom>
          <a:blipFill>
            <a:blip xmlns:r="http://schemas.openxmlformats.org/officeDocument/2006/relationships" r:embed="rId6"/>
            <a:stretch>
              <a:fillRect l="0" t="0" r="0" b="0"/>
            </a:stretch>
          </a:blipFill>
        </p:spPr>
      </p:sp>
      <p:sp>
        <p:nvSpPr>
          <p:cNvPr id="1048661" name="TextBox 18"/>
          <p:cNvSpPr txBox="1"/>
          <p:nvPr/>
        </p:nvSpPr>
        <p:spPr>
          <a:xfrm rot="0">
            <a:off x="8431273" y="14093175"/>
            <a:ext cx="7243921" cy="746760"/>
          </a:xfrm>
          <a:prstGeom prst="rect"/>
        </p:spPr>
        <p:txBody>
          <a:bodyPr anchor="t" bIns="0" lIns="0" rIns="0" rtlCol="0" tIns="0">
            <a:spAutoFit/>
          </a:bodyPr>
          <a:p>
            <a:pPr algn="ctr">
              <a:lnSpc>
                <a:spcPts val="2940"/>
              </a:lnSpc>
            </a:pPr>
            <a:r>
              <a:rPr b="1" sz="2100" lang="en-US">
                <a:solidFill>
                  <a:srgbClr val="F0D8C0"/>
                </a:solidFill>
                <a:latin typeface="Martel Sans Bold"/>
                <a:ea typeface="Martel Sans Bold"/>
                <a:cs typeface="Martel Sans Bold"/>
                <a:sym typeface="Martel Sans Bold"/>
              </a:rPr>
              <a:t>Lorem ipsum dolor sit amet, consectetur adipiscing elit. Duis urna quam, convallis ut vestibulum vel, aliquet quis ligula. </a:t>
            </a:r>
          </a:p>
        </p:txBody>
      </p:sp>
      <p:sp>
        <p:nvSpPr>
          <p:cNvPr id="1048662" name="Freeform 19"/>
          <p:cNvSpPr/>
          <p:nvPr/>
        </p:nvSpPr>
        <p:spPr>
          <a:xfrm rot="0" flipH="0" flipV="0">
            <a:off x="9733561" y="14599905"/>
            <a:ext cx="5941633" cy="1767811"/>
          </a:xfrm>
          <a:custGeom>
            <a:avLst/>
            <a:ahLst/>
            <a:rect l="l" t="t" r="r" b="b"/>
            <a:pathLst>
              <a:path w="5941633" h="1767811">
                <a:moveTo>
                  <a:pt x="0" y="0"/>
                </a:moveTo>
                <a:lnTo>
                  <a:pt x="5941632" y="0"/>
                </a:lnTo>
                <a:lnTo>
                  <a:pt x="5941632" y="1767811"/>
                </a:lnTo>
                <a:lnTo>
                  <a:pt x="0" y="1767811"/>
                </a:lnTo>
                <a:lnTo>
                  <a:pt x="0" y="0"/>
                </a:lnTo>
                <a:close/>
              </a:path>
            </a:pathLst>
          </a:custGeom>
          <a:blipFill>
            <a:blip xmlns:r="http://schemas.openxmlformats.org/officeDocument/2006/relationships" r:embed="rId6"/>
            <a:stretch>
              <a:fillRect l="0" t="0" r="0" b="0"/>
            </a:stretch>
          </a:blipFill>
        </p:spPr>
      </p:sp>
      <p:sp>
        <p:nvSpPr>
          <p:cNvPr id="1048663" name="Freeform 20"/>
          <p:cNvSpPr/>
          <p:nvPr/>
        </p:nvSpPr>
        <p:spPr>
          <a:xfrm rot="0" flipH="0" flipV="0">
            <a:off x="11329822" y="14599978"/>
            <a:ext cx="5941633" cy="1767811"/>
          </a:xfrm>
          <a:custGeom>
            <a:avLst/>
            <a:ahLst/>
            <a:rect l="l" t="t" r="r" b="b"/>
            <a:pathLst>
              <a:path w="5941633" h="1767811">
                <a:moveTo>
                  <a:pt x="0" y="0"/>
                </a:moveTo>
                <a:lnTo>
                  <a:pt x="5941633" y="0"/>
                </a:lnTo>
                <a:lnTo>
                  <a:pt x="5941633" y="1767811"/>
                </a:lnTo>
                <a:lnTo>
                  <a:pt x="0" y="1767811"/>
                </a:lnTo>
                <a:lnTo>
                  <a:pt x="0" y="0"/>
                </a:lnTo>
                <a:close/>
              </a:path>
            </a:pathLst>
          </a:custGeom>
          <a:blipFill>
            <a:blip xmlns:r="http://schemas.openxmlformats.org/officeDocument/2006/relationships" r:embed="rId6"/>
            <a:stretch>
              <a:fillRect l="0" t="0" r="0" b="0"/>
            </a:stretch>
          </a:blipFill>
        </p:spPr>
      </p:sp>
      <p:sp>
        <p:nvSpPr>
          <p:cNvPr id="1048664" name="TextBox 21"/>
          <p:cNvSpPr txBox="1"/>
          <p:nvPr/>
        </p:nvSpPr>
        <p:spPr>
          <a:xfrm rot="0">
            <a:off x="8578858" y="14828498"/>
            <a:ext cx="7243921" cy="746760"/>
          </a:xfrm>
          <a:prstGeom prst="rect"/>
        </p:spPr>
        <p:txBody>
          <a:bodyPr anchor="t" bIns="0" lIns="0" rIns="0" rtlCol="0" tIns="0">
            <a:spAutoFit/>
          </a:bodyPr>
          <a:p>
            <a:pPr algn="ctr">
              <a:lnSpc>
                <a:spcPts val="2940"/>
              </a:lnSpc>
            </a:pPr>
            <a:r>
              <a:rPr b="1" sz="2100" lang="en-US">
                <a:solidFill>
                  <a:srgbClr val="F0D8C0"/>
                </a:solidFill>
                <a:latin typeface="Martel Sans Bold"/>
                <a:ea typeface="Martel Sans Bold"/>
                <a:cs typeface="Martel Sans Bold"/>
                <a:sym typeface="Martel Sans Bold"/>
              </a:rPr>
              <a:t>Lorem ipsum dolor sit amet, consectetur adipiscing elit. Duis urna quam, convallis ut vestibulum vel, aliquet quis ligula. </a:t>
            </a:r>
          </a:p>
        </p:txBody>
      </p:sp>
      <p:sp>
        <p:nvSpPr>
          <p:cNvPr id="1048665" name=""/>
          <p:cNvSpPr txBox="1"/>
          <p:nvPr/>
        </p:nvSpPr>
        <p:spPr>
          <a:xfrm>
            <a:off x="2558761" y="13285412"/>
            <a:ext cx="10631199" cy="7292340"/>
          </a:xfrm>
          <a:prstGeom prst="rect"/>
        </p:spPr>
        <p:txBody>
          <a:bodyPr rtlCol="0" wrap="square">
            <a:spAutoFit/>
          </a:bodyPr>
          <a:p>
            <a:pPr>
              <a:lnSpc>
                <a:spcPct val="150000"/>
              </a:lnSpc>
            </a:pPr>
            <a:r>
              <a:rPr b="1" sz="3600" lang="uz-UZ">
                <a:solidFill>
                  <a:srgbClr val="993300"/>
                </a:solidFill>
              </a:rPr>
              <a:t>AQSH va Yevropa bo ylab 4100 nafar rahbar, bo</a:t>
            </a:r>
            <a:r>
              <a:rPr b="1" sz="3600" lang="en-US">
                <a:solidFill>
                  <a:srgbClr val="993300"/>
                </a:solidFill>
              </a:rPr>
              <a:t>'</a:t>
            </a:r>
            <a:r>
              <a:rPr b="1" sz="3600" lang="en-US">
                <a:solidFill>
                  <a:srgbClr val="993300"/>
                </a:solidFill>
              </a:rPr>
              <a:t>l</a:t>
            </a:r>
            <a:r>
              <a:rPr b="1" sz="3600" lang="uz-UZ">
                <a:solidFill>
                  <a:srgbClr val="993300"/>
                </a:solidFill>
              </a:rPr>
              <a:t>im boshliqlari, IT-menejerlari va boshqa muhim mutaxassislar ishtirokida o tkazilgan so rovda ma lum bo Idiki, har to rt tashkilotdan deyarli uch nafari (73 foiz) 3 nafari yangi darajadagi kiberxavfsizlik strategiyasini ishlab chiqmoqda. Bu tobora kuchayib borayotgan tahdiddir, chunki tarmoq buzilishi sodir bo'lganda va zararli tahdidlar paydo bo lganda, faqat ma'lumotlarning o'zi emas, balki ko'proq xavf tug'diradi.</a:t>
            </a:r>
            <a:endParaRPr b="1" sz="2800" lang="uz-UZ">
              <a:solidFill>
                <a:srgbClr val="993300"/>
              </a:solidFill>
            </a:endParaRPr>
          </a:p>
        </p:txBody>
      </p:sp>
      <p:pic>
        <p:nvPicPr>
          <p:cNvPr id="2097155" name=""/>
          <p:cNvPicPr>
            <a:picLocks/>
          </p:cNvPicPr>
          <p:nvPr/>
        </p:nvPicPr>
        <p:blipFill>
          <a:blip xmlns:r="http://schemas.openxmlformats.org/officeDocument/2006/relationships" r:embed="rId7"/>
          <a:srcRect l="15342" t="0" r="15342" b="-32"/>
          <a:stretch>
            <a:fillRect/>
          </a:stretch>
        </p:blipFill>
        <p:spPr>
          <a:xfrm>
            <a:off x="11549674" y="14839934"/>
            <a:ext cx="6420545" cy="6425330"/>
          </a:xfrm>
          <a:prstGeom prst="ellipse"/>
        </p:spPr>
      </p:pic>
      <p:sp>
        <p:nvSpPr>
          <p:cNvPr id="1048870" name=""/>
          <p:cNvSpPr txBox="1"/>
          <p:nvPr/>
        </p:nvSpPr>
        <p:spPr>
          <a:xfrm>
            <a:off x="1020786" y="1411827"/>
            <a:ext cx="10440698" cy="8054340"/>
          </a:xfrm>
          <a:prstGeom prst="rect"/>
        </p:spPr>
        <p:txBody>
          <a:bodyPr rtlCol="0" wrap="square">
            <a:spAutoFit/>
          </a:bodyPr>
          <a:p>
            <a:pPr>
              <a:lnSpc>
                <a:spcPct val="150000"/>
              </a:lnSpc>
            </a:pPr>
            <a:r>
              <a:rPr b="1" sz="3200" lang="uz-UZ">
                <a:solidFill>
                  <a:srgbClr val="6600CC"/>
                </a:solidFill>
              </a:rPr>
              <a:t>Iqtisodiy -oilaning bir a’zosi tomonidan boshqalar uchun moddiy mablag’lar topilishi, voyaga yetmaganlar va qariyalarni moddiy ta’minlash, pul mablag’larini</a:t>
            </a:r>
            <a:r>
              <a:rPr b="1" sz="3200" lang="en-US">
                <a:solidFill>
                  <a:srgbClr val="6600CC"/>
                </a:solidFill>
              </a:rPr>
              <a:t> </a:t>
            </a:r>
            <a:r>
              <a:rPr b="1" sz="3200" lang="uz-UZ">
                <a:solidFill>
                  <a:srgbClr val="6600CC"/>
                </a:solidFill>
              </a:rPr>
              <a:t>to’plash. Zamonaviy bozor munosabatlari mulk to’plash, mulkka ega bo’lish, meros masalalarida oilaning iqtisodiy vazifasini faollashuvini talab qiladi. Ijtimoiylashuv vazifasi-oila bola shakllanishiga ta’sir qiluvchi birinchi va asosiy ijtimoiy guruh hisoblanadi. Oilada ota-onalar va bolalarning tabiiy- biologik va ijtimoiy aloqalari uzviy bog’lanib keladi. Oila mikromuhit sifatida bolaning ruhiy, jismoniy va ijtimoiy rivojlanishiga o’z ta’sirini ko’rsatadi. </a:t>
            </a:r>
            <a:endParaRPr b="1" sz="2800" lang="uz-UZ">
              <a:solidFill>
                <a:srgbClr val="6600CC"/>
              </a:solidFill>
            </a:endParaRPr>
          </a:p>
        </p:txBody>
      </p:sp>
      <p:pic>
        <p:nvPicPr>
          <p:cNvPr id="2097171" name=""/>
          <p:cNvPicPr>
            <a:picLocks/>
          </p:cNvPicPr>
          <p:nvPr/>
        </p:nvPicPr>
        <p:blipFill>
          <a:blip xmlns:r="http://schemas.openxmlformats.org/officeDocument/2006/relationships" r:embed="rId8"/>
          <a:stretch>
            <a:fillRect/>
          </a:stretch>
        </p:blipFill>
        <p:spPr>
          <a:xfrm rot="0">
            <a:off x="11830113" y="2054947"/>
            <a:ext cx="6441130" cy="6445932"/>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47" name=""/>
        <p:cNvGrpSpPr/>
        <p:nvPr/>
      </p:nvGrpSpPr>
      <p:grpSpPr>
        <a:xfrm>
          <a:off x="0" y="0"/>
          <a:ext cx="0" cy="0"/>
          <a:chOff x="0" y="0"/>
          <a:chExt cx="0" cy="0"/>
        </a:xfrm>
      </p:grpSpPr>
      <p:sp>
        <p:nvSpPr>
          <p:cNvPr id="1048666"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67"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68"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pic>
        <p:nvPicPr>
          <p:cNvPr id="2097156" name="Picture 5"/>
          <p:cNvPicPr>
            <a:picLocks noChangeAspect="1"/>
          </p:cNvPicPr>
          <p:nvPr/>
        </p:nvPicPr>
        <p:blipFill>
          <a:blip xmlns:r="http://schemas.openxmlformats.org/officeDocument/2006/relationships" r:embed="rId2"/>
          <a:stretch>
            <a:fillRect/>
          </a:stretch>
        </p:blipFill>
        <p:spPr>
          <a:xfrm rot="0">
            <a:off x="2359115" y="16616953"/>
            <a:ext cx="8336899" cy="5748766"/>
          </a:xfrm>
          <a:prstGeom prst="rect"/>
        </p:spPr>
      </p:pic>
      <p:pic>
        <p:nvPicPr>
          <p:cNvPr id="2097157" name="Picture 6"/>
          <p:cNvPicPr>
            <a:picLocks noChangeAspect="1"/>
          </p:cNvPicPr>
          <p:nvPr/>
        </p:nvPicPr>
        <p:blipFill>
          <a:blip xmlns:r="http://schemas.openxmlformats.org/officeDocument/2006/relationships" r:embed="rId3"/>
          <a:stretch>
            <a:fillRect/>
          </a:stretch>
        </p:blipFill>
        <p:spPr>
          <a:xfrm rot="0">
            <a:off x="8001001" y="15175875"/>
            <a:ext cx="9258300" cy="2855586"/>
          </a:xfrm>
          <a:prstGeom prst="rect"/>
        </p:spPr>
      </p:pic>
      <p:pic>
        <p:nvPicPr>
          <p:cNvPr id="2097158" name="Picture 7"/>
          <p:cNvPicPr>
            <a:picLocks noChangeAspect="1"/>
          </p:cNvPicPr>
          <p:nvPr/>
        </p:nvPicPr>
        <p:blipFill>
          <a:blip xmlns:r="http://schemas.openxmlformats.org/officeDocument/2006/relationships" r:embed="rId4"/>
          <a:stretch>
            <a:fillRect/>
          </a:stretch>
        </p:blipFill>
        <p:spPr>
          <a:xfrm rot="0">
            <a:off x="8001001" y="15725321"/>
            <a:ext cx="9258300" cy="2855586"/>
          </a:xfrm>
          <a:prstGeom prst="rect"/>
        </p:spPr>
      </p:pic>
      <p:sp>
        <p:nvSpPr>
          <p:cNvPr id="1048669" name="Freeform 8"/>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5"/>
            <a:stretch>
              <a:fillRect l="0" t="0" r="0" b="0"/>
            </a:stretch>
          </a:blipFill>
        </p:spPr>
        <p:txBody>
          <a:bodyPr/>
          <a:p>
            <a:endParaRPr altLang="en-US" lang="zh-CN"/>
          </a:p>
        </p:txBody>
      </p:sp>
      <p:sp>
        <p:nvSpPr>
          <p:cNvPr id="1048670" name="Freeform 9"/>
          <p:cNvSpPr/>
          <p:nvPr/>
        </p:nvSpPr>
        <p:spPr>
          <a:xfrm rot="3331084" flipH="0" flipV="0">
            <a:off x="-34022" y="-1314229"/>
            <a:ext cx="1672655" cy="2628459"/>
          </a:xfrm>
          <a:custGeom>
            <a:avLst/>
            <a:ahLst/>
            <a:rect l="l" t="t" r="r" b="b"/>
            <a:pathLst>
              <a:path w="1672655" h="2628459">
                <a:moveTo>
                  <a:pt x="0" y="0"/>
                </a:moveTo>
                <a:lnTo>
                  <a:pt x="1672656" y="0"/>
                </a:lnTo>
                <a:lnTo>
                  <a:pt x="1672656" y="2628459"/>
                </a:lnTo>
                <a:lnTo>
                  <a:pt x="0" y="2628459"/>
                </a:lnTo>
                <a:lnTo>
                  <a:pt x="0" y="0"/>
                </a:lnTo>
                <a:close/>
              </a:path>
            </a:pathLst>
          </a:custGeom>
          <a:blipFill>
            <a:blip xmlns:r="http://schemas.openxmlformats.org/officeDocument/2006/relationships" r:embed="rId6"/>
            <a:stretch>
              <a:fillRect l="0" t="0" r="0" b="0"/>
            </a:stretch>
          </a:blipFill>
        </p:spPr>
      </p:sp>
      <p:sp>
        <p:nvSpPr>
          <p:cNvPr id="1048671" name="TextBox 10"/>
          <p:cNvSpPr txBox="1"/>
          <p:nvPr/>
        </p:nvSpPr>
        <p:spPr>
          <a:xfrm rot="0">
            <a:off x="6527564" y="16881456"/>
            <a:ext cx="7869810"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Data Analysis</a:t>
            </a:r>
          </a:p>
        </p:txBody>
      </p:sp>
      <p:sp>
        <p:nvSpPr>
          <p:cNvPr id="1048672" name="TextBox 11"/>
          <p:cNvSpPr txBox="1"/>
          <p:nvPr/>
        </p:nvSpPr>
        <p:spPr>
          <a:xfrm rot="0">
            <a:off x="4384272" y="19491336"/>
            <a:ext cx="4286585" cy="853187"/>
          </a:xfrm>
          <a:prstGeom prst="rect"/>
        </p:spPr>
        <p:txBody>
          <a:bodyPr anchor="t" bIns="0" lIns="0" rIns="0" rtlCol="0" tIns="0">
            <a:spAutoFit/>
          </a:bodyPr>
          <a:p>
            <a:pPr algn="ctr">
              <a:lnSpc>
                <a:spcPts val="3359"/>
              </a:lnSpc>
              <a:spcBef>
                <a:spcPct val="0"/>
              </a:spcBef>
            </a:pPr>
            <a:r>
              <a:rPr b="1" sz="2400" lang="en-US">
                <a:solidFill>
                  <a:srgbClr val="865639"/>
                </a:solidFill>
                <a:latin typeface="Martel Sans Bold"/>
                <a:ea typeface="Martel Sans Bold"/>
                <a:cs typeface="Martel Sans Bold"/>
                <a:sym typeface="Martel Sans Bold"/>
              </a:rPr>
              <a:t>Lorem ipsum dolor sit amet, consectetur adipiscing elit.</a:t>
            </a:r>
          </a:p>
        </p:txBody>
      </p:sp>
      <p:sp>
        <p:nvSpPr>
          <p:cNvPr id="1048673" name="TextBox 12"/>
          <p:cNvSpPr txBox="1"/>
          <p:nvPr/>
        </p:nvSpPr>
        <p:spPr>
          <a:xfrm rot="0">
            <a:off x="10511634" y="14872136"/>
            <a:ext cx="5134543" cy="853185"/>
          </a:xfrm>
          <a:prstGeom prst="rect"/>
        </p:spPr>
        <p:txBody>
          <a:bodyPr anchor="t" bIns="0" lIns="0" rIns="0" rtlCol="0" tIns="0">
            <a:spAutoFit/>
          </a:bodyPr>
          <a:p>
            <a:pPr algn="ctr">
              <a:lnSpc>
                <a:spcPts val="3359"/>
              </a:lnSpc>
              <a:spcBef>
                <a:spcPct val="0"/>
              </a:spcBef>
            </a:pPr>
            <a:r>
              <a:rPr b="1" sz="2400" lang="en-US">
                <a:solidFill>
                  <a:srgbClr val="865639"/>
                </a:solidFill>
                <a:latin typeface="Martel Sans Bold"/>
                <a:ea typeface="Martel Sans Bold"/>
                <a:cs typeface="Martel Sans Bold"/>
                <a:sym typeface="Martel Sans Bold"/>
              </a:rPr>
              <a:t>Lorem ipsum dolor sit amet, consectetur adipiscing elit.</a:t>
            </a:r>
          </a:p>
        </p:txBody>
      </p:sp>
      <p:sp>
        <p:nvSpPr>
          <p:cNvPr id="1048674" name="TextBox 13"/>
          <p:cNvSpPr txBox="1"/>
          <p:nvPr/>
        </p:nvSpPr>
        <p:spPr>
          <a:xfrm rot="0">
            <a:off x="10511634" y="17614268"/>
            <a:ext cx="5134543" cy="853186"/>
          </a:xfrm>
          <a:prstGeom prst="rect"/>
        </p:spPr>
        <p:txBody>
          <a:bodyPr anchor="t" bIns="0" lIns="0" rIns="0" rtlCol="0" tIns="0">
            <a:spAutoFit/>
          </a:bodyPr>
          <a:p>
            <a:pPr algn="ctr">
              <a:lnSpc>
                <a:spcPts val="3359"/>
              </a:lnSpc>
              <a:spcBef>
                <a:spcPct val="0"/>
              </a:spcBef>
            </a:pPr>
            <a:r>
              <a:rPr b="1" sz="2400" lang="en-US">
                <a:solidFill>
                  <a:srgbClr val="865639"/>
                </a:solidFill>
                <a:latin typeface="Martel Sans Bold"/>
                <a:ea typeface="Martel Sans Bold"/>
                <a:cs typeface="Martel Sans Bold"/>
                <a:sym typeface="Martel Sans Bold"/>
              </a:rPr>
              <a:t>Lorem ipsum dolor sit amet, consectetur adipiscing elit.</a:t>
            </a:r>
          </a:p>
        </p:txBody>
      </p:sp>
      <p:sp>
        <p:nvSpPr>
          <p:cNvPr id="1048675" name="TextBox 14"/>
          <p:cNvSpPr txBox="1"/>
          <p:nvPr/>
        </p:nvSpPr>
        <p:spPr>
          <a:xfrm rot="0">
            <a:off x="16107261" y="15976873"/>
            <a:ext cx="1503164" cy="640080"/>
          </a:xfrm>
          <a:prstGeom prst="rect"/>
        </p:spPr>
        <p:txBody>
          <a:bodyPr anchor="t" bIns="0" lIns="0" rIns="0" rtlCol="0" tIns="0">
            <a:spAutoFit/>
          </a:bodyPr>
          <a:p>
            <a:pPr algn="ctr">
              <a:lnSpc>
                <a:spcPts val="5040"/>
              </a:lnSpc>
            </a:pPr>
          </a:p>
        </p:txBody>
      </p:sp>
      <p:sp>
        <p:nvSpPr>
          <p:cNvPr id="1048676" name="Freeform 15"/>
          <p:cNvSpPr/>
          <p:nvPr/>
        </p:nvSpPr>
        <p:spPr>
          <a:xfrm rot="-3306208" flipH="1" flipV="0">
            <a:off x="16422972" y="-40548"/>
            <a:ext cx="1672655" cy="2628459"/>
          </a:xfrm>
          <a:custGeom>
            <a:avLst/>
            <a:ahLst/>
            <a:rect l="l" t="t" r="r" b="b"/>
            <a:pathLst>
              <a:path w="1672655" h="2628459">
                <a:moveTo>
                  <a:pt x="1672656" y="0"/>
                </a:moveTo>
                <a:lnTo>
                  <a:pt x="0" y="0"/>
                </a:lnTo>
                <a:lnTo>
                  <a:pt x="0" y="2628458"/>
                </a:lnTo>
                <a:lnTo>
                  <a:pt x="1672656" y="2628458"/>
                </a:lnTo>
                <a:lnTo>
                  <a:pt x="1672656" y="0"/>
                </a:lnTo>
                <a:close/>
              </a:path>
            </a:pathLst>
          </a:custGeom>
          <a:blipFill>
            <a:blip xmlns:r="http://schemas.openxmlformats.org/officeDocument/2006/relationships" r:embed="rId6"/>
            <a:stretch>
              <a:fillRect l="0" t="0" r="0" b="0"/>
            </a:stretch>
          </a:blipFill>
        </p:spPr>
      </p:sp>
      <p:sp>
        <p:nvSpPr>
          <p:cNvPr id="1048677" name=""/>
          <p:cNvSpPr txBox="1"/>
          <p:nvPr/>
        </p:nvSpPr>
        <p:spPr>
          <a:xfrm rot="10800000" flipV="1">
            <a:off x="2887298" y="10664291"/>
            <a:ext cx="10981892" cy="10226040"/>
          </a:xfrm>
          <a:prstGeom prst="rect"/>
        </p:spPr>
        <p:txBody>
          <a:bodyPr rtlCol="0" wrap="square">
            <a:spAutoFit/>
          </a:bodyPr>
          <a:p>
            <a:pPr>
              <a:lnSpc>
                <a:spcPct val="150000"/>
              </a:lnSpc>
            </a:pPr>
            <a:r>
              <a:rPr b="1" sz="3200" lang="uz-UZ">
                <a:solidFill>
                  <a:srgbClr val="0000FF"/>
                </a:solidFill>
              </a:rPr>
              <a:t>Internet texnologiyalarining yaratilishi turli manbalardan tez va oson yol bilan axborot olish imkoniyatlarini hamma uchun-oddiy fuqarodan tortib yirik tashkilotlargacha misli ko'rilmagan darajada oshirib yubordi. Davlat muassasalari, fan-ta'lim muassasalari, tijorat korxonalari va alohida shaxslar axborotni elektron shaklda yaratib-saqlay boshladilar. Axborotdan samarali foydalanish imkoniyatlari axborot miqdorining tez ko'payishiga olib keldi. Biznes qator tijorat sohalarida bugun axborotni o'zining eng qimmatli mulki deb biladi. Bu albatta ommaviy axborot va hamma bilishi mumkin bo'lgan axborot haqida gap borganda o'ta ijobiy hodisa Lekin maxfiy axborot oqimlari uchun Internet texnologiyalari qulayliklar bilan bir qatorda yangi muammolar keltirib chiqardi. Internet muhitida axborot xavfsizligiga tahdid keskin oshdi.</a:t>
            </a:r>
            <a:endParaRPr b="1" sz="2800" lang="uz-UZ">
              <a:solidFill>
                <a:srgbClr val="0000FF"/>
              </a:solidFill>
            </a:endParaRPr>
          </a:p>
        </p:txBody>
      </p:sp>
      <p:pic>
        <p:nvPicPr>
          <p:cNvPr id="2097159" name=""/>
          <p:cNvPicPr>
            <a:picLocks/>
          </p:cNvPicPr>
          <p:nvPr/>
        </p:nvPicPr>
        <p:blipFill>
          <a:blip xmlns:r="http://schemas.openxmlformats.org/officeDocument/2006/relationships" r:embed="rId7"/>
          <a:stretch>
            <a:fillRect/>
          </a:stretch>
        </p:blipFill>
        <p:spPr>
          <a:xfrm rot="0">
            <a:off x="11667247" y="13654345"/>
            <a:ext cx="7957860" cy="6997539"/>
          </a:xfrm>
          <a:prstGeom prst="rect"/>
        </p:spPr>
      </p:pic>
      <p:sp>
        <p:nvSpPr>
          <p:cNvPr id="1048871" name=""/>
          <p:cNvSpPr txBox="1"/>
          <p:nvPr/>
        </p:nvSpPr>
        <p:spPr>
          <a:xfrm>
            <a:off x="317911" y="569209"/>
            <a:ext cx="16476085" cy="9044939"/>
          </a:xfrm>
          <a:prstGeom prst="rect"/>
        </p:spPr>
        <p:txBody>
          <a:bodyPr rtlCol="0" wrap="square">
            <a:spAutoFit/>
          </a:bodyPr>
          <a:p>
            <a:pPr>
              <a:lnSpc>
                <a:spcPct val="150000"/>
              </a:lnSpc>
            </a:pPr>
            <a:r>
              <a:rPr b="1" sz="4000" lang="uz-UZ">
                <a:solidFill>
                  <a:srgbClr val="993300"/>
                </a:solidFill>
              </a:rPr>
              <a:t>Oilaning vazifasi bolani asta-sekinlik bilan jamiyatga tayyorlashdir. Oilada insonga ta’lim va tarbiya beriladi, uning aqliy, ijodiy qobiliyatlarining rivoji sodir bo’ladi. Aynan oilada bola mehnat va mustaqillikka o’rganadi.</a:t>
            </a:r>
            <a:r>
              <a:rPr b="1" sz="4000" lang="en-US">
                <a:solidFill>
                  <a:srgbClr val="993300"/>
                </a:solidFill>
              </a:rPr>
              <a:t>Xo’jalik-maishiy - oila jamiyatning asosiy va doimiy xo’jalik negizidir. Unda oila a’zolarining jismoniy holatini bir maromda ushlab turish, kasallar va qariyalarga g’amxo’rlik qilish amalga oshiriladi. Tarbiyaviy vazifa . Biz bu funksiyani alohida ajratib ko’rsatamiz, chunki u bolaning ilk ijtimoiylashuvi jarayonida muhim rol o’ynaydi. Bola shakllanishiga shuningdek, atmosfera va iqlimning ta’siri ham bor. Tarbiyaning eng muhim vositalaridan biri shaxsiy namunadir.</a:t>
            </a:r>
            <a:endParaRPr b="1" sz="2800" lang="uz-UZ">
              <a:solidFill>
                <a:srgbClr val="9933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BC9B"/>
        </a:solidFill>
      </p:bgPr>
    </p:bg>
    <p:spTree>
      <p:nvGrpSpPr>
        <p:cNvPr id="48" name=""/>
        <p:cNvGrpSpPr/>
        <p:nvPr/>
      </p:nvGrpSpPr>
      <p:grpSpPr>
        <a:xfrm>
          <a:off x="0" y="0"/>
          <a:ext cx="0" cy="0"/>
          <a:chOff x="0" y="0"/>
          <a:chExt cx="0" cy="0"/>
        </a:xfrm>
      </p:grpSpPr>
      <p:sp>
        <p:nvSpPr>
          <p:cNvPr id="1048678"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79"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80"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81"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grpSp>
        <p:nvGrpSpPr>
          <p:cNvPr id="49" name="Group 6"/>
          <p:cNvGrpSpPr/>
          <p:nvPr/>
        </p:nvGrpSpPr>
        <p:grpSpPr>
          <a:xfrm rot="0">
            <a:off x="308510" y="373394"/>
            <a:ext cx="17305136" cy="9498334"/>
            <a:chOff x="0" y="0"/>
            <a:chExt cx="2392091" cy="860135"/>
          </a:xfrm>
        </p:grpSpPr>
        <p:sp>
          <p:nvSpPr>
            <p:cNvPr id="1048682" name="Freeform 7"/>
            <p:cNvSpPr/>
            <p:nvPr/>
          </p:nvSpPr>
          <p:spPr>
            <a:xfrm rot="0" flipH="0" flipV="0">
              <a:off x="0" y="0"/>
              <a:ext cx="2392091" cy="860135"/>
            </a:xfrm>
            <a:custGeom>
              <a:avLst/>
              <a:ahLst/>
              <a:rect l="l" t="t" r="r" b="b"/>
              <a:pathLst>
                <a:path w="2392091" h="860135">
                  <a:moveTo>
                    <a:pt x="2202648" y="0"/>
                  </a:moveTo>
                  <a:lnTo>
                    <a:pt x="189443" y="0"/>
                  </a:lnTo>
                  <a:cubicBezTo>
                    <a:pt x="170604" y="0"/>
                    <a:pt x="152536" y="7484"/>
                    <a:pt x="139215" y="20805"/>
                  </a:cubicBezTo>
                  <a:lnTo>
                    <a:pt x="20805" y="139215"/>
                  </a:lnTo>
                  <a:cubicBezTo>
                    <a:pt x="7484" y="152536"/>
                    <a:pt x="0" y="170604"/>
                    <a:pt x="0" y="189443"/>
                  </a:cubicBezTo>
                  <a:lnTo>
                    <a:pt x="0" y="670692"/>
                  </a:lnTo>
                  <a:cubicBezTo>
                    <a:pt x="0" y="689531"/>
                    <a:pt x="7484" y="707599"/>
                    <a:pt x="20805" y="720920"/>
                  </a:cubicBezTo>
                  <a:lnTo>
                    <a:pt x="139215" y="839330"/>
                  </a:lnTo>
                  <a:cubicBezTo>
                    <a:pt x="152536" y="852651"/>
                    <a:pt x="170604" y="860135"/>
                    <a:pt x="189443" y="860135"/>
                  </a:cubicBezTo>
                  <a:lnTo>
                    <a:pt x="2202648" y="860135"/>
                  </a:lnTo>
                  <a:cubicBezTo>
                    <a:pt x="2221487" y="860135"/>
                    <a:pt x="2239555" y="852651"/>
                    <a:pt x="2252876" y="839330"/>
                  </a:cubicBezTo>
                  <a:lnTo>
                    <a:pt x="2371286" y="720920"/>
                  </a:lnTo>
                  <a:cubicBezTo>
                    <a:pt x="2384607" y="707599"/>
                    <a:pt x="2392091" y="689531"/>
                    <a:pt x="2392091" y="670692"/>
                  </a:cubicBezTo>
                  <a:lnTo>
                    <a:pt x="2392091" y="189443"/>
                  </a:lnTo>
                  <a:cubicBezTo>
                    <a:pt x="2392091" y="170604"/>
                    <a:pt x="2384607" y="152536"/>
                    <a:pt x="2371286" y="139215"/>
                  </a:cubicBezTo>
                  <a:lnTo>
                    <a:pt x="2252876" y="20805"/>
                  </a:lnTo>
                  <a:cubicBezTo>
                    <a:pt x="2239555" y="7484"/>
                    <a:pt x="2221487" y="0"/>
                    <a:pt x="2202648" y="0"/>
                  </a:cubicBezTo>
                  <a:close/>
                </a:path>
              </a:pathLst>
            </a:custGeom>
            <a:solidFill>
              <a:srgbClr val="F0D8C0"/>
            </a:solidFill>
          </p:spPr>
        </p:sp>
        <p:sp>
          <p:nvSpPr>
            <p:cNvPr id="1048683" name="TextBox 8"/>
            <p:cNvSpPr txBox="1"/>
            <p:nvPr/>
          </p:nvSpPr>
          <p:spPr>
            <a:xfrm>
              <a:off x="63500" y="25400"/>
              <a:ext cx="2265091" cy="771235"/>
            </a:xfrm>
            <a:prstGeom prst="rect"/>
          </p:spPr>
          <p:txBody>
            <a:bodyPr anchor="ctr" bIns="50800" lIns="50800" rIns="50800" rtlCol="0" tIns="50800"/>
            <a:p>
              <a:pPr algn="ctr">
                <a:lnSpc>
                  <a:spcPts val="2659"/>
                </a:lnSpc>
              </a:pPr>
            </a:p>
          </p:txBody>
        </p:sp>
      </p:grpSp>
      <p:sp>
        <p:nvSpPr>
          <p:cNvPr id="1048684" name="TextBox 9"/>
          <p:cNvSpPr txBox="1"/>
          <p:nvPr/>
        </p:nvSpPr>
        <p:spPr>
          <a:xfrm rot="0">
            <a:off x="1669280" y="15629379"/>
            <a:ext cx="13499319" cy="3698241"/>
          </a:xfrm>
          <a:prstGeom prst="rect"/>
        </p:spPr>
        <p:txBody>
          <a:bodyPr anchor="t" bIns="0" lIns="0" rIns="0" rtlCol="0" tIns="0">
            <a:spAutoFit/>
          </a:bodyPr>
          <a:p>
            <a:pPr algn="just">
              <a:lnSpc>
                <a:spcPts val="3640"/>
              </a:lnSpc>
            </a:pPr>
            <a:r>
              <a:rPr sz="2600" lang="en-US">
                <a:solidFill>
                  <a:srgbClr val="865639"/>
                </a:solidFill>
                <a:latin typeface="Martel Sans"/>
                <a:ea typeface="Martel Sans"/>
                <a:cs typeface="Martel Sans"/>
                <a:sym typeface="Martel Sans"/>
              </a:rPr>
              <a:t>Lorem ipsum dolor sit amet, consectetur adipiscing elit. Duis urna quam, convallis ut vestibulum vel, aliquet quis ligula. Cras vehicula, elit non suscipit sollicitudin, tortor nunc volutpat nisi, vel scelerisque eros diam eu nibh. Fusce aliquam purus sed luctus rutrum. Fusce lacinia ullamcorper libero, vitae semper magna semper a.</a:t>
            </a:r>
          </a:p>
          <a:p>
            <a:pPr algn="just">
              <a:lnSpc>
                <a:spcPts val="3640"/>
              </a:lnSpc>
            </a:pPr>
          </a:p>
          <a:p>
            <a:pPr algn="just">
              <a:lnSpc>
                <a:spcPts val="3640"/>
              </a:lnSpc>
            </a:pPr>
            <a:r>
              <a:rPr sz="2600" lang="en-US">
                <a:solidFill>
                  <a:srgbClr val="865639"/>
                </a:solidFill>
                <a:latin typeface="Martel Sans"/>
                <a:ea typeface="Martel Sans"/>
                <a:cs typeface="Martel Sans"/>
                <a:sym typeface="Martel Sans"/>
              </a:rPr>
              <a:t>Fusce sed neque ex. Praesent quis ullamcorper nisl, et ultricies ante. Proin venenatis lectus justo, vel commodo mi vestibulum eu. Nullam a sapien ullamcorper quam tristique condimentum eget a turpis. In felis lectus, elementum in rutrum vitae, cursus ullamcorper eros.</a:t>
            </a:r>
          </a:p>
        </p:txBody>
      </p:sp>
      <p:sp>
        <p:nvSpPr>
          <p:cNvPr id="1048685" name="Freeform 10"/>
          <p:cNvSpPr/>
          <p:nvPr/>
        </p:nvSpPr>
        <p:spPr>
          <a:xfrm rot="0" flipH="0" flipV="0">
            <a:off x="16335645" y="-818970"/>
            <a:ext cx="2401547" cy="4114800"/>
          </a:xfrm>
          <a:custGeom>
            <a:avLst/>
            <a:ahLst/>
            <a:rect l="l" t="t" r="r" b="b"/>
            <a:pathLst>
              <a:path w="2401547" h="4114800">
                <a:moveTo>
                  <a:pt x="0" y="0"/>
                </a:moveTo>
                <a:lnTo>
                  <a:pt x="2401546" y="0"/>
                </a:lnTo>
                <a:lnTo>
                  <a:pt x="2401546" y="4114800"/>
                </a:lnTo>
                <a:lnTo>
                  <a:pt x="0" y="4114800"/>
                </a:lnTo>
                <a:lnTo>
                  <a:pt x="0" y="0"/>
                </a:lnTo>
                <a:close/>
              </a:path>
            </a:pathLst>
          </a:custGeom>
          <a:blipFill>
            <a:blip xmlns:r="http://schemas.openxmlformats.org/officeDocument/2006/relationships" r:embed="rId3"/>
            <a:stretch>
              <a:fillRect l="0" t="0" r="0" b="0"/>
            </a:stretch>
          </a:blipFill>
        </p:spPr>
      </p:sp>
      <p:sp>
        <p:nvSpPr>
          <p:cNvPr id="1048686" name="Freeform 11"/>
          <p:cNvSpPr/>
          <p:nvPr/>
        </p:nvSpPr>
        <p:spPr>
          <a:xfrm rot="0" flipH="0" flipV="0">
            <a:off x="-3160810" y="7825711"/>
            <a:ext cx="6321620" cy="4114800"/>
          </a:xfrm>
          <a:custGeom>
            <a:avLst/>
            <a:ahLst/>
            <a:rect l="l" t="t" r="r" b="b"/>
            <a:pathLst>
              <a:path w="6321620" h="4114800">
                <a:moveTo>
                  <a:pt x="0" y="0"/>
                </a:moveTo>
                <a:lnTo>
                  <a:pt x="6321620" y="0"/>
                </a:lnTo>
                <a:lnTo>
                  <a:pt x="6321620" y="4114800"/>
                </a:lnTo>
                <a:lnTo>
                  <a:pt x="0" y="4114800"/>
                </a:lnTo>
                <a:lnTo>
                  <a:pt x="0" y="0"/>
                </a:lnTo>
                <a:close/>
              </a:path>
            </a:pathLst>
          </a:custGeom>
          <a:blipFill>
            <a:blip xmlns:r="http://schemas.openxmlformats.org/officeDocument/2006/relationships" r:embed="rId4"/>
            <a:stretch>
              <a:fillRect l="0" t="0" r="0" b="0"/>
            </a:stretch>
          </a:blipFill>
        </p:spPr>
      </p:sp>
      <p:sp>
        <p:nvSpPr>
          <p:cNvPr id="1048687" name="TextBox 12"/>
          <p:cNvSpPr txBox="1"/>
          <p:nvPr/>
        </p:nvSpPr>
        <p:spPr>
          <a:xfrm rot="0">
            <a:off x="16096141" y="17967656"/>
            <a:ext cx="1045159"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06</a:t>
            </a:r>
          </a:p>
        </p:txBody>
      </p:sp>
      <p:sp>
        <p:nvSpPr>
          <p:cNvPr id="1048688" name="TextBox 13"/>
          <p:cNvSpPr txBox="1"/>
          <p:nvPr/>
        </p:nvSpPr>
        <p:spPr>
          <a:xfrm rot="0">
            <a:off x="5258457" y="13004800"/>
            <a:ext cx="7771085"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Project Result</a:t>
            </a:r>
          </a:p>
        </p:txBody>
      </p:sp>
      <p:sp>
        <p:nvSpPr>
          <p:cNvPr id="1048689" name=""/>
          <p:cNvSpPr txBox="1"/>
          <p:nvPr/>
        </p:nvSpPr>
        <p:spPr>
          <a:xfrm>
            <a:off x="2640108" y="13088627"/>
            <a:ext cx="16774632" cy="8892540"/>
          </a:xfrm>
          <a:prstGeom prst="rect"/>
        </p:spPr>
        <p:txBody>
          <a:bodyPr rtlCol="0" wrap="square">
            <a:spAutoFit/>
          </a:bodyPr>
          <a:p>
            <a:pPr>
              <a:lnSpc>
                <a:spcPct val="150000"/>
              </a:lnSpc>
            </a:pPr>
            <a:r>
              <a:rPr b="1" sz="3600" lang="uz-UZ">
                <a:solidFill>
                  <a:srgbClr val="6600CC"/>
                </a:solidFill>
              </a:rPr>
              <a:t>Tajovuzlarni tashkil etish shakllari har xil bo'lib ular quyidagi turlarga bo linadi:
</a:t>
            </a:r>
            <a:r>
              <a:rPr b="1" sz="3600" lang="uz-UZ">
                <a:solidFill>
                  <a:srgbClr val="008000"/>
                </a:solidFill>
              </a:rPr>
              <a:t>• Kompyuterga olisdan kirish Internet yoki intranetga kimligini bildirmay kirishga imkon beruvchi dasturlar. O'zi ishlab turgan kompyuterga kirish: kompyuterga kimligini bildirmay kirish dasturlari asosida.</a:t>
            </a:r>
            <a:endParaRPr b="1" sz="2800" lang="uz-UZ">
              <a:solidFill>
                <a:srgbClr val="008000"/>
              </a:solidFill>
            </a:endParaRPr>
          </a:p>
          <a:p>
            <a:pPr>
              <a:lnSpc>
                <a:spcPct val="150000"/>
              </a:lnSpc>
            </a:pPr>
            <a:r>
              <a:rPr b="1" sz="3600" lang="en-US">
                <a:solidFill>
                  <a:srgbClr val="008000"/>
                </a:solidFill>
              </a:rPr>
              <a:t>Kompyuterni olisdan turib ishlatmay qo'yish Internet tarmog'i orqali olisdan kompyuterga ulanib, uning yoki uni ayrim dasturlarining ishlashini to'xtatib qo'yuvchi dasturlar asosida (ishlatib yuborish uchun kompyuterni qayta ishga solish yetarli).</a:t>
            </a:r>
            <a:endParaRPr b="1" sz="2800" lang="uz-UZ">
              <a:solidFill>
                <a:srgbClr val="008000"/>
              </a:solidFill>
            </a:endParaRPr>
          </a:p>
          <a:p>
            <a:pPr>
              <a:lnSpc>
                <a:spcPct val="150000"/>
              </a:lnSpc>
            </a:pPr>
            <a:r>
              <a:rPr b="1" sz="3600" lang="en-US">
                <a:solidFill>
                  <a:srgbClr val="008000"/>
                </a:solidFill>
              </a:rPr>
              <a:t>O'zi ishlab turgan kompyuterni ishlatmay qo'yish ishlatmay qo'yuvchi dasturlar vositasida.</a:t>
            </a:r>
            <a:endParaRPr b="1" sz="2800" lang="uz-UZ">
              <a:solidFill>
                <a:srgbClr val="008000"/>
              </a:solidFill>
            </a:endParaRPr>
          </a:p>
          <a:p>
            <a:pPr>
              <a:lnSpc>
                <a:spcPct val="150000"/>
              </a:lnSpc>
            </a:pPr>
            <a:r>
              <a:rPr b="1" sz="3600" lang="en-US">
                <a:solidFill>
                  <a:srgbClr val="008000"/>
                </a:solidFill>
              </a:rPr>
              <a:t>Tarmoq skanerlari tarmoqda ishlayotgan kompyuter va dasturlardan</a:t>
            </a:r>
            <a:endParaRPr b="1" sz="2800" lang="uz-UZ">
              <a:solidFill>
                <a:srgbClr val="008000"/>
              </a:solidFill>
            </a:endParaRPr>
          </a:p>
          <a:p>
            <a:pPr>
              <a:lnSpc>
                <a:spcPct val="150000"/>
              </a:lnSpc>
            </a:pPr>
            <a:r>
              <a:rPr b="1" sz="3600" lang="en-US">
                <a:solidFill>
                  <a:srgbClr val="008000"/>
                </a:solidFill>
              </a:rPr>
              <a:t>qay biri tajovuzga chidamsizligini aniqlash maqsadida tarmoq haqiqatda axborot yig'uvchi dasturlar vositasida.</a:t>
            </a:r>
            <a:endParaRPr b="1" sz="2800" lang="uz-UZ">
              <a:solidFill>
                <a:srgbClr val="008000"/>
              </a:solidFill>
            </a:endParaRPr>
          </a:p>
        </p:txBody>
      </p:sp>
      <p:sp>
        <p:nvSpPr>
          <p:cNvPr id="1048872" name=""/>
          <p:cNvSpPr txBox="1"/>
          <p:nvPr/>
        </p:nvSpPr>
        <p:spPr>
          <a:xfrm>
            <a:off x="1215657" y="653882"/>
            <a:ext cx="15891595" cy="8054340"/>
          </a:xfrm>
          <a:prstGeom prst="rect"/>
        </p:spPr>
        <p:txBody>
          <a:bodyPr rtlCol="0" wrap="square">
            <a:spAutoFit/>
          </a:bodyPr>
          <a:p>
            <a:pPr>
              <a:lnSpc>
                <a:spcPct val="150000"/>
              </a:lnSpc>
            </a:pPr>
            <a:r>
              <a:rPr b="1" sz="3200" lang="uz-UZ">
                <a:solidFill>
                  <a:srgbClr val="0000FF"/>
                </a:solidFill>
              </a:rPr>
              <a:t>Rekreatsion va psixoterapevt funksiyasi . </a:t>
            </a:r>
            <a:r>
              <a:rPr b="1" sz="3200" lang="uz-UZ">
                <a:solidFill>
                  <a:srgbClr val="008000"/>
                </a:solidFill>
              </a:rPr>
              <a:t>Bu funksiya shunda namoyon bo’ladiki, oilada hamma o’zini qulay sezishi lozim. Ruhshunoslar, sotsiologlar, pedagoglarning kuzatishlariga ko’ra inson kuchlari oila sharoitida jadal tiklanadi. O’zbekistonda ko’pbolali oilalarning mintaqaviy xususiyatlari O’zbekistonda yuqori </a:t>
            </a:r>
            <a:endParaRPr b="1" sz="2800" lang="uz-UZ">
              <a:solidFill>
                <a:srgbClr val="008000"/>
              </a:solidFill>
            </a:endParaRPr>
          </a:p>
          <a:p>
            <a:pPr>
              <a:lnSpc>
                <a:spcPct val="150000"/>
              </a:lnSpc>
            </a:pPr>
            <a:r>
              <a:rPr b="1" sz="3200" lang="en-US">
                <a:solidFill>
                  <a:srgbClr val="008000"/>
                </a:solidFill>
              </a:rPr>
              <a:t>t</a:t>
            </a:r>
            <a:r>
              <a:rPr b="1" sz="3200" lang="uz-UZ">
                <a:solidFill>
                  <a:srgbClr val="008000"/>
                </a:solidFill>
              </a:rPr>
              <a:t>ug’ilish darajasi quyidagi mintaqaviy </a:t>
            </a:r>
            <a:endParaRPr b="1" sz="2800" lang="uz-UZ">
              <a:solidFill>
                <a:srgbClr val="008000"/>
              </a:solidFill>
            </a:endParaRPr>
          </a:p>
          <a:p>
            <a:pPr>
              <a:lnSpc>
                <a:spcPct val="150000"/>
              </a:lnSpc>
            </a:pPr>
            <a:r>
              <a:rPr b="1" sz="3200" lang="uz-UZ">
                <a:solidFill>
                  <a:srgbClr val="008000"/>
                </a:solidFill>
              </a:rPr>
              <a:t>omillari bilan izohlanadi: -inson </a:t>
            </a:r>
            <a:endParaRPr b="1" sz="2800" lang="uz-UZ">
              <a:solidFill>
                <a:srgbClr val="008000"/>
              </a:solidFill>
            </a:endParaRPr>
          </a:p>
          <a:p>
            <a:pPr>
              <a:lnSpc>
                <a:spcPct val="150000"/>
              </a:lnSpc>
            </a:pPr>
            <a:r>
              <a:rPr b="1" sz="3200" lang="en-US">
                <a:solidFill>
                  <a:srgbClr val="008000"/>
                </a:solidFill>
              </a:rPr>
              <a:t>o</a:t>
            </a:r>
            <a:r>
              <a:rPr b="1" sz="3200" lang="uz-UZ">
                <a:solidFill>
                  <a:srgbClr val="008000"/>
                </a:solidFill>
              </a:rPr>
              <a:t>rganizmiga geografik va iqlim </a:t>
            </a:r>
            <a:endParaRPr b="1" sz="2800" lang="uz-UZ">
              <a:solidFill>
                <a:srgbClr val="008000"/>
              </a:solidFill>
            </a:endParaRPr>
          </a:p>
          <a:p>
            <a:pPr>
              <a:lnSpc>
                <a:spcPct val="150000"/>
              </a:lnSpc>
            </a:pPr>
            <a:r>
              <a:rPr b="1" sz="3200" lang="en-US">
                <a:solidFill>
                  <a:srgbClr val="008000"/>
                </a:solidFill>
              </a:rPr>
              <a:t>s</a:t>
            </a:r>
            <a:r>
              <a:rPr b="1" sz="3200" lang="uz-UZ">
                <a:solidFill>
                  <a:srgbClr val="008000"/>
                </a:solidFill>
              </a:rPr>
              <a:t>haroitlarining ta’siri, ayollarda homila</a:t>
            </a:r>
            <a:endParaRPr b="1" sz="2800" lang="uz-UZ">
              <a:solidFill>
                <a:srgbClr val="008000"/>
              </a:solidFill>
            </a:endParaRPr>
          </a:p>
          <a:p>
            <a:pPr>
              <a:lnSpc>
                <a:spcPct val="150000"/>
              </a:lnSpc>
            </a:pPr>
            <a:r>
              <a:rPr b="1" sz="3200" lang="uz-UZ">
                <a:solidFill>
                  <a:srgbClr val="008000"/>
                </a:solidFill>
              </a:rPr>
              <a:t> davrining uzunligi, -erta nikohdan </a:t>
            </a:r>
            <a:endParaRPr b="1" sz="2800" lang="uz-UZ">
              <a:solidFill>
                <a:srgbClr val="008000"/>
              </a:solidFill>
            </a:endParaRPr>
          </a:p>
          <a:p>
            <a:pPr>
              <a:lnSpc>
                <a:spcPct val="150000"/>
              </a:lnSpc>
            </a:pPr>
            <a:r>
              <a:rPr b="1" sz="3200" lang="uz-UZ">
                <a:solidFill>
                  <a:srgbClr val="008000"/>
                </a:solidFill>
              </a:rPr>
              <a:t>o’tish an’anasi, -ijtimoiy omillar-</a:t>
            </a:r>
            <a:endParaRPr b="1" sz="2800" lang="uz-UZ">
              <a:solidFill>
                <a:srgbClr val="008000"/>
              </a:solidFill>
            </a:endParaRPr>
          </a:p>
          <a:p>
            <a:pPr>
              <a:lnSpc>
                <a:spcPct val="150000"/>
              </a:lnSpc>
            </a:pPr>
            <a:r>
              <a:rPr b="1" sz="3200" lang="uz-UZ">
                <a:solidFill>
                  <a:srgbClr val="008000"/>
                </a:solidFill>
              </a:rPr>
              <a:t>ayolning jamiyat va oiladagi o’rni. </a:t>
            </a:r>
            <a:endParaRPr b="1" sz="2800" lang="uz-UZ">
              <a:solidFill>
                <a:srgbClr val="008000"/>
              </a:solidFill>
            </a:endParaRPr>
          </a:p>
        </p:txBody>
      </p:sp>
      <p:pic>
        <p:nvPicPr>
          <p:cNvPr id="2097172" name=""/>
          <p:cNvPicPr>
            <a:picLocks/>
          </p:cNvPicPr>
          <p:nvPr/>
        </p:nvPicPr>
        <p:blipFill>
          <a:blip xmlns:r="http://schemas.openxmlformats.org/officeDocument/2006/relationships" r:embed="rId5"/>
          <a:stretch>
            <a:fillRect/>
          </a:stretch>
        </p:blipFill>
        <p:spPr>
          <a:xfrm rot="0">
            <a:off x="2422417" y="14032913"/>
            <a:ext cx="12746182" cy="8509567"/>
          </a:xfrm>
          <a:prstGeom prst="rect"/>
        </p:spPr>
      </p:pic>
      <p:pic>
        <p:nvPicPr>
          <p:cNvPr id="2097173" name=""/>
          <p:cNvPicPr>
            <a:picLocks/>
          </p:cNvPicPr>
          <p:nvPr/>
        </p:nvPicPr>
        <p:blipFill>
          <a:blip xmlns:r="http://schemas.openxmlformats.org/officeDocument/2006/relationships" r:embed="rId6"/>
          <a:stretch>
            <a:fillRect/>
          </a:stretch>
        </p:blipFill>
        <p:spPr>
          <a:xfrm rot="0">
            <a:off x="7881592" y="3195035"/>
            <a:ext cx="10295900" cy="5795760"/>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EFEFEF">
                <a:alpha val="100000"/>
              </a:srgbClr>
            </a:gs>
            <a:gs pos="50000">
              <a:srgbClr val="E5E0D5">
                <a:alpha val="100000"/>
              </a:srgbClr>
            </a:gs>
            <a:gs pos="100000">
              <a:srgbClr val="E5E0D5">
                <a:alpha val="100000"/>
              </a:srgbClr>
            </a:gs>
          </a:gsLst>
          <a:lin ang="2700000"/>
        </a:gradFill>
      </p:bgPr>
    </p:bg>
    <p:spTree>
      <p:nvGrpSpPr>
        <p:cNvPr id="50" name=""/>
        <p:cNvGrpSpPr/>
        <p:nvPr/>
      </p:nvGrpSpPr>
      <p:grpSpPr>
        <a:xfrm>
          <a:off x="0" y="0"/>
          <a:ext cx="0" cy="0"/>
          <a:chOff x="0" y="0"/>
          <a:chExt cx="0" cy="0"/>
        </a:xfrm>
      </p:grpSpPr>
      <p:sp>
        <p:nvSpPr>
          <p:cNvPr id="1048690"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91"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92"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693" name="Freeform 5"/>
          <p:cNvSpPr/>
          <p:nvPr/>
        </p:nvSpPr>
        <p:spPr>
          <a:xfrm rot="0" flipH="0" flipV="0">
            <a:off x="16543765" y="7825711"/>
            <a:ext cx="4200628"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grpSp>
        <p:nvGrpSpPr>
          <p:cNvPr id="51" name="Group 6"/>
          <p:cNvGrpSpPr/>
          <p:nvPr/>
        </p:nvGrpSpPr>
        <p:grpSpPr>
          <a:xfrm rot="0">
            <a:off x="330824" y="566202"/>
            <a:ext cx="17580064" cy="9101885"/>
            <a:chOff x="0" y="0"/>
            <a:chExt cx="2392091" cy="860135"/>
          </a:xfrm>
        </p:grpSpPr>
        <p:sp>
          <p:nvSpPr>
            <p:cNvPr id="1048694" name="Freeform 7"/>
            <p:cNvSpPr/>
            <p:nvPr/>
          </p:nvSpPr>
          <p:spPr>
            <a:xfrm rot="0" flipH="0" flipV="0">
              <a:off x="0" y="0"/>
              <a:ext cx="2392091" cy="860135"/>
            </a:xfrm>
            <a:custGeom>
              <a:avLst/>
              <a:ahLst/>
              <a:rect l="l" t="t" r="r" b="b"/>
              <a:pathLst>
                <a:path w="2392091" h="860135">
                  <a:moveTo>
                    <a:pt x="2202648" y="0"/>
                  </a:moveTo>
                  <a:lnTo>
                    <a:pt x="189443" y="0"/>
                  </a:lnTo>
                  <a:cubicBezTo>
                    <a:pt x="170604" y="0"/>
                    <a:pt x="152536" y="7484"/>
                    <a:pt x="139215" y="20805"/>
                  </a:cubicBezTo>
                  <a:lnTo>
                    <a:pt x="20805" y="139215"/>
                  </a:lnTo>
                  <a:cubicBezTo>
                    <a:pt x="7484" y="152536"/>
                    <a:pt x="0" y="170604"/>
                    <a:pt x="0" y="189443"/>
                  </a:cubicBezTo>
                  <a:lnTo>
                    <a:pt x="0" y="670692"/>
                  </a:lnTo>
                  <a:cubicBezTo>
                    <a:pt x="0" y="689531"/>
                    <a:pt x="7484" y="707599"/>
                    <a:pt x="20805" y="720920"/>
                  </a:cubicBezTo>
                  <a:lnTo>
                    <a:pt x="139215" y="839330"/>
                  </a:lnTo>
                  <a:cubicBezTo>
                    <a:pt x="152536" y="852651"/>
                    <a:pt x="170604" y="860135"/>
                    <a:pt x="189443" y="860135"/>
                  </a:cubicBezTo>
                  <a:lnTo>
                    <a:pt x="2202648" y="860135"/>
                  </a:lnTo>
                  <a:cubicBezTo>
                    <a:pt x="2221487" y="860135"/>
                    <a:pt x="2239555" y="852651"/>
                    <a:pt x="2252876" y="839330"/>
                  </a:cubicBezTo>
                  <a:lnTo>
                    <a:pt x="2371286" y="720920"/>
                  </a:lnTo>
                  <a:cubicBezTo>
                    <a:pt x="2384607" y="707599"/>
                    <a:pt x="2392091" y="689531"/>
                    <a:pt x="2392091" y="670692"/>
                  </a:cubicBezTo>
                  <a:lnTo>
                    <a:pt x="2392091" y="189443"/>
                  </a:lnTo>
                  <a:cubicBezTo>
                    <a:pt x="2392091" y="170604"/>
                    <a:pt x="2384607" y="152536"/>
                    <a:pt x="2371286" y="139215"/>
                  </a:cubicBezTo>
                  <a:lnTo>
                    <a:pt x="2252876" y="20805"/>
                  </a:lnTo>
                  <a:cubicBezTo>
                    <a:pt x="2239555" y="7484"/>
                    <a:pt x="2221487" y="0"/>
                    <a:pt x="2202648" y="0"/>
                  </a:cubicBezTo>
                  <a:close/>
                </a:path>
              </a:pathLst>
            </a:custGeom>
            <a:solidFill>
              <a:srgbClr val="F0D8C0"/>
            </a:solidFill>
          </p:spPr>
        </p:sp>
        <p:sp>
          <p:nvSpPr>
            <p:cNvPr id="1048695" name="TextBox 8"/>
            <p:cNvSpPr txBox="1"/>
            <p:nvPr/>
          </p:nvSpPr>
          <p:spPr>
            <a:xfrm>
              <a:off x="63500" y="25400"/>
              <a:ext cx="2265091" cy="771235"/>
            </a:xfrm>
            <a:prstGeom prst="rect"/>
          </p:spPr>
          <p:txBody>
            <a:bodyPr anchor="ctr" bIns="50800" lIns="50800" rIns="50800" rtlCol="0" tIns="50800"/>
            <a:p>
              <a:pPr algn="ctr">
                <a:lnSpc>
                  <a:spcPts val="2659"/>
                </a:lnSpc>
              </a:pPr>
            </a:p>
          </p:txBody>
        </p:sp>
      </p:grpSp>
      <p:sp>
        <p:nvSpPr>
          <p:cNvPr id="1048696" name="TextBox 9"/>
          <p:cNvSpPr txBox="1"/>
          <p:nvPr/>
        </p:nvSpPr>
        <p:spPr>
          <a:xfrm rot="0">
            <a:off x="1250185" y="14346878"/>
            <a:ext cx="13499319" cy="3698241"/>
          </a:xfrm>
          <a:prstGeom prst="rect"/>
        </p:spPr>
        <p:txBody>
          <a:bodyPr anchor="t" bIns="0" lIns="0" rIns="0" rtlCol="0" tIns="0">
            <a:spAutoFit/>
          </a:bodyPr>
          <a:p>
            <a:pPr algn="just">
              <a:lnSpc>
                <a:spcPts val="3640"/>
              </a:lnSpc>
            </a:pPr>
            <a:r>
              <a:rPr sz="2600" lang="en-US">
                <a:solidFill>
                  <a:srgbClr val="865639"/>
                </a:solidFill>
                <a:latin typeface="Martel Sans"/>
                <a:ea typeface="Martel Sans"/>
                <a:cs typeface="Martel Sans"/>
                <a:sym typeface="Martel Sans"/>
              </a:rPr>
              <a:t>Lorem ipsum dolor sit amet, consectetur adipiscing elit. Duis urna quam, convallis ut vestibulum vel, aliquet quis ligula. Cras vehicula, elit non suscipit sollicitudin, tortor nunc volutpat nisi, vel scelerisque eros diam eu nibh. Fusce aliquam purus sed luctus rutrum. Fusce lacinia ullamcorper libero, vitae semper magna semper a.</a:t>
            </a:r>
          </a:p>
          <a:p>
            <a:pPr algn="just">
              <a:lnSpc>
                <a:spcPts val="3640"/>
              </a:lnSpc>
            </a:pPr>
          </a:p>
          <a:p>
            <a:pPr algn="just">
              <a:lnSpc>
                <a:spcPts val="3640"/>
              </a:lnSpc>
            </a:pPr>
            <a:r>
              <a:rPr sz="2600" lang="en-US">
                <a:solidFill>
                  <a:srgbClr val="865639"/>
                </a:solidFill>
                <a:latin typeface="Martel Sans"/>
                <a:ea typeface="Martel Sans"/>
                <a:cs typeface="Martel Sans"/>
                <a:sym typeface="Martel Sans"/>
              </a:rPr>
              <a:t>Fusce sed neque ex. Praesent quis ullamcorper nisl, et ultricies ante. Proin venenatis lectus justo, vel commodo mi vestibulum eu. Nullam a sapien ullamcorper quam tristique condimentum eget a turpis. In felis lectus, elementum in rutrum vitae, cursus ullamcorper eros.</a:t>
            </a:r>
          </a:p>
        </p:txBody>
      </p:sp>
      <p:sp>
        <p:nvSpPr>
          <p:cNvPr id="1048697" name="Freeform 10"/>
          <p:cNvSpPr/>
          <p:nvPr/>
        </p:nvSpPr>
        <p:spPr>
          <a:xfrm rot="-1849471" flipH="0" flipV="0">
            <a:off x="16792317" y="-138839"/>
            <a:ext cx="2042437" cy="4114800"/>
          </a:xfrm>
          <a:custGeom>
            <a:avLst/>
            <a:ahLst/>
            <a:rect l="l" t="t" r="r" b="b"/>
            <a:pathLst>
              <a:path w="2042437" h="4114800">
                <a:moveTo>
                  <a:pt x="0" y="0"/>
                </a:moveTo>
                <a:lnTo>
                  <a:pt x="2042437" y="0"/>
                </a:lnTo>
                <a:lnTo>
                  <a:pt x="2042437" y="4114800"/>
                </a:lnTo>
                <a:lnTo>
                  <a:pt x="0" y="4114800"/>
                </a:lnTo>
                <a:lnTo>
                  <a:pt x="0" y="0"/>
                </a:lnTo>
                <a:close/>
              </a:path>
            </a:pathLst>
          </a:custGeom>
          <a:blipFill>
            <a:blip xmlns:r="http://schemas.openxmlformats.org/officeDocument/2006/relationships" r:embed="rId3"/>
            <a:stretch>
              <a:fillRect l="0" t="0" r="0" b="0"/>
            </a:stretch>
          </a:blipFill>
        </p:spPr>
      </p:sp>
      <p:sp>
        <p:nvSpPr>
          <p:cNvPr id="1048698" name="Freeform 11"/>
          <p:cNvSpPr/>
          <p:nvPr/>
        </p:nvSpPr>
        <p:spPr>
          <a:xfrm rot="-1857393" flipH="0" flipV="0">
            <a:off x="-2026791" y="701906"/>
            <a:ext cx="5679926" cy="1150978"/>
          </a:xfrm>
          <a:custGeom>
            <a:avLst/>
            <a:ahLst/>
            <a:rect l="l" t="t" r="r" b="b"/>
            <a:pathLst>
              <a:path w="5679926" h="1988975">
                <a:moveTo>
                  <a:pt x="0" y="0"/>
                </a:moveTo>
                <a:lnTo>
                  <a:pt x="5679926" y="0"/>
                </a:lnTo>
                <a:lnTo>
                  <a:pt x="5679926" y="1988975"/>
                </a:lnTo>
                <a:lnTo>
                  <a:pt x="0" y="1988975"/>
                </a:lnTo>
                <a:lnTo>
                  <a:pt x="0" y="0"/>
                </a:lnTo>
                <a:close/>
              </a:path>
            </a:pathLst>
          </a:custGeom>
          <a:blipFill>
            <a:blip xmlns:r="http://schemas.openxmlformats.org/officeDocument/2006/relationships" r:embed="rId4"/>
            <a:stretch>
              <a:fillRect l="0" t="0" r="0" b="0"/>
            </a:stretch>
          </a:blipFill>
        </p:spPr>
      </p:sp>
      <p:sp>
        <p:nvSpPr>
          <p:cNvPr id="1048699" name="TextBox 12"/>
          <p:cNvSpPr txBox="1"/>
          <p:nvPr/>
        </p:nvSpPr>
        <p:spPr>
          <a:xfrm rot="0">
            <a:off x="16118456" y="19596782"/>
            <a:ext cx="1000530"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07</a:t>
            </a:r>
          </a:p>
        </p:txBody>
      </p:sp>
      <p:sp>
        <p:nvSpPr>
          <p:cNvPr id="1048700" name="TextBox 13"/>
          <p:cNvSpPr txBox="1"/>
          <p:nvPr/>
        </p:nvSpPr>
        <p:spPr>
          <a:xfrm rot="0">
            <a:off x="6822224" y="15484799"/>
            <a:ext cx="6457635"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Conclusion</a:t>
            </a:r>
          </a:p>
        </p:txBody>
      </p:sp>
      <p:sp>
        <p:nvSpPr>
          <p:cNvPr id="1048701" name=""/>
          <p:cNvSpPr txBox="1"/>
          <p:nvPr/>
        </p:nvSpPr>
        <p:spPr>
          <a:xfrm>
            <a:off x="3787890" y="11942210"/>
            <a:ext cx="10712221" cy="8092440"/>
          </a:xfrm>
          <a:prstGeom prst="rect"/>
        </p:spPr>
        <p:txBody>
          <a:bodyPr rtlCol="0" wrap="square">
            <a:spAutoFit/>
          </a:bodyPr>
          <a:p>
            <a:r>
              <a:rPr b="1" sz="3600" lang="uz-UZ">
                <a:solidFill>
                  <a:srgbClr val="330066"/>
                </a:solidFill>
              </a:rPr>
              <a:t>• Dasturlarning tajovuzga bo sh joylarini topish - Internetdagi
</a:t>
            </a:r>
            <a:r>
              <a:rPr b="1" sz="3600" lang="uz-UZ">
                <a:solidFill>
                  <a:srgbClr val="993300"/>
                </a:solidFill>
              </a:rPr>
              <a:t>
kompyuterlarning katta guruhlari orasidan tajovuzga bardoshsizlarini izlab qarab chiquvchi dasturlar vositasida.
Parol ochish parollar fayllaridan oson topiladigan parollarni izlovchi dasturlar vositasida.
Tarmoq tahlilchilari (snifferlar) tarmoq trafikini tinglovchi dasturlar</a:t>
            </a:r>
            <a:r>
              <a:rPr b="1" sz="3600" lang="en-US">
                <a:solidFill>
                  <a:srgbClr val="993300"/>
                </a:solidFill>
              </a:rPr>
              <a:t> </a:t>
            </a:r>
            <a:r>
              <a:rPr b="1" sz="3600" lang="uz-UZ">
                <a:solidFill>
                  <a:srgbClr val="993300"/>
                </a:solidFill>
              </a:rPr>
              <a:t>vositasida. Ularda foydalanuvchilarning nomlarini, parollarini, kredit kartalari nomerlarini trafikdan avtomatik tarzda ajratib olish imkoniyati mavjud.</a:t>
            </a:r>
            <a:endParaRPr b="1" sz="2800" lang="uz-UZ">
              <a:solidFill>
                <a:srgbClr val="993300"/>
              </a:solidFill>
            </a:endParaRPr>
          </a:p>
        </p:txBody>
      </p:sp>
      <p:pic>
        <p:nvPicPr>
          <p:cNvPr id="2097160" name=""/>
          <p:cNvPicPr>
            <a:picLocks/>
          </p:cNvPicPr>
          <p:nvPr/>
        </p:nvPicPr>
        <p:blipFill>
          <a:blip xmlns:r="http://schemas.openxmlformats.org/officeDocument/2006/relationships" r:embed="rId5"/>
          <a:stretch>
            <a:fillRect/>
          </a:stretch>
        </p:blipFill>
        <p:spPr>
          <a:xfrm rot="0">
            <a:off x="9931554" y="16196000"/>
            <a:ext cx="6612211" cy="6617140"/>
          </a:xfrm>
          <a:prstGeom prst="rect"/>
        </p:spPr>
      </p:pic>
      <p:sp>
        <p:nvSpPr>
          <p:cNvPr id="1048873" name=""/>
          <p:cNvSpPr txBox="1"/>
          <p:nvPr/>
        </p:nvSpPr>
        <p:spPr>
          <a:xfrm>
            <a:off x="736022" y="311573"/>
            <a:ext cx="16815956" cy="9044940"/>
          </a:xfrm>
          <a:prstGeom prst="rect"/>
        </p:spPr>
        <p:txBody>
          <a:bodyPr rtlCol="0" wrap="square">
            <a:spAutoFit/>
          </a:bodyPr>
          <a:p>
            <a:pPr>
              <a:lnSpc>
                <a:spcPct val="150000"/>
              </a:lnSpc>
            </a:pPr>
            <a:r>
              <a:rPr b="1" sz="4000" lang="uz-UZ">
                <a:solidFill>
                  <a:srgbClr val="0000FF"/>
                </a:solidFill>
              </a:rPr>
              <a:t>Hozirgi kungacha oilaviy tarbiya amaliyotida ko’pbolalikning ijobiy va salbiy xususiyatlari borasida bahslar olib borilmoqda, chunki bu muammoning ahamiyatli ekanligiga qaramay bu masala yetarli darajada o’rganilmagan.</a:t>
            </a:r>
            <a:r>
              <a:rPr b="1" sz="4000" lang="en-US">
                <a:solidFill>
                  <a:srgbClr val="0000FF"/>
                </a:solidFill>
              </a:rPr>
              <a:t>Ko’p bolali oila-kattalar va bolalardan iborat, o’ziga xos jamoadir. Unda shaxsning ijtimoiylashuvi uchun qulaysharoitlar yaratiladi. Bunaqa oilada tarbiya jarayonini tashkil etish muammosi bilan shug’ullanuvchi olimlar ham turli qarashlarga egadirlar. Ularning ba’zilari ko’p bolali oilada bola jamoa munosabatlari orqali tajriba to’playdi deyishadi, chunki ko’p bolali oila tarbiya uchun qulay sharoitlar yaratadi va ota-onalarning bolalari haqida qayg’urishlari teng taqsimlangan bo’lad</a:t>
            </a:r>
            <a:r>
              <a:rPr b="1" sz="4000" lang="en-US">
                <a:solidFill>
                  <a:srgbClr val="0000FF"/>
                </a:solidFill>
              </a:rPr>
              <a:t>i</a:t>
            </a:r>
            <a:r>
              <a:rPr b="1" sz="4000" lang="en-US">
                <a:solidFill>
                  <a:srgbClr val="0000FF"/>
                </a:solidFill>
              </a:rPr>
              <a:t>.</a:t>
            </a:r>
            <a:endParaRPr b="1" sz="2800" lang="uz-UZ">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BC9B"/>
        </a:solidFill>
      </p:bgPr>
    </p:bg>
    <p:spTree>
      <p:nvGrpSpPr>
        <p:cNvPr id="52" name=""/>
        <p:cNvGrpSpPr/>
        <p:nvPr/>
      </p:nvGrpSpPr>
      <p:grpSpPr>
        <a:xfrm>
          <a:off x="0" y="0"/>
          <a:ext cx="0" cy="0"/>
          <a:chOff x="0" y="0"/>
          <a:chExt cx="0" cy="0"/>
        </a:xfrm>
      </p:grpSpPr>
      <p:sp>
        <p:nvSpPr>
          <p:cNvPr id="1048702" name="Freeform 2"/>
          <p:cNvSpPr/>
          <p:nvPr/>
        </p:nvSpPr>
        <p:spPr>
          <a:xfrm rot="0" flipH="0" flipV="0">
            <a:off x="0" y="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03" name="Freeform 3"/>
          <p:cNvSpPr/>
          <p:nvPr/>
        </p:nvSpPr>
        <p:spPr>
          <a:xfrm rot="0" flipH="0" flipV="0">
            <a:off x="0" y="4572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04" name="Freeform 4"/>
          <p:cNvSpPr/>
          <p:nvPr/>
        </p:nvSpPr>
        <p:spPr>
          <a:xfrm rot="0" flipH="0" flipV="0">
            <a:off x="0" y="9144000"/>
            <a:ext cx="18288000" cy="4572000"/>
          </a:xfrm>
          <a:custGeom>
            <a:avLst/>
            <a:ahLst/>
            <a:rect l="l" t="t" r="r" b="b"/>
            <a:pathLst>
              <a:path w="18288000" h="4572000">
                <a:moveTo>
                  <a:pt x="0" y="0"/>
                </a:moveTo>
                <a:lnTo>
                  <a:pt x="18288000" y="0"/>
                </a:lnTo>
                <a:lnTo>
                  <a:pt x="18288000" y="4572000"/>
                </a:lnTo>
                <a:lnTo>
                  <a:pt x="0" y="4572000"/>
                </a:lnTo>
                <a:lnTo>
                  <a:pt x="0" y="0"/>
                </a:lnTo>
                <a:close/>
              </a:path>
            </a:pathLst>
          </a:custGeom>
          <a:blipFill>
            <a:blip xmlns:r="http://schemas.openxmlformats.org/officeDocument/2006/relationships" r:embed="rId1">
              <a:alphaModFix amt="34000"/>
            </a:blip>
            <a:stretch>
              <a:fillRect l="0" t="0" r="0" b="0"/>
            </a:stretch>
          </a:blipFill>
        </p:spPr>
      </p:sp>
      <p:sp>
        <p:nvSpPr>
          <p:cNvPr id="1048705" name="Freeform 5"/>
          <p:cNvSpPr/>
          <p:nvPr/>
        </p:nvSpPr>
        <p:spPr>
          <a:xfrm rot="0" flipH="0" flipV="0">
            <a:off x="16522119" y="7825711"/>
            <a:ext cx="4222276" cy="4114800"/>
          </a:xfrm>
          <a:custGeom>
            <a:avLst/>
            <a:ahLst/>
            <a:rect l="l" t="t" r="r" b="b"/>
            <a:pathLst>
              <a:path w="4222276" h="4114800">
                <a:moveTo>
                  <a:pt x="0" y="0"/>
                </a:moveTo>
                <a:lnTo>
                  <a:pt x="4222276" y="0"/>
                </a:lnTo>
                <a:lnTo>
                  <a:pt x="4222276" y="4114800"/>
                </a:lnTo>
                <a:lnTo>
                  <a:pt x="0" y="4114800"/>
                </a:lnTo>
                <a:lnTo>
                  <a:pt x="0" y="0"/>
                </a:lnTo>
                <a:close/>
              </a:path>
            </a:pathLst>
          </a:custGeom>
          <a:blipFill>
            <a:blip xmlns:r="http://schemas.openxmlformats.org/officeDocument/2006/relationships" r:embed="rId2"/>
            <a:stretch>
              <a:fillRect l="0" t="0" r="0" b="0"/>
            </a:stretch>
          </a:blipFill>
        </p:spPr>
      </p:sp>
      <p:grpSp>
        <p:nvGrpSpPr>
          <p:cNvPr id="53" name="Group 6"/>
          <p:cNvGrpSpPr/>
          <p:nvPr/>
        </p:nvGrpSpPr>
        <p:grpSpPr>
          <a:xfrm rot="0">
            <a:off x="1250186" y="15359601"/>
            <a:ext cx="15787630" cy="5676828"/>
            <a:chOff x="0" y="0"/>
            <a:chExt cx="2392091" cy="860135"/>
          </a:xfrm>
        </p:grpSpPr>
        <p:sp>
          <p:nvSpPr>
            <p:cNvPr id="1048706" name="Freeform 7"/>
            <p:cNvSpPr/>
            <p:nvPr/>
          </p:nvSpPr>
          <p:spPr>
            <a:xfrm rot="0" flipH="0" flipV="0">
              <a:off x="0" y="0"/>
              <a:ext cx="2392091" cy="860135"/>
            </a:xfrm>
            <a:custGeom>
              <a:avLst/>
              <a:ahLst/>
              <a:rect l="l" t="t" r="r" b="b"/>
              <a:pathLst>
                <a:path w="2392091" h="860135">
                  <a:moveTo>
                    <a:pt x="2202648" y="0"/>
                  </a:moveTo>
                  <a:lnTo>
                    <a:pt x="189443" y="0"/>
                  </a:lnTo>
                  <a:cubicBezTo>
                    <a:pt x="170604" y="0"/>
                    <a:pt x="152536" y="7484"/>
                    <a:pt x="139215" y="20805"/>
                  </a:cubicBezTo>
                  <a:lnTo>
                    <a:pt x="20805" y="139215"/>
                  </a:lnTo>
                  <a:cubicBezTo>
                    <a:pt x="7484" y="152536"/>
                    <a:pt x="0" y="170604"/>
                    <a:pt x="0" y="189443"/>
                  </a:cubicBezTo>
                  <a:lnTo>
                    <a:pt x="0" y="670692"/>
                  </a:lnTo>
                  <a:cubicBezTo>
                    <a:pt x="0" y="689531"/>
                    <a:pt x="7484" y="707599"/>
                    <a:pt x="20805" y="720920"/>
                  </a:cubicBezTo>
                  <a:lnTo>
                    <a:pt x="139215" y="839330"/>
                  </a:lnTo>
                  <a:cubicBezTo>
                    <a:pt x="152536" y="852651"/>
                    <a:pt x="170604" y="860135"/>
                    <a:pt x="189443" y="860135"/>
                  </a:cubicBezTo>
                  <a:lnTo>
                    <a:pt x="2202648" y="860135"/>
                  </a:lnTo>
                  <a:cubicBezTo>
                    <a:pt x="2221487" y="860135"/>
                    <a:pt x="2239555" y="852651"/>
                    <a:pt x="2252876" y="839330"/>
                  </a:cubicBezTo>
                  <a:lnTo>
                    <a:pt x="2371286" y="720920"/>
                  </a:lnTo>
                  <a:cubicBezTo>
                    <a:pt x="2384607" y="707599"/>
                    <a:pt x="2392091" y="689531"/>
                    <a:pt x="2392091" y="670692"/>
                  </a:cubicBezTo>
                  <a:lnTo>
                    <a:pt x="2392091" y="189443"/>
                  </a:lnTo>
                  <a:cubicBezTo>
                    <a:pt x="2392091" y="170604"/>
                    <a:pt x="2384607" y="152536"/>
                    <a:pt x="2371286" y="139215"/>
                  </a:cubicBezTo>
                  <a:lnTo>
                    <a:pt x="2252876" y="20805"/>
                  </a:lnTo>
                  <a:cubicBezTo>
                    <a:pt x="2239555" y="7484"/>
                    <a:pt x="2221487" y="0"/>
                    <a:pt x="2202648" y="0"/>
                  </a:cubicBezTo>
                  <a:close/>
                </a:path>
              </a:pathLst>
            </a:custGeom>
            <a:solidFill>
              <a:srgbClr val="F0D8C0"/>
            </a:solidFill>
          </p:spPr>
        </p:sp>
        <p:sp>
          <p:nvSpPr>
            <p:cNvPr id="1048707" name="TextBox 8"/>
            <p:cNvSpPr txBox="1"/>
            <p:nvPr/>
          </p:nvSpPr>
          <p:spPr>
            <a:xfrm>
              <a:off x="63500" y="25400"/>
              <a:ext cx="2265091" cy="771235"/>
            </a:xfrm>
            <a:prstGeom prst="rect"/>
          </p:spPr>
          <p:txBody>
            <a:bodyPr anchor="ctr" bIns="50800" lIns="50800" rIns="50800" rtlCol="0" tIns="50800"/>
            <a:p>
              <a:pPr algn="ctr">
                <a:lnSpc>
                  <a:spcPts val="2659"/>
                </a:lnSpc>
              </a:pPr>
            </a:p>
          </p:txBody>
        </p:sp>
      </p:grpSp>
      <p:sp>
        <p:nvSpPr>
          <p:cNvPr id="1048708" name="TextBox 9"/>
          <p:cNvSpPr txBox="1"/>
          <p:nvPr/>
        </p:nvSpPr>
        <p:spPr>
          <a:xfrm rot="0">
            <a:off x="1669280" y="12923562"/>
            <a:ext cx="13499319" cy="3698241"/>
          </a:xfrm>
          <a:prstGeom prst="rect"/>
        </p:spPr>
        <p:txBody>
          <a:bodyPr anchor="t" bIns="0" lIns="0" rIns="0" rtlCol="0" tIns="0">
            <a:spAutoFit/>
          </a:bodyPr>
          <a:p>
            <a:pPr algn="just">
              <a:lnSpc>
                <a:spcPts val="3640"/>
              </a:lnSpc>
            </a:pPr>
            <a:r>
              <a:rPr sz="2600" lang="en-US">
                <a:solidFill>
                  <a:srgbClr val="865639"/>
                </a:solidFill>
                <a:latin typeface="Martel Sans"/>
                <a:ea typeface="Martel Sans"/>
                <a:cs typeface="Martel Sans"/>
                <a:sym typeface="Martel Sans"/>
              </a:rPr>
              <a:t>Lorem ipsum dolor sit amet, consectetur adipiscing elit. Duis urna quam, convallis ut vestibulum vel, aliquet quis ligula. Cras vehicula, elit non suscipit sollicitudin, tortor nunc volutpat nisi, vel scelerisque eros diam eu nibh. Fusce aliquam purus sed luctus rutrum. Fusce lacinia ullamcorper libero, vitae semper magna semper a.</a:t>
            </a:r>
          </a:p>
          <a:p>
            <a:pPr algn="just">
              <a:lnSpc>
                <a:spcPts val="3640"/>
              </a:lnSpc>
            </a:pPr>
          </a:p>
          <a:p>
            <a:pPr algn="just">
              <a:lnSpc>
                <a:spcPts val="3640"/>
              </a:lnSpc>
            </a:pPr>
            <a:r>
              <a:rPr sz="2600" lang="en-US">
                <a:solidFill>
                  <a:srgbClr val="865639"/>
                </a:solidFill>
                <a:latin typeface="Martel Sans"/>
                <a:ea typeface="Martel Sans"/>
                <a:cs typeface="Martel Sans"/>
                <a:sym typeface="Martel Sans"/>
              </a:rPr>
              <a:t>Fusce sed neque ex. Praesent quis ullamcorper nisl, et ultricies ante. Proin venenatis lectus justo, vel commodo mi vestibulum eu. Nullam a sapien ullamcorper quam tristique condimentum eget a turpis. In felis lectus, elementum in rutrum vitae, cursus ullamcorper eros.</a:t>
            </a:r>
          </a:p>
        </p:txBody>
      </p:sp>
      <p:sp>
        <p:nvSpPr>
          <p:cNvPr id="1048709" name="Freeform 10"/>
          <p:cNvSpPr/>
          <p:nvPr/>
        </p:nvSpPr>
        <p:spPr>
          <a:xfrm rot="-1913921" flipH="0" flipV="0">
            <a:off x="16850334" y="-1110353"/>
            <a:ext cx="1728216" cy="4114800"/>
          </a:xfrm>
          <a:custGeom>
            <a:avLst/>
            <a:ahLst/>
            <a:rect l="l" t="t" r="r" b="b"/>
            <a:pathLst>
              <a:path w="1728216" h="4114800">
                <a:moveTo>
                  <a:pt x="0" y="0"/>
                </a:moveTo>
                <a:lnTo>
                  <a:pt x="1728216" y="0"/>
                </a:lnTo>
                <a:lnTo>
                  <a:pt x="1728216" y="4114800"/>
                </a:lnTo>
                <a:lnTo>
                  <a:pt x="0" y="4114800"/>
                </a:lnTo>
                <a:lnTo>
                  <a:pt x="0" y="0"/>
                </a:lnTo>
                <a:close/>
              </a:path>
            </a:pathLst>
          </a:custGeom>
          <a:blipFill>
            <a:blip xmlns:r="http://schemas.openxmlformats.org/officeDocument/2006/relationships" r:embed="rId3"/>
            <a:stretch>
              <a:fillRect l="0" t="0" r="0" b="0"/>
            </a:stretch>
          </a:blipFill>
        </p:spPr>
      </p:sp>
      <p:sp>
        <p:nvSpPr>
          <p:cNvPr id="1048710" name="Freeform 11"/>
          <p:cNvSpPr/>
          <p:nvPr/>
        </p:nvSpPr>
        <p:spPr>
          <a:xfrm rot="-2914338" flipH="0" flipV="0">
            <a:off x="-2751523" y="-383214"/>
            <a:ext cx="7315200" cy="1669189"/>
          </a:xfrm>
          <a:custGeom>
            <a:avLst/>
            <a:ahLst/>
            <a:rect l="l" t="t" r="r" b="b"/>
            <a:pathLst>
              <a:path w="7315200" h="1669189">
                <a:moveTo>
                  <a:pt x="0" y="0"/>
                </a:moveTo>
                <a:lnTo>
                  <a:pt x="7315200" y="0"/>
                </a:lnTo>
                <a:lnTo>
                  <a:pt x="7315200" y="1669189"/>
                </a:lnTo>
                <a:lnTo>
                  <a:pt x="0" y="1669189"/>
                </a:lnTo>
                <a:lnTo>
                  <a:pt x="0" y="0"/>
                </a:lnTo>
                <a:close/>
              </a:path>
            </a:pathLst>
          </a:custGeom>
          <a:blipFill>
            <a:blip xmlns:r="http://schemas.openxmlformats.org/officeDocument/2006/relationships" r:embed="rId4"/>
            <a:stretch>
              <a:fillRect l="0" t="0" r="0" b="0"/>
            </a:stretch>
          </a:blipFill>
        </p:spPr>
      </p:sp>
      <p:sp>
        <p:nvSpPr>
          <p:cNvPr id="1048711" name="TextBox 12"/>
          <p:cNvSpPr txBox="1"/>
          <p:nvPr/>
        </p:nvSpPr>
        <p:spPr>
          <a:xfrm rot="0">
            <a:off x="15992658" y="17333000"/>
            <a:ext cx="1045159" cy="640080"/>
          </a:xfrm>
          <a:prstGeom prst="rect"/>
        </p:spPr>
        <p:txBody>
          <a:bodyPr anchor="t" bIns="0" lIns="0" rIns="0" rtlCol="0" tIns="0">
            <a:spAutoFit/>
          </a:bodyPr>
          <a:p>
            <a:pPr algn="ctr">
              <a:lnSpc>
                <a:spcPts val="5040"/>
              </a:lnSpc>
            </a:pPr>
            <a:r>
              <a:rPr b="1" sz="3600" lang="en-US">
                <a:solidFill>
                  <a:srgbClr val="865639"/>
                </a:solidFill>
                <a:latin typeface="Martel Sans Bold"/>
                <a:ea typeface="Martel Sans Bold"/>
                <a:cs typeface="Martel Sans Bold"/>
                <a:sym typeface="Martel Sans Bold"/>
              </a:rPr>
              <a:t>08</a:t>
            </a:r>
          </a:p>
        </p:txBody>
      </p:sp>
      <p:sp>
        <p:nvSpPr>
          <p:cNvPr id="1048712" name="TextBox 13"/>
          <p:cNvSpPr txBox="1"/>
          <p:nvPr/>
        </p:nvSpPr>
        <p:spPr>
          <a:xfrm rot="0">
            <a:off x="4583529" y="16621802"/>
            <a:ext cx="9120943" cy="1422400"/>
          </a:xfrm>
          <a:prstGeom prst="rect"/>
        </p:spPr>
        <p:txBody>
          <a:bodyPr anchor="t" bIns="0" lIns="0" rIns="0" rtlCol="0" tIns="0">
            <a:spAutoFit/>
          </a:bodyPr>
          <a:p>
            <a:pPr algn="ctr">
              <a:lnSpc>
                <a:spcPts val="11200"/>
              </a:lnSpc>
            </a:pPr>
            <a:r>
              <a:rPr sz="8000" lang="en-US">
                <a:solidFill>
                  <a:srgbClr val="865639"/>
                </a:solidFill>
                <a:latin typeface="Lucky Bones"/>
                <a:ea typeface="Lucky Bones"/>
                <a:cs typeface="Lucky Bones"/>
                <a:sym typeface="Lucky Bones"/>
              </a:rPr>
              <a:t>Recommendation</a:t>
            </a:r>
          </a:p>
        </p:txBody>
      </p:sp>
      <p:sp>
        <p:nvSpPr>
          <p:cNvPr id="1048713" name=""/>
          <p:cNvSpPr txBox="1"/>
          <p:nvPr/>
        </p:nvSpPr>
        <p:spPr>
          <a:xfrm rot="10800000" flipV="1">
            <a:off x="1847624" y="12328683"/>
            <a:ext cx="11856848" cy="8892540"/>
          </a:xfrm>
          <a:prstGeom prst="rect"/>
        </p:spPr>
        <p:txBody>
          <a:bodyPr rtlCol="0" wrap="square">
            <a:spAutoFit/>
          </a:bodyPr>
          <a:p>
            <a:pPr>
              <a:lnSpc>
                <a:spcPct val="150000"/>
              </a:lnSpc>
            </a:pPr>
            <a:r>
              <a:rPr b="1" sz="3600" lang="uz-UZ">
                <a:solidFill>
                  <a:srgbClr val="000000"/>
                </a:solidFill>
              </a:rPr>
              <a:t>Internetga ulangan tarmoqlar xakerlarning tajovuzi tufayli ochiq muloqotga xalal bersa xam brandmauerlar o'rnatib oldilar.PGP ga o'xshash mukammal dasturlar bo'lmaganda ochiq tarmoq bo'lishi ham mumkin bo'lmas edi.
Tarmoqni kompyuter tajovuzlaridan himoyalash doimiy va o'z-o'zidan yechilmaydigan masaladir. Lekin qator oddiy himoya vositalari yordamida tarmoqqa suqulib kirishlarning ko'pchiligini oldini olish mumkin. Masalan yaxshi konfiguratsiyalangan tarmoqlararo ekran va harbir ish stantsiyalari(kompyuterlar)da o'rnatilgan virusga qarshi dasturlar ko'pchilik kompyuter tajovuzlarini barbod etadi.</a:t>
            </a:r>
            <a:endParaRPr b="1" sz="2800" lang="uz-UZ">
              <a:solidFill>
                <a:srgbClr val="000000"/>
              </a:solidFill>
            </a:endParaRPr>
          </a:p>
        </p:txBody>
      </p:sp>
      <p:pic>
        <p:nvPicPr>
          <p:cNvPr id="2097161" name=""/>
          <p:cNvPicPr>
            <a:picLocks/>
          </p:cNvPicPr>
          <p:nvPr/>
        </p:nvPicPr>
        <p:blipFill>
          <a:blip xmlns:r="http://schemas.openxmlformats.org/officeDocument/2006/relationships" r:embed="rId5"/>
          <a:srcRect l="18571" t="0" r="18350" b="0"/>
          <a:stretch>
            <a:fillRect/>
          </a:stretch>
        </p:blipFill>
        <p:spPr>
          <a:xfrm>
            <a:off x="11004428" y="14094738"/>
            <a:ext cx="4889231" cy="7756683"/>
          </a:xfrm>
          <a:prstGeom prst="roundRect"/>
        </p:spPr>
      </p:pic>
      <p:sp>
        <p:nvSpPr>
          <p:cNvPr id="1048874" name=""/>
          <p:cNvSpPr txBox="1"/>
          <p:nvPr/>
        </p:nvSpPr>
        <p:spPr>
          <a:xfrm>
            <a:off x="350590" y="450337"/>
            <a:ext cx="16876568" cy="9692640"/>
          </a:xfrm>
          <a:prstGeom prst="rect"/>
        </p:spPr>
        <p:txBody>
          <a:bodyPr rtlCol="0" wrap="square">
            <a:spAutoFit/>
          </a:bodyPr>
          <a:p>
            <a:pPr>
              <a:lnSpc>
                <a:spcPct val="150000"/>
              </a:lnSpc>
            </a:pPr>
            <a:r>
              <a:rPr b="1" sz="3600" lang="uz-UZ">
                <a:solidFill>
                  <a:srgbClr val="330066"/>
                </a:solidFill>
              </a:rPr>
              <a:t>Boshqa tadqiqotchilar esa, aksincha ko’p bolali oilada bola har tomonlama yetarli rivojlanmaydi, deb hisoblashadi. Agar oilaviy tarbiya bola individualligini aniqlash va uning qobiliyatlarini rivojlantirish kerak degan qoidadan kelib chiqsak, bu uchun oila nihoyatda rivojlangan bo’lishi kerakligiga amin bo’lamiz. Ko’pbolali oilada individual yondashuv bo’ladimi? Bu yerda tarbiya jarayonining ko’p tamonlamaligi va standartlashuvi ro’y bermaydimi? Individual yondashuv uchun avvalo psixologik va pedagogik bilimlar, shuningdek esa tarbiya jarayonida bolalarni kuzatish uchun maxsus vaqt va psixologik tahlil o’tkazish kerak. Ba’zi nohush tarbiyaviy omillar o’zbek oilasida, xususan ko’pbolali o’zbek oilasida uy xo’jaligini yuritish bilan bog’liq. Ko’p o’zbek oilalarida uy ishlarini qiz bolalar bajarishadi, o’g’il bolalar esa bu vazifalardan deyarli ozod etilganlar. Bu holat keyinchalik o’g’il bola xarakterida oiladagi muomalasiga xalaqit beruvchi odatlarni paydo qilishi mumkin.</a:t>
            </a:r>
            <a:endParaRPr b="1" sz="2800" lang="uz-UZ">
              <a:solidFill>
                <a:srgbClr val="330066"/>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RMX3363</dc:creator>
  <dcterms:created xsi:type="dcterms:W3CDTF">2006-08-15T04:00:00Z</dcterms:created>
  <dcterms:modified xsi:type="dcterms:W3CDTF">2025-02-15T08:09:43Z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bee8f7894cdd42379d385b46294ce1af</vt:lpwstr>
  </property>
</Properties>
</file>