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718899" y="1106964"/>
            <a:ext cx="7477601" cy="1916430"/>
          </a:xfrm>
          <a:prstGeom prst="rect">
            <a:avLst/>
          </a:prstGeom>
          <a:noFill/>
        </p:spPr>
        <p:txBody>
          <a:bodyPr wrap="square" rtlCol="0" anchor="t"/>
          <a:lstStyle/>
          <a:p>
            <a:pPr marL="0" indent="0">
              <a:lnSpc>
                <a:spcPts val="7545"/>
              </a:lnSpc>
              <a:buNone/>
            </a:pPr>
            <a:r>
              <a:rPr lang="en-US" sz="6035" dirty="0">
                <a:solidFill>
                  <a:srgbClr val="124E73"/>
                </a:solidFill>
                <a:latin typeface="MuseoModerno" pitchFamily="34" charset="0"/>
                <a:ea typeface="MuseoModerno" pitchFamily="34" charset="-122"/>
                <a:cs typeface="MuseoModerno" pitchFamily="34" charset="-120"/>
              </a:rPr>
              <a:t>Operatsion tizimlar tarixi va rivojlanishi.</a:t>
            </a:r>
            <a:endParaRPr lang="en-US" sz="6035" dirty="0">
              <a:solidFill>
                <a:srgbClr val="124E73"/>
              </a:solidFill>
              <a:latin typeface="MuseoModerno" pitchFamily="34" charset="0"/>
              <a:ea typeface="MuseoModerno" pitchFamily="34" charset="-122"/>
              <a:cs typeface="MuseoModerno" pitchFamily="34" charset="-120"/>
            </a:endParaRPr>
          </a:p>
        </p:txBody>
      </p:sp>
      <p:sp>
        <p:nvSpPr>
          <p:cNvPr id="6" name="Text 3"/>
          <p:cNvSpPr/>
          <p:nvPr/>
        </p:nvSpPr>
        <p:spPr>
          <a:xfrm>
            <a:off x="833199" y="4209455"/>
            <a:ext cx="7477601" cy="1421606"/>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Operatsion tizimlar - bu kompyuterning texnik vositalarini boshqaradigan va boshqa dasturlarni ishga tushirish uchun platformani ta'minlovchi asosiy dasturiy ta'minot. Ular vaqt o'tishi bilan sezilarli darajada rivojlandi, dastlabki asosiy operatsion tizimlardan bugungi kunda biz foydalanadigan zamonaviy, foydalanuvchilarga qulay tizimlargacha.</a:t>
            </a:r>
            <a:endParaRPr lang="en-US" sz="1750" dirty="0"/>
          </a:p>
        </p:txBody>
      </p:sp>
      <p:sp>
        <p:nvSpPr>
          <p:cNvPr id="7" name="Shape 4"/>
          <p:cNvSpPr/>
          <p:nvPr/>
        </p:nvSpPr>
        <p:spPr>
          <a:xfrm>
            <a:off x="833199" y="5897642"/>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30314"/>
          </a:xfrm>
          <a:prstGeom prst="rect">
            <a:avLst/>
          </a:prstGeom>
          <a:solidFill>
            <a:srgbClr val="FFFCF5"/>
          </a:solidFill>
        </p:spPr>
      </p:sp>
      <p:sp>
        <p:nvSpPr>
          <p:cNvPr id="4" name="Text 2"/>
          <p:cNvSpPr/>
          <p:nvPr/>
        </p:nvSpPr>
        <p:spPr>
          <a:xfrm>
            <a:off x="3049191" y="493871"/>
            <a:ext cx="8532019" cy="1122759"/>
          </a:xfrm>
          <a:prstGeom prst="rect">
            <a:avLst/>
          </a:prstGeom>
          <a:noFill/>
        </p:spPr>
        <p:txBody>
          <a:bodyPr wrap="square" rtlCol="0" anchor="t"/>
          <a:lstStyle/>
          <a:p>
            <a:pPr marL="0" indent="0">
              <a:lnSpc>
                <a:spcPts val="4420"/>
              </a:lnSpc>
              <a:buNone/>
            </a:pPr>
            <a:r>
              <a:rPr lang="en-US" sz="3535" dirty="0">
                <a:solidFill>
                  <a:srgbClr val="124E73"/>
                </a:solidFill>
                <a:latin typeface="MuseoModerno" pitchFamily="34" charset="0"/>
                <a:ea typeface="MuseoModerno" pitchFamily="34" charset="-122"/>
                <a:cs typeface="MuseoModerno" pitchFamily="34" charset="-120"/>
              </a:rPr>
              <a:t>Operatsion tizimlarning kelajagi va rivojlanayotgan tendentsiyalar</a:t>
            </a:r>
            <a:endParaRPr lang="en-US" sz="3535" dirty="0"/>
          </a:p>
        </p:txBody>
      </p:sp>
      <p:sp>
        <p:nvSpPr>
          <p:cNvPr id="5" name="Shape 3"/>
          <p:cNvSpPr/>
          <p:nvPr/>
        </p:nvSpPr>
        <p:spPr>
          <a:xfrm>
            <a:off x="3049191" y="1975842"/>
            <a:ext cx="1066443" cy="1034891"/>
          </a:xfrm>
          <a:prstGeom prst="roundRect">
            <a:avLst>
              <a:gd name="adj" fmla="val 5207"/>
            </a:avLst>
          </a:prstGeom>
          <a:solidFill>
            <a:srgbClr val="F6F0E4"/>
          </a:solidFill>
        </p:spPr>
      </p:sp>
      <p:sp>
        <p:nvSpPr>
          <p:cNvPr id="6" name="Text 4"/>
          <p:cNvSpPr/>
          <p:nvPr/>
        </p:nvSpPr>
        <p:spPr>
          <a:xfrm>
            <a:off x="3228737" y="2313623"/>
            <a:ext cx="105370" cy="359212"/>
          </a:xfrm>
          <a:prstGeom prst="rect">
            <a:avLst/>
          </a:prstGeom>
          <a:noFill/>
        </p:spPr>
        <p:txBody>
          <a:bodyPr wrap="none" rtlCol="0" anchor="t"/>
          <a:lstStyle/>
          <a:p>
            <a:pPr marL="0" indent="0" algn="ctr">
              <a:lnSpc>
                <a:spcPts val="2830"/>
              </a:lnSpc>
              <a:buNone/>
            </a:pPr>
            <a:r>
              <a:rPr lang="en-US" sz="1770" dirty="0">
                <a:solidFill>
                  <a:srgbClr val="124E73"/>
                </a:solidFill>
                <a:latin typeface="MuseoModerno" pitchFamily="34" charset="0"/>
                <a:ea typeface="MuseoModerno" pitchFamily="34" charset="-122"/>
                <a:cs typeface="MuseoModerno" pitchFamily="34" charset="-120"/>
              </a:rPr>
              <a:t>1</a:t>
            </a:r>
            <a:endParaRPr lang="en-US" sz="1770" dirty="0"/>
          </a:p>
        </p:txBody>
      </p:sp>
      <p:sp>
        <p:nvSpPr>
          <p:cNvPr id="7" name="Text 5"/>
          <p:cNvSpPr/>
          <p:nvPr/>
        </p:nvSpPr>
        <p:spPr>
          <a:xfrm>
            <a:off x="4295180" y="2155388"/>
            <a:ext cx="2602349" cy="280630"/>
          </a:xfrm>
          <a:prstGeom prst="rect">
            <a:avLst/>
          </a:prstGeom>
          <a:noFill/>
        </p:spPr>
        <p:txBody>
          <a:bodyPr wrap="none" rtlCol="0" anchor="t"/>
          <a:lstStyle/>
          <a:p>
            <a:pPr marL="0" indent="0" algn="l">
              <a:lnSpc>
                <a:spcPts val="2210"/>
              </a:lnSpc>
              <a:buNone/>
            </a:pPr>
            <a:r>
              <a:rPr lang="en-US" sz="1770" dirty="0">
                <a:solidFill>
                  <a:srgbClr val="124E73"/>
                </a:solidFill>
                <a:latin typeface="MuseoModerno" pitchFamily="34" charset="0"/>
                <a:ea typeface="MuseoModerno" pitchFamily="34" charset="-122"/>
                <a:cs typeface="MuseoModerno" pitchFamily="34" charset="-120"/>
              </a:rPr>
              <a:t>Virtualizatsiyaning ortishi</a:t>
            </a:r>
            <a:endParaRPr lang="en-US" sz="1770" dirty="0"/>
          </a:p>
        </p:txBody>
      </p:sp>
      <p:sp>
        <p:nvSpPr>
          <p:cNvPr id="8" name="Text 6"/>
          <p:cNvSpPr/>
          <p:nvPr/>
        </p:nvSpPr>
        <p:spPr>
          <a:xfrm>
            <a:off x="4295180" y="2543770"/>
            <a:ext cx="3409831" cy="287417"/>
          </a:xfrm>
          <a:prstGeom prst="rect">
            <a:avLst/>
          </a:prstGeom>
          <a:noFill/>
        </p:spPr>
        <p:txBody>
          <a:bodyPr wrap="none" rtlCol="0" anchor="t"/>
          <a:lstStyle/>
          <a:p>
            <a:pPr marL="0" indent="0" algn="l">
              <a:lnSpc>
                <a:spcPts val="2265"/>
              </a:lnSpc>
              <a:buNone/>
            </a:pPr>
            <a:r>
              <a:rPr lang="en-US" sz="1415" dirty="0">
                <a:solidFill>
                  <a:srgbClr val="2B4150"/>
                </a:solidFill>
                <a:latin typeface="Source Sans Pro" pitchFamily="34" charset="0"/>
                <a:ea typeface="Source Sans Pro" pitchFamily="34" charset="-122"/>
                <a:cs typeface="Source Sans Pro" pitchFamily="34" charset="-120"/>
              </a:rPr>
              <a:t>Bulutli va konteynerli muhitlar</a:t>
            </a:r>
            <a:endParaRPr lang="en-US" sz="1415" dirty="0"/>
          </a:p>
        </p:txBody>
      </p:sp>
      <p:sp>
        <p:nvSpPr>
          <p:cNvPr id="9" name="Shape 7"/>
          <p:cNvSpPr/>
          <p:nvPr/>
        </p:nvSpPr>
        <p:spPr>
          <a:xfrm>
            <a:off x="4205407" y="3001566"/>
            <a:ext cx="7286030" cy="11192"/>
          </a:xfrm>
          <a:prstGeom prst="rect">
            <a:avLst/>
          </a:prstGeom>
          <a:solidFill>
            <a:srgbClr val="325F7B"/>
          </a:solidFill>
        </p:spPr>
      </p:sp>
      <p:sp>
        <p:nvSpPr>
          <p:cNvPr id="10" name="Shape 8"/>
          <p:cNvSpPr/>
          <p:nvPr/>
        </p:nvSpPr>
        <p:spPr>
          <a:xfrm>
            <a:off x="3049191" y="3100507"/>
            <a:ext cx="2133005" cy="1034891"/>
          </a:xfrm>
          <a:prstGeom prst="roundRect">
            <a:avLst>
              <a:gd name="adj" fmla="val 5207"/>
            </a:avLst>
          </a:prstGeom>
          <a:solidFill>
            <a:srgbClr val="F6F0E4"/>
          </a:solidFill>
        </p:spPr>
      </p:sp>
      <p:sp>
        <p:nvSpPr>
          <p:cNvPr id="11" name="Text 9"/>
          <p:cNvSpPr/>
          <p:nvPr/>
        </p:nvSpPr>
        <p:spPr>
          <a:xfrm>
            <a:off x="3228737" y="3438287"/>
            <a:ext cx="124897" cy="359212"/>
          </a:xfrm>
          <a:prstGeom prst="rect">
            <a:avLst/>
          </a:prstGeom>
          <a:noFill/>
        </p:spPr>
        <p:txBody>
          <a:bodyPr wrap="none" rtlCol="0" anchor="t"/>
          <a:lstStyle/>
          <a:p>
            <a:pPr marL="0" indent="0" algn="ctr">
              <a:lnSpc>
                <a:spcPts val="2830"/>
              </a:lnSpc>
              <a:buNone/>
            </a:pPr>
            <a:r>
              <a:rPr lang="en-US" sz="1770" dirty="0">
                <a:solidFill>
                  <a:srgbClr val="124E73"/>
                </a:solidFill>
                <a:latin typeface="MuseoModerno" pitchFamily="34" charset="0"/>
                <a:ea typeface="MuseoModerno" pitchFamily="34" charset="-122"/>
                <a:cs typeface="MuseoModerno" pitchFamily="34" charset="-120"/>
              </a:rPr>
              <a:t>2</a:t>
            </a:r>
            <a:endParaRPr lang="en-US" sz="1770" dirty="0"/>
          </a:p>
        </p:txBody>
      </p:sp>
      <p:sp>
        <p:nvSpPr>
          <p:cNvPr id="12" name="Text 10"/>
          <p:cNvSpPr/>
          <p:nvPr/>
        </p:nvSpPr>
        <p:spPr>
          <a:xfrm>
            <a:off x="5361742" y="3280053"/>
            <a:ext cx="2765227" cy="280630"/>
          </a:xfrm>
          <a:prstGeom prst="rect">
            <a:avLst/>
          </a:prstGeom>
          <a:noFill/>
        </p:spPr>
        <p:txBody>
          <a:bodyPr wrap="none" rtlCol="0" anchor="t"/>
          <a:lstStyle/>
          <a:p>
            <a:pPr marL="0" indent="0" algn="l">
              <a:lnSpc>
                <a:spcPts val="2210"/>
              </a:lnSpc>
              <a:buNone/>
            </a:pPr>
            <a:r>
              <a:rPr lang="en-US" sz="1770" dirty="0">
                <a:solidFill>
                  <a:srgbClr val="124E73"/>
                </a:solidFill>
                <a:latin typeface="MuseoModerno" pitchFamily="34" charset="0"/>
                <a:ea typeface="MuseoModerno" pitchFamily="34" charset="-122"/>
                <a:cs typeface="MuseoModerno" pitchFamily="34" charset="-120"/>
              </a:rPr>
              <a:t>Edge va IoT integratsiyasi</a:t>
            </a:r>
            <a:endParaRPr lang="en-US" sz="1770" dirty="0"/>
          </a:p>
        </p:txBody>
      </p:sp>
      <p:sp>
        <p:nvSpPr>
          <p:cNvPr id="13" name="Text 11"/>
          <p:cNvSpPr/>
          <p:nvPr/>
        </p:nvSpPr>
        <p:spPr>
          <a:xfrm>
            <a:off x="5361742" y="3668435"/>
            <a:ext cx="3026688" cy="287417"/>
          </a:xfrm>
          <a:prstGeom prst="rect">
            <a:avLst/>
          </a:prstGeom>
          <a:noFill/>
        </p:spPr>
        <p:txBody>
          <a:bodyPr wrap="none" rtlCol="0" anchor="t"/>
          <a:lstStyle/>
          <a:p>
            <a:pPr marL="0" indent="0" algn="l">
              <a:lnSpc>
                <a:spcPts val="2265"/>
              </a:lnSpc>
              <a:buNone/>
            </a:pPr>
            <a:r>
              <a:rPr lang="en-US" sz="1415" dirty="0">
                <a:solidFill>
                  <a:srgbClr val="2B4150"/>
                </a:solidFill>
                <a:latin typeface="Source Sans Pro" pitchFamily="34" charset="0"/>
                <a:ea typeface="Source Sans Pro" pitchFamily="34" charset="-122"/>
                <a:cs typeface="Source Sans Pro" pitchFamily="34" charset="-120"/>
              </a:rPr>
              <a:t>Keng qurilmalar va IoT uchun optimallashtirilgan operatsion tizimlar</a:t>
            </a:r>
            <a:endParaRPr lang="en-US" sz="1415" dirty="0"/>
          </a:p>
        </p:txBody>
      </p:sp>
      <p:sp>
        <p:nvSpPr>
          <p:cNvPr id="14" name="Shape 12"/>
          <p:cNvSpPr/>
          <p:nvPr/>
        </p:nvSpPr>
        <p:spPr>
          <a:xfrm>
            <a:off x="5271968" y="4126230"/>
            <a:ext cx="6219468" cy="11192"/>
          </a:xfrm>
          <a:prstGeom prst="rect">
            <a:avLst/>
          </a:prstGeom>
          <a:solidFill>
            <a:srgbClr val="325F7B"/>
          </a:solidFill>
        </p:spPr>
      </p:sp>
      <p:sp>
        <p:nvSpPr>
          <p:cNvPr id="15" name="Shape 13"/>
          <p:cNvSpPr/>
          <p:nvPr/>
        </p:nvSpPr>
        <p:spPr>
          <a:xfrm>
            <a:off x="3049191" y="4225171"/>
            <a:ext cx="3199447" cy="1034891"/>
          </a:xfrm>
          <a:prstGeom prst="roundRect">
            <a:avLst>
              <a:gd name="adj" fmla="val 5207"/>
            </a:avLst>
          </a:prstGeom>
          <a:solidFill>
            <a:srgbClr val="F6F0E4"/>
          </a:solidFill>
        </p:spPr>
      </p:sp>
      <p:sp>
        <p:nvSpPr>
          <p:cNvPr id="16" name="Text 14"/>
          <p:cNvSpPr/>
          <p:nvPr/>
        </p:nvSpPr>
        <p:spPr>
          <a:xfrm>
            <a:off x="3228737" y="4562951"/>
            <a:ext cx="126206" cy="359212"/>
          </a:xfrm>
          <a:prstGeom prst="rect">
            <a:avLst/>
          </a:prstGeom>
          <a:noFill/>
        </p:spPr>
        <p:txBody>
          <a:bodyPr wrap="none" rtlCol="0" anchor="t"/>
          <a:lstStyle/>
          <a:p>
            <a:pPr marL="0" indent="0" algn="ctr">
              <a:lnSpc>
                <a:spcPts val="2830"/>
              </a:lnSpc>
              <a:buNone/>
            </a:pPr>
            <a:r>
              <a:rPr lang="en-US" sz="1770" dirty="0">
                <a:solidFill>
                  <a:srgbClr val="124E73"/>
                </a:solidFill>
                <a:latin typeface="MuseoModerno" pitchFamily="34" charset="0"/>
                <a:ea typeface="MuseoModerno" pitchFamily="34" charset="-122"/>
                <a:cs typeface="MuseoModerno" pitchFamily="34" charset="-120"/>
              </a:rPr>
              <a:t>3</a:t>
            </a:r>
            <a:endParaRPr lang="en-US" sz="1770" dirty="0"/>
          </a:p>
        </p:txBody>
      </p:sp>
      <p:sp>
        <p:nvSpPr>
          <p:cNvPr id="17" name="Text 15"/>
          <p:cNvSpPr/>
          <p:nvPr/>
        </p:nvSpPr>
        <p:spPr>
          <a:xfrm>
            <a:off x="6428184" y="4404717"/>
            <a:ext cx="2245162" cy="280630"/>
          </a:xfrm>
          <a:prstGeom prst="rect">
            <a:avLst/>
          </a:prstGeom>
          <a:noFill/>
        </p:spPr>
        <p:txBody>
          <a:bodyPr wrap="none" rtlCol="0" anchor="t"/>
          <a:lstStyle/>
          <a:p>
            <a:pPr marL="0" indent="0" algn="l">
              <a:lnSpc>
                <a:spcPts val="2210"/>
              </a:lnSpc>
              <a:buNone/>
            </a:pPr>
            <a:r>
              <a:rPr lang="en-US" sz="1770" dirty="0">
                <a:solidFill>
                  <a:srgbClr val="124E73"/>
                </a:solidFill>
                <a:latin typeface="MuseoModerno" pitchFamily="34" charset="0"/>
                <a:ea typeface="MuseoModerno" pitchFamily="34" charset="-122"/>
                <a:cs typeface="MuseoModerno" pitchFamily="34" charset="-120"/>
              </a:rPr>
              <a:t>Sun'iy intellekt</a:t>
            </a:r>
            <a:endParaRPr lang="en-US" sz="1770" dirty="0"/>
          </a:p>
        </p:txBody>
      </p:sp>
      <p:sp>
        <p:nvSpPr>
          <p:cNvPr id="18" name="Text 16"/>
          <p:cNvSpPr/>
          <p:nvPr/>
        </p:nvSpPr>
        <p:spPr>
          <a:xfrm>
            <a:off x="6428184" y="4793099"/>
            <a:ext cx="3642836" cy="287417"/>
          </a:xfrm>
          <a:prstGeom prst="rect">
            <a:avLst/>
          </a:prstGeom>
          <a:noFill/>
        </p:spPr>
        <p:txBody>
          <a:bodyPr wrap="none" rtlCol="0" anchor="t"/>
          <a:lstStyle/>
          <a:p>
            <a:pPr marL="0" indent="0" algn="l">
              <a:lnSpc>
                <a:spcPts val="2265"/>
              </a:lnSpc>
              <a:buNone/>
            </a:pPr>
            <a:r>
              <a:rPr lang="en-US" sz="1415" dirty="0">
                <a:solidFill>
                  <a:srgbClr val="2B4150"/>
                </a:solidFill>
                <a:latin typeface="Source Sans Pro" pitchFamily="34" charset="0"/>
                <a:ea typeface="Source Sans Pro" pitchFamily="34" charset="-122"/>
                <a:cs typeface="Source Sans Pro" pitchFamily="34" charset="-120"/>
              </a:rPr>
              <a:t>AI bilan ishlaydigan yordamchilar va bashorat qilish qobiliyati</a:t>
            </a:r>
            <a:endParaRPr lang="en-US" sz="1415" dirty="0"/>
          </a:p>
        </p:txBody>
      </p:sp>
      <p:sp>
        <p:nvSpPr>
          <p:cNvPr id="19" name="Shape 17"/>
          <p:cNvSpPr/>
          <p:nvPr/>
        </p:nvSpPr>
        <p:spPr>
          <a:xfrm>
            <a:off x="6338411" y="5250894"/>
            <a:ext cx="5153025" cy="11192"/>
          </a:xfrm>
          <a:prstGeom prst="rect">
            <a:avLst/>
          </a:prstGeom>
          <a:solidFill>
            <a:srgbClr val="325F7B"/>
          </a:solidFill>
        </p:spPr>
      </p:sp>
      <p:sp>
        <p:nvSpPr>
          <p:cNvPr id="20" name="Shape 18"/>
          <p:cNvSpPr/>
          <p:nvPr/>
        </p:nvSpPr>
        <p:spPr>
          <a:xfrm>
            <a:off x="3049191" y="5349835"/>
            <a:ext cx="4266009" cy="1034891"/>
          </a:xfrm>
          <a:prstGeom prst="roundRect">
            <a:avLst>
              <a:gd name="adj" fmla="val 5207"/>
            </a:avLst>
          </a:prstGeom>
          <a:solidFill>
            <a:srgbClr val="F6F0E4"/>
          </a:solidFill>
        </p:spPr>
      </p:sp>
      <p:sp>
        <p:nvSpPr>
          <p:cNvPr id="21" name="Text 19"/>
          <p:cNvSpPr/>
          <p:nvPr/>
        </p:nvSpPr>
        <p:spPr>
          <a:xfrm>
            <a:off x="3228737" y="5687616"/>
            <a:ext cx="144542" cy="359212"/>
          </a:xfrm>
          <a:prstGeom prst="rect">
            <a:avLst/>
          </a:prstGeom>
          <a:noFill/>
        </p:spPr>
        <p:txBody>
          <a:bodyPr wrap="none" rtlCol="0" anchor="t"/>
          <a:lstStyle/>
          <a:p>
            <a:pPr marL="0" indent="0" algn="ctr">
              <a:lnSpc>
                <a:spcPts val="2830"/>
              </a:lnSpc>
              <a:buNone/>
            </a:pPr>
            <a:r>
              <a:rPr lang="en-US" sz="1770" dirty="0">
                <a:solidFill>
                  <a:srgbClr val="124E73"/>
                </a:solidFill>
                <a:latin typeface="MuseoModerno" pitchFamily="34" charset="0"/>
                <a:ea typeface="MuseoModerno" pitchFamily="34" charset="-122"/>
                <a:cs typeface="MuseoModerno" pitchFamily="34" charset="-120"/>
              </a:rPr>
              <a:t>4</a:t>
            </a:r>
            <a:endParaRPr lang="en-US" sz="1770" dirty="0"/>
          </a:p>
        </p:txBody>
      </p:sp>
      <p:sp>
        <p:nvSpPr>
          <p:cNvPr id="22" name="Text 20"/>
          <p:cNvSpPr/>
          <p:nvPr/>
        </p:nvSpPr>
        <p:spPr>
          <a:xfrm>
            <a:off x="7494746" y="5529382"/>
            <a:ext cx="3131106" cy="280630"/>
          </a:xfrm>
          <a:prstGeom prst="rect">
            <a:avLst/>
          </a:prstGeom>
          <a:noFill/>
        </p:spPr>
        <p:txBody>
          <a:bodyPr wrap="none" rtlCol="0" anchor="t"/>
          <a:lstStyle/>
          <a:p>
            <a:pPr marL="0" indent="0" algn="l">
              <a:lnSpc>
                <a:spcPts val="2210"/>
              </a:lnSpc>
              <a:buNone/>
            </a:pPr>
            <a:r>
              <a:rPr lang="en-US" sz="1770" dirty="0">
                <a:solidFill>
                  <a:srgbClr val="124E73"/>
                </a:solidFill>
                <a:latin typeface="MuseoModerno" pitchFamily="34" charset="0"/>
                <a:ea typeface="MuseoModerno" pitchFamily="34" charset="-122"/>
                <a:cs typeface="MuseoModerno" pitchFamily="34" charset="-120"/>
              </a:rPr>
              <a:t>Kiberxavfsizlik bo'yicha yutuqlar</a:t>
            </a:r>
            <a:endParaRPr lang="en-US" sz="1770" dirty="0"/>
          </a:p>
        </p:txBody>
      </p:sp>
      <p:sp>
        <p:nvSpPr>
          <p:cNvPr id="23" name="Text 21"/>
          <p:cNvSpPr/>
          <p:nvPr/>
        </p:nvSpPr>
        <p:spPr>
          <a:xfrm>
            <a:off x="7494746" y="5917763"/>
            <a:ext cx="3131106" cy="287417"/>
          </a:xfrm>
          <a:prstGeom prst="rect">
            <a:avLst/>
          </a:prstGeom>
          <a:noFill/>
        </p:spPr>
        <p:txBody>
          <a:bodyPr wrap="none" rtlCol="0" anchor="t"/>
          <a:lstStyle/>
          <a:p>
            <a:pPr marL="0" indent="0" algn="l">
              <a:lnSpc>
                <a:spcPts val="2265"/>
              </a:lnSpc>
              <a:buNone/>
            </a:pPr>
            <a:r>
              <a:rPr lang="en-US" sz="1415" dirty="0">
                <a:solidFill>
                  <a:srgbClr val="2B4150"/>
                </a:solidFill>
                <a:latin typeface="Source Sans Pro" pitchFamily="34" charset="0"/>
                <a:ea typeface="Source Sans Pro" pitchFamily="34" charset="-122"/>
                <a:cs typeface="Source Sans Pro" pitchFamily="34" charset="-120"/>
              </a:rPr>
              <a:t>Kengaytirilgan xavfsizlik va maxfiylik xususiyatlari</a:t>
            </a:r>
            <a:endParaRPr lang="en-US" sz="1415" dirty="0"/>
          </a:p>
        </p:txBody>
      </p:sp>
      <p:sp>
        <p:nvSpPr>
          <p:cNvPr id="24" name="Text 22"/>
          <p:cNvSpPr/>
          <p:nvPr/>
        </p:nvSpPr>
        <p:spPr>
          <a:xfrm>
            <a:off x="3049191" y="6586776"/>
            <a:ext cx="8532019" cy="1149667"/>
          </a:xfrm>
          <a:prstGeom prst="rect">
            <a:avLst/>
          </a:prstGeom>
          <a:noFill/>
        </p:spPr>
        <p:txBody>
          <a:bodyPr wrap="square" rtlCol="0" anchor="t"/>
          <a:lstStyle/>
          <a:p>
            <a:pPr marL="0" indent="0">
              <a:lnSpc>
                <a:spcPts val="2265"/>
              </a:lnSpc>
              <a:buNone/>
            </a:pPr>
            <a:r>
              <a:rPr lang="en-US" sz="1415" dirty="0">
                <a:solidFill>
                  <a:srgbClr val="2B4150"/>
                </a:solidFill>
                <a:latin typeface="Source Sans Pro" pitchFamily="34" charset="0"/>
                <a:ea typeface="Source Sans Pro" pitchFamily="34" charset="-122"/>
                <a:cs typeface="Source Sans Pro" pitchFamily="34" charset="-120"/>
              </a:rPr>
              <a:t>Texnologiyalar rivojlanishda davom etar ekan, operatsion tizimlarning kelajagi virtualizatsiyaning kuchayishi, chekka kompyuterlar va narsalarning interneti integratsiyasi, sun'iy intellektning integratsiyasi va kiberxavfsizlik sohasidagi yutuqlar orqali shakllanadi. Ushbu rivojlanayotgan tendentsiyalar turli xil qurilmalar va muhitlarda yanada dinamik, aqlli va xavfsiz hisoblash tajribasini ta'minlaydi.</a:t>
            </a:r>
            <a:endParaRPr lang="en-US" sz="141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30314"/>
          </a:xfrm>
          <a:prstGeom prst="rect">
            <a:avLst/>
          </a:prstGeom>
          <a:solidFill>
            <a:srgbClr val="FFFCF5"/>
          </a:solidFill>
        </p:spPr>
      </p:sp>
      <p:sp>
        <p:nvSpPr>
          <p:cNvPr id="4" name="Text 2"/>
          <p:cNvSpPr/>
          <p:nvPr/>
        </p:nvSpPr>
        <p:spPr>
          <a:xfrm>
            <a:off x="2217301" y="590193"/>
            <a:ext cx="10195679" cy="1341358"/>
          </a:xfrm>
          <a:prstGeom prst="rect">
            <a:avLst/>
          </a:prstGeom>
          <a:noFill/>
        </p:spPr>
        <p:txBody>
          <a:bodyPr wrap="square" rtlCol="0" anchor="t"/>
          <a:lstStyle/>
          <a:p>
            <a:pPr marL="0" indent="0">
              <a:lnSpc>
                <a:spcPts val="5280"/>
              </a:lnSpc>
              <a:buNone/>
            </a:pPr>
            <a:r>
              <a:rPr lang="en-US" sz="4225" dirty="0">
                <a:solidFill>
                  <a:srgbClr val="124E73"/>
                </a:solidFill>
                <a:latin typeface="MuseoModerno" pitchFamily="34" charset="0"/>
                <a:ea typeface="MuseoModerno" pitchFamily="34" charset="-122"/>
                <a:cs typeface="MuseoModerno" pitchFamily="34" charset="-120"/>
              </a:rPr>
              <a:t>Dastlabki asosiy kompyuterlar va ommaviy ishlov berish</a:t>
            </a:r>
            <a:endParaRPr lang="en-US" sz="4225" dirty="0"/>
          </a:p>
        </p:txBody>
      </p:sp>
      <p:sp>
        <p:nvSpPr>
          <p:cNvPr id="5" name="Text 3"/>
          <p:cNvSpPr/>
          <p:nvPr/>
        </p:nvSpPr>
        <p:spPr>
          <a:xfrm>
            <a:off x="2217301" y="2446615"/>
            <a:ext cx="4835962" cy="2403634"/>
          </a:xfrm>
          <a:prstGeom prst="rect">
            <a:avLst/>
          </a:prstGeom>
          <a:noFill/>
        </p:spPr>
        <p:txBody>
          <a:bodyPr wrap="square" rtlCol="0" anchor="t"/>
          <a:lstStyle/>
          <a:p>
            <a:pPr marL="0" indent="0">
              <a:lnSpc>
                <a:spcPts val="2705"/>
              </a:lnSpc>
              <a:buNone/>
            </a:pPr>
            <a:r>
              <a:rPr lang="en-US" sz="1690" dirty="0">
                <a:solidFill>
                  <a:srgbClr val="2B4150"/>
                </a:solidFill>
                <a:latin typeface="Source Sans Pro" pitchFamily="34" charset="0"/>
                <a:ea typeface="Source Sans Pro" pitchFamily="34" charset="-122"/>
                <a:cs typeface="Source Sans Pro" pitchFamily="34" charset="-120"/>
              </a:rPr>
              <a:t>Hisoblashning dastlabki kunlarida asosiy texnologiya asosiy kompyuter edi - katta, xona o'lchamli mashinalar, ularga xizmat ko'rsatish uchun maxsus jihozlar va operatorlar guruhlari kerak edi. Ushbu asosiy kompyuterlar asosan biznes ma'lumotlarini qayta ishlash vazifalari uchun ishlatilgan, dasturlar interaktiv emas, balki to'plamlarda bajarilgan.</a:t>
            </a:r>
            <a:endParaRPr lang="en-US" sz="1690" dirty="0"/>
          </a:p>
        </p:txBody>
      </p:sp>
      <p:sp>
        <p:nvSpPr>
          <p:cNvPr id="6" name="Text 4"/>
          <p:cNvSpPr/>
          <p:nvPr/>
        </p:nvSpPr>
        <p:spPr>
          <a:xfrm>
            <a:off x="2217301" y="5043368"/>
            <a:ext cx="4835962" cy="2403634"/>
          </a:xfrm>
          <a:prstGeom prst="rect">
            <a:avLst/>
          </a:prstGeom>
          <a:noFill/>
        </p:spPr>
        <p:txBody>
          <a:bodyPr wrap="square" rtlCol="0" anchor="t"/>
          <a:lstStyle/>
          <a:p>
            <a:pPr marL="0" indent="0">
              <a:lnSpc>
                <a:spcPts val="2705"/>
              </a:lnSpc>
              <a:buNone/>
            </a:pPr>
            <a:r>
              <a:rPr lang="en-US" sz="1690" dirty="0">
                <a:solidFill>
                  <a:srgbClr val="2B4150"/>
                </a:solidFill>
                <a:latin typeface="Source Sans Pro" pitchFamily="34" charset="0"/>
                <a:ea typeface="Source Sans Pro" pitchFamily="34" charset="-122"/>
                <a:cs typeface="Source Sans Pro" pitchFamily="34" charset="-120"/>
              </a:rPr>
              <a:t>Partiyani qayta ishlash modeli asosiy kompyuterga perfokartalar to'plamini yoki magnit lentalarni yuborishni o'z ichiga olgan bo'lib, u vazifalarni bajaradi va chop etish yoki boshqa mahsulotlarni chiqaradi. Bu sekin va qattiq tizim edi, lekin o'sha paytdagi qimmat va kam hisoblash resurslaridan samarali foydalanish imkonini berdi.</a:t>
            </a:r>
            <a:endParaRPr lang="en-US" sz="1690" dirty="0"/>
          </a:p>
        </p:txBody>
      </p:sp>
      <p:pic>
        <p:nvPicPr>
          <p:cNvPr id="7" name="Image 0" descr="preencoded.png"/>
          <p:cNvPicPr>
            <a:picLocks noChangeAspect="1"/>
          </p:cNvPicPr>
          <p:nvPr/>
        </p:nvPicPr>
        <p:blipFill>
          <a:blip r:embed="rId1"/>
          <a:stretch>
            <a:fillRect/>
          </a:stretch>
        </p:blipFill>
        <p:spPr>
          <a:xfrm>
            <a:off x="7584519" y="2494955"/>
            <a:ext cx="4835962" cy="35748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sp>
        <p:nvSpPr>
          <p:cNvPr id="4" name="Text 2"/>
          <p:cNvSpPr/>
          <p:nvPr/>
        </p:nvSpPr>
        <p:spPr>
          <a:xfrm>
            <a:off x="2315766" y="579596"/>
            <a:ext cx="9998869" cy="1315641"/>
          </a:xfrm>
          <a:prstGeom prst="rect">
            <a:avLst/>
          </a:prstGeom>
          <a:noFill/>
        </p:spPr>
        <p:txBody>
          <a:bodyPr wrap="square" rtlCol="0" anchor="t"/>
          <a:lstStyle/>
          <a:p>
            <a:pPr marL="0" indent="0">
              <a:lnSpc>
                <a:spcPts val="5180"/>
              </a:lnSpc>
              <a:buNone/>
            </a:pPr>
            <a:r>
              <a:rPr lang="en-US" sz="4145" dirty="0">
                <a:solidFill>
                  <a:srgbClr val="124E73"/>
                </a:solidFill>
                <a:latin typeface="MuseoModerno" pitchFamily="34" charset="0"/>
                <a:ea typeface="MuseoModerno" pitchFamily="34" charset="-122"/>
                <a:cs typeface="MuseoModerno" pitchFamily="34" charset="-120"/>
              </a:rPr>
              <a:t>Minikompyuterlarning yuksalishi va vaqt almashish</a:t>
            </a:r>
            <a:endParaRPr lang="en-US" sz="4145" dirty="0"/>
          </a:p>
        </p:txBody>
      </p:sp>
      <p:pic>
        <p:nvPicPr>
          <p:cNvPr id="5" name="Image 0" descr="preencoded.png"/>
          <p:cNvPicPr>
            <a:picLocks noChangeAspect="1"/>
          </p:cNvPicPr>
          <p:nvPr/>
        </p:nvPicPr>
        <p:blipFill>
          <a:blip r:embed="rId1"/>
          <a:stretch>
            <a:fillRect/>
          </a:stretch>
        </p:blipFill>
        <p:spPr>
          <a:xfrm>
            <a:off x="2315766" y="2316242"/>
            <a:ext cx="3122414" cy="1929765"/>
          </a:xfrm>
          <a:prstGeom prst="rect">
            <a:avLst/>
          </a:prstGeom>
        </p:spPr>
      </p:pic>
      <p:sp>
        <p:nvSpPr>
          <p:cNvPr id="6" name="Text 3"/>
          <p:cNvSpPr/>
          <p:nvPr/>
        </p:nvSpPr>
        <p:spPr>
          <a:xfrm>
            <a:off x="2315766" y="4509135"/>
            <a:ext cx="3122414" cy="657701"/>
          </a:xfrm>
          <a:prstGeom prst="rect">
            <a:avLst/>
          </a:prstGeom>
          <a:noFill/>
        </p:spPr>
        <p:txBody>
          <a:bodyPr wrap="square" rtlCol="0" anchor="t"/>
          <a:lstStyle/>
          <a:p>
            <a:pPr marL="0" indent="0" algn="l">
              <a:lnSpc>
                <a:spcPts val="2590"/>
              </a:lnSpc>
              <a:buNone/>
            </a:pPr>
            <a:r>
              <a:rPr lang="en-US" sz="2070" dirty="0">
                <a:solidFill>
                  <a:srgbClr val="124E73"/>
                </a:solidFill>
                <a:latin typeface="MuseoModerno" pitchFamily="34" charset="0"/>
                <a:ea typeface="MuseoModerno" pitchFamily="34" charset="-122"/>
                <a:cs typeface="MuseoModerno" pitchFamily="34" charset="-120"/>
              </a:rPr>
              <a:t>Minikompyuter inqilobi</a:t>
            </a:r>
            <a:endParaRPr lang="en-US" sz="2070" dirty="0"/>
          </a:p>
        </p:txBody>
      </p:sp>
      <p:sp>
        <p:nvSpPr>
          <p:cNvPr id="7" name="Text 4"/>
          <p:cNvSpPr/>
          <p:nvPr/>
        </p:nvSpPr>
        <p:spPr>
          <a:xfrm>
            <a:off x="2315766" y="5293043"/>
            <a:ext cx="3122414" cy="2356961"/>
          </a:xfrm>
          <a:prstGeom prst="rect">
            <a:avLst/>
          </a:prstGeom>
          <a:noFill/>
        </p:spPr>
        <p:txBody>
          <a:bodyPr wrap="square" rtlCol="0" anchor="t"/>
          <a:lstStyle/>
          <a:p>
            <a:pPr marL="0" indent="0" algn="l">
              <a:lnSpc>
                <a:spcPts val="2650"/>
              </a:lnSpc>
              <a:buNone/>
            </a:pPr>
            <a:r>
              <a:rPr lang="en-US" sz="1660" dirty="0">
                <a:solidFill>
                  <a:srgbClr val="2B4150"/>
                </a:solidFill>
                <a:latin typeface="Source Sans Pro" pitchFamily="34" charset="0"/>
                <a:ea typeface="Source Sans Pro" pitchFamily="34" charset="-122"/>
                <a:cs typeface="Source Sans Pro" pitchFamily="34" charset="-120"/>
              </a:rPr>
              <a:t>1960-yillarda arzon va kuchli mini-kompyuterlarning joriy etilishi hisoblash sanoatida inqilob qildi, bu esa kichik korxonalar va tadqiqot tashkilotlari uchun kompyuterlardan foydalanish imkoniyatini yaratdi.</a:t>
            </a:r>
            <a:endParaRPr lang="en-US" sz="1660" dirty="0"/>
          </a:p>
        </p:txBody>
      </p:sp>
      <p:pic>
        <p:nvPicPr>
          <p:cNvPr id="8" name="Image 1" descr="preencoded.png"/>
          <p:cNvPicPr>
            <a:picLocks noChangeAspect="1"/>
          </p:cNvPicPr>
          <p:nvPr/>
        </p:nvPicPr>
        <p:blipFill>
          <a:blip r:embed="rId2"/>
          <a:stretch>
            <a:fillRect/>
          </a:stretch>
        </p:blipFill>
        <p:spPr>
          <a:xfrm>
            <a:off x="5753933" y="2316242"/>
            <a:ext cx="3122414" cy="1929765"/>
          </a:xfrm>
          <a:prstGeom prst="rect">
            <a:avLst/>
          </a:prstGeom>
        </p:spPr>
      </p:pic>
      <p:sp>
        <p:nvSpPr>
          <p:cNvPr id="9" name="Text 5"/>
          <p:cNvSpPr/>
          <p:nvPr/>
        </p:nvSpPr>
        <p:spPr>
          <a:xfrm>
            <a:off x="5753933" y="4509135"/>
            <a:ext cx="2871788" cy="328851"/>
          </a:xfrm>
          <a:prstGeom prst="rect">
            <a:avLst/>
          </a:prstGeom>
          <a:noFill/>
        </p:spPr>
        <p:txBody>
          <a:bodyPr wrap="none" rtlCol="0" anchor="t"/>
          <a:lstStyle/>
          <a:p>
            <a:pPr marL="0" indent="0" algn="l">
              <a:lnSpc>
                <a:spcPts val="2590"/>
              </a:lnSpc>
              <a:buNone/>
            </a:pPr>
            <a:r>
              <a:rPr lang="en-US" sz="2070" dirty="0">
                <a:solidFill>
                  <a:srgbClr val="124E73"/>
                </a:solidFill>
                <a:latin typeface="MuseoModerno" pitchFamily="34" charset="0"/>
                <a:ea typeface="MuseoModerno" pitchFamily="34" charset="-122"/>
                <a:cs typeface="MuseoModerno" pitchFamily="34" charset="-120"/>
              </a:rPr>
              <a:t>Vaqtni taqsimlash tizimlari</a:t>
            </a:r>
            <a:endParaRPr lang="en-US" sz="2070" dirty="0"/>
          </a:p>
        </p:txBody>
      </p:sp>
      <p:sp>
        <p:nvSpPr>
          <p:cNvPr id="10" name="Text 6"/>
          <p:cNvSpPr/>
          <p:nvPr/>
        </p:nvSpPr>
        <p:spPr>
          <a:xfrm>
            <a:off x="5753933" y="4964192"/>
            <a:ext cx="3122414" cy="2356961"/>
          </a:xfrm>
          <a:prstGeom prst="rect">
            <a:avLst/>
          </a:prstGeom>
          <a:noFill/>
        </p:spPr>
        <p:txBody>
          <a:bodyPr wrap="square" rtlCol="0" anchor="t"/>
          <a:lstStyle/>
          <a:p>
            <a:pPr marL="0" indent="0" algn="l">
              <a:lnSpc>
                <a:spcPts val="2650"/>
              </a:lnSpc>
              <a:buNone/>
            </a:pPr>
            <a:r>
              <a:rPr lang="en-US" sz="1660" dirty="0">
                <a:solidFill>
                  <a:srgbClr val="2B4150"/>
                </a:solidFill>
                <a:latin typeface="Source Sans Pro" pitchFamily="34" charset="0"/>
                <a:ea typeface="Source Sans Pro" pitchFamily="34" charset="-122"/>
                <a:cs typeface="Source Sans Pro" pitchFamily="34" charset="-120"/>
              </a:rPr>
              <a:t>Vaqt almashish operatsion tizimlari bir nechta foydalanuvchilarga bir vaqtning o'zida bitta mini-kompyuterdan foydalanish imkonini berish uchun ishlab chiqilgan bo'lib, yanada samarali va hamkorlikdagi hisoblash muhitini ta'minlaydi.</a:t>
            </a:r>
            <a:endParaRPr lang="en-US" sz="1660" dirty="0"/>
          </a:p>
        </p:txBody>
      </p:sp>
      <p:pic>
        <p:nvPicPr>
          <p:cNvPr id="11" name="Image 2" descr="preencoded.png"/>
          <p:cNvPicPr>
            <a:picLocks noChangeAspect="1"/>
          </p:cNvPicPr>
          <p:nvPr/>
        </p:nvPicPr>
        <p:blipFill>
          <a:blip r:embed="rId3"/>
          <a:stretch>
            <a:fillRect/>
          </a:stretch>
        </p:blipFill>
        <p:spPr>
          <a:xfrm>
            <a:off x="9192101" y="2316242"/>
            <a:ext cx="3122533" cy="1929765"/>
          </a:xfrm>
          <a:prstGeom prst="rect">
            <a:avLst/>
          </a:prstGeom>
        </p:spPr>
      </p:pic>
      <p:sp>
        <p:nvSpPr>
          <p:cNvPr id="12" name="Text 7"/>
          <p:cNvSpPr/>
          <p:nvPr/>
        </p:nvSpPr>
        <p:spPr>
          <a:xfrm>
            <a:off x="9192101" y="4509135"/>
            <a:ext cx="2631281" cy="328851"/>
          </a:xfrm>
          <a:prstGeom prst="rect">
            <a:avLst/>
          </a:prstGeom>
          <a:noFill/>
        </p:spPr>
        <p:txBody>
          <a:bodyPr wrap="none" rtlCol="0" anchor="t"/>
          <a:lstStyle/>
          <a:p>
            <a:pPr marL="0" indent="0" algn="l">
              <a:lnSpc>
                <a:spcPts val="2590"/>
              </a:lnSpc>
              <a:buNone/>
            </a:pPr>
            <a:r>
              <a:rPr lang="en-US" sz="2070" dirty="0">
                <a:solidFill>
                  <a:srgbClr val="124E73"/>
                </a:solidFill>
                <a:latin typeface="MuseoModerno" pitchFamily="34" charset="0"/>
                <a:ea typeface="MuseoModerno" pitchFamily="34" charset="-122"/>
                <a:cs typeface="MuseoModerno" pitchFamily="34" charset="-120"/>
              </a:rPr>
              <a:t>PDP-8 va DEC</a:t>
            </a:r>
            <a:endParaRPr lang="en-US" sz="2070" dirty="0"/>
          </a:p>
        </p:txBody>
      </p:sp>
      <p:sp>
        <p:nvSpPr>
          <p:cNvPr id="13" name="Text 8"/>
          <p:cNvSpPr/>
          <p:nvPr/>
        </p:nvSpPr>
        <p:spPr>
          <a:xfrm>
            <a:off x="9192101" y="4964192"/>
            <a:ext cx="3122533" cy="2020253"/>
          </a:xfrm>
          <a:prstGeom prst="rect">
            <a:avLst/>
          </a:prstGeom>
          <a:noFill/>
        </p:spPr>
        <p:txBody>
          <a:bodyPr wrap="square" rtlCol="0" anchor="t"/>
          <a:lstStyle/>
          <a:p>
            <a:pPr marL="0" indent="0" algn="l">
              <a:lnSpc>
                <a:spcPts val="2650"/>
              </a:lnSpc>
              <a:buNone/>
            </a:pPr>
            <a:r>
              <a:rPr lang="en-US" sz="1660" dirty="0">
                <a:solidFill>
                  <a:srgbClr val="2B4150"/>
                </a:solidFill>
                <a:latin typeface="Source Sans Pro" pitchFamily="34" charset="0"/>
                <a:ea typeface="Source Sans Pro" pitchFamily="34" charset="-122"/>
                <a:cs typeface="Source Sans Pro" pitchFamily="34" charset="-120"/>
              </a:rPr>
              <a:t>Digital Equipment Corporation kompaniyasining 1965-yilda taqdim etilgan PDP-8 modeli mashhur va nufuzli mini-kompyuterga aylandi va vaqt almashish va interfaol hisoblashni keng joriy etish uchun zamin yaratdi.</a:t>
            </a:r>
            <a:endParaRPr lang="en-US" sz="166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1182291"/>
            <a:ext cx="7477601" cy="2083118"/>
          </a:xfrm>
          <a:prstGeom prst="rect">
            <a:avLst/>
          </a:prstGeom>
          <a:noFill/>
        </p:spPr>
        <p:txBody>
          <a:bodyPr wrap="square" rtlCol="0" anchor="t"/>
          <a:lstStyle/>
          <a:p>
            <a:pPr marL="0" indent="0">
              <a:lnSpc>
                <a:spcPts val="5470"/>
              </a:lnSpc>
              <a:buNone/>
            </a:pPr>
            <a:r>
              <a:rPr lang="en-US" sz="4375" dirty="0">
                <a:solidFill>
                  <a:srgbClr val="124E73"/>
                </a:solidFill>
                <a:latin typeface="MuseoModerno" pitchFamily="34" charset="0"/>
                <a:ea typeface="MuseoModerno" pitchFamily="34" charset="-122"/>
                <a:cs typeface="MuseoModerno" pitchFamily="34" charset="-120"/>
              </a:rPr>
              <a:t>Shaxsiy kompyuterlar va bir foydalanuvchi operatsion tizimlarining paydo bo'lishi</a:t>
            </a:r>
            <a:endParaRPr lang="en-US" sz="4375" dirty="0"/>
          </a:p>
        </p:txBody>
      </p:sp>
      <p:sp>
        <p:nvSpPr>
          <p:cNvPr id="6" name="Text 3"/>
          <p:cNvSpPr/>
          <p:nvPr/>
        </p:nvSpPr>
        <p:spPr>
          <a:xfrm>
            <a:off x="833199" y="3598664"/>
            <a:ext cx="7477601" cy="1421606"/>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1970 va 1980-yillarda shaxsiy kompyuterlar paydo bo'lib, odamlarning texnologiya bilan o'zaro munosabatini inqilob qildi. Ushbu ixcham, hamyonbop mashinalar uylar va kichik korxonalarga hisoblash quvvatini olib keldi va Apple MacOS va Microsoft Windows kabi bir foydalanuvchi operatsion tizimlari davrini boshlab berdi.</a:t>
            </a:r>
            <a:endParaRPr lang="en-US" sz="1750" dirty="0"/>
          </a:p>
        </p:txBody>
      </p:sp>
      <p:sp>
        <p:nvSpPr>
          <p:cNvPr id="7" name="Text 4"/>
          <p:cNvSpPr/>
          <p:nvPr/>
        </p:nvSpPr>
        <p:spPr>
          <a:xfrm>
            <a:off x="833199" y="5270182"/>
            <a:ext cx="7477601" cy="1777008"/>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Ushbu intuitiv, grafik operatsion tizimlarning ko'tarilishi foydalanuvchilarga fayllarni boshqarish, ilovalarni ishga tushirish va avval faqat asosiy yoki mini-kompyuter tizimlarida mumkin bo'lgan usullar bilan muloqot qilish imkonini berdi. Hisoblashning bu demokratlashuvi shaxsiy kompyuterlarning keng qo'llanilishiga va shaxsiy hisoblash inqilobining tug'ilishiga yo'l ochdi.</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sp>
        <p:nvSpPr>
          <p:cNvPr id="4" name="Text 2"/>
          <p:cNvSpPr/>
          <p:nvPr/>
        </p:nvSpPr>
        <p:spPr>
          <a:xfrm>
            <a:off x="2037993" y="1176933"/>
            <a:ext cx="10554414" cy="1388745"/>
          </a:xfrm>
          <a:prstGeom prst="rect">
            <a:avLst/>
          </a:prstGeom>
          <a:noFill/>
        </p:spPr>
        <p:txBody>
          <a:bodyPr wrap="square" rtlCol="0" anchor="t"/>
          <a:lstStyle/>
          <a:p>
            <a:pPr marL="0" indent="0">
              <a:lnSpc>
                <a:spcPts val="5470"/>
              </a:lnSpc>
              <a:buNone/>
            </a:pPr>
            <a:r>
              <a:rPr lang="en-US" sz="4375" dirty="0">
                <a:solidFill>
                  <a:srgbClr val="124E73"/>
                </a:solidFill>
                <a:latin typeface="MuseoModerno" pitchFamily="34" charset="0"/>
                <a:ea typeface="MuseoModerno" pitchFamily="34" charset="-122"/>
                <a:cs typeface="MuseoModerno" pitchFamily="34" charset="-120"/>
              </a:rPr>
              <a:t>Grafik foydalanuvchi interfeyslarining (GUI) paydo bo'lishi</a:t>
            </a:r>
            <a:endParaRPr lang="en-US" sz="4375" dirty="0"/>
          </a:p>
        </p:txBody>
      </p:sp>
      <p:sp>
        <p:nvSpPr>
          <p:cNvPr id="5" name="Text 3"/>
          <p:cNvSpPr/>
          <p:nvPr/>
        </p:nvSpPr>
        <p:spPr>
          <a:xfrm>
            <a:off x="2037993" y="3098840"/>
            <a:ext cx="5006221" cy="2132409"/>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1970—1980-yillarda shaxsiy kompyuterlarning paydo boʻlishi foydalanuvchi grafik interfeyslarining (GUI) rivojlanishiga olib keldi. GUI foydalanuvchilarning kompyuterlar bilan o'zaro munosabatini inqilob qildi, matnga asoslangan buyruq qatorlarini oynalar, piktogrammalar, menyular va sichqoncha kabi ko'rsatgich qurilmalari kabi intuitiv vizual elementlar bilan almashtirdi.</a:t>
            </a:r>
            <a:endParaRPr lang="en-US" sz="1750" dirty="0"/>
          </a:p>
        </p:txBody>
      </p:sp>
      <p:sp>
        <p:nvSpPr>
          <p:cNvPr id="6" name="Text 4"/>
          <p:cNvSpPr/>
          <p:nvPr/>
        </p:nvSpPr>
        <p:spPr>
          <a:xfrm>
            <a:off x="2037993" y="5431155"/>
            <a:ext cx="5006221" cy="1421606"/>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Xerox PARC tadqiqotchilarining kashshof ishi va 1980-yillarda Apple Macintoshning keyingi muvaffaqiyati GUI paradigmasini ommalashtirdi, bu esa hisoblashni keng omma uchun qulayroq qildi.</a:t>
            </a:r>
            <a:endParaRPr lang="en-US" sz="1750" dirty="0"/>
          </a:p>
        </p:txBody>
      </p:sp>
      <p:pic>
        <p:nvPicPr>
          <p:cNvPr id="7" name="Image 0" descr="preencoded.png"/>
          <p:cNvPicPr>
            <a:picLocks noChangeAspect="1"/>
          </p:cNvPicPr>
          <p:nvPr/>
        </p:nvPicPr>
        <p:blipFill>
          <a:blip r:embed="rId1"/>
          <a:stretch>
            <a:fillRect/>
          </a:stretch>
        </p:blipFill>
        <p:spPr>
          <a:xfrm>
            <a:off x="7593806" y="3148846"/>
            <a:ext cx="5006221" cy="3331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sp>
        <p:nvSpPr>
          <p:cNvPr id="4" name="Text 2"/>
          <p:cNvSpPr/>
          <p:nvPr/>
        </p:nvSpPr>
        <p:spPr>
          <a:xfrm>
            <a:off x="2235518" y="589598"/>
            <a:ext cx="10159365" cy="1336596"/>
          </a:xfrm>
          <a:prstGeom prst="rect">
            <a:avLst/>
          </a:prstGeom>
          <a:noFill/>
        </p:spPr>
        <p:txBody>
          <a:bodyPr wrap="square" rtlCol="0" anchor="t"/>
          <a:lstStyle/>
          <a:p>
            <a:pPr marL="0" indent="0">
              <a:lnSpc>
                <a:spcPts val="5265"/>
              </a:lnSpc>
              <a:buNone/>
            </a:pPr>
            <a:r>
              <a:rPr lang="en-US" sz="4210" dirty="0">
                <a:solidFill>
                  <a:srgbClr val="124E73"/>
                </a:solidFill>
                <a:latin typeface="MuseoModerno" pitchFamily="34" charset="0"/>
                <a:ea typeface="MuseoModerno" pitchFamily="34" charset="-122"/>
                <a:cs typeface="MuseoModerno" pitchFamily="34" charset="-120"/>
              </a:rPr>
              <a:t>Tarmoqli va taqsimlangan tizimlarning rivojlanishi</a:t>
            </a:r>
            <a:endParaRPr lang="en-US" sz="4210" dirty="0"/>
          </a:p>
        </p:txBody>
      </p:sp>
      <p:sp>
        <p:nvSpPr>
          <p:cNvPr id="5" name="Text 3"/>
          <p:cNvSpPr/>
          <p:nvPr/>
        </p:nvSpPr>
        <p:spPr>
          <a:xfrm>
            <a:off x="2235518" y="2460784"/>
            <a:ext cx="2148483" cy="668179"/>
          </a:xfrm>
          <a:prstGeom prst="rect">
            <a:avLst/>
          </a:prstGeom>
          <a:noFill/>
        </p:spPr>
        <p:txBody>
          <a:bodyPr wrap="square" rtlCol="0" anchor="t"/>
          <a:lstStyle/>
          <a:p>
            <a:pPr marL="0" indent="0">
              <a:lnSpc>
                <a:spcPts val="2630"/>
              </a:lnSpc>
              <a:buNone/>
            </a:pPr>
            <a:r>
              <a:rPr lang="en-US" sz="2105" dirty="0">
                <a:solidFill>
                  <a:srgbClr val="124E73"/>
                </a:solidFill>
                <a:latin typeface="MuseoModerno" pitchFamily="34" charset="0"/>
                <a:ea typeface="MuseoModerno" pitchFamily="34" charset="-122"/>
                <a:cs typeface="MuseoModerno" pitchFamily="34" charset="-120"/>
              </a:rPr>
              <a:t>Tarmoqning yuksalishi</a:t>
            </a:r>
            <a:endParaRPr lang="en-US" sz="2105" dirty="0"/>
          </a:p>
        </p:txBody>
      </p:sp>
      <p:sp>
        <p:nvSpPr>
          <p:cNvPr id="6" name="Text 4"/>
          <p:cNvSpPr/>
          <p:nvPr/>
        </p:nvSpPr>
        <p:spPr>
          <a:xfrm>
            <a:off x="2235518" y="3342799"/>
            <a:ext cx="2148483" cy="3762732"/>
          </a:xfrm>
          <a:prstGeom prst="rect">
            <a:avLst/>
          </a:prstGeom>
          <a:noFill/>
        </p:spPr>
        <p:txBody>
          <a:bodyPr wrap="square" rtlCol="0" anchor="t"/>
          <a:lstStyle/>
          <a:p>
            <a:pPr marL="0" indent="0">
              <a:lnSpc>
                <a:spcPts val="2695"/>
              </a:lnSpc>
              <a:buNone/>
            </a:pPr>
            <a:r>
              <a:rPr lang="en-US" sz="1685" dirty="0">
                <a:solidFill>
                  <a:srgbClr val="2B4150"/>
                </a:solidFill>
                <a:latin typeface="Source Sans Pro" pitchFamily="34" charset="0"/>
                <a:ea typeface="Source Sans Pro" pitchFamily="34" charset="-122"/>
                <a:cs typeface="Source Sans Pro" pitchFamily="34" charset="-120"/>
              </a:rPr>
              <a:t>Kompyuterlar yanada kuchliroq va keng tarqalgan bo'lib, resurslarni almashish va hamkorlik qilish zarurati ortdi. Bu turli tizimlar o'rtasida ma'lumotlar va ma'lumotlar almashinuvini ta'minlovchi kompyuter tarmoqlarining rivojlanishiga olib keldi.</a:t>
            </a:r>
            <a:endParaRPr lang="en-US" sz="1685" dirty="0"/>
          </a:p>
        </p:txBody>
      </p:sp>
      <p:sp>
        <p:nvSpPr>
          <p:cNvPr id="7" name="Text 5"/>
          <p:cNvSpPr/>
          <p:nvPr/>
        </p:nvSpPr>
        <p:spPr>
          <a:xfrm>
            <a:off x="4913352" y="2460784"/>
            <a:ext cx="2148483" cy="668179"/>
          </a:xfrm>
          <a:prstGeom prst="rect">
            <a:avLst/>
          </a:prstGeom>
          <a:noFill/>
        </p:spPr>
        <p:txBody>
          <a:bodyPr wrap="square" rtlCol="0" anchor="t"/>
          <a:lstStyle/>
          <a:p>
            <a:pPr marL="0" indent="0">
              <a:lnSpc>
                <a:spcPts val="2630"/>
              </a:lnSpc>
              <a:buNone/>
            </a:pPr>
            <a:r>
              <a:rPr lang="en-US" sz="2105" dirty="0">
                <a:solidFill>
                  <a:srgbClr val="124E73"/>
                </a:solidFill>
                <a:latin typeface="MuseoModerno" pitchFamily="34" charset="0"/>
                <a:ea typeface="MuseoModerno" pitchFamily="34" charset="-122"/>
                <a:cs typeface="MuseoModerno" pitchFamily="34" charset="-120"/>
              </a:rPr>
              <a:t>Tarqalgan hisoblash</a:t>
            </a:r>
            <a:endParaRPr lang="en-US" sz="2105" dirty="0"/>
          </a:p>
        </p:txBody>
      </p:sp>
      <p:sp>
        <p:nvSpPr>
          <p:cNvPr id="8" name="Text 6"/>
          <p:cNvSpPr/>
          <p:nvPr/>
        </p:nvSpPr>
        <p:spPr>
          <a:xfrm>
            <a:off x="4913352" y="3342799"/>
            <a:ext cx="2148483" cy="4104799"/>
          </a:xfrm>
          <a:prstGeom prst="rect">
            <a:avLst/>
          </a:prstGeom>
          <a:noFill/>
        </p:spPr>
        <p:txBody>
          <a:bodyPr wrap="square" rtlCol="0" anchor="t"/>
          <a:lstStyle/>
          <a:p>
            <a:pPr marL="0" indent="0">
              <a:lnSpc>
                <a:spcPts val="2695"/>
              </a:lnSpc>
              <a:buNone/>
            </a:pPr>
            <a:r>
              <a:rPr lang="en-US" sz="1685" dirty="0">
                <a:solidFill>
                  <a:srgbClr val="2B4150"/>
                </a:solidFill>
                <a:latin typeface="Source Sans Pro" pitchFamily="34" charset="0"/>
                <a:ea typeface="Source Sans Pro" pitchFamily="34" charset="-122"/>
                <a:cs typeface="Source Sans Pro" pitchFamily="34" charset="-120"/>
              </a:rPr>
              <a:t>Tarqalgan tizimlar paydo bo'ldi, ular bir nechta kompyuterlarni murakkab vazifalarda birgalikda ishlashga imkon beradi, tarmoq resurslarining jamoaviy kuchidan foydalanadi. Bu bizning muammolarni hal qilish va ma'lumotlarni qayta ishlashga qanday yondashishimizni inqilob qildi.</a:t>
            </a:r>
            <a:endParaRPr lang="en-US" sz="1685" dirty="0"/>
          </a:p>
        </p:txBody>
      </p:sp>
      <p:sp>
        <p:nvSpPr>
          <p:cNvPr id="9" name="Text 7"/>
          <p:cNvSpPr/>
          <p:nvPr/>
        </p:nvSpPr>
        <p:spPr>
          <a:xfrm>
            <a:off x="7591187" y="2460784"/>
            <a:ext cx="2148483" cy="668179"/>
          </a:xfrm>
          <a:prstGeom prst="rect">
            <a:avLst/>
          </a:prstGeom>
          <a:noFill/>
        </p:spPr>
        <p:txBody>
          <a:bodyPr wrap="square" rtlCol="0" anchor="t"/>
          <a:lstStyle/>
          <a:p>
            <a:pPr marL="0" indent="0">
              <a:lnSpc>
                <a:spcPts val="2630"/>
              </a:lnSpc>
              <a:buNone/>
            </a:pPr>
            <a:r>
              <a:rPr lang="en-US" sz="2105" dirty="0">
                <a:solidFill>
                  <a:srgbClr val="124E73"/>
                </a:solidFill>
                <a:latin typeface="MuseoModerno" pitchFamily="34" charset="0"/>
                <a:ea typeface="MuseoModerno" pitchFamily="34" charset="-122"/>
                <a:cs typeface="MuseoModerno" pitchFamily="34" charset="-120"/>
              </a:rPr>
              <a:t>Mijoz-server arxitekturasi</a:t>
            </a:r>
            <a:endParaRPr lang="en-US" sz="2105" dirty="0"/>
          </a:p>
        </p:txBody>
      </p:sp>
      <p:sp>
        <p:nvSpPr>
          <p:cNvPr id="10" name="Text 8"/>
          <p:cNvSpPr/>
          <p:nvPr/>
        </p:nvSpPr>
        <p:spPr>
          <a:xfrm>
            <a:off x="7591187" y="3342799"/>
            <a:ext cx="2148483" cy="3420666"/>
          </a:xfrm>
          <a:prstGeom prst="rect">
            <a:avLst/>
          </a:prstGeom>
          <a:noFill/>
        </p:spPr>
        <p:txBody>
          <a:bodyPr wrap="square" rtlCol="0" anchor="t"/>
          <a:lstStyle/>
          <a:p>
            <a:pPr marL="0" indent="0">
              <a:lnSpc>
                <a:spcPts val="2695"/>
              </a:lnSpc>
              <a:buNone/>
            </a:pPr>
            <a:r>
              <a:rPr lang="en-US" sz="1685" dirty="0">
                <a:solidFill>
                  <a:srgbClr val="2B4150"/>
                </a:solidFill>
                <a:latin typeface="Source Sans Pro" pitchFamily="34" charset="0"/>
                <a:ea typeface="Source Sans Pro" pitchFamily="34" charset="-122"/>
                <a:cs typeface="Source Sans Pro" pitchFamily="34" charset="-120"/>
              </a:rPr>
              <a:t>Mijoz-server modeli asosiy paradigmaga aylandi, bunda mijoz qurilmalari markazlashtirilgan server tizimlaridan xizmatlarni so'raydi. Bu veb-ilovalar va zamonaviy bulutli hisoblashlarni ishlab chiqish imkonini berdi.</a:t>
            </a:r>
            <a:endParaRPr lang="en-US" sz="1685" dirty="0"/>
          </a:p>
        </p:txBody>
      </p:sp>
      <p:sp>
        <p:nvSpPr>
          <p:cNvPr id="11" name="Text 9"/>
          <p:cNvSpPr/>
          <p:nvPr/>
        </p:nvSpPr>
        <p:spPr>
          <a:xfrm>
            <a:off x="10269022" y="2460784"/>
            <a:ext cx="2148483" cy="668179"/>
          </a:xfrm>
          <a:prstGeom prst="rect">
            <a:avLst/>
          </a:prstGeom>
          <a:noFill/>
        </p:spPr>
        <p:txBody>
          <a:bodyPr wrap="square" rtlCol="0" anchor="t"/>
          <a:lstStyle/>
          <a:p>
            <a:pPr marL="0" indent="0">
              <a:lnSpc>
                <a:spcPts val="2630"/>
              </a:lnSpc>
              <a:buNone/>
            </a:pPr>
            <a:r>
              <a:rPr lang="en-US" sz="2105" dirty="0">
                <a:solidFill>
                  <a:srgbClr val="124E73"/>
                </a:solidFill>
                <a:latin typeface="MuseoModerno" pitchFamily="34" charset="0"/>
                <a:ea typeface="MuseoModerno" pitchFamily="34" charset="-122"/>
                <a:cs typeface="MuseoModerno" pitchFamily="34" charset="-120"/>
              </a:rPr>
              <a:t>Peer-to-peer tarmoqlari</a:t>
            </a:r>
            <a:endParaRPr lang="en-US" sz="2105" dirty="0"/>
          </a:p>
        </p:txBody>
      </p:sp>
      <p:sp>
        <p:nvSpPr>
          <p:cNvPr id="12" name="Text 10"/>
          <p:cNvSpPr/>
          <p:nvPr/>
        </p:nvSpPr>
        <p:spPr>
          <a:xfrm>
            <a:off x="10269022" y="3342799"/>
            <a:ext cx="2148483" cy="3762732"/>
          </a:xfrm>
          <a:prstGeom prst="rect">
            <a:avLst/>
          </a:prstGeom>
          <a:noFill/>
        </p:spPr>
        <p:txBody>
          <a:bodyPr wrap="square" rtlCol="0" anchor="t"/>
          <a:lstStyle/>
          <a:p>
            <a:pPr marL="0" indent="0">
              <a:lnSpc>
                <a:spcPts val="2695"/>
              </a:lnSpc>
              <a:buNone/>
            </a:pPr>
            <a:r>
              <a:rPr lang="en-US" sz="1685" dirty="0">
                <a:solidFill>
                  <a:srgbClr val="2B4150"/>
                </a:solidFill>
                <a:latin typeface="Source Sans Pro" pitchFamily="34" charset="0"/>
                <a:ea typeface="Source Sans Pro" pitchFamily="34" charset="-122"/>
                <a:cs typeface="Source Sans Pro" pitchFamily="34" charset="-120"/>
              </a:rPr>
              <a:t>Qurilmalar resurslarni markaziy serversiz to'g'ridan-to'g'ri almashadigan peer-to-peer (P2P) tarmoqlari ham mashhurlikka erishdi. Ushbu markazlashtirilmagan yondashuv fayl almashish, video oqim va boshqa innovatsion ilovalarni faollashtirdi.</a:t>
            </a:r>
            <a:endParaRPr lang="en-US" sz="168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sp>
        <p:nvSpPr>
          <p:cNvPr id="4" name="Text 2"/>
          <p:cNvSpPr/>
          <p:nvPr/>
        </p:nvSpPr>
        <p:spPr>
          <a:xfrm>
            <a:off x="2037993" y="1147643"/>
            <a:ext cx="10554414" cy="1388745"/>
          </a:xfrm>
          <a:prstGeom prst="rect">
            <a:avLst/>
          </a:prstGeom>
          <a:noFill/>
        </p:spPr>
        <p:txBody>
          <a:bodyPr wrap="square" rtlCol="0" anchor="t"/>
          <a:lstStyle/>
          <a:p>
            <a:pPr marL="0" indent="0">
              <a:lnSpc>
                <a:spcPts val="5470"/>
              </a:lnSpc>
              <a:buNone/>
            </a:pPr>
            <a:r>
              <a:rPr lang="en-US" sz="4375" dirty="0">
                <a:solidFill>
                  <a:srgbClr val="124E73"/>
                </a:solidFill>
                <a:latin typeface="MuseoModerno" pitchFamily="34" charset="0"/>
                <a:ea typeface="MuseoModerno" pitchFamily="34" charset="-122"/>
                <a:cs typeface="MuseoModerno" pitchFamily="34" charset="-120"/>
              </a:rPr>
              <a:t>Mobil va o'rnatilgan operatsion tizimlarning paydo bo'lishi</a:t>
            </a:r>
            <a:endParaRPr lang="en-US" sz="4375" dirty="0"/>
          </a:p>
        </p:txBody>
      </p:sp>
      <p:pic>
        <p:nvPicPr>
          <p:cNvPr id="5" name="Image 0" descr="preencoded.png"/>
          <p:cNvPicPr>
            <a:picLocks noChangeAspect="1"/>
          </p:cNvPicPr>
          <p:nvPr/>
        </p:nvPicPr>
        <p:blipFill>
          <a:blip r:embed="rId1"/>
          <a:stretch>
            <a:fillRect/>
          </a:stretch>
        </p:blipFill>
        <p:spPr>
          <a:xfrm>
            <a:off x="2037993" y="2980730"/>
            <a:ext cx="555427" cy="555427"/>
          </a:xfrm>
          <a:prstGeom prst="rect">
            <a:avLst/>
          </a:prstGeom>
        </p:spPr>
      </p:pic>
      <p:sp>
        <p:nvSpPr>
          <p:cNvPr id="6" name="Text 3"/>
          <p:cNvSpPr/>
          <p:nvPr/>
        </p:nvSpPr>
        <p:spPr>
          <a:xfrm>
            <a:off x="2037993" y="3758327"/>
            <a:ext cx="2777490" cy="347186"/>
          </a:xfrm>
          <a:prstGeom prst="rect">
            <a:avLst/>
          </a:prstGeom>
          <a:noFill/>
        </p:spPr>
        <p:txBody>
          <a:bodyPr wrap="none" rtlCol="0" anchor="t"/>
          <a:lstStyle/>
          <a:p>
            <a:pPr marL="0" indent="0" algn="l">
              <a:lnSpc>
                <a:spcPts val="2735"/>
              </a:lnSpc>
              <a:buNone/>
            </a:pPr>
            <a:r>
              <a:rPr lang="en-US" sz="2185" dirty="0">
                <a:solidFill>
                  <a:srgbClr val="124E73"/>
                </a:solidFill>
                <a:latin typeface="MuseoModerno" pitchFamily="34" charset="0"/>
                <a:ea typeface="MuseoModerno" pitchFamily="34" charset="-122"/>
                <a:cs typeface="MuseoModerno" pitchFamily="34" charset="-120"/>
              </a:rPr>
              <a:t>Mobil OS</a:t>
            </a:r>
            <a:endParaRPr lang="en-US" sz="2185" dirty="0"/>
          </a:p>
        </p:txBody>
      </p:sp>
      <p:sp>
        <p:nvSpPr>
          <p:cNvPr id="7" name="Text 4"/>
          <p:cNvSpPr/>
          <p:nvPr/>
        </p:nvSpPr>
        <p:spPr>
          <a:xfrm>
            <a:off x="2037993" y="4238744"/>
            <a:ext cx="3295888" cy="2132409"/>
          </a:xfrm>
          <a:prstGeom prst="rect">
            <a:avLst/>
          </a:prstGeom>
          <a:noFill/>
        </p:spPr>
        <p:txBody>
          <a:bodyPr wrap="square"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Smartfonlar va planshetlarning ko'tarilishi iOS, Android va Windows Phone kabi mobil operatsion tizimlarning yangi davrini boshlab berdi va biz yo'l-yo'lakay texnologiya bilan o'zaro munosabatlarimizni inqilob qildi.</a:t>
            </a:r>
            <a:endParaRPr lang="en-US" sz="1750" dirty="0"/>
          </a:p>
        </p:txBody>
      </p:sp>
      <p:pic>
        <p:nvPicPr>
          <p:cNvPr id="8" name="Image 1" descr="preencoded.png"/>
          <p:cNvPicPr>
            <a:picLocks noChangeAspect="1"/>
          </p:cNvPicPr>
          <p:nvPr/>
        </p:nvPicPr>
        <p:blipFill>
          <a:blip r:embed="rId2"/>
          <a:stretch>
            <a:fillRect/>
          </a:stretch>
        </p:blipFill>
        <p:spPr>
          <a:xfrm>
            <a:off x="5667137" y="2980730"/>
            <a:ext cx="555427" cy="555427"/>
          </a:xfrm>
          <a:prstGeom prst="rect">
            <a:avLst/>
          </a:prstGeom>
        </p:spPr>
      </p:pic>
      <p:sp>
        <p:nvSpPr>
          <p:cNvPr id="9" name="Text 5"/>
          <p:cNvSpPr/>
          <p:nvPr/>
        </p:nvSpPr>
        <p:spPr>
          <a:xfrm>
            <a:off x="5667137" y="3758327"/>
            <a:ext cx="2777490" cy="347186"/>
          </a:xfrm>
          <a:prstGeom prst="rect">
            <a:avLst/>
          </a:prstGeom>
          <a:noFill/>
        </p:spPr>
        <p:txBody>
          <a:bodyPr wrap="none" rtlCol="0" anchor="t"/>
          <a:lstStyle/>
          <a:p>
            <a:pPr marL="0" indent="0" algn="l">
              <a:lnSpc>
                <a:spcPts val="2735"/>
              </a:lnSpc>
              <a:buNone/>
            </a:pPr>
            <a:r>
              <a:rPr lang="en-US" sz="2185" dirty="0">
                <a:solidFill>
                  <a:srgbClr val="124E73"/>
                </a:solidFill>
                <a:latin typeface="MuseoModerno" pitchFamily="34" charset="0"/>
                <a:ea typeface="MuseoModerno" pitchFamily="34" charset="-122"/>
                <a:cs typeface="MuseoModerno" pitchFamily="34" charset="-120"/>
              </a:rPr>
              <a:t>O'rnatilgan OS</a:t>
            </a:r>
            <a:endParaRPr lang="en-US" sz="2185" dirty="0"/>
          </a:p>
        </p:txBody>
      </p:sp>
      <p:sp>
        <p:nvSpPr>
          <p:cNvPr id="10" name="Text 6"/>
          <p:cNvSpPr/>
          <p:nvPr/>
        </p:nvSpPr>
        <p:spPr>
          <a:xfrm>
            <a:off x="5667137" y="4238744"/>
            <a:ext cx="3296007" cy="2843213"/>
          </a:xfrm>
          <a:prstGeom prst="rect">
            <a:avLst/>
          </a:prstGeom>
          <a:noFill/>
        </p:spPr>
        <p:txBody>
          <a:bodyPr wrap="square"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O'rnatilgan operatsion tizimlar sanoatni boshqarish tizimlaridan maishiy texnikagacha bo'lgan keng doiradagi maxsus qurilmalarni quvvatlantiradi. Ushbu engil, real vaqt rejimida ishlaydigan operatsion tizimlar ixcham, resurslar cheklangan muhitda ilg'or funksionallikni ta'minlaydi.</a:t>
            </a:r>
            <a:endParaRPr lang="en-US" sz="1750" dirty="0"/>
          </a:p>
        </p:txBody>
      </p:sp>
      <p:pic>
        <p:nvPicPr>
          <p:cNvPr id="11" name="Image 2" descr="preencoded.png"/>
          <p:cNvPicPr>
            <a:picLocks noChangeAspect="1"/>
          </p:cNvPicPr>
          <p:nvPr/>
        </p:nvPicPr>
        <p:blipFill>
          <a:blip r:embed="rId3"/>
          <a:stretch>
            <a:fillRect/>
          </a:stretch>
        </p:blipFill>
        <p:spPr>
          <a:xfrm>
            <a:off x="9296400" y="2980730"/>
            <a:ext cx="555427" cy="555427"/>
          </a:xfrm>
          <a:prstGeom prst="rect">
            <a:avLst/>
          </a:prstGeom>
        </p:spPr>
      </p:pic>
      <p:sp>
        <p:nvSpPr>
          <p:cNvPr id="12" name="Text 7"/>
          <p:cNvSpPr/>
          <p:nvPr/>
        </p:nvSpPr>
        <p:spPr>
          <a:xfrm>
            <a:off x="9296400" y="3758327"/>
            <a:ext cx="2777490" cy="347186"/>
          </a:xfrm>
          <a:prstGeom prst="rect">
            <a:avLst/>
          </a:prstGeom>
          <a:noFill/>
        </p:spPr>
        <p:txBody>
          <a:bodyPr wrap="none" rtlCol="0" anchor="t"/>
          <a:lstStyle/>
          <a:p>
            <a:pPr marL="0" indent="0" algn="l">
              <a:lnSpc>
                <a:spcPts val="2735"/>
              </a:lnSpc>
              <a:buNone/>
            </a:pPr>
            <a:r>
              <a:rPr lang="en-US" sz="2185" dirty="0">
                <a:solidFill>
                  <a:srgbClr val="124E73"/>
                </a:solidFill>
                <a:latin typeface="MuseoModerno" pitchFamily="34" charset="0"/>
                <a:ea typeface="MuseoModerno" pitchFamily="34" charset="-122"/>
                <a:cs typeface="MuseoModerno" pitchFamily="34" charset="-120"/>
              </a:rPr>
              <a:t>IoT integratsiyasi</a:t>
            </a:r>
            <a:endParaRPr lang="en-US" sz="2185" dirty="0"/>
          </a:p>
        </p:txBody>
      </p:sp>
      <p:sp>
        <p:nvSpPr>
          <p:cNvPr id="13" name="Text 8"/>
          <p:cNvSpPr/>
          <p:nvPr/>
        </p:nvSpPr>
        <p:spPr>
          <a:xfrm>
            <a:off x="9296400" y="4238744"/>
            <a:ext cx="3296007" cy="2487811"/>
          </a:xfrm>
          <a:prstGeom prst="rect">
            <a:avLst/>
          </a:prstGeom>
          <a:noFill/>
        </p:spPr>
        <p:txBody>
          <a:bodyPr wrap="square"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Narsalar internetining portlashi bilan mobil va o'rnatilgan OTlar aqlli qurilmalarning keng tarmog'ini uzluksiz ulash, yangi ilovalar va aqlli avtomatlashtirish uchun ajralmas bo'lib qoldi.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30672"/>
          </a:xfrm>
          <a:prstGeom prst="rect">
            <a:avLst/>
          </a:prstGeom>
          <a:solidFill>
            <a:srgbClr val="FFFCF5"/>
          </a:solidFill>
        </p:spPr>
      </p:sp>
      <p:sp>
        <p:nvSpPr>
          <p:cNvPr id="4" name="Text 2"/>
          <p:cNvSpPr/>
          <p:nvPr/>
        </p:nvSpPr>
        <p:spPr>
          <a:xfrm>
            <a:off x="2071926" y="607100"/>
            <a:ext cx="10486430" cy="1379934"/>
          </a:xfrm>
          <a:prstGeom prst="rect">
            <a:avLst/>
          </a:prstGeom>
          <a:noFill/>
        </p:spPr>
        <p:txBody>
          <a:bodyPr wrap="square" rtlCol="0" anchor="t"/>
          <a:lstStyle/>
          <a:p>
            <a:pPr marL="0" indent="0">
              <a:lnSpc>
                <a:spcPts val="5430"/>
              </a:lnSpc>
              <a:buNone/>
            </a:pPr>
            <a:r>
              <a:rPr lang="en-US" sz="4345" dirty="0">
                <a:solidFill>
                  <a:srgbClr val="124E73"/>
                </a:solidFill>
                <a:latin typeface="MuseoModerno" pitchFamily="34" charset="0"/>
                <a:ea typeface="MuseoModerno" pitchFamily="34" charset="-122"/>
                <a:cs typeface="MuseoModerno" pitchFamily="34" charset="-120"/>
              </a:rPr>
              <a:t>Bulutga asoslangan va virtuallashtirilgan muhitlarga o'tish</a:t>
            </a:r>
            <a:endParaRPr lang="en-US" sz="4345" dirty="0"/>
          </a:p>
        </p:txBody>
      </p:sp>
      <p:sp>
        <p:nvSpPr>
          <p:cNvPr id="5" name="Shape 3"/>
          <p:cNvSpPr/>
          <p:nvPr/>
        </p:nvSpPr>
        <p:spPr>
          <a:xfrm>
            <a:off x="2071926" y="2600920"/>
            <a:ext cx="496610" cy="496610"/>
          </a:xfrm>
          <a:prstGeom prst="roundRect">
            <a:avLst>
              <a:gd name="adj" fmla="val 13337"/>
            </a:avLst>
          </a:prstGeom>
          <a:solidFill>
            <a:srgbClr val="F6F0E4"/>
          </a:solidFill>
        </p:spPr>
      </p:sp>
      <p:sp>
        <p:nvSpPr>
          <p:cNvPr id="6" name="Text 4"/>
          <p:cNvSpPr/>
          <p:nvPr/>
        </p:nvSpPr>
        <p:spPr>
          <a:xfrm>
            <a:off x="2242542" y="2642235"/>
            <a:ext cx="155258" cy="413861"/>
          </a:xfrm>
          <a:prstGeom prst="rect">
            <a:avLst/>
          </a:prstGeom>
          <a:noFill/>
        </p:spPr>
        <p:txBody>
          <a:bodyPr wrap="none" rtlCol="0" anchor="t"/>
          <a:lstStyle/>
          <a:p>
            <a:pPr marL="0" indent="0" algn="ctr">
              <a:lnSpc>
                <a:spcPts val="3260"/>
              </a:lnSpc>
              <a:buNone/>
            </a:pPr>
            <a:r>
              <a:rPr lang="en-US" sz="2605" dirty="0">
                <a:solidFill>
                  <a:srgbClr val="124E73"/>
                </a:solidFill>
                <a:latin typeface="MuseoModerno" pitchFamily="34" charset="0"/>
                <a:ea typeface="MuseoModerno" pitchFamily="34" charset="-122"/>
                <a:cs typeface="MuseoModerno" pitchFamily="34" charset="-120"/>
              </a:rPr>
              <a:t>1</a:t>
            </a:r>
            <a:endParaRPr lang="en-US" sz="2605" dirty="0"/>
          </a:p>
        </p:txBody>
      </p:sp>
      <p:sp>
        <p:nvSpPr>
          <p:cNvPr id="7" name="Text 5"/>
          <p:cNvSpPr/>
          <p:nvPr/>
        </p:nvSpPr>
        <p:spPr>
          <a:xfrm>
            <a:off x="2789277" y="2676763"/>
            <a:ext cx="3261360" cy="344924"/>
          </a:xfrm>
          <a:prstGeom prst="rect">
            <a:avLst/>
          </a:prstGeom>
          <a:noFill/>
        </p:spPr>
        <p:txBody>
          <a:bodyPr wrap="none" rtlCol="0" anchor="t"/>
          <a:lstStyle/>
          <a:p>
            <a:pPr marL="0" indent="0">
              <a:lnSpc>
                <a:spcPts val="2715"/>
              </a:lnSpc>
              <a:buNone/>
            </a:pPr>
            <a:r>
              <a:rPr lang="en-US" sz="2175" dirty="0">
                <a:solidFill>
                  <a:srgbClr val="124E73"/>
                </a:solidFill>
                <a:latin typeface="MuseoModerno" pitchFamily="34" charset="0"/>
                <a:ea typeface="MuseoModerno" pitchFamily="34" charset="-122"/>
                <a:cs typeface="MuseoModerno" pitchFamily="34" charset="-120"/>
              </a:rPr>
              <a:t>Bulutli hisoblashning yuksalishi</a:t>
            </a:r>
            <a:endParaRPr lang="en-US" sz="2175" dirty="0"/>
          </a:p>
        </p:txBody>
      </p:sp>
      <p:sp>
        <p:nvSpPr>
          <p:cNvPr id="8" name="Text 6"/>
          <p:cNvSpPr/>
          <p:nvPr/>
        </p:nvSpPr>
        <p:spPr>
          <a:xfrm>
            <a:off x="2789277" y="3154085"/>
            <a:ext cx="4415552" cy="1765697"/>
          </a:xfrm>
          <a:prstGeom prst="rect">
            <a:avLst/>
          </a:prstGeom>
          <a:noFill/>
        </p:spPr>
        <p:txBody>
          <a:bodyPr wrap="square" rtlCol="0" anchor="t"/>
          <a:lstStyle/>
          <a:p>
            <a:pPr marL="0" indent="0">
              <a:lnSpc>
                <a:spcPts val="2780"/>
              </a:lnSpc>
              <a:buNone/>
            </a:pPr>
            <a:r>
              <a:rPr lang="en-US" sz="1740" dirty="0">
                <a:solidFill>
                  <a:srgbClr val="2B4150"/>
                </a:solidFill>
                <a:latin typeface="Source Sans Pro" pitchFamily="34" charset="0"/>
                <a:ea typeface="Source Sans Pro" pitchFamily="34" charset="-122"/>
                <a:cs typeface="Source Sans Pro" pitchFamily="34" charset="-120"/>
              </a:rPr>
              <a:t>Yuqori tezlikdagi Internetga kirishning hamma joyda mavjudligi bulutga asoslangan hisoblashlarga o'tish imkonini berdi, bu erda ma'lumotlar va ilovalar uzoqdan kuchli serverlarda joylashtiriladi va talab bo'yicha foydalaniladi.</a:t>
            </a:r>
            <a:endParaRPr lang="en-US" sz="1740" dirty="0"/>
          </a:p>
        </p:txBody>
      </p:sp>
      <p:sp>
        <p:nvSpPr>
          <p:cNvPr id="9" name="Shape 7"/>
          <p:cNvSpPr/>
          <p:nvPr/>
        </p:nvSpPr>
        <p:spPr>
          <a:xfrm>
            <a:off x="7425571" y="2600920"/>
            <a:ext cx="496610" cy="496610"/>
          </a:xfrm>
          <a:prstGeom prst="roundRect">
            <a:avLst>
              <a:gd name="adj" fmla="val 13337"/>
            </a:avLst>
          </a:prstGeom>
          <a:solidFill>
            <a:srgbClr val="F6F0E4"/>
          </a:solidFill>
        </p:spPr>
      </p:sp>
      <p:sp>
        <p:nvSpPr>
          <p:cNvPr id="10" name="Text 8"/>
          <p:cNvSpPr/>
          <p:nvPr/>
        </p:nvSpPr>
        <p:spPr>
          <a:xfrm>
            <a:off x="7581781" y="2642235"/>
            <a:ext cx="184071" cy="413861"/>
          </a:xfrm>
          <a:prstGeom prst="rect">
            <a:avLst/>
          </a:prstGeom>
          <a:noFill/>
        </p:spPr>
        <p:txBody>
          <a:bodyPr wrap="none" rtlCol="0" anchor="t"/>
          <a:lstStyle/>
          <a:p>
            <a:pPr marL="0" indent="0" algn="ctr">
              <a:lnSpc>
                <a:spcPts val="3260"/>
              </a:lnSpc>
              <a:buNone/>
            </a:pPr>
            <a:r>
              <a:rPr lang="en-US" sz="2605" dirty="0">
                <a:solidFill>
                  <a:srgbClr val="124E73"/>
                </a:solidFill>
                <a:latin typeface="MuseoModerno" pitchFamily="34" charset="0"/>
                <a:ea typeface="MuseoModerno" pitchFamily="34" charset="-122"/>
                <a:cs typeface="MuseoModerno" pitchFamily="34" charset="-120"/>
              </a:rPr>
              <a:t>2</a:t>
            </a:r>
            <a:endParaRPr lang="en-US" sz="2605" dirty="0"/>
          </a:p>
        </p:txBody>
      </p:sp>
      <p:sp>
        <p:nvSpPr>
          <p:cNvPr id="11" name="Text 9"/>
          <p:cNvSpPr/>
          <p:nvPr/>
        </p:nvSpPr>
        <p:spPr>
          <a:xfrm>
            <a:off x="8142923" y="2676763"/>
            <a:ext cx="3381613" cy="344924"/>
          </a:xfrm>
          <a:prstGeom prst="rect">
            <a:avLst/>
          </a:prstGeom>
          <a:noFill/>
        </p:spPr>
        <p:txBody>
          <a:bodyPr wrap="none" rtlCol="0" anchor="t"/>
          <a:lstStyle/>
          <a:p>
            <a:pPr marL="0" indent="0">
              <a:lnSpc>
                <a:spcPts val="2715"/>
              </a:lnSpc>
              <a:buNone/>
            </a:pPr>
            <a:r>
              <a:rPr lang="en-US" sz="2175" dirty="0">
                <a:solidFill>
                  <a:srgbClr val="124E73"/>
                </a:solidFill>
                <a:latin typeface="MuseoModerno" pitchFamily="34" charset="0"/>
                <a:ea typeface="MuseoModerno" pitchFamily="34" charset="-122"/>
                <a:cs typeface="MuseoModerno" pitchFamily="34" charset="-120"/>
              </a:rPr>
              <a:t>Virtualizatsiya texnologiyasi</a:t>
            </a:r>
            <a:endParaRPr lang="en-US" sz="2175" dirty="0"/>
          </a:p>
        </p:txBody>
      </p:sp>
      <p:sp>
        <p:nvSpPr>
          <p:cNvPr id="12" name="Text 10"/>
          <p:cNvSpPr/>
          <p:nvPr/>
        </p:nvSpPr>
        <p:spPr>
          <a:xfrm>
            <a:off x="8142923" y="3154085"/>
            <a:ext cx="4415552" cy="1412557"/>
          </a:xfrm>
          <a:prstGeom prst="rect">
            <a:avLst/>
          </a:prstGeom>
          <a:noFill/>
        </p:spPr>
        <p:txBody>
          <a:bodyPr wrap="square" rtlCol="0" anchor="t"/>
          <a:lstStyle/>
          <a:p>
            <a:pPr marL="0" indent="0">
              <a:lnSpc>
                <a:spcPts val="2780"/>
              </a:lnSpc>
              <a:buNone/>
            </a:pPr>
            <a:r>
              <a:rPr lang="en-US" sz="1740" dirty="0">
                <a:solidFill>
                  <a:srgbClr val="2B4150"/>
                </a:solidFill>
                <a:latin typeface="Source Sans Pro" pitchFamily="34" charset="0"/>
                <a:ea typeface="Source Sans Pro" pitchFamily="34" charset="-122"/>
                <a:cs typeface="Source Sans Pro" pitchFamily="34" charset="-120"/>
              </a:rPr>
              <a:t>Virtualizatsiya bir nechta operatsion tizimlar va ilovalarning bir vaqtning o'zida bitta jismoniy uskunada ishlashiga imkon beradi, bu esa samaradorlik va masshtablilikni oshiradi.</a:t>
            </a:r>
            <a:endParaRPr lang="en-US" sz="1740" dirty="0"/>
          </a:p>
        </p:txBody>
      </p:sp>
      <p:sp>
        <p:nvSpPr>
          <p:cNvPr id="13" name="Shape 11"/>
          <p:cNvSpPr/>
          <p:nvPr/>
        </p:nvSpPr>
        <p:spPr>
          <a:xfrm>
            <a:off x="2071926" y="5312926"/>
            <a:ext cx="496610" cy="496610"/>
          </a:xfrm>
          <a:prstGeom prst="roundRect">
            <a:avLst>
              <a:gd name="adj" fmla="val 13337"/>
            </a:avLst>
          </a:prstGeom>
          <a:solidFill>
            <a:srgbClr val="F6F0E4"/>
          </a:solidFill>
        </p:spPr>
      </p:sp>
      <p:sp>
        <p:nvSpPr>
          <p:cNvPr id="14" name="Text 12"/>
          <p:cNvSpPr/>
          <p:nvPr/>
        </p:nvSpPr>
        <p:spPr>
          <a:xfrm>
            <a:off x="2227183" y="5354241"/>
            <a:ext cx="186095" cy="413861"/>
          </a:xfrm>
          <a:prstGeom prst="rect">
            <a:avLst/>
          </a:prstGeom>
          <a:noFill/>
        </p:spPr>
        <p:txBody>
          <a:bodyPr wrap="none" rtlCol="0" anchor="t"/>
          <a:lstStyle/>
          <a:p>
            <a:pPr marL="0" indent="0" algn="ctr">
              <a:lnSpc>
                <a:spcPts val="3260"/>
              </a:lnSpc>
              <a:buNone/>
            </a:pPr>
            <a:r>
              <a:rPr lang="en-US" sz="2605" dirty="0">
                <a:solidFill>
                  <a:srgbClr val="124E73"/>
                </a:solidFill>
                <a:latin typeface="MuseoModerno" pitchFamily="34" charset="0"/>
                <a:ea typeface="MuseoModerno" pitchFamily="34" charset="-122"/>
                <a:cs typeface="MuseoModerno" pitchFamily="34" charset="-120"/>
              </a:rPr>
              <a:t>3</a:t>
            </a:r>
            <a:endParaRPr lang="en-US" sz="2605" dirty="0"/>
          </a:p>
        </p:txBody>
      </p:sp>
      <p:sp>
        <p:nvSpPr>
          <p:cNvPr id="15" name="Text 13"/>
          <p:cNvSpPr/>
          <p:nvPr/>
        </p:nvSpPr>
        <p:spPr>
          <a:xfrm>
            <a:off x="2789277" y="5388769"/>
            <a:ext cx="4415552" cy="689848"/>
          </a:xfrm>
          <a:prstGeom prst="rect">
            <a:avLst/>
          </a:prstGeom>
          <a:noFill/>
        </p:spPr>
        <p:txBody>
          <a:bodyPr wrap="square" rtlCol="0" anchor="t"/>
          <a:lstStyle/>
          <a:p>
            <a:pPr marL="0" indent="0">
              <a:lnSpc>
                <a:spcPts val="2715"/>
              </a:lnSpc>
              <a:buNone/>
            </a:pPr>
            <a:r>
              <a:rPr lang="en-US" sz="2175" dirty="0">
                <a:solidFill>
                  <a:srgbClr val="124E73"/>
                </a:solidFill>
                <a:latin typeface="MuseoModerno" pitchFamily="34" charset="0"/>
                <a:ea typeface="MuseoModerno" pitchFamily="34" charset="-122"/>
                <a:cs typeface="MuseoModerno" pitchFamily="34" charset="-120"/>
              </a:rPr>
              <a:t>Konteynerlashtirish va mikroservislar</a:t>
            </a:r>
            <a:endParaRPr lang="en-US" sz="2175" dirty="0"/>
          </a:p>
        </p:txBody>
      </p:sp>
      <p:sp>
        <p:nvSpPr>
          <p:cNvPr id="16" name="Text 14"/>
          <p:cNvSpPr/>
          <p:nvPr/>
        </p:nvSpPr>
        <p:spPr>
          <a:xfrm>
            <a:off x="2789277" y="6211014"/>
            <a:ext cx="4415552" cy="1412557"/>
          </a:xfrm>
          <a:prstGeom prst="rect">
            <a:avLst/>
          </a:prstGeom>
          <a:noFill/>
        </p:spPr>
        <p:txBody>
          <a:bodyPr wrap="square" rtlCol="0" anchor="t"/>
          <a:lstStyle/>
          <a:p>
            <a:pPr marL="0" indent="0">
              <a:lnSpc>
                <a:spcPts val="2780"/>
              </a:lnSpc>
              <a:buNone/>
            </a:pPr>
            <a:r>
              <a:rPr lang="en-US" sz="1740" dirty="0">
                <a:solidFill>
                  <a:srgbClr val="2B4150"/>
                </a:solidFill>
                <a:latin typeface="Source Sans Pro" pitchFamily="34" charset="0"/>
                <a:ea typeface="Source Sans Pro" pitchFamily="34" charset="-122"/>
                <a:cs typeface="Source Sans Pro" pitchFamily="34" charset="-120"/>
              </a:rPr>
              <a:t>Docker va Kubernetes kabi konteynerlashtirish ramkalarining paydo bo'lishi bulutli muhitda ilovalarni qurish, joylashtirish va masshtablash usullarini inqilob qildi.</a:t>
            </a:r>
            <a:endParaRPr lang="en-US" sz="1740" dirty="0"/>
          </a:p>
        </p:txBody>
      </p:sp>
      <p:sp>
        <p:nvSpPr>
          <p:cNvPr id="17" name="Shape 15"/>
          <p:cNvSpPr/>
          <p:nvPr/>
        </p:nvSpPr>
        <p:spPr>
          <a:xfrm>
            <a:off x="7425571" y="5312926"/>
            <a:ext cx="496610" cy="496610"/>
          </a:xfrm>
          <a:prstGeom prst="roundRect">
            <a:avLst>
              <a:gd name="adj" fmla="val 13337"/>
            </a:avLst>
          </a:prstGeom>
          <a:solidFill>
            <a:srgbClr val="F6F0E4"/>
          </a:solidFill>
        </p:spPr>
      </p:sp>
      <p:sp>
        <p:nvSpPr>
          <p:cNvPr id="18" name="Text 16"/>
          <p:cNvSpPr/>
          <p:nvPr/>
        </p:nvSpPr>
        <p:spPr>
          <a:xfrm>
            <a:off x="7567255" y="5354241"/>
            <a:ext cx="213241" cy="413861"/>
          </a:xfrm>
          <a:prstGeom prst="rect">
            <a:avLst/>
          </a:prstGeom>
          <a:noFill/>
        </p:spPr>
        <p:txBody>
          <a:bodyPr wrap="none" rtlCol="0" anchor="t"/>
          <a:lstStyle/>
          <a:p>
            <a:pPr marL="0" indent="0" algn="ctr">
              <a:lnSpc>
                <a:spcPts val="3260"/>
              </a:lnSpc>
              <a:buNone/>
            </a:pPr>
            <a:r>
              <a:rPr lang="en-US" sz="2605" dirty="0">
                <a:solidFill>
                  <a:srgbClr val="124E73"/>
                </a:solidFill>
                <a:latin typeface="MuseoModerno" pitchFamily="34" charset="0"/>
                <a:ea typeface="MuseoModerno" pitchFamily="34" charset="-122"/>
                <a:cs typeface="MuseoModerno" pitchFamily="34" charset="-120"/>
              </a:rPr>
              <a:t>4</a:t>
            </a:r>
            <a:endParaRPr lang="en-US" sz="2605" dirty="0"/>
          </a:p>
        </p:txBody>
      </p:sp>
      <p:sp>
        <p:nvSpPr>
          <p:cNvPr id="19" name="Text 17"/>
          <p:cNvSpPr/>
          <p:nvPr/>
        </p:nvSpPr>
        <p:spPr>
          <a:xfrm>
            <a:off x="8142923" y="5388769"/>
            <a:ext cx="2885122" cy="344924"/>
          </a:xfrm>
          <a:prstGeom prst="rect">
            <a:avLst/>
          </a:prstGeom>
          <a:noFill/>
        </p:spPr>
        <p:txBody>
          <a:bodyPr wrap="none" rtlCol="0" anchor="t"/>
          <a:lstStyle/>
          <a:p>
            <a:pPr marL="0" indent="0">
              <a:lnSpc>
                <a:spcPts val="2715"/>
              </a:lnSpc>
              <a:buNone/>
            </a:pPr>
            <a:r>
              <a:rPr lang="en-US" sz="2175" dirty="0">
                <a:solidFill>
                  <a:srgbClr val="124E73"/>
                </a:solidFill>
                <a:latin typeface="MuseoModerno" pitchFamily="34" charset="0"/>
                <a:ea typeface="MuseoModerno" pitchFamily="34" charset="-122"/>
                <a:cs typeface="MuseoModerno" pitchFamily="34" charset="-120"/>
              </a:rPr>
              <a:t>Serversiz hisoblash</a:t>
            </a:r>
            <a:endParaRPr lang="en-US" sz="2175" dirty="0"/>
          </a:p>
        </p:txBody>
      </p:sp>
      <p:sp>
        <p:nvSpPr>
          <p:cNvPr id="20" name="Text 18"/>
          <p:cNvSpPr/>
          <p:nvPr/>
        </p:nvSpPr>
        <p:spPr>
          <a:xfrm>
            <a:off x="8142923" y="5866090"/>
            <a:ext cx="4415552" cy="1412557"/>
          </a:xfrm>
          <a:prstGeom prst="rect">
            <a:avLst/>
          </a:prstGeom>
          <a:noFill/>
        </p:spPr>
        <p:txBody>
          <a:bodyPr wrap="square" rtlCol="0" anchor="t"/>
          <a:lstStyle/>
          <a:p>
            <a:pPr marL="0" indent="0">
              <a:lnSpc>
                <a:spcPts val="2780"/>
              </a:lnSpc>
              <a:buNone/>
            </a:pPr>
            <a:r>
              <a:rPr lang="en-US" sz="1740" dirty="0">
                <a:solidFill>
                  <a:srgbClr val="2B4150"/>
                </a:solidFill>
                <a:latin typeface="Source Sans Pro" pitchFamily="34" charset="0"/>
                <a:ea typeface="Source Sans Pro" pitchFamily="34" charset="-122"/>
                <a:cs typeface="Source Sans Pro" pitchFamily="34" charset="-120"/>
              </a:rPr>
              <a:t>Hisoblash resurslari ta'minlanadigan va talab asosida hisob-kitob qilinadigan serversiz arxitekturalar infratuzilmani boshqarishning operatsion xarajatlarini kamaytirdi.</a:t>
            </a:r>
            <a:endParaRPr lang="en-US" sz="174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p:cNvPicPr>
            <a:picLocks noChangeAspect="1"/>
          </p:cNvPicPr>
          <p:nvPr/>
        </p:nvPicPr>
        <p:blipFill>
          <a:blip r:embed="rId1"/>
          <a:stretch>
            <a:fillRect/>
          </a:stretch>
        </p:blipFill>
        <p:spPr>
          <a:xfrm>
            <a:off x="-7620" y="0"/>
            <a:ext cx="3657600" cy="8229600"/>
          </a:xfrm>
          <a:prstGeom prst="rect">
            <a:avLst/>
          </a:prstGeom>
        </p:spPr>
      </p:pic>
      <p:sp>
        <p:nvSpPr>
          <p:cNvPr id="5" name="Text 2"/>
          <p:cNvSpPr/>
          <p:nvPr/>
        </p:nvSpPr>
        <p:spPr>
          <a:xfrm>
            <a:off x="4490799" y="974050"/>
            <a:ext cx="9306401" cy="1388745"/>
          </a:xfrm>
          <a:prstGeom prst="rect">
            <a:avLst/>
          </a:prstGeom>
          <a:noFill/>
        </p:spPr>
        <p:txBody>
          <a:bodyPr wrap="square" rtlCol="0" anchor="t"/>
          <a:lstStyle/>
          <a:p>
            <a:pPr marL="0" indent="0">
              <a:lnSpc>
                <a:spcPts val="5470"/>
              </a:lnSpc>
              <a:buNone/>
            </a:pPr>
            <a:r>
              <a:rPr lang="en-US" sz="4375" dirty="0">
                <a:solidFill>
                  <a:srgbClr val="124E73"/>
                </a:solidFill>
                <a:latin typeface="MuseoModerno" pitchFamily="34" charset="0"/>
                <a:ea typeface="MuseoModerno" pitchFamily="34" charset="-122"/>
                <a:cs typeface="MuseoModerno" pitchFamily="34" charset="-120"/>
              </a:rPr>
              <a:t>OTlarda xavfsizlik va maxfiylikning ortib borayotgan ahamiyati</a:t>
            </a:r>
            <a:endParaRPr lang="en-US" sz="4375" dirty="0"/>
          </a:p>
        </p:txBody>
      </p:sp>
      <p:sp>
        <p:nvSpPr>
          <p:cNvPr id="6" name="Shape 3"/>
          <p:cNvSpPr/>
          <p:nvPr/>
        </p:nvSpPr>
        <p:spPr>
          <a:xfrm>
            <a:off x="4490799" y="2696051"/>
            <a:ext cx="4542115" cy="2701766"/>
          </a:xfrm>
          <a:prstGeom prst="roundRect">
            <a:avLst>
              <a:gd name="adj" fmla="val 2467"/>
            </a:avLst>
          </a:prstGeom>
          <a:solidFill>
            <a:srgbClr val="F6F0E4"/>
          </a:solidFill>
        </p:spPr>
      </p:sp>
      <p:sp>
        <p:nvSpPr>
          <p:cNvPr id="7" name="Text 4"/>
          <p:cNvSpPr/>
          <p:nvPr/>
        </p:nvSpPr>
        <p:spPr>
          <a:xfrm>
            <a:off x="4712970" y="2918222"/>
            <a:ext cx="3001447" cy="347186"/>
          </a:xfrm>
          <a:prstGeom prst="rect">
            <a:avLst/>
          </a:prstGeom>
          <a:noFill/>
        </p:spPr>
        <p:txBody>
          <a:bodyPr wrap="none" rtlCol="0" anchor="t"/>
          <a:lstStyle/>
          <a:p>
            <a:pPr marL="0" indent="0">
              <a:lnSpc>
                <a:spcPts val="2735"/>
              </a:lnSpc>
              <a:buNone/>
            </a:pPr>
            <a:r>
              <a:rPr lang="en-US" sz="2185" dirty="0">
                <a:solidFill>
                  <a:srgbClr val="124E73"/>
                </a:solidFill>
                <a:latin typeface="MuseoModerno" pitchFamily="34" charset="0"/>
                <a:ea typeface="MuseoModerno" pitchFamily="34" charset="-122"/>
                <a:cs typeface="MuseoModerno" pitchFamily="34" charset="-120"/>
              </a:rPr>
              <a:t>Kibertahdidlar kuchaymoqda</a:t>
            </a:r>
            <a:endParaRPr lang="en-US" sz="2185" dirty="0"/>
          </a:p>
        </p:txBody>
      </p:sp>
      <p:sp>
        <p:nvSpPr>
          <p:cNvPr id="8" name="Text 5"/>
          <p:cNvSpPr/>
          <p:nvPr/>
        </p:nvSpPr>
        <p:spPr>
          <a:xfrm>
            <a:off x="4712970" y="3398639"/>
            <a:ext cx="4097774" cy="1777008"/>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Raqamli hayotimiz o‘zaro bog‘langan bo‘lsa, kiberhujumlar, ma’lumotlar buzilishi va zararli dasturlar xavfi keskin oshib ketdi, bu esa mustahkam OS xavfsizligini muhim ustuvor vazifaga aylantirdi.</a:t>
            </a:r>
            <a:endParaRPr lang="en-US" sz="1750" dirty="0"/>
          </a:p>
        </p:txBody>
      </p:sp>
      <p:sp>
        <p:nvSpPr>
          <p:cNvPr id="9" name="Shape 6"/>
          <p:cNvSpPr/>
          <p:nvPr/>
        </p:nvSpPr>
        <p:spPr>
          <a:xfrm>
            <a:off x="9255085" y="2696051"/>
            <a:ext cx="4542115" cy="2701766"/>
          </a:xfrm>
          <a:prstGeom prst="roundRect">
            <a:avLst>
              <a:gd name="adj" fmla="val 2467"/>
            </a:avLst>
          </a:prstGeom>
          <a:solidFill>
            <a:srgbClr val="F6F0E4"/>
          </a:solidFill>
        </p:spPr>
      </p:sp>
      <p:sp>
        <p:nvSpPr>
          <p:cNvPr id="10" name="Text 7"/>
          <p:cNvSpPr/>
          <p:nvPr/>
        </p:nvSpPr>
        <p:spPr>
          <a:xfrm>
            <a:off x="9477256" y="2918222"/>
            <a:ext cx="3057287" cy="347186"/>
          </a:xfrm>
          <a:prstGeom prst="rect">
            <a:avLst/>
          </a:prstGeom>
          <a:noFill/>
        </p:spPr>
        <p:txBody>
          <a:bodyPr wrap="none" rtlCol="0" anchor="t"/>
          <a:lstStyle/>
          <a:p>
            <a:pPr marL="0" indent="0">
              <a:lnSpc>
                <a:spcPts val="2735"/>
              </a:lnSpc>
              <a:buNone/>
            </a:pPr>
            <a:r>
              <a:rPr lang="en-US" sz="2185" dirty="0">
                <a:solidFill>
                  <a:srgbClr val="124E73"/>
                </a:solidFill>
                <a:latin typeface="MuseoModerno" pitchFamily="34" charset="0"/>
                <a:ea typeface="MuseoModerno" pitchFamily="34" charset="-122"/>
                <a:cs typeface="MuseoModerno" pitchFamily="34" charset="-120"/>
              </a:rPr>
              <a:t>Maxfiylik tashvishlari ortib bormoqda</a:t>
            </a:r>
            <a:endParaRPr lang="en-US" sz="2185" dirty="0"/>
          </a:p>
        </p:txBody>
      </p:sp>
      <p:sp>
        <p:nvSpPr>
          <p:cNvPr id="11" name="Text 8"/>
          <p:cNvSpPr/>
          <p:nvPr/>
        </p:nvSpPr>
        <p:spPr>
          <a:xfrm>
            <a:off x="9477256" y="3398639"/>
            <a:ext cx="4097774" cy="1777008"/>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Shaxsiy ma'lumotlarni yig'ishning kengayishi bilan foydalanuvchilar o'zlarining maxfiy ma'lumotlarini himoya qilish uchun operatsion tizimlarga o'rnatilgan kuchliroq maxfiylik himoyasi va boshqaruvlarini talab qiladilar.</a:t>
            </a:r>
            <a:endParaRPr lang="en-US" sz="1750" dirty="0"/>
          </a:p>
        </p:txBody>
      </p:sp>
      <p:sp>
        <p:nvSpPr>
          <p:cNvPr id="12" name="Shape 9"/>
          <p:cNvSpPr/>
          <p:nvPr/>
        </p:nvSpPr>
        <p:spPr>
          <a:xfrm>
            <a:off x="4490799" y="5619988"/>
            <a:ext cx="9306401" cy="1635562"/>
          </a:xfrm>
          <a:prstGeom prst="roundRect">
            <a:avLst>
              <a:gd name="adj" fmla="val 4076"/>
            </a:avLst>
          </a:prstGeom>
          <a:solidFill>
            <a:srgbClr val="F6F0E4"/>
          </a:solidFill>
        </p:spPr>
      </p:sp>
      <p:sp>
        <p:nvSpPr>
          <p:cNvPr id="13" name="Text 10"/>
          <p:cNvSpPr/>
          <p:nvPr/>
        </p:nvSpPr>
        <p:spPr>
          <a:xfrm>
            <a:off x="4712970" y="5842159"/>
            <a:ext cx="3092529" cy="347186"/>
          </a:xfrm>
          <a:prstGeom prst="rect">
            <a:avLst/>
          </a:prstGeom>
          <a:noFill/>
        </p:spPr>
        <p:txBody>
          <a:bodyPr wrap="none" rtlCol="0" anchor="t"/>
          <a:lstStyle/>
          <a:p>
            <a:pPr marL="0" indent="0">
              <a:lnSpc>
                <a:spcPts val="2735"/>
              </a:lnSpc>
              <a:buNone/>
            </a:pPr>
            <a:r>
              <a:rPr lang="en-US" sz="2185" dirty="0">
                <a:solidFill>
                  <a:srgbClr val="124E73"/>
                </a:solidFill>
                <a:latin typeface="MuseoModerno" pitchFamily="34" charset="0"/>
                <a:ea typeface="MuseoModerno" pitchFamily="34" charset="-122"/>
                <a:cs typeface="MuseoModerno" pitchFamily="34" charset="-120"/>
              </a:rPr>
              <a:t>Normativ muvofiqlik</a:t>
            </a:r>
            <a:endParaRPr lang="en-US" sz="2185" dirty="0"/>
          </a:p>
        </p:txBody>
      </p:sp>
      <p:sp>
        <p:nvSpPr>
          <p:cNvPr id="14" name="Text 11"/>
          <p:cNvSpPr/>
          <p:nvPr/>
        </p:nvSpPr>
        <p:spPr>
          <a:xfrm>
            <a:off x="4712970" y="6322576"/>
            <a:ext cx="8862060" cy="710803"/>
          </a:xfrm>
          <a:prstGeom prst="rect">
            <a:avLst/>
          </a:prstGeom>
          <a:noFill/>
        </p:spPr>
        <p:txBody>
          <a:bodyPr wrap="square"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GDPR kabi qat'iy ma'lumotlar maxfiyligi qonunlari OS ishlab chiquvchilarini tartibga solishga muvofiqlikni ta'minlash va katta jarimalardan qochish uchun ilg'or xavfsizlik va maxfiylik xususiyatlarini o'rnatishga majbur qildi.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7690</Words>
  <Application>WPS Presentation</Application>
  <PresentationFormat>On-screen Show (16:9)</PresentationFormat>
  <Paragraphs>136</Paragraphs>
  <Slides>10</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SimSun</vt:lpstr>
      <vt:lpstr>Wingdings</vt:lpstr>
      <vt:lpstr>MuseoModerno</vt:lpstr>
      <vt:lpstr>Segoe Print</vt:lpstr>
      <vt:lpstr>MuseoModerno</vt:lpstr>
      <vt:lpstr>MuseoModerno</vt:lpstr>
      <vt:lpstr>Source Sans Pro</vt:lpstr>
      <vt:lpstr>Source Sans Pro</vt:lpstr>
      <vt:lpstr>Source Sans Pro</vt:lpstr>
      <vt:lpstr>Calibri</vt:lpstr>
      <vt:lpstr>Microsoft YaHei</vt:lpstr>
      <vt:lpstr>Arial Unicode MS</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Nurulloh</cp:lastModifiedBy>
  <cp:revision>4</cp:revision>
  <dcterms:created xsi:type="dcterms:W3CDTF">2024-05-20T06:39:00Z</dcterms:created>
  <dcterms:modified xsi:type="dcterms:W3CDTF">2024-05-20T06:43:23Z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AC5D9D3E7A554FCC872232C882102BEB_13</vt:lpwstr>
  </property>
  <property fmtid="{D5CDD505-2E9C-101B-9397-08002B2CF9AE}" pid="3" name="KSOProductBuildVer">
    <vt:lpwstr>1049-12.2.0.16909</vt:lpwstr>
  </property>
</Properties>
</file>