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DD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202B0CA-FC54-4496-8BCA-5EF66A818D29}" styleName="Темный стиль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121" d="100"/>
          <a:sy n="121" d="100"/>
        </p:scale>
        <p:origin x="-108" y="-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5D259D8-CDCC-3344-16D6-FBAB4B844E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56935" y="182880"/>
            <a:ext cx="9845031" cy="2771335"/>
          </a:xfrm>
        </p:spPr>
        <p:txBody>
          <a:bodyPr>
            <a:normAutofit/>
          </a:bodyPr>
          <a:lstStyle/>
          <a:p>
            <a:pPr algn="ctr"/>
            <a:r>
              <a:rPr lang="uz-Latn-UZ" sz="8000" dirty="0">
                <a:latin typeface="Algerian" panose="04020705040A02060702" pitchFamily="82" charset="0"/>
              </a:rPr>
              <a:t>O'zbekiston shaharlari</a:t>
            </a:r>
            <a:endParaRPr lang="ru-RU" sz="80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234E01E-72B6-4435-E2D5-FAFDE0A5EF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64894" y="5566891"/>
            <a:ext cx="8637072" cy="977621"/>
          </a:xfrm>
        </p:spPr>
        <p:txBody>
          <a:bodyPr>
            <a:normAutofit fontScale="85000" lnSpcReduction="20000"/>
          </a:bodyPr>
          <a:lstStyle/>
          <a:p>
            <a:pPr algn="r"/>
            <a:r>
              <a:rPr lang="en-US" sz="2400" b="1" dirty="0" err="1"/>
              <a:t>Tayyorladi</a:t>
            </a:r>
            <a:r>
              <a:rPr lang="en-US" sz="2400" b="1" dirty="0"/>
              <a:t>: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bobur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slayd</a:t>
            </a:r>
            <a:endParaRPr lang="en-US" sz="2400" b="1" dirty="0" smtClean="0">
              <a:solidFill>
                <a:srgbClr val="FF0000"/>
              </a:solidFill>
              <a:latin typeface="Times New Roman" panose="02020603050405020304" pitchFamily="18" charset="0"/>
            </a:endParaRPr>
          </a:p>
          <a:p>
            <a:pPr algn="r"/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91 981 53 03 </a:t>
            </a:r>
            <a:endParaRPr lang="ru-RU" sz="2400" b="1" dirty="0">
              <a:solidFill>
                <a:srgbClr val="FF0000"/>
              </a:solidFill>
            </a:endParaRPr>
          </a:p>
        </p:txBody>
      </p:sp>
      <p:pic>
        <p:nvPicPr>
          <p:cNvPr id="1026" name="Picture 2" descr="O'zbekistonning 3ta shahri MDHning eng mashhur tarixiy shaharlari reytingida">
            <a:extLst>
              <a:ext uri="{FF2B5EF4-FFF2-40B4-BE49-F238E27FC236}">
                <a16:creationId xmlns:a16="http://schemas.microsoft.com/office/drawing/2014/main" xmlns="" id="{E3FC31B5-E330-EA5D-BDD2-064DE272B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230" y="277837"/>
            <a:ext cx="3131843" cy="2169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ng qimmat shaharlar reytingida Toshkent nechanchi o'rinda?">
            <a:extLst>
              <a:ext uri="{FF2B5EF4-FFF2-40B4-BE49-F238E27FC236}">
                <a16:creationId xmlns:a16="http://schemas.microsoft.com/office/drawing/2014/main" xmlns="" id="{85436715-7C77-8539-D68D-1F871739F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230" y="3598366"/>
            <a:ext cx="4381500" cy="2924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79345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997D424-1B55-84B9-0993-5C185A9B6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046" y="492369"/>
            <a:ext cx="11352627" cy="2518117"/>
          </a:xfrm>
          <a:scene3d>
            <a:camera prst="orthographicFront"/>
            <a:lightRig rig="threePt" dir="t"/>
          </a:scene3d>
          <a:sp3d>
            <a:bevelT prst="slope"/>
          </a:sp3d>
        </p:spPr>
        <p:txBody>
          <a:bodyPr>
            <a:normAutofit/>
          </a:bodyPr>
          <a:lstStyle/>
          <a:p>
            <a:pPr algn="ctr"/>
            <a:r>
              <a:rPr lang="en-US" sz="8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E’tiboringiz</a:t>
            </a:r>
            <a:r>
              <a:rPr lang="en-US" sz="8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8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raxmat</a:t>
            </a:r>
            <a:r>
              <a:rPr lang="en-US" sz="8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8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080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15BCE395-A165-65C0-16B7-D91BED423CC3}"/>
              </a:ext>
            </a:extLst>
          </p:cNvPr>
          <p:cNvSpPr/>
          <p:nvPr/>
        </p:nvSpPr>
        <p:spPr>
          <a:xfrm>
            <a:off x="1277815" y="239152"/>
            <a:ext cx="9990407" cy="16459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 algn="ctr">
              <a:lnSpc>
                <a:spcPct val="150000"/>
              </a:lnSpc>
              <a:spcAft>
                <a:spcPts val="800"/>
              </a:spcAft>
            </a:pP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O’zbekistonda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garchi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shaharlar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qadimda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2,5-3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ming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yil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avval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vujudga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kelgan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bo’lsada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urbanizatsiya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jarayoni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ancha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kech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boshlandi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U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o’ziga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xos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bo’lgan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necha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tarixiy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bosqichlarga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ajratiladi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xmlns="" id="{D543D1F7-ECBD-6C8E-8D98-1CAC2F819A8C}"/>
              </a:ext>
            </a:extLst>
          </p:cNvPr>
          <p:cNvSpPr/>
          <p:nvPr/>
        </p:nvSpPr>
        <p:spPr>
          <a:xfrm>
            <a:off x="124263" y="2229727"/>
            <a:ext cx="2970627" cy="1934307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1-bosqich. </a:t>
            </a:r>
            <a:r>
              <a:rPr lang="en-US" sz="18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Qadimiy</a:t>
            </a:r>
            <a:r>
              <a:rPr lang="en-US" sz="1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davr</a:t>
            </a:r>
            <a:r>
              <a:rPr lang="en-US" sz="1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1917 </a:t>
            </a:r>
            <a:r>
              <a:rPr lang="en-US" sz="18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yilgacha</a:t>
            </a:r>
            <a:r>
              <a:rPr lang="en-US" sz="1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b="1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xmlns="" id="{5F3A79E8-FB33-423E-93B5-924D19289F8F}"/>
              </a:ext>
            </a:extLst>
          </p:cNvPr>
          <p:cNvSpPr/>
          <p:nvPr/>
        </p:nvSpPr>
        <p:spPr>
          <a:xfrm>
            <a:off x="6768321" y="4698608"/>
            <a:ext cx="2970627" cy="1934308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5-bosqich</a:t>
            </a:r>
            <a:r>
              <a:rPr lang="en-US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. 1980-yillarning </a:t>
            </a:r>
            <a:r>
              <a:rPr lang="en-US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oxirlariga</a:t>
            </a:r>
            <a:r>
              <a:rPr lang="en-US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kelib</a:t>
            </a:r>
            <a:r>
              <a:rPr lang="en-US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ro’y</a:t>
            </a:r>
            <a:r>
              <a:rPr lang="en-US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bergan</a:t>
            </a:r>
            <a:r>
              <a:rPr lang="en-US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siyosiy</a:t>
            </a:r>
            <a:r>
              <a:rPr lang="en-US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iqtisodiy</a:t>
            </a:r>
            <a:r>
              <a:rPr lang="en-US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en-US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ijtimoiy</a:t>
            </a:r>
            <a:r>
              <a:rPr lang="en-US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o’zgarishlar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xmlns="" id="{7691B707-E938-1D54-645E-ECCA6095A630}"/>
              </a:ext>
            </a:extLst>
          </p:cNvPr>
          <p:cNvSpPr/>
          <p:nvPr/>
        </p:nvSpPr>
        <p:spPr>
          <a:xfrm>
            <a:off x="2453054" y="4698608"/>
            <a:ext cx="2970627" cy="1934308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4-bosqich- </a:t>
            </a:r>
            <a:r>
              <a:rPr lang="en-US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urushdan</a:t>
            </a:r>
            <a:r>
              <a:rPr lang="en-US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keyin</a:t>
            </a:r>
            <a:r>
              <a:rPr lang="en-US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xalq</a:t>
            </a:r>
            <a:r>
              <a:rPr lang="en-US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xo’jaligining</a:t>
            </a:r>
            <a:r>
              <a:rPr lang="en-US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tiklanish</a:t>
            </a:r>
            <a:r>
              <a:rPr lang="en-US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davri</a:t>
            </a:r>
            <a:r>
              <a:rPr lang="en-US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xmlns="" id="{92013183-2BB3-2231-6AF1-2A4EA4F8EB66}"/>
              </a:ext>
            </a:extLst>
          </p:cNvPr>
          <p:cNvSpPr/>
          <p:nvPr/>
        </p:nvSpPr>
        <p:spPr>
          <a:xfrm>
            <a:off x="4608932" y="2229728"/>
            <a:ext cx="2970627" cy="1934307"/>
          </a:xfrm>
          <a:prstGeom prst="round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2-bosqich</a:t>
            </a:r>
            <a:r>
              <a:rPr lang="en-US" sz="1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1917- </a:t>
            </a:r>
            <a:r>
              <a:rPr lang="en-US" sz="18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yildan</a:t>
            </a:r>
            <a:r>
              <a:rPr lang="en-US" sz="1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keyin</a:t>
            </a:r>
            <a:r>
              <a:rPr lang="en-US" sz="18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b="1" dirty="0"/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xmlns="" id="{F8640AF4-E4CB-2DE2-8F1B-7AAB92C4C1AC}"/>
              </a:ext>
            </a:extLst>
          </p:cNvPr>
          <p:cNvSpPr/>
          <p:nvPr/>
        </p:nvSpPr>
        <p:spPr>
          <a:xfrm>
            <a:off x="9097110" y="2347546"/>
            <a:ext cx="2970627" cy="1934307"/>
          </a:xfrm>
          <a:prstGeom prst="round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i="1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3-bosqich </a:t>
            </a:r>
            <a:r>
              <a:rPr lang="en-US" sz="180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II </a:t>
            </a:r>
            <a:r>
              <a:rPr lang="en-US" sz="1800" b="1" i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jahon</a:t>
            </a:r>
            <a:r>
              <a:rPr lang="en-US" sz="180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urushi</a:t>
            </a:r>
            <a:r>
              <a:rPr lang="en-US" sz="180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davriga</a:t>
            </a:r>
            <a:r>
              <a:rPr lang="en-US" sz="180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to’g’ri</a:t>
            </a:r>
            <a:r>
              <a:rPr lang="en-US" sz="180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800" b="1" i="0" dirty="0" err="1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keladi</a:t>
            </a:r>
            <a:r>
              <a:rPr lang="en-US" sz="1800" b="1" i="0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2" name="Стрелка: счетверенная 11">
            <a:extLst>
              <a:ext uri="{FF2B5EF4-FFF2-40B4-BE49-F238E27FC236}">
                <a16:creationId xmlns:a16="http://schemas.microsoft.com/office/drawing/2014/main" xmlns="" id="{8E160EAF-040A-05CB-5951-885470832C06}"/>
              </a:ext>
            </a:extLst>
          </p:cNvPr>
          <p:cNvSpPr/>
          <p:nvPr/>
        </p:nvSpPr>
        <p:spPr>
          <a:xfrm>
            <a:off x="3301517" y="2806504"/>
            <a:ext cx="1097280" cy="970671"/>
          </a:xfrm>
          <a:prstGeom prst="quad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: счетверенная 12">
            <a:extLst>
              <a:ext uri="{FF2B5EF4-FFF2-40B4-BE49-F238E27FC236}">
                <a16:creationId xmlns:a16="http://schemas.microsoft.com/office/drawing/2014/main" xmlns="" id="{503D2B7F-1CE0-DAE2-1BE2-DF92F7145093}"/>
              </a:ext>
            </a:extLst>
          </p:cNvPr>
          <p:cNvSpPr/>
          <p:nvPr/>
        </p:nvSpPr>
        <p:spPr>
          <a:xfrm>
            <a:off x="7847427" y="2838155"/>
            <a:ext cx="1097280" cy="970671"/>
          </a:xfrm>
          <a:prstGeom prst="quad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588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Qashqadaryo viloyati hokimligi">
            <a:extLst>
              <a:ext uri="{FF2B5EF4-FFF2-40B4-BE49-F238E27FC236}">
                <a16:creationId xmlns:a16="http://schemas.microsoft.com/office/drawing/2014/main" xmlns="" id="{A28550B5-A5E5-942F-6212-C38DEC5BD3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90" r="10474"/>
          <a:stretch/>
        </p:blipFill>
        <p:spPr bwMode="auto">
          <a:xfrm>
            <a:off x="633046" y="-15209"/>
            <a:ext cx="10925908" cy="6873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60990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57C700D3-7C7E-8CCB-17AB-006123EB5F22}"/>
              </a:ext>
            </a:extLst>
          </p:cNvPr>
          <p:cNvSpPr/>
          <p:nvPr/>
        </p:nvSpPr>
        <p:spPr>
          <a:xfrm>
            <a:off x="6344529" y="288387"/>
            <a:ext cx="5711483" cy="6569613"/>
          </a:xfrm>
          <a:prstGeom prst="rect">
            <a:avLst/>
          </a:prstGeom>
          <a:solidFill>
            <a:schemeClr val="bg2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 algn="ctr">
              <a:lnSpc>
                <a:spcPct val="150000"/>
              </a:lnSpc>
              <a:spcAft>
                <a:spcPts val="800"/>
              </a:spcAft>
            </a:pP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Respublika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mustaqillikka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erishganidan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so’ng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mamlakatimiz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hududiy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tuzilmasining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o’zagini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tashkil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qiluvchi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shaharlar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tizimini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takomillashtirish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ularning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mavjud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tabiiy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ishlab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chiqarish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ilmiy-texnikaviy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salohiyatidan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to’g’ri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hamda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samarali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foydalanish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dolzarb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masalalardan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biriga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aylandi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Binobarin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milliy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mintaqaviy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iqtisodiyotning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tarkibiy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tuzilishi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shaharlar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to’ri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tizimi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bilan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chambarchas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bog’langan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Shu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bois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yangi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iqtisodiy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munosabatlar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sharoitida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respublika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urbanistik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tarkibidagi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o’zgarishlari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shu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bilan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birga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jahon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urbanizatsiyasining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mamlakatga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xos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jihatlari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hamda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ta‘sirini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tadqiq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etish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katta</a:t>
            </a:r>
            <a:r>
              <a:rPr lang="en-US" sz="20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ahamiyatga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ega</a:t>
            </a:r>
            <a:r>
              <a:rPr lang="en-US" sz="2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Toshkent shahri dunyoning eng arzon shaharlari uchligida - Darakchi">
            <a:extLst>
              <a:ext uri="{FF2B5EF4-FFF2-40B4-BE49-F238E27FC236}">
                <a16:creationId xmlns:a16="http://schemas.microsoft.com/office/drawing/2014/main" xmlns="" id="{6E97F086-B8B8-4D54-4467-7DDF8A7513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28" y="0"/>
            <a:ext cx="5174586" cy="3151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Наманган | Novotours Silk Road - Туристическое агентство (туроператор) в  Ташкенте, Узбекистан">
            <a:extLst>
              <a:ext uri="{FF2B5EF4-FFF2-40B4-BE49-F238E27FC236}">
                <a16:creationId xmlns:a16="http://schemas.microsoft.com/office/drawing/2014/main" xmlns="" id="{58F3D151-609A-2563-33CD-07B61157BB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427" y="3319976"/>
            <a:ext cx="5174587" cy="3151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8144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335B2EC-4F84-BB5E-0DA5-CA3D0FBF51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435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5F28A1D8-4F5F-49FB-AB67-B4A062CA6485}"/>
              </a:ext>
            </a:extLst>
          </p:cNvPr>
          <p:cNvSpPr/>
          <p:nvPr/>
        </p:nvSpPr>
        <p:spPr>
          <a:xfrm>
            <a:off x="547467" y="168812"/>
            <a:ext cx="11097065" cy="652037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O’zR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Prezidentining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2005-yil 14-iyulda ―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O’zbekiston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Respublikasi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aholi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punktlari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ma‘muriy-hududiy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tuzilishini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yanada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takomillashtirish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chora-tadbirlari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to’g’risida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‖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qarori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qabul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qilindi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Shuningdek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2009-yilda ―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Qishloq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taraqqiyoti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farovonligi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yili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Davlat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dasturining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qabul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qilinishi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bilan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qishloq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joylarning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ishlab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chiqarish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infratuzilmaviy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salohiyatini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yuksaltirish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asosiy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vazifalardan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biri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qilib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belgilandi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Qishloqlarda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zamonaviy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infratuzilma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tizimini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barpo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etish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joylarga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sanoatni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olib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kirish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aholiga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xizmat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ko’rsatish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sohalarini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yaxshilash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urbanizatsiyaning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ichkaridan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o’ziga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xos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yashirincha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rivojlanishini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anglatadi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3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ru-RU" sz="3200" b="1" dirty="0"/>
          </a:p>
        </p:txBody>
      </p:sp>
    </p:spTree>
    <p:extLst>
      <p:ext uri="{BB962C8B-B14F-4D97-AF65-F5344CB8AC3E}">
        <p14:creationId xmlns:p14="http://schemas.microsoft.com/office/powerpoint/2010/main" val="540661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5C9C4993-0F08-62C9-5061-862F6972725D}"/>
              </a:ext>
            </a:extLst>
          </p:cNvPr>
          <p:cNvSpPr/>
          <p:nvPr/>
        </p:nvSpPr>
        <p:spPr>
          <a:xfrm>
            <a:off x="1048043" y="225083"/>
            <a:ext cx="10095914" cy="154744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Shuningdek</a:t>
            </a:r>
            <a:r>
              <a:rPr lang="en-US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O’zbekiston</a:t>
            </a:r>
            <a:r>
              <a:rPr lang="en-US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Respublikasi</a:t>
            </a:r>
            <a:r>
              <a:rPr lang="en-US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Vazirlar</a:t>
            </a:r>
            <a:r>
              <a:rPr lang="en-US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Mahkamasining</a:t>
            </a:r>
            <a:r>
              <a:rPr lang="en-US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2009-yil 13</a:t>
            </a:r>
            <a:r>
              <a:rPr lang="en-US" sz="2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-</a:t>
            </a:r>
            <a:r>
              <a:rPr lang="en-US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martda ―</a:t>
            </a:r>
            <a:r>
              <a:rPr lang="en-US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O’zbekiston</a:t>
            </a:r>
            <a:r>
              <a:rPr lang="en-US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Respublikasi</a:t>
            </a:r>
            <a:r>
              <a:rPr lang="en-US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ma‘muriy-hududiy</a:t>
            </a:r>
            <a:r>
              <a:rPr lang="en-US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tuzilishini</a:t>
            </a:r>
            <a:r>
              <a:rPr lang="en-US" sz="2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takomillashtirishga</a:t>
            </a:r>
            <a:r>
              <a:rPr lang="en-US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doir</a:t>
            </a:r>
            <a:r>
              <a:rPr lang="en-US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qo’shimcha</a:t>
            </a:r>
            <a:r>
              <a:rPr lang="en-US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chora-tadbirlar</a:t>
            </a:r>
            <a:r>
              <a:rPr lang="en-US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to’g’risidagi</a:t>
            </a:r>
            <a:r>
              <a:rPr lang="en-US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qaroriga</a:t>
            </a:r>
            <a:r>
              <a:rPr lang="en-US" sz="20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muvofiq</a:t>
            </a:r>
            <a:r>
              <a:rPr lang="en-US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mamlakatimiz</a:t>
            </a:r>
            <a:r>
              <a:rPr lang="en-US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shaharlar</a:t>
            </a:r>
            <a:r>
              <a:rPr lang="en-US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geografiyasi</a:t>
            </a:r>
            <a:r>
              <a:rPr lang="en-US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965 </a:t>
            </a:r>
            <a:r>
              <a:rPr lang="en-US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taga</a:t>
            </a:r>
            <a:r>
              <a:rPr lang="en-US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i="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ko’paydi</a:t>
            </a:r>
            <a:r>
              <a:rPr lang="en-US" sz="2000" b="1" i="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b="1" dirty="0">
              <a:solidFill>
                <a:srgbClr val="FF0000"/>
              </a:solidFill>
            </a:endParaRPr>
          </a:p>
        </p:txBody>
      </p:sp>
      <p:pic>
        <p:nvPicPr>
          <p:cNvPr id="5122" name="Picture 2" descr="2017-2021-yillarda qishloq joylarda yangilangan namunaviy loyihalar  bo'yicha arzon uy-joylar qurish dasturi to'g'risida">
            <a:extLst>
              <a:ext uri="{FF2B5EF4-FFF2-40B4-BE49-F238E27FC236}">
                <a16:creationId xmlns:a16="http://schemas.microsoft.com/office/drawing/2014/main" xmlns="" id="{9306EAC2-3A0F-F7E5-7DF1-B238E80F18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234" y="2088832"/>
            <a:ext cx="5631766" cy="4213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Namunaviy uy-joylar uchun ipoteka shartlari o`zgardi - Darakchi">
            <a:extLst>
              <a:ext uri="{FF2B5EF4-FFF2-40B4-BE49-F238E27FC236}">
                <a16:creationId xmlns:a16="http://schemas.microsoft.com/office/drawing/2014/main" xmlns="" id="{A071E907-0BE8-C3E8-118C-07E9B0ACC9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4018" y="2088831"/>
            <a:ext cx="5631766" cy="4213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1614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xmlns="" id="{1EAB4198-EF44-D5D0-20AA-8E7D87FAD35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4479238"/>
              </p:ext>
            </p:extLst>
          </p:nvPr>
        </p:nvGraphicFramePr>
        <p:xfrm>
          <a:off x="0" y="1"/>
          <a:ext cx="12191999" cy="7566701"/>
        </p:xfrm>
        <a:graphic>
          <a:graphicData uri="http://schemas.openxmlformats.org/drawingml/2006/table">
            <a:tbl>
              <a:tblPr firstRow="1" firstCol="1" bandRow="1">
                <a:tableStyleId>{46F890A9-2807-4EBB-B81D-B2AA78EC7F39}</a:tableStyleId>
              </a:tblPr>
              <a:tblGrid>
                <a:gridCol w="2810663">
                  <a:extLst>
                    <a:ext uri="{9D8B030D-6E8A-4147-A177-3AD203B41FA5}">
                      <a16:colId xmlns:a16="http://schemas.microsoft.com/office/drawing/2014/main" xmlns="" val="2737646993"/>
                    </a:ext>
                  </a:extLst>
                </a:gridCol>
                <a:gridCol w="2177612">
                  <a:extLst>
                    <a:ext uri="{9D8B030D-6E8A-4147-A177-3AD203B41FA5}">
                      <a16:colId xmlns:a16="http://schemas.microsoft.com/office/drawing/2014/main" xmlns="" val="3911744088"/>
                    </a:ext>
                  </a:extLst>
                </a:gridCol>
                <a:gridCol w="2323178">
                  <a:extLst>
                    <a:ext uri="{9D8B030D-6E8A-4147-A177-3AD203B41FA5}">
                      <a16:colId xmlns:a16="http://schemas.microsoft.com/office/drawing/2014/main" xmlns="" val="1004787881"/>
                    </a:ext>
                  </a:extLst>
                </a:gridCol>
                <a:gridCol w="2440273">
                  <a:extLst>
                    <a:ext uri="{9D8B030D-6E8A-4147-A177-3AD203B41FA5}">
                      <a16:colId xmlns:a16="http://schemas.microsoft.com/office/drawing/2014/main" xmlns="" val="1674523906"/>
                    </a:ext>
                  </a:extLst>
                </a:gridCol>
                <a:gridCol w="2440273">
                  <a:extLst>
                    <a:ext uri="{9D8B030D-6E8A-4147-A177-3AD203B41FA5}">
                      <a16:colId xmlns:a16="http://schemas.microsoft.com/office/drawing/2014/main" xmlns="" val="4184775714"/>
                    </a:ext>
                  </a:extLst>
                </a:gridCol>
              </a:tblGrid>
              <a:tr h="481313">
                <a:tc rowSpan="2"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Mintaqalar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 gridSpan="2"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2016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yil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348450823"/>
                  </a:ext>
                </a:extLst>
              </a:tr>
              <a:tr h="50170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shaharlar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indent="17145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Shaharchala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shaharlar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Shaharchala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extLst>
                  <a:ext uri="{0D108BD9-81ED-4DB2-BD59-A6C34878D82A}">
                    <a16:rowId xmlns:a16="http://schemas.microsoft.com/office/drawing/2014/main" xmlns="" val="2929542542"/>
                  </a:ext>
                </a:extLst>
              </a:tr>
              <a:tr h="367186"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’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zR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119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1085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1062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extLst>
                  <a:ext uri="{0D108BD9-81ED-4DB2-BD59-A6C34878D82A}">
                    <a16:rowId xmlns:a16="http://schemas.microsoft.com/office/drawing/2014/main" xmlns="" val="1801572228"/>
                  </a:ext>
                </a:extLst>
              </a:tr>
              <a:tr h="367186"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QR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extLst>
                  <a:ext uri="{0D108BD9-81ED-4DB2-BD59-A6C34878D82A}">
                    <a16:rowId xmlns:a16="http://schemas.microsoft.com/office/drawing/2014/main" xmlns="" val="324558861"/>
                  </a:ext>
                </a:extLst>
              </a:tr>
              <a:tr h="367186"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Viloyatlar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/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/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/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/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/>
                </a:tc>
                <a:extLst>
                  <a:ext uri="{0D108BD9-81ED-4DB2-BD59-A6C34878D82A}">
                    <a16:rowId xmlns:a16="http://schemas.microsoft.com/office/drawing/2014/main" xmlns="" val="2495863320"/>
                  </a:ext>
                </a:extLst>
              </a:tr>
              <a:tr h="367186"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Andijon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78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extLst>
                  <a:ext uri="{0D108BD9-81ED-4DB2-BD59-A6C34878D82A}">
                    <a16:rowId xmlns:a16="http://schemas.microsoft.com/office/drawing/2014/main" xmlns="" val="3744198020"/>
                  </a:ext>
                </a:extLst>
              </a:tr>
              <a:tr h="367186"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Buxoro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69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68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extLst>
                  <a:ext uri="{0D108BD9-81ED-4DB2-BD59-A6C34878D82A}">
                    <a16:rowId xmlns:a16="http://schemas.microsoft.com/office/drawing/2014/main" xmlns="" val="2835518084"/>
                  </a:ext>
                </a:extLst>
              </a:tr>
              <a:tr h="367186"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Jizzax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42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extLst>
                  <a:ext uri="{0D108BD9-81ED-4DB2-BD59-A6C34878D82A}">
                    <a16:rowId xmlns:a16="http://schemas.microsoft.com/office/drawing/2014/main" xmlns="" val="2025103153"/>
                  </a:ext>
                </a:extLst>
              </a:tr>
              <a:tr h="367186"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Navoiy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47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extLst>
                  <a:ext uri="{0D108BD9-81ED-4DB2-BD59-A6C34878D82A}">
                    <a16:rowId xmlns:a16="http://schemas.microsoft.com/office/drawing/2014/main" xmlns="" val="858576429"/>
                  </a:ext>
                </a:extLst>
              </a:tr>
              <a:tr h="367186"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amangan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115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extLst>
                  <a:ext uri="{0D108BD9-81ED-4DB2-BD59-A6C34878D82A}">
                    <a16:rowId xmlns:a16="http://schemas.microsoft.com/office/drawing/2014/main" xmlns="" val="2752728028"/>
                  </a:ext>
                </a:extLst>
              </a:tr>
              <a:tr h="367186"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Samarqand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88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extLst>
                  <a:ext uri="{0D108BD9-81ED-4DB2-BD59-A6C34878D82A}">
                    <a16:rowId xmlns:a16="http://schemas.microsoft.com/office/drawing/2014/main" xmlns="" val="3397523015"/>
                  </a:ext>
                </a:extLst>
              </a:tr>
              <a:tr h="367186"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Sirdaryo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extLst>
                  <a:ext uri="{0D108BD9-81ED-4DB2-BD59-A6C34878D82A}">
                    <a16:rowId xmlns:a16="http://schemas.microsoft.com/office/drawing/2014/main" xmlns="" val="2993513892"/>
                  </a:ext>
                </a:extLst>
              </a:tr>
              <a:tr h="367186"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Surxondaryo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114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112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extLst>
                  <a:ext uri="{0D108BD9-81ED-4DB2-BD59-A6C34878D82A}">
                    <a16:rowId xmlns:a16="http://schemas.microsoft.com/office/drawing/2014/main" xmlns="" val="2481679323"/>
                  </a:ext>
                </a:extLst>
              </a:tr>
              <a:tr h="367186"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Toshkent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extLst>
                  <a:ext uri="{0D108BD9-81ED-4DB2-BD59-A6C34878D82A}">
                    <a16:rowId xmlns:a16="http://schemas.microsoft.com/office/drawing/2014/main" xmlns="" val="1633777477"/>
                  </a:ext>
                </a:extLst>
              </a:tr>
              <a:tr h="367186"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Farg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’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ona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197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197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extLst>
                  <a:ext uri="{0D108BD9-81ED-4DB2-BD59-A6C34878D82A}">
                    <a16:rowId xmlns:a16="http://schemas.microsoft.com/office/drawing/2014/main" xmlns="" val="1049755999"/>
                  </a:ext>
                </a:extLst>
              </a:tr>
              <a:tr h="367186"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Xorazm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56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extLst>
                  <a:ext uri="{0D108BD9-81ED-4DB2-BD59-A6C34878D82A}">
                    <a16:rowId xmlns:a16="http://schemas.microsoft.com/office/drawing/2014/main" xmlns="" val="676778999"/>
                  </a:ext>
                </a:extLst>
              </a:tr>
              <a:tr h="367186"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Qashqadaryo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123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117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extLst>
                  <a:ext uri="{0D108BD9-81ED-4DB2-BD59-A6C34878D82A}">
                    <a16:rowId xmlns:a16="http://schemas.microsoft.com/office/drawing/2014/main" xmlns="" val="2731629454"/>
                  </a:ext>
                </a:extLst>
              </a:tr>
              <a:tr h="367186"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Toshkent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indent="90170"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80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318" marR="44318" marT="0" marB="0" anchor="ctr"/>
                </a:tc>
                <a:extLst>
                  <a:ext uri="{0D108BD9-81ED-4DB2-BD59-A6C34878D82A}">
                    <a16:rowId xmlns:a16="http://schemas.microsoft.com/office/drawing/2014/main" xmlns="" val="6772344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66046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: скругленные углы 3">
            <a:extLst>
              <a:ext uri="{FF2B5EF4-FFF2-40B4-BE49-F238E27FC236}">
                <a16:creationId xmlns:a16="http://schemas.microsoft.com/office/drawing/2014/main" xmlns="" id="{15E51234-9988-E5EC-ECCA-87BB3EFA39BF}"/>
              </a:ext>
            </a:extLst>
          </p:cNvPr>
          <p:cNvSpPr/>
          <p:nvPr/>
        </p:nvSpPr>
        <p:spPr>
          <a:xfrm>
            <a:off x="475957" y="288388"/>
            <a:ext cx="11043138" cy="656961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450215" algn="ctr">
              <a:lnSpc>
                <a:spcPct val="150000"/>
              </a:lnSpc>
              <a:spcAft>
                <a:spcPts val="800"/>
              </a:spcAft>
            </a:pP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O’zbekiston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Respublikasi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shahar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manzilgohlari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mamlakat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mintaqalari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bo’yicha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notekis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taqsimlangan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Demografik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salohiyati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yuqori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iqtisodiyoti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nisbatan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barqaror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bo’lgan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iqtisodiy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rayonlarda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shaharlar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to’ri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ham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yaxshi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rivojlangan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Shaharlar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sonining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eng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ko’p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miqdori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hamon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Farg’ona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(423 ta)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mintaqasiga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tegishli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bo’lib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unda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O’zbekiston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shahar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manzilgohlarini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35,1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foizi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joylashgan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Shuningdek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shaharlar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soni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bilan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Janubiy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Zarafshon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Toshkent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iqtisodiy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rayonlari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ham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nisbatan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yaxshi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ta‘minlangan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Ayni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paytda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iqtisodiyoti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agrarindustrial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yo’nalishga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ega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bo’lgan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Quyi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Amudaryo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Mirzacho’l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mintaqasida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shaharlar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to’ri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sust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bo’lib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respublika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urbanistik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tizimining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mos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ravishda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8,2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va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6,8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foizini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tashkil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b="1" i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etadi</a:t>
            </a:r>
            <a:r>
              <a:rPr lang="en-US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5922904"/>
      </p:ext>
    </p:extLst>
  </p:cSld>
  <p:clrMapOvr>
    <a:masterClrMapping/>
  </p:clrMapOvr>
</p:sld>
</file>

<file path=ppt/theme/theme1.xml><?xml version="1.0" encoding="utf-8"?>
<a:theme xmlns:a="http://schemas.openxmlformats.org/drawingml/2006/main" name="Галерея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Галерея</Template>
  <TotalTime>46</TotalTime>
  <Words>468</Words>
  <Application>Microsoft Office PowerPoint</Application>
  <PresentationFormat>Произвольный</PresentationFormat>
  <Paragraphs>101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Галерея</vt:lpstr>
      <vt:lpstr>O'zbekiston shaharlari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E’tiboringiz uchun raxmat!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O'zbekiston shaharlari</dc:title>
  <dc:creator>Пользователь</dc:creator>
  <cp:lastModifiedBy>user</cp:lastModifiedBy>
  <cp:revision>2</cp:revision>
  <dcterms:created xsi:type="dcterms:W3CDTF">2023-04-12T01:35:01Z</dcterms:created>
  <dcterms:modified xsi:type="dcterms:W3CDTF">2025-01-03T14:08:36Z</dcterms:modified>
</cp:coreProperties>
</file>