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120" y="25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1393103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2273966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13936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3798974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51075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1067560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3026764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414773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906526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D7FA439-09D7-43C1-ADBF-75234503FF21}" type="datetimeFigureOut">
              <a:rPr lang="ru-RU" smtClean="0"/>
              <a:t>30.11.2024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1605868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D7FA439-09D7-43C1-ADBF-75234503FF21}" type="datetimeFigureOut">
              <a:rPr lang="ru-RU" smtClean="0"/>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3258329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D7FA439-09D7-43C1-ADBF-75234503FF21}" type="datetimeFigureOut">
              <a:rPr lang="ru-RU" smtClean="0"/>
              <a:t>30.11.2024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37695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D7FA439-09D7-43C1-ADBF-75234503FF21}" type="datetimeFigureOut">
              <a:rPr lang="ru-RU" smtClean="0"/>
              <a:t>30.11.2024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107151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FA439-09D7-43C1-ADBF-75234503FF21}" type="datetimeFigureOut">
              <a:rPr lang="ru-RU" smtClean="0"/>
              <a:t>30.11.2024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2123572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FD7FA439-09D7-43C1-ADBF-75234503FF21}" type="datetimeFigureOut">
              <a:rPr lang="ru-RU" smtClean="0"/>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4277000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D7FA439-09D7-43C1-ADBF-75234503FF21}" type="datetimeFigureOut">
              <a:rPr lang="ru-RU" smtClean="0"/>
              <a:t>30.11.2024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8CBD87-4A82-47B9-B276-784C38466A94}" type="slidenum">
              <a:rPr lang="ru-RU" smtClean="0"/>
              <a:t>‹#›</a:t>
            </a:fld>
            <a:endParaRPr lang="ru-RU"/>
          </a:p>
        </p:txBody>
      </p:sp>
    </p:spTree>
    <p:extLst>
      <p:ext uri="{BB962C8B-B14F-4D97-AF65-F5344CB8AC3E}">
        <p14:creationId xmlns:p14="http://schemas.microsoft.com/office/powerpoint/2010/main" val="3897318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7FA439-09D7-43C1-ADBF-75234503FF21}" type="datetimeFigureOut">
              <a:rPr lang="ru-RU" smtClean="0"/>
              <a:t>30.11.2024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28CBD87-4A82-47B9-B276-784C38466A94}" type="slidenum">
              <a:rPr lang="ru-RU" smtClean="0"/>
              <a:t>‹#›</a:t>
            </a:fld>
            <a:endParaRPr lang="ru-RU"/>
          </a:p>
        </p:txBody>
      </p:sp>
    </p:spTree>
    <p:extLst>
      <p:ext uri="{BB962C8B-B14F-4D97-AF65-F5344CB8AC3E}">
        <p14:creationId xmlns:p14="http://schemas.microsoft.com/office/powerpoint/2010/main" val="2131618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9BE83E-FB64-7F22-5B75-D0713199B01E}"/>
              </a:ext>
            </a:extLst>
          </p:cNvPr>
          <p:cNvSpPr>
            <a:spLocks noGrp="1"/>
          </p:cNvSpPr>
          <p:nvPr>
            <p:ph type="ctrTitle"/>
          </p:nvPr>
        </p:nvSpPr>
        <p:spPr/>
        <p:txBody>
          <a:bodyPr/>
          <a:lstStyle/>
          <a:p>
            <a:r>
              <a:rPr lang="en-US" dirty="0"/>
              <a:t>Past continuous</a:t>
            </a:r>
            <a:endParaRPr lang="ru-RU" dirty="0"/>
          </a:p>
        </p:txBody>
      </p:sp>
      <p:sp>
        <p:nvSpPr>
          <p:cNvPr id="3" name="Подзаголовок 2">
            <a:extLst>
              <a:ext uri="{FF2B5EF4-FFF2-40B4-BE49-F238E27FC236}">
                <a16:creationId xmlns:a16="http://schemas.microsoft.com/office/drawing/2014/main" id="{4778343F-E88C-7B7C-0C0D-D21EB674678B}"/>
              </a:ext>
            </a:extLst>
          </p:cNvPr>
          <p:cNvSpPr>
            <a:spLocks noGrp="1"/>
          </p:cNvSpPr>
          <p:nvPr>
            <p:ph type="subTitle" idx="1"/>
          </p:nvPr>
        </p:nvSpPr>
        <p:spPr/>
        <p:txBody>
          <a:bodyPr/>
          <a:lstStyle/>
          <a:p>
            <a:r>
              <a:rPr lang="en-US" dirty="0"/>
              <a:t>Makhmasiddikov Shakhriyor</a:t>
            </a:r>
          </a:p>
          <a:p>
            <a:endParaRPr lang="ru-RU" dirty="0"/>
          </a:p>
        </p:txBody>
      </p:sp>
    </p:spTree>
    <p:extLst>
      <p:ext uri="{BB962C8B-B14F-4D97-AF65-F5344CB8AC3E}">
        <p14:creationId xmlns:p14="http://schemas.microsoft.com/office/powerpoint/2010/main" val="408862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DB8A53-A81B-C45E-CEE7-E56364D37779}"/>
              </a:ext>
            </a:extLst>
          </p:cNvPr>
          <p:cNvSpPr>
            <a:spLocks noGrp="1"/>
          </p:cNvSpPr>
          <p:nvPr>
            <p:ph type="title"/>
          </p:nvPr>
        </p:nvSpPr>
        <p:spPr>
          <a:xfrm>
            <a:off x="677334" y="609600"/>
            <a:ext cx="8596668" cy="952870"/>
          </a:xfrm>
        </p:spPr>
        <p:txBody>
          <a:bodyPr/>
          <a:lstStyle/>
          <a:p>
            <a:r>
              <a:rPr lang="en-US" dirty="0"/>
              <a:t>Conclusion</a:t>
            </a:r>
            <a:endParaRPr lang="ru-RU" dirty="0"/>
          </a:p>
        </p:txBody>
      </p:sp>
      <p:sp>
        <p:nvSpPr>
          <p:cNvPr id="3" name="Объект 2">
            <a:extLst>
              <a:ext uri="{FF2B5EF4-FFF2-40B4-BE49-F238E27FC236}">
                <a16:creationId xmlns:a16="http://schemas.microsoft.com/office/drawing/2014/main" id="{9F4B08E9-D1AB-B2BA-6100-21A4AC3CD12E}"/>
              </a:ext>
            </a:extLst>
          </p:cNvPr>
          <p:cNvSpPr>
            <a:spLocks noGrp="1"/>
          </p:cNvSpPr>
          <p:nvPr>
            <p:ph idx="1"/>
          </p:nvPr>
        </p:nvSpPr>
        <p:spPr>
          <a:xfrm>
            <a:off x="677334" y="1811045"/>
            <a:ext cx="8596668" cy="4230317"/>
          </a:xfrm>
        </p:spPr>
        <p:txBody>
          <a:bodyPr/>
          <a:lstStyle/>
          <a:p>
            <a:pPr marL="0" indent="0">
              <a:buNone/>
            </a:pPr>
            <a:r>
              <a:rPr lang="en-US" dirty="0"/>
              <a:t>Understanding the past continuous tense and its rules will help you improve your English grammar skills and become a more effective communicator. By practicing the correct use of </a:t>
            </a:r>
            <a:r>
              <a:rPr lang="en-US" dirty="0">
                <a:solidFill>
                  <a:srgbClr val="00B050"/>
                </a:solidFill>
              </a:rPr>
              <a:t>“was” </a:t>
            </a:r>
            <a:r>
              <a:rPr lang="en-US" dirty="0"/>
              <a:t>and </a:t>
            </a:r>
            <a:r>
              <a:rPr lang="en-US" dirty="0">
                <a:solidFill>
                  <a:srgbClr val="00B050"/>
                </a:solidFill>
              </a:rPr>
              <a:t>“were,” </a:t>
            </a:r>
            <a:r>
              <a:rPr lang="en-US" dirty="0"/>
              <a:t>using the present participle form of verbs, and avoiding common mistakes, you will master this tense in no time. You can learn what are the participles and use them in English.</a:t>
            </a:r>
          </a:p>
          <a:p>
            <a:pPr marL="0" indent="0">
              <a:buNone/>
            </a:pPr>
            <a:endParaRPr lang="en-US" dirty="0"/>
          </a:p>
          <a:p>
            <a:pPr marL="0" indent="0">
              <a:buNone/>
            </a:pPr>
            <a:endParaRPr lang="en-US" dirty="0"/>
          </a:p>
          <a:p>
            <a:pPr marL="0" indent="0">
              <a:buNone/>
            </a:pPr>
            <a:r>
              <a:rPr lang="en-US" sz="5400" dirty="0">
                <a:solidFill>
                  <a:srgbClr val="00B050"/>
                </a:solidFill>
                <a:latin typeface="Blackadder ITC" panose="04020505051007020D02" pitchFamily="82" charset="0"/>
              </a:rPr>
              <a:t>               Thanks for everybody!!!</a:t>
            </a:r>
            <a:endParaRPr lang="ru-RU" sz="5400" dirty="0">
              <a:solidFill>
                <a:srgbClr val="00B050"/>
              </a:solidFill>
            </a:endParaRPr>
          </a:p>
        </p:txBody>
      </p:sp>
    </p:spTree>
    <p:extLst>
      <p:ext uri="{BB962C8B-B14F-4D97-AF65-F5344CB8AC3E}">
        <p14:creationId xmlns:p14="http://schemas.microsoft.com/office/powerpoint/2010/main" val="1893063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D3098A-D4CE-BF10-48C8-BCDBA3ADEA37}"/>
              </a:ext>
            </a:extLst>
          </p:cNvPr>
          <p:cNvSpPr>
            <a:spLocks noGrp="1"/>
          </p:cNvSpPr>
          <p:nvPr>
            <p:ph type="title"/>
          </p:nvPr>
        </p:nvSpPr>
        <p:spPr>
          <a:xfrm>
            <a:off x="677334" y="609600"/>
            <a:ext cx="8596668" cy="766439"/>
          </a:xfrm>
        </p:spPr>
        <p:txBody>
          <a:bodyPr/>
          <a:lstStyle/>
          <a:p>
            <a:r>
              <a:rPr lang="en-US" dirty="0"/>
              <a:t>Past continuous tense</a:t>
            </a:r>
            <a:endParaRPr lang="ru-RU" dirty="0"/>
          </a:p>
        </p:txBody>
      </p:sp>
      <p:sp>
        <p:nvSpPr>
          <p:cNvPr id="3" name="Объект 2">
            <a:extLst>
              <a:ext uri="{FF2B5EF4-FFF2-40B4-BE49-F238E27FC236}">
                <a16:creationId xmlns:a16="http://schemas.microsoft.com/office/drawing/2014/main" id="{65DEDC1B-4997-8CD8-2B91-15DFF1103E1E}"/>
              </a:ext>
            </a:extLst>
          </p:cNvPr>
          <p:cNvSpPr>
            <a:spLocks noGrp="1"/>
          </p:cNvSpPr>
          <p:nvPr>
            <p:ph idx="1"/>
          </p:nvPr>
        </p:nvSpPr>
        <p:spPr>
          <a:xfrm>
            <a:off x="677334" y="1376039"/>
            <a:ext cx="8596668" cy="4665323"/>
          </a:xfrm>
        </p:spPr>
        <p:txBody>
          <a:bodyPr/>
          <a:lstStyle/>
          <a:p>
            <a:pPr marL="0" indent="0">
              <a:buNone/>
            </a:pPr>
            <a:r>
              <a:rPr lang="en-US" dirty="0"/>
              <a:t>We use the past continuous when we describe a situation, or several situations in progress, happening at the same time in the past. This is often contrasted with a sudden event in the past simple.</a:t>
            </a:r>
          </a:p>
          <a:p>
            <a:pPr marL="0" indent="0">
              <a:buNone/>
            </a:pPr>
            <a:endParaRPr lang="en-US" dirty="0"/>
          </a:p>
          <a:p>
            <a:pPr marL="0" indent="0">
              <a:buNone/>
            </a:pPr>
            <a:r>
              <a:rPr lang="en-US" dirty="0"/>
              <a:t> </a:t>
            </a:r>
            <a:r>
              <a:rPr lang="en-US" b="1" dirty="0">
                <a:solidFill>
                  <a:schemeClr val="accent1"/>
                </a:solidFill>
              </a:rPr>
              <a:t>For example</a:t>
            </a:r>
          </a:p>
          <a:p>
            <a:pPr marL="0" indent="0">
              <a:buNone/>
            </a:pPr>
            <a:r>
              <a:rPr lang="en-US" dirty="0"/>
              <a:t>“I was working on my computer and my brother was reading a book * </a:t>
            </a:r>
            <a:r>
              <a:rPr lang="en-US" i="1" dirty="0"/>
              <a:t>when we heard a loud bang on the door *”</a:t>
            </a:r>
            <a:endParaRPr lang="ru-RU" i="1" dirty="0"/>
          </a:p>
        </p:txBody>
      </p:sp>
    </p:spTree>
    <p:extLst>
      <p:ext uri="{BB962C8B-B14F-4D97-AF65-F5344CB8AC3E}">
        <p14:creationId xmlns:p14="http://schemas.microsoft.com/office/powerpoint/2010/main" val="2641340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6C32EC-4FAC-B747-C905-8B30A6CD64AE}"/>
              </a:ext>
            </a:extLst>
          </p:cNvPr>
          <p:cNvSpPr>
            <a:spLocks noGrp="1"/>
          </p:cNvSpPr>
          <p:nvPr>
            <p:ph type="title"/>
          </p:nvPr>
        </p:nvSpPr>
        <p:spPr>
          <a:xfrm>
            <a:off x="677334" y="460051"/>
            <a:ext cx="8596668" cy="713173"/>
          </a:xfrm>
        </p:spPr>
        <p:txBody>
          <a:bodyPr/>
          <a:lstStyle/>
          <a:p>
            <a:r>
              <a:rPr lang="en-US" dirty="0"/>
              <a:t>Forming Past continuous</a:t>
            </a:r>
            <a:endParaRPr lang="ru-RU" dirty="0"/>
          </a:p>
        </p:txBody>
      </p:sp>
      <p:sp>
        <p:nvSpPr>
          <p:cNvPr id="3" name="Объект 2">
            <a:extLst>
              <a:ext uri="{FF2B5EF4-FFF2-40B4-BE49-F238E27FC236}">
                <a16:creationId xmlns:a16="http://schemas.microsoft.com/office/drawing/2014/main" id="{FFDD9F73-2CEC-79D8-39C9-D8621203C4C3}"/>
              </a:ext>
            </a:extLst>
          </p:cNvPr>
          <p:cNvSpPr>
            <a:spLocks noGrp="1"/>
          </p:cNvSpPr>
          <p:nvPr>
            <p:ph idx="1"/>
          </p:nvPr>
        </p:nvSpPr>
        <p:spPr>
          <a:xfrm>
            <a:off x="677334" y="1429305"/>
            <a:ext cx="8596668" cy="4612057"/>
          </a:xfrm>
        </p:spPr>
        <p:txBody>
          <a:bodyPr/>
          <a:lstStyle/>
          <a:p>
            <a:pPr marL="0" indent="0">
              <a:buNone/>
            </a:pPr>
            <a:r>
              <a:rPr lang="en-US" dirty="0"/>
              <a:t>The past continuous is formed with the past form of the auxiliary verb </a:t>
            </a:r>
            <a:r>
              <a:rPr lang="en-US" b="1" dirty="0">
                <a:solidFill>
                  <a:srgbClr val="FF0000"/>
                </a:solidFill>
              </a:rPr>
              <a:t>to be </a:t>
            </a:r>
            <a:r>
              <a:rPr lang="en-US" dirty="0"/>
              <a:t>and the </a:t>
            </a:r>
            <a:r>
              <a:rPr lang="en-US" b="1" dirty="0">
                <a:solidFill>
                  <a:srgbClr val="FF0000"/>
                </a:solidFill>
              </a:rPr>
              <a:t>-</a:t>
            </a:r>
            <a:r>
              <a:rPr lang="en-US" b="1" dirty="0" err="1">
                <a:solidFill>
                  <a:srgbClr val="FF0000"/>
                </a:solidFill>
              </a:rPr>
              <a:t>ing</a:t>
            </a:r>
            <a:r>
              <a:rPr lang="en-US" b="1" dirty="0">
                <a:solidFill>
                  <a:srgbClr val="FF0000"/>
                </a:solidFill>
              </a:rPr>
              <a:t> </a:t>
            </a:r>
            <a:r>
              <a:rPr lang="en-US" dirty="0"/>
              <a:t>form of the main verb. Questions are formed by inverting the subject and the auxiliary verb to be. Negatives are formed with the auxiliary verb </a:t>
            </a:r>
            <a:r>
              <a:rPr lang="en-US" b="1" dirty="0">
                <a:solidFill>
                  <a:srgbClr val="FF0000"/>
                </a:solidFill>
              </a:rPr>
              <a:t>to be + not.</a:t>
            </a:r>
            <a:r>
              <a:rPr lang="en-US" dirty="0">
                <a:solidFill>
                  <a:srgbClr val="FF0000"/>
                </a:solidFill>
              </a:rPr>
              <a:t> </a:t>
            </a:r>
            <a:r>
              <a:rPr lang="en-US" dirty="0"/>
              <a:t>This is contracted in speech and informal writing.</a:t>
            </a:r>
          </a:p>
          <a:p>
            <a:pPr marL="0" indent="0">
              <a:buNone/>
            </a:pPr>
            <a:endParaRPr lang="en-US" b="1" dirty="0">
              <a:solidFill>
                <a:srgbClr val="92D050"/>
              </a:solidFill>
            </a:endParaRPr>
          </a:p>
          <a:p>
            <a:pPr marL="0" indent="0">
              <a:buNone/>
            </a:pPr>
            <a:r>
              <a:rPr lang="en-US" b="1" dirty="0">
                <a:solidFill>
                  <a:srgbClr val="92D050"/>
                </a:solidFill>
              </a:rPr>
              <a:t>For instance:</a:t>
            </a:r>
          </a:p>
          <a:p>
            <a:pPr marL="0" indent="0">
              <a:buNone/>
            </a:pPr>
            <a:r>
              <a:rPr lang="en-US" b="1" dirty="0">
                <a:solidFill>
                  <a:schemeClr val="tx1"/>
                </a:solidFill>
              </a:rPr>
              <a:t>-Jim </a:t>
            </a:r>
            <a:r>
              <a:rPr lang="en-US" b="1" dirty="0">
                <a:solidFill>
                  <a:srgbClr val="FF0000"/>
                </a:solidFill>
              </a:rPr>
              <a:t>was playing </a:t>
            </a:r>
            <a:r>
              <a:rPr lang="en-US" b="1" dirty="0">
                <a:solidFill>
                  <a:schemeClr val="tx1"/>
                </a:solidFill>
              </a:rPr>
              <a:t>video games all night.</a:t>
            </a:r>
          </a:p>
          <a:p>
            <a:pPr marL="0" indent="0">
              <a:buNone/>
            </a:pPr>
            <a:endParaRPr lang="en-US" b="1" dirty="0">
              <a:solidFill>
                <a:schemeClr val="tx1"/>
              </a:solidFill>
            </a:endParaRPr>
          </a:p>
          <a:p>
            <a:pPr marL="0" indent="0">
              <a:buNone/>
            </a:pPr>
            <a:r>
              <a:rPr lang="en-US" b="1" dirty="0">
                <a:solidFill>
                  <a:schemeClr val="tx1"/>
                </a:solidFill>
              </a:rPr>
              <a:t>-Jim </a:t>
            </a:r>
            <a:r>
              <a:rPr lang="en-US" b="1" dirty="0">
                <a:solidFill>
                  <a:srgbClr val="FF0000"/>
                </a:solidFill>
              </a:rPr>
              <a:t>was not playing </a:t>
            </a:r>
            <a:r>
              <a:rPr lang="en-US" b="1" dirty="0">
                <a:solidFill>
                  <a:schemeClr val="tx1"/>
                </a:solidFill>
              </a:rPr>
              <a:t>video games all night.</a:t>
            </a:r>
          </a:p>
          <a:p>
            <a:pPr marL="0" indent="0">
              <a:buNone/>
            </a:pPr>
            <a:endParaRPr lang="en-US" b="1" dirty="0">
              <a:solidFill>
                <a:schemeClr val="tx1"/>
              </a:solidFill>
            </a:endParaRPr>
          </a:p>
          <a:p>
            <a:pPr marL="0" indent="0">
              <a:buNone/>
            </a:pPr>
            <a:r>
              <a:rPr lang="en-US" b="1" dirty="0">
                <a:solidFill>
                  <a:schemeClr val="tx1"/>
                </a:solidFill>
              </a:rPr>
              <a:t>-</a:t>
            </a:r>
            <a:r>
              <a:rPr lang="en-US" b="1" dirty="0">
                <a:solidFill>
                  <a:srgbClr val="FF0000"/>
                </a:solidFill>
              </a:rPr>
              <a:t>Was Jim playing </a:t>
            </a:r>
            <a:r>
              <a:rPr lang="en-US" b="1" dirty="0">
                <a:solidFill>
                  <a:schemeClr val="tx1"/>
                </a:solidFill>
              </a:rPr>
              <a:t>video games all night? </a:t>
            </a:r>
          </a:p>
          <a:p>
            <a:pPr marL="0" indent="0">
              <a:buNone/>
            </a:pPr>
            <a:endParaRPr lang="ru-RU" b="1" dirty="0">
              <a:solidFill>
                <a:schemeClr val="tx1"/>
              </a:solidFill>
            </a:endParaRPr>
          </a:p>
        </p:txBody>
      </p:sp>
    </p:spTree>
    <p:extLst>
      <p:ext uri="{BB962C8B-B14F-4D97-AF65-F5344CB8AC3E}">
        <p14:creationId xmlns:p14="http://schemas.microsoft.com/office/powerpoint/2010/main" val="2832819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B2708-5EA7-74A3-E230-DD8C522BA0F2}"/>
              </a:ext>
            </a:extLst>
          </p:cNvPr>
          <p:cNvSpPr>
            <a:spLocks noGrp="1"/>
          </p:cNvSpPr>
          <p:nvPr>
            <p:ph type="title"/>
          </p:nvPr>
        </p:nvSpPr>
        <p:spPr>
          <a:xfrm>
            <a:off x="677334" y="609600"/>
            <a:ext cx="8596668" cy="624396"/>
          </a:xfrm>
        </p:spPr>
        <p:txBody>
          <a:bodyPr>
            <a:normAutofit fontScale="90000"/>
          </a:bodyPr>
          <a:lstStyle/>
          <a:p>
            <a:r>
              <a:rPr lang="en-US" dirty="0"/>
              <a:t>You can see some examples on this table!</a:t>
            </a:r>
            <a:endParaRPr lang="ru-RU" dirty="0"/>
          </a:p>
        </p:txBody>
      </p:sp>
      <p:pic>
        <p:nvPicPr>
          <p:cNvPr id="4" name="Объект 3">
            <a:extLst>
              <a:ext uri="{FF2B5EF4-FFF2-40B4-BE49-F238E27FC236}">
                <a16:creationId xmlns:a16="http://schemas.microsoft.com/office/drawing/2014/main" id="{BEE26F57-4A39-89A5-713A-3012A50D2BA4}"/>
              </a:ext>
            </a:extLst>
          </p:cNvPr>
          <p:cNvPicPr>
            <a:picLocks noGrp="1" noChangeAspect="1"/>
          </p:cNvPicPr>
          <p:nvPr>
            <p:ph idx="1"/>
          </p:nvPr>
        </p:nvPicPr>
        <p:blipFill rotWithShape="1">
          <a:blip r:embed="rId2"/>
          <a:srcRect l="4114" r="5660" b="992"/>
          <a:stretch/>
        </p:blipFill>
        <p:spPr>
          <a:xfrm>
            <a:off x="1242874" y="1518083"/>
            <a:ext cx="7244177" cy="4589754"/>
          </a:xfrm>
          <a:prstGeom prst="rect">
            <a:avLst/>
          </a:prstGeom>
        </p:spPr>
      </p:pic>
    </p:spTree>
    <p:extLst>
      <p:ext uri="{BB962C8B-B14F-4D97-AF65-F5344CB8AC3E}">
        <p14:creationId xmlns:p14="http://schemas.microsoft.com/office/powerpoint/2010/main" val="3832606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76267E-BA31-882A-DA43-14B53C05443F}"/>
              </a:ext>
            </a:extLst>
          </p:cNvPr>
          <p:cNvSpPr>
            <a:spLocks noGrp="1"/>
          </p:cNvSpPr>
          <p:nvPr>
            <p:ph type="title"/>
          </p:nvPr>
        </p:nvSpPr>
        <p:spPr>
          <a:xfrm>
            <a:off x="677334" y="609600"/>
            <a:ext cx="8596668" cy="580008"/>
          </a:xfrm>
        </p:spPr>
        <p:txBody>
          <a:bodyPr>
            <a:normAutofit fontScale="90000"/>
          </a:bodyPr>
          <a:lstStyle/>
          <a:p>
            <a:r>
              <a:rPr lang="en-US" dirty="0"/>
              <a:t>Forming with ‘Time</a:t>
            </a:r>
            <a:endParaRPr lang="ru-RU" dirty="0"/>
          </a:p>
        </p:txBody>
      </p:sp>
      <p:sp>
        <p:nvSpPr>
          <p:cNvPr id="3" name="Объект 2">
            <a:extLst>
              <a:ext uri="{FF2B5EF4-FFF2-40B4-BE49-F238E27FC236}">
                <a16:creationId xmlns:a16="http://schemas.microsoft.com/office/drawing/2014/main" id="{8E374C41-CA5E-BCC1-2F03-E70C27B53110}"/>
              </a:ext>
            </a:extLst>
          </p:cNvPr>
          <p:cNvSpPr>
            <a:spLocks noGrp="1"/>
          </p:cNvSpPr>
          <p:nvPr>
            <p:ph idx="1"/>
          </p:nvPr>
        </p:nvSpPr>
        <p:spPr>
          <a:xfrm>
            <a:off x="677334" y="1553593"/>
            <a:ext cx="8596668" cy="4487770"/>
          </a:xfrm>
        </p:spPr>
        <p:txBody>
          <a:bodyPr/>
          <a:lstStyle/>
          <a:p>
            <a:pPr marL="0" indent="0">
              <a:buNone/>
            </a:pPr>
            <a:r>
              <a:rPr lang="en-US" dirty="0"/>
              <a:t>Some time markers can emphasize the duration of the action or state when the action was taking place. These time markers are </a:t>
            </a:r>
            <a:r>
              <a:rPr lang="en-US" i="1" dirty="0">
                <a:solidFill>
                  <a:srgbClr val="FF0000"/>
                </a:solidFill>
              </a:rPr>
              <a:t>at 7 o'clock, for two hours, in January, last week, all night etc.</a:t>
            </a:r>
          </a:p>
          <a:p>
            <a:pPr marL="0" indent="0">
              <a:buNone/>
            </a:pPr>
            <a:endParaRPr lang="en-US" dirty="0"/>
          </a:p>
          <a:p>
            <a:pPr marL="0" indent="0">
              <a:buNone/>
            </a:pPr>
            <a:r>
              <a:rPr lang="en-US" dirty="0"/>
              <a:t>F/e: </a:t>
            </a:r>
            <a:r>
              <a:rPr lang="en-US" i="1" dirty="0"/>
              <a:t>Kate was trying to find a nice apartment in her area </a:t>
            </a:r>
            <a:r>
              <a:rPr lang="en-US" i="1" dirty="0">
                <a:solidFill>
                  <a:srgbClr val="FF0000"/>
                </a:solidFill>
              </a:rPr>
              <a:t>for 5 months</a:t>
            </a:r>
          </a:p>
          <a:p>
            <a:pPr marL="0" indent="0">
              <a:buNone/>
            </a:pPr>
            <a:endParaRPr lang="en-US" dirty="0"/>
          </a:p>
          <a:p>
            <a:pPr marL="0" indent="0">
              <a:buNone/>
            </a:pPr>
            <a:r>
              <a:rPr lang="en-US" dirty="0"/>
              <a:t>We can use </a:t>
            </a:r>
            <a:r>
              <a:rPr lang="en-US" dirty="0">
                <a:solidFill>
                  <a:srgbClr val="FF0000"/>
                </a:solidFill>
              </a:rPr>
              <a:t>when</a:t>
            </a:r>
            <a:r>
              <a:rPr lang="en-US" dirty="0"/>
              <a:t> or </a:t>
            </a:r>
            <a:r>
              <a:rPr lang="en-US" dirty="0">
                <a:solidFill>
                  <a:srgbClr val="FF0000"/>
                </a:solidFill>
              </a:rPr>
              <a:t>while </a:t>
            </a:r>
            <a:r>
              <a:rPr lang="en-US" dirty="0">
                <a:solidFill>
                  <a:schemeClr val="tx1"/>
                </a:solidFill>
              </a:rPr>
              <a:t>with </a:t>
            </a:r>
            <a:r>
              <a:rPr lang="en-US" dirty="0"/>
              <a:t>the past continuous to mean "during the time that".</a:t>
            </a:r>
          </a:p>
          <a:p>
            <a:pPr marL="0" indent="0">
              <a:buNone/>
            </a:pPr>
            <a:endParaRPr lang="en-US" dirty="0"/>
          </a:p>
          <a:p>
            <a:pPr marL="0" indent="0">
              <a:buNone/>
            </a:pPr>
            <a:r>
              <a:rPr lang="en-US" dirty="0"/>
              <a:t>F/e: James broke his finger </a:t>
            </a:r>
            <a:r>
              <a:rPr lang="en-US" dirty="0">
                <a:solidFill>
                  <a:srgbClr val="FF0000"/>
                </a:solidFill>
              </a:rPr>
              <a:t>when</a:t>
            </a:r>
            <a:r>
              <a:rPr lang="en-US" dirty="0"/>
              <a:t> he was playing basketball</a:t>
            </a:r>
            <a:endParaRPr lang="ru-RU" dirty="0"/>
          </a:p>
        </p:txBody>
      </p:sp>
    </p:spTree>
    <p:extLst>
      <p:ext uri="{BB962C8B-B14F-4D97-AF65-F5344CB8AC3E}">
        <p14:creationId xmlns:p14="http://schemas.microsoft.com/office/powerpoint/2010/main" val="3902421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9AE3F-5810-D2F3-4180-975538E1013A}"/>
              </a:ext>
            </a:extLst>
          </p:cNvPr>
          <p:cNvSpPr>
            <a:spLocks noGrp="1"/>
          </p:cNvSpPr>
          <p:nvPr>
            <p:ph type="title"/>
          </p:nvPr>
        </p:nvSpPr>
        <p:spPr>
          <a:xfrm>
            <a:off x="677334" y="290003"/>
            <a:ext cx="8596668" cy="704295"/>
          </a:xfrm>
        </p:spPr>
        <p:txBody>
          <a:bodyPr>
            <a:normAutofit/>
          </a:bodyPr>
          <a:lstStyle/>
          <a:p>
            <a:r>
              <a:rPr lang="en-US" dirty="0"/>
              <a:t>Independent Practice</a:t>
            </a:r>
            <a:endParaRPr lang="ru-RU" dirty="0"/>
          </a:p>
        </p:txBody>
      </p:sp>
      <p:sp>
        <p:nvSpPr>
          <p:cNvPr id="3" name="Объект 2">
            <a:extLst>
              <a:ext uri="{FF2B5EF4-FFF2-40B4-BE49-F238E27FC236}">
                <a16:creationId xmlns:a16="http://schemas.microsoft.com/office/drawing/2014/main" id="{561E5E49-BF25-B908-8FC1-28C744D36E03}"/>
              </a:ext>
            </a:extLst>
          </p:cNvPr>
          <p:cNvSpPr>
            <a:spLocks noGrp="1"/>
          </p:cNvSpPr>
          <p:nvPr>
            <p:ph idx="1"/>
          </p:nvPr>
        </p:nvSpPr>
        <p:spPr>
          <a:xfrm>
            <a:off x="677334" y="1393795"/>
            <a:ext cx="8596668" cy="4647568"/>
          </a:xfrm>
        </p:spPr>
        <p:txBody>
          <a:bodyPr/>
          <a:lstStyle/>
          <a:p>
            <a:pPr marL="0" indent="0">
              <a:buNone/>
            </a:pPr>
            <a:r>
              <a:rPr lang="en-US" dirty="0"/>
              <a:t>Choose the correct phrase.</a:t>
            </a:r>
          </a:p>
          <a:p>
            <a:pPr marL="0" indent="0">
              <a:buNone/>
            </a:pPr>
            <a:endParaRPr lang="en-US" dirty="0"/>
          </a:p>
          <a:p>
            <a:pPr marL="0" indent="0">
              <a:buNone/>
            </a:pPr>
            <a:r>
              <a:rPr lang="en-US" dirty="0"/>
              <a:t>1.Last summer I </a:t>
            </a:r>
            <a:r>
              <a:rPr lang="en-US" dirty="0">
                <a:solidFill>
                  <a:srgbClr val="00B050"/>
                </a:solidFill>
              </a:rPr>
              <a:t>was swimming/swam </a:t>
            </a:r>
            <a:r>
              <a:rPr lang="en-US" dirty="0"/>
              <a:t>in the river every day. </a:t>
            </a:r>
          </a:p>
          <a:p>
            <a:pPr marL="0" indent="0">
              <a:buNone/>
            </a:pPr>
            <a:endParaRPr lang="en-US" dirty="0"/>
          </a:p>
          <a:p>
            <a:pPr marL="0" indent="0">
              <a:buNone/>
            </a:pPr>
            <a:r>
              <a:rPr lang="en-US" dirty="0"/>
              <a:t>2.While I </a:t>
            </a:r>
            <a:r>
              <a:rPr lang="en-US" dirty="0">
                <a:solidFill>
                  <a:srgbClr val="00B050"/>
                </a:solidFill>
              </a:rPr>
              <a:t>took/was taking </a:t>
            </a:r>
            <a:r>
              <a:rPr lang="en-US" dirty="0"/>
              <a:t>a shower, the phone rang/ringed. </a:t>
            </a:r>
          </a:p>
          <a:p>
            <a:pPr marL="0" indent="0">
              <a:buNone/>
            </a:pPr>
            <a:endParaRPr lang="en-US" dirty="0"/>
          </a:p>
          <a:p>
            <a:pPr marL="0" indent="0">
              <a:buNone/>
            </a:pPr>
            <a:r>
              <a:rPr lang="en-US" dirty="0"/>
              <a:t>3.Ann </a:t>
            </a:r>
            <a:r>
              <a:rPr lang="en-US" dirty="0">
                <a:solidFill>
                  <a:srgbClr val="00B050"/>
                </a:solidFill>
              </a:rPr>
              <a:t>was breaking/broke </a:t>
            </a:r>
            <a:r>
              <a:rPr lang="en-US" dirty="0"/>
              <a:t>a cup when she washed/was washing the dishes. </a:t>
            </a:r>
          </a:p>
          <a:p>
            <a:pPr marL="0" indent="0">
              <a:buNone/>
            </a:pPr>
            <a:endParaRPr lang="en-US" dirty="0"/>
          </a:p>
          <a:p>
            <a:pPr marL="0" indent="0">
              <a:buNone/>
            </a:pPr>
            <a:r>
              <a:rPr lang="en-US" dirty="0"/>
              <a:t>4. Peter fell asleep </a:t>
            </a:r>
            <a:r>
              <a:rPr lang="en-US" dirty="0">
                <a:solidFill>
                  <a:srgbClr val="00B050"/>
                </a:solidFill>
              </a:rPr>
              <a:t>when/while </a:t>
            </a:r>
            <a:r>
              <a:rPr lang="en-US" dirty="0"/>
              <a:t>he was watching TV.</a:t>
            </a:r>
          </a:p>
          <a:p>
            <a:pPr marL="0" indent="0">
              <a:buNone/>
            </a:pPr>
            <a:endParaRPr lang="en-US" dirty="0"/>
          </a:p>
          <a:p>
            <a:pPr marL="0" indent="0">
              <a:buNone/>
            </a:pPr>
            <a:r>
              <a:rPr lang="en-US" dirty="0"/>
              <a:t>5. I </a:t>
            </a:r>
            <a:r>
              <a:rPr lang="en-US" dirty="0">
                <a:solidFill>
                  <a:srgbClr val="00B050"/>
                </a:solidFill>
              </a:rPr>
              <a:t>had/was having</a:t>
            </a:r>
            <a:r>
              <a:rPr lang="en-US" dirty="0"/>
              <a:t> fun at the party.</a:t>
            </a:r>
            <a:endParaRPr lang="ru-RU" dirty="0"/>
          </a:p>
        </p:txBody>
      </p:sp>
    </p:spTree>
    <p:extLst>
      <p:ext uri="{BB962C8B-B14F-4D97-AF65-F5344CB8AC3E}">
        <p14:creationId xmlns:p14="http://schemas.microsoft.com/office/powerpoint/2010/main" val="3068356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F5FFF3-BEFD-2A11-312C-0909B20A8434}"/>
              </a:ext>
            </a:extLst>
          </p:cNvPr>
          <p:cNvSpPr>
            <a:spLocks noGrp="1"/>
          </p:cNvSpPr>
          <p:nvPr>
            <p:ph type="title"/>
          </p:nvPr>
        </p:nvSpPr>
        <p:spPr>
          <a:xfrm>
            <a:off x="464270" y="357958"/>
            <a:ext cx="8596668" cy="917359"/>
          </a:xfrm>
        </p:spPr>
        <p:txBody>
          <a:bodyPr>
            <a:normAutofit fontScale="90000"/>
          </a:bodyPr>
          <a:lstStyle/>
          <a:p>
            <a:r>
              <a:rPr lang="en-US" dirty="0"/>
              <a:t>Complete each sentence with a suitable time marker.</a:t>
            </a:r>
            <a:endParaRPr lang="ru-RU" dirty="0"/>
          </a:p>
        </p:txBody>
      </p:sp>
      <p:sp>
        <p:nvSpPr>
          <p:cNvPr id="3" name="Объект 2">
            <a:extLst>
              <a:ext uri="{FF2B5EF4-FFF2-40B4-BE49-F238E27FC236}">
                <a16:creationId xmlns:a16="http://schemas.microsoft.com/office/drawing/2014/main" id="{800510BA-C761-6C21-1552-7B8B09BA74E5}"/>
              </a:ext>
            </a:extLst>
          </p:cNvPr>
          <p:cNvSpPr>
            <a:spLocks noGrp="1"/>
          </p:cNvSpPr>
          <p:nvPr>
            <p:ph idx="1"/>
          </p:nvPr>
        </p:nvSpPr>
        <p:spPr>
          <a:xfrm>
            <a:off x="677334" y="1597981"/>
            <a:ext cx="8596668" cy="4443381"/>
          </a:xfrm>
        </p:spPr>
        <p:txBody>
          <a:bodyPr/>
          <a:lstStyle/>
          <a:p>
            <a:pPr marL="0" indent="0">
              <a:buNone/>
            </a:pPr>
            <a:r>
              <a:rPr lang="en-US" dirty="0">
                <a:solidFill>
                  <a:srgbClr val="00B050"/>
                </a:solidFill>
              </a:rPr>
              <a:t>At` while` when` in`</a:t>
            </a:r>
          </a:p>
          <a:p>
            <a:pPr marL="0" indent="0">
              <a:buNone/>
            </a:pPr>
            <a:endParaRPr lang="en-US" dirty="0"/>
          </a:p>
          <a:p>
            <a:pPr marL="0" indent="0">
              <a:buNone/>
            </a:pPr>
            <a:r>
              <a:rPr lang="en-US" dirty="0"/>
              <a:t>1.Sally was working on her thesis .................... 8 o'clock. </a:t>
            </a:r>
          </a:p>
          <a:p>
            <a:pPr marL="0" indent="0">
              <a:buNone/>
            </a:pPr>
            <a:endParaRPr lang="en-US" dirty="0"/>
          </a:p>
          <a:p>
            <a:pPr marL="0" indent="0">
              <a:buNone/>
            </a:pPr>
            <a:r>
              <a:rPr lang="en-US" dirty="0"/>
              <a:t>2.Tom was sleeping peacefully in his bed .................... his mom took a picture of him. </a:t>
            </a:r>
          </a:p>
          <a:p>
            <a:pPr marL="0" indent="0">
              <a:buNone/>
            </a:pPr>
            <a:endParaRPr lang="en-US" dirty="0"/>
          </a:p>
          <a:p>
            <a:pPr marL="0" indent="0">
              <a:buNone/>
            </a:pPr>
            <a:r>
              <a:rPr lang="en-US" dirty="0"/>
              <a:t>3.I was living in Italy .................... 2009. </a:t>
            </a:r>
          </a:p>
          <a:p>
            <a:pPr marL="0" indent="0">
              <a:buNone/>
            </a:pPr>
            <a:endParaRPr lang="en-US" dirty="0"/>
          </a:p>
          <a:p>
            <a:pPr marL="0" indent="0">
              <a:buNone/>
            </a:pPr>
            <a:r>
              <a:rPr lang="en-US" dirty="0"/>
              <a:t>4.A burglar broke into their house .................... they were watching TV</a:t>
            </a:r>
            <a:endParaRPr lang="ru-RU" dirty="0"/>
          </a:p>
        </p:txBody>
      </p:sp>
    </p:spTree>
    <p:extLst>
      <p:ext uri="{BB962C8B-B14F-4D97-AF65-F5344CB8AC3E}">
        <p14:creationId xmlns:p14="http://schemas.microsoft.com/office/powerpoint/2010/main" val="1412730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93D629-50B5-DC65-2B7B-10576A609261}"/>
              </a:ext>
            </a:extLst>
          </p:cNvPr>
          <p:cNvSpPr>
            <a:spLocks noGrp="1"/>
          </p:cNvSpPr>
          <p:nvPr>
            <p:ph type="title"/>
          </p:nvPr>
        </p:nvSpPr>
        <p:spPr>
          <a:xfrm>
            <a:off x="677334" y="415663"/>
            <a:ext cx="8596668" cy="801950"/>
          </a:xfrm>
        </p:spPr>
        <p:txBody>
          <a:bodyPr/>
          <a:lstStyle/>
          <a:p>
            <a:r>
              <a:rPr lang="en-US" dirty="0"/>
              <a:t>Answer the questions.</a:t>
            </a:r>
            <a:endParaRPr lang="ru-RU" dirty="0"/>
          </a:p>
        </p:txBody>
      </p:sp>
      <p:sp>
        <p:nvSpPr>
          <p:cNvPr id="3" name="Объект 2">
            <a:extLst>
              <a:ext uri="{FF2B5EF4-FFF2-40B4-BE49-F238E27FC236}">
                <a16:creationId xmlns:a16="http://schemas.microsoft.com/office/drawing/2014/main" id="{2B67C771-D3AB-48F5-7A48-513D90662E2B}"/>
              </a:ext>
            </a:extLst>
          </p:cNvPr>
          <p:cNvSpPr>
            <a:spLocks noGrp="1"/>
          </p:cNvSpPr>
          <p:nvPr>
            <p:ph idx="1"/>
          </p:nvPr>
        </p:nvSpPr>
        <p:spPr>
          <a:xfrm>
            <a:off x="677334" y="1509205"/>
            <a:ext cx="8596668" cy="4532158"/>
          </a:xfrm>
        </p:spPr>
        <p:txBody>
          <a:bodyPr/>
          <a:lstStyle/>
          <a:p>
            <a:pPr marL="0" indent="0">
              <a:buNone/>
            </a:pPr>
            <a:r>
              <a:rPr lang="en-US" dirty="0"/>
              <a:t>1.What were you doing at 5 p.m. last night? </a:t>
            </a:r>
          </a:p>
          <a:p>
            <a:pPr marL="0" indent="0">
              <a:buNone/>
            </a:pPr>
            <a:endParaRPr lang="en-US" dirty="0"/>
          </a:p>
          <a:p>
            <a:pPr marL="0" indent="0">
              <a:buNone/>
            </a:pPr>
            <a:r>
              <a:rPr lang="en-US" dirty="0"/>
              <a:t>2.What were you eating at lunchtime yesterday?</a:t>
            </a:r>
          </a:p>
          <a:p>
            <a:pPr marL="0" indent="0">
              <a:buNone/>
            </a:pPr>
            <a:endParaRPr lang="en-US" dirty="0"/>
          </a:p>
          <a:p>
            <a:pPr marL="0" indent="0">
              <a:buNone/>
            </a:pPr>
            <a:r>
              <a:rPr lang="en-US" dirty="0"/>
              <a:t>3. What were you wearing when you last went out at night?</a:t>
            </a:r>
          </a:p>
          <a:p>
            <a:pPr marL="0" indent="0">
              <a:buNone/>
            </a:pPr>
            <a:endParaRPr lang="en-US" dirty="0"/>
          </a:p>
          <a:p>
            <a:pPr marL="0" indent="0">
              <a:buNone/>
            </a:pPr>
            <a:r>
              <a:rPr lang="en-US" dirty="0"/>
              <a:t>4. What were you doing at breaktime?</a:t>
            </a:r>
          </a:p>
          <a:p>
            <a:pPr marL="0" indent="0">
              <a:buNone/>
            </a:pPr>
            <a:endParaRPr lang="en-US" dirty="0"/>
          </a:p>
          <a:p>
            <a:pPr marL="0" indent="0">
              <a:buNone/>
            </a:pPr>
            <a:r>
              <a:rPr lang="en-US" dirty="0"/>
              <a:t>5. How was the weather this morning?</a:t>
            </a:r>
          </a:p>
        </p:txBody>
      </p:sp>
    </p:spTree>
    <p:extLst>
      <p:ext uri="{BB962C8B-B14F-4D97-AF65-F5344CB8AC3E}">
        <p14:creationId xmlns:p14="http://schemas.microsoft.com/office/powerpoint/2010/main" val="41153065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B13C4A-25AF-6106-EF9C-031E250758E6}"/>
              </a:ext>
            </a:extLst>
          </p:cNvPr>
          <p:cNvSpPr>
            <a:spLocks noGrp="1"/>
          </p:cNvSpPr>
          <p:nvPr>
            <p:ph type="title"/>
          </p:nvPr>
        </p:nvSpPr>
        <p:spPr>
          <a:xfrm>
            <a:off x="677334" y="609600"/>
            <a:ext cx="8596668" cy="544497"/>
          </a:xfrm>
        </p:spPr>
        <p:txBody>
          <a:bodyPr>
            <a:normAutofit fontScale="90000"/>
          </a:bodyPr>
          <a:lstStyle/>
          <a:p>
            <a:r>
              <a:rPr lang="en-US" dirty="0"/>
              <a:t>  </a:t>
            </a:r>
            <a:endParaRPr lang="ru-RU" dirty="0"/>
          </a:p>
        </p:txBody>
      </p:sp>
      <p:sp>
        <p:nvSpPr>
          <p:cNvPr id="3" name="Объект 2">
            <a:extLst>
              <a:ext uri="{FF2B5EF4-FFF2-40B4-BE49-F238E27FC236}">
                <a16:creationId xmlns:a16="http://schemas.microsoft.com/office/drawing/2014/main" id="{DC8DDEE4-046C-BA5A-146D-DF1377FDE7E5}"/>
              </a:ext>
            </a:extLst>
          </p:cNvPr>
          <p:cNvSpPr>
            <a:spLocks noGrp="1"/>
          </p:cNvSpPr>
          <p:nvPr>
            <p:ph idx="1"/>
          </p:nvPr>
        </p:nvSpPr>
        <p:spPr>
          <a:xfrm>
            <a:off x="677334" y="1544714"/>
            <a:ext cx="8596668" cy="4887265"/>
          </a:xfrm>
        </p:spPr>
        <p:txBody>
          <a:bodyPr/>
          <a:lstStyle/>
          <a:p>
            <a:pPr marL="0" indent="0">
              <a:buNone/>
            </a:pPr>
            <a:r>
              <a:rPr lang="en-US" dirty="0"/>
              <a:t>6. What were you trying to make when you last tried to bake or cook? (Girl)</a:t>
            </a:r>
          </a:p>
          <a:p>
            <a:pPr marL="0" indent="0">
              <a:buNone/>
            </a:pPr>
            <a:endParaRPr lang="en-US" dirty="0"/>
          </a:p>
          <a:p>
            <a:pPr marL="0" indent="0">
              <a:buNone/>
            </a:pPr>
            <a:r>
              <a:rPr lang="en-US" dirty="0"/>
              <a:t>7. Think about the last dream that you remember. What were you dreaming about?</a:t>
            </a:r>
          </a:p>
          <a:p>
            <a:pPr marL="0" indent="0">
              <a:buNone/>
            </a:pPr>
            <a:endParaRPr lang="en-US" dirty="0"/>
          </a:p>
          <a:p>
            <a:pPr marL="0" indent="0">
              <a:buNone/>
            </a:pPr>
            <a:r>
              <a:rPr lang="en-US" dirty="0"/>
              <a:t>8. What were you thinking about five minutes ago?</a:t>
            </a:r>
          </a:p>
          <a:p>
            <a:pPr marL="0" indent="0">
              <a:buNone/>
            </a:pPr>
            <a:endParaRPr lang="en-US" dirty="0"/>
          </a:p>
          <a:p>
            <a:pPr marL="0" indent="0">
              <a:buNone/>
            </a:pPr>
            <a:r>
              <a:rPr lang="en-US" dirty="0"/>
              <a:t>9. What was your mother doing when you saw her last?</a:t>
            </a:r>
            <a:endParaRPr lang="ru-RU" dirty="0"/>
          </a:p>
        </p:txBody>
      </p:sp>
    </p:spTree>
    <p:extLst>
      <p:ext uri="{BB962C8B-B14F-4D97-AF65-F5344CB8AC3E}">
        <p14:creationId xmlns:p14="http://schemas.microsoft.com/office/powerpoint/2010/main" val="3629093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73</TotalTime>
  <Words>623</Words>
  <Application>Microsoft Office PowerPoint</Application>
  <PresentationFormat>Широкоэкранный</PresentationFormat>
  <Paragraphs>70</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Blackadder ITC</vt:lpstr>
      <vt:lpstr>Trebuchet MS</vt:lpstr>
      <vt:lpstr>Wingdings 3</vt:lpstr>
      <vt:lpstr>Аспект</vt:lpstr>
      <vt:lpstr>Past continuous</vt:lpstr>
      <vt:lpstr>Past continuous tense</vt:lpstr>
      <vt:lpstr>Forming Past continuous</vt:lpstr>
      <vt:lpstr>You can see some examples on this table!</vt:lpstr>
      <vt:lpstr>Forming with ‘Time</vt:lpstr>
      <vt:lpstr>Independent Practice</vt:lpstr>
      <vt:lpstr>Complete each sentence with a suitable time marker.</vt:lpstr>
      <vt:lpstr>Answer the questions.</vt:lpstr>
      <vt:lpstr>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Past continuous</dc:title>
  <dc:creator>Shakhriyor Makhmasiddikov</dc:creator>
  <cp:lastModifiedBy>Shakhriyor Makhmasiddikov</cp:lastModifiedBy>
  <cp:revision>3</cp:revision>
  <dcterms:created xsi:type="dcterms:W3CDTF">2024-04-20T12:15:58Z</dcterms:created>
  <dcterms:modified xsi:type="dcterms:W3CDTF">2024-11-30T17:19:13Z</dcterms:modified>
</cp:coreProperties>
</file>