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64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699804"/>
            <a:ext cx="110744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609600" y="1433732"/>
            <a:ext cx="110744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951501" y="3550126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278099" y="3550126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6053797" y="3526302"/>
            <a:ext cx="6096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5664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4958864"/>
            <a:ext cx="105664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14400" y="4916993"/>
            <a:ext cx="105664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5413248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6197600" y="1524000"/>
            <a:ext cx="5413248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399593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609600" y="2201896"/>
            <a:ext cx="53848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6199717" y="2201896"/>
            <a:ext cx="53848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6197600" y="1399593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50593" y="2180219"/>
            <a:ext cx="499872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339840" y="2180219"/>
            <a:ext cx="499872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609600" y="457200"/>
            <a:ext cx="83312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42400" y="1600200"/>
            <a:ext cx="2645664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9042400" y="457200"/>
            <a:ext cx="26416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9200" y="457200"/>
            <a:ext cx="2743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457200"/>
            <a:ext cx="80264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9200" y="1600200"/>
            <a:ext cx="27432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109728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7721600" y="6203667"/>
            <a:ext cx="34544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66DDE9B-7CE6-4AF9-89E0-52788AB3A7C1}" type="datetimeFigureOut">
              <a:rPr lang="ru-RU" smtClean="0"/>
              <a:t>сб 22.12.18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844800" y="6203667"/>
            <a:ext cx="47752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214100" y="6181531"/>
            <a:ext cx="8128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B40AA93-2650-4633-9497-EE78477C8B4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z.wikiludia.com/wiki/Strasburg_universitet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err="1"/>
              <a:t>Pugachenkova</a:t>
            </a:r>
            <a:r>
              <a:rPr lang="en-US" b="1" dirty="0"/>
              <a:t> Galina </a:t>
            </a:r>
            <a:r>
              <a:rPr lang="en-US" b="1" dirty="0" err="1"/>
              <a:t>Anatolyevna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350" y="1928335"/>
            <a:ext cx="5124450" cy="438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5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408" y="1831730"/>
            <a:ext cx="10972800" cy="1219200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4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4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4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accent1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5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Galina</a:t>
            </a:r>
            <a:r>
              <a:rPr lang="ru-RU" dirty="0"/>
              <a:t> </a:t>
            </a:r>
            <a:r>
              <a:rPr lang="ru-RU" dirty="0" err="1"/>
              <a:t>Anatolyevna</a:t>
            </a:r>
            <a:r>
              <a:rPr lang="ru-RU" dirty="0"/>
              <a:t> </a:t>
            </a:r>
            <a:r>
              <a:rPr lang="ru-RU" dirty="0" err="1"/>
              <a:t>Pugachenkova</a:t>
            </a:r>
            <a:r>
              <a:rPr lang="ru-RU" dirty="0"/>
              <a:t> — </a:t>
            </a:r>
            <a:r>
              <a:rPr lang="ru-RU" dirty="0" err="1"/>
              <a:t>taniqli</a:t>
            </a:r>
            <a:r>
              <a:rPr lang="ru-RU" dirty="0"/>
              <a:t> </a:t>
            </a:r>
            <a:r>
              <a:rPr lang="ru-RU" dirty="0" err="1"/>
              <a:t>arxeolog</a:t>
            </a:r>
            <a:r>
              <a:rPr lang="ru-RU" dirty="0"/>
              <a:t>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ru-RU" dirty="0" err="1"/>
              <a:t>san’atshunos</a:t>
            </a:r>
            <a:r>
              <a:rPr lang="ru-RU" dirty="0"/>
              <a:t>, </a:t>
            </a:r>
            <a:r>
              <a:rPr lang="ru-RU" dirty="0" err="1"/>
              <a:t>O‘zbekiston</a:t>
            </a:r>
            <a:r>
              <a:rPr lang="ru-RU" dirty="0"/>
              <a:t> </a:t>
            </a:r>
            <a:r>
              <a:rPr lang="ru-RU" dirty="0" err="1"/>
              <a:t>fanlar</a:t>
            </a:r>
            <a:r>
              <a:rPr lang="ru-RU" dirty="0"/>
              <a:t> </a:t>
            </a:r>
            <a:r>
              <a:rPr lang="ru-RU" dirty="0" err="1"/>
              <a:t>Akademiyasi</a:t>
            </a:r>
            <a:r>
              <a:rPr lang="ru-RU" dirty="0"/>
              <a:t> </a:t>
            </a:r>
            <a:r>
              <a:rPr lang="ru-RU" dirty="0" err="1"/>
              <a:t>akademigi</a:t>
            </a:r>
            <a:r>
              <a:rPr lang="ru-RU" dirty="0"/>
              <a:t>, </a:t>
            </a:r>
            <a:r>
              <a:rPr lang="ru-RU" dirty="0" err="1"/>
              <a:t>arxeolog</a:t>
            </a:r>
            <a:r>
              <a:rPr lang="ru-RU" dirty="0"/>
              <a:t> </a:t>
            </a:r>
            <a:r>
              <a:rPr lang="ru-RU" dirty="0" err="1"/>
              <a:t>Mixail</a:t>
            </a:r>
            <a:r>
              <a:rPr lang="ru-RU" dirty="0"/>
              <a:t> </a:t>
            </a:r>
            <a:r>
              <a:rPr lang="ru-RU" dirty="0" err="1"/>
              <a:t>Yevgenyevich</a:t>
            </a:r>
            <a:r>
              <a:rPr lang="ru-RU" dirty="0"/>
              <a:t> </a:t>
            </a:r>
            <a:r>
              <a:rPr lang="ru-RU" dirty="0" err="1"/>
              <a:t>Massonning</a:t>
            </a:r>
            <a:r>
              <a:rPr lang="ru-RU" dirty="0"/>
              <a:t> </a:t>
            </a:r>
            <a:r>
              <a:rPr lang="ru-RU" dirty="0" err="1"/>
              <a:t>rafiqasi</a:t>
            </a:r>
            <a:r>
              <a:rPr lang="ru-RU" dirty="0"/>
              <a:t> </a:t>
            </a:r>
            <a:r>
              <a:rPr lang="ru-RU" dirty="0" err="1"/>
              <a:t>sanaladi</a:t>
            </a:r>
            <a:r>
              <a:rPr lang="ru-RU" dirty="0"/>
              <a:t>.</a:t>
            </a:r>
          </a:p>
          <a:p>
            <a:r>
              <a:rPr lang="en-US" dirty="0"/>
              <a:t>Galina </a:t>
            </a:r>
            <a:r>
              <a:rPr lang="en-US" dirty="0" err="1"/>
              <a:t>Anatolyevna</a:t>
            </a:r>
            <a:r>
              <a:rPr lang="en-US" dirty="0"/>
              <a:t> </a:t>
            </a:r>
            <a:r>
              <a:rPr lang="en-US" dirty="0" err="1"/>
              <a:t>Pugachenkova</a:t>
            </a:r>
            <a:r>
              <a:rPr lang="en-US" dirty="0"/>
              <a:t> 7 </a:t>
            </a:r>
            <a:r>
              <a:rPr lang="en-US" dirty="0" err="1"/>
              <a:t>fevral</a:t>
            </a:r>
            <a:r>
              <a:rPr lang="en-US" dirty="0"/>
              <a:t> 1915 </a:t>
            </a:r>
            <a:r>
              <a:rPr lang="en-US" dirty="0" err="1"/>
              <a:t>yil</a:t>
            </a:r>
            <a:r>
              <a:rPr lang="en-US" dirty="0"/>
              <a:t> Vern </a:t>
            </a:r>
            <a:r>
              <a:rPr lang="en-US" dirty="0" err="1"/>
              <a:t>shahrida</a:t>
            </a:r>
            <a:r>
              <a:rPr lang="en-US" dirty="0"/>
              <a:t> </a:t>
            </a:r>
            <a:r>
              <a:rPr lang="en-US" dirty="0" err="1"/>
              <a:t>tug‘ilgan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1930 </a:t>
            </a:r>
            <a:r>
              <a:rPr lang="en-US" dirty="0" err="1"/>
              <a:t>yili</a:t>
            </a:r>
            <a:r>
              <a:rPr lang="en-US" dirty="0"/>
              <a:t> </a:t>
            </a:r>
            <a:r>
              <a:rPr lang="en-US" dirty="0" err="1"/>
              <a:t>maktabni</a:t>
            </a:r>
            <a:r>
              <a:rPr lang="en-US" dirty="0"/>
              <a:t> </a:t>
            </a:r>
            <a:r>
              <a:rPr lang="en-US" dirty="0" err="1"/>
              <a:t>tamomlagach</a:t>
            </a:r>
            <a:r>
              <a:rPr lang="en-US" dirty="0"/>
              <a:t>, </a:t>
            </a:r>
            <a:r>
              <a:rPr lang="en-US" dirty="0" err="1"/>
              <a:t>Toshkentdagi</a:t>
            </a:r>
            <a:r>
              <a:rPr lang="en-US" dirty="0"/>
              <a:t> </a:t>
            </a:r>
            <a:r>
              <a:rPr lang="en-US" dirty="0" err="1"/>
              <a:t>O‘rta</a:t>
            </a:r>
            <a:r>
              <a:rPr lang="en-US" dirty="0"/>
              <a:t> </a:t>
            </a:r>
            <a:r>
              <a:rPr lang="en-US" dirty="0" err="1"/>
              <a:t>Osiyo</a:t>
            </a:r>
            <a:r>
              <a:rPr lang="en-US" dirty="0"/>
              <a:t> industrial </a:t>
            </a:r>
            <a:r>
              <a:rPr lang="en-US" dirty="0" err="1"/>
              <a:t>instituti</a:t>
            </a:r>
            <a:r>
              <a:rPr lang="en-US" dirty="0"/>
              <a:t>, </a:t>
            </a:r>
            <a:r>
              <a:rPr lang="en-US" dirty="0" err="1"/>
              <a:t>arxitektura</a:t>
            </a:r>
            <a:r>
              <a:rPr lang="en-US" dirty="0"/>
              <a:t> </a:t>
            </a:r>
            <a:r>
              <a:rPr lang="en-US" dirty="0" err="1"/>
              <a:t>bo‘limining</a:t>
            </a:r>
            <a:r>
              <a:rPr lang="en-US" dirty="0"/>
              <a:t> “</a:t>
            </a:r>
            <a:r>
              <a:rPr lang="en-US" dirty="0" err="1"/>
              <a:t>arxitektor</a:t>
            </a:r>
            <a:r>
              <a:rPr lang="en-US" dirty="0"/>
              <a:t>” </a:t>
            </a:r>
            <a:r>
              <a:rPr lang="en-US" dirty="0" err="1"/>
              <a:t>mutaxassisligi</a:t>
            </a:r>
            <a:r>
              <a:rPr lang="en-US" dirty="0"/>
              <a:t> </a:t>
            </a:r>
            <a:r>
              <a:rPr lang="en-US" dirty="0" err="1"/>
              <a:t>bo‘yicha</a:t>
            </a:r>
            <a:r>
              <a:rPr lang="en-US" dirty="0"/>
              <a:t> </a:t>
            </a:r>
            <a:r>
              <a:rPr lang="en-US" dirty="0" err="1"/>
              <a:t>o‘qishga</a:t>
            </a:r>
            <a:r>
              <a:rPr lang="en-US" dirty="0"/>
              <a:t> </a:t>
            </a:r>
            <a:r>
              <a:rPr lang="en-US" dirty="0" err="1"/>
              <a:t>kirdi</a:t>
            </a:r>
            <a:r>
              <a:rPr lang="en-US" dirty="0"/>
              <a:t>. 1937 </a:t>
            </a:r>
            <a:r>
              <a:rPr lang="en-US" dirty="0" err="1"/>
              <a:t>yil</a:t>
            </a:r>
            <a:r>
              <a:rPr lang="en-US" dirty="0"/>
              <a:t> </a:t>
            </a:r>
            <a:r>
              <a:rPr lang="en-US" dirty="0" err="1"/>
              <a:t>institutni</a:t>
            </a:r>
            <a:r>
              <a:rPr lang="en-US" dirty="0"/>
              <a:t> </a:t>
            </a:r>
            <a:r>
              <a:rPr lang="en-US" dirty="0" err="1"/>
              <a:t>tamomlagach</a:t>
            </a:r>
            <a:r>
              <a:rPr lang="en-US" dirty="0"/>
              <a:t>, </a:t>
            </a:r>
            <a:r>
              <a:rPr lang="en-US" dirty="0" err="1"/>
              <a:t>G.A.Pugachenkova</a:t>
            </a:r>
            <a:r>
              <a:rPr lang="en-US" dirty="0"/>
              <a:t> </a:t>
            </a:r>
            <a:r>
              <a:rPr lang="en-US" dirty="0" err="1"/>
              <a:t>aspiranturada</a:t>
            </a:r>
            <a:r>
              <a:rPr lang="en-US" dirty="0"/>
              <a:t> </a:t>
            </a:r>
            <a:r>
              <a:rPr lang="en-US" dirty="0" err="1"/>
              <a:t>o‘qishini</a:t>
            </a:r>
            <a:r>
              <a:rPr lang="en-US" dirty="0"/>
              <a:t> </a:t>
            </a:r>
            <a:r>
              <a:rPr lang="en-US" dirty="0" err="1"/>
              <a:t>davom</a:t>
            </a:r>
            <a:r>
              <a:rPr lang="en-US" dirty="0"/>
              <a:t> </a:t>
            </a:r>
            <a:r>
              <a:rPr lang="en-US" dirty="0" err="1"/>
              <a:t>ettiradi</a:t>
            </a:r>
            <a:r>
              <a:rPr lang="en-US" dirty="0"/>
              <a:t>, </a:t>
            </a: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Osiyo</a:t>
            </a:r>
            <a:r>
              <a:rPr lang="en-US" dirty="0"/>
              <a:t> </a:t>
            </a:r>
            <a:r>
              <a:rPr lang="en-US" dirty="0" err="1"/>
              <a:t>arxitekturasi</a:t>
            </a:r>
            <a:r>
              <a:rPr lang="en-US" dirty="0"/>
              <a:t> </a:t>
            </a:r>
            <a:r>
              <a:rPr lang="en-US" dirty="0" err="1"/>
              <a:t>tarixi</a:t>
            </a:r>
            <a:r>
              <a:rPr lang="en-US" dirty="0"/>
              <a:t> </a:t>
            </a:r>
            <a:r>
              <a:rPr lang="en-US" dirty="0" err="1"/>
              <a:t>bo‘yicha</a:t>
            </a:r>
            <a:r>
              <a:rPr lang="en-US" dirty="0"/>
              <a:t> 1938 </a:t>
            </a:r>
            <a:r>
              <a:rPr lang="en-US" dirty="0" err="1"/>
              <a:t>yildan</a:t>
            </a:r>
            <a:r>
              <a:rPr lang="en-US" dirty="0"/>
              <a:t> 1941 </a:t>
            </a:r>
            <a:r>
              <a:rPr lang="en-US" dirty="0" err="1"/>
              <a:t>yilgacha</a:t>
            </a:r>
            <a:r>
              <a:rPr lang="en-US" dirty="0"/>
              <a:t> </a:t>
            </a:r>
            <a:r>
              <a:rPr lang="en-US" dirty="0" err="1"/>
              <a:t>o‘qishini</a:t>
            </a:r>
            <a:r>
              <a:rPr lang="en-US" dirty="0"/>
              <a:t> </a:t>
            </a:r>
            <a:r>
              <a:rPr lang="en-US" dirty="0" err="1"/>
              <a:t>davom</a:t>
            </a:r>
            <a:r>
              <a:rPr lang="en-US" dirty="0"/>
              <a:t> </a:t>
            </a:r>
            <a:r>
              <a:rPr lang="en-US" dirty="0" err="1"/>
              <a:t>ettirdi</a:t>
            </a:r>
            <a:r>
              <a:rPr lang="en-US" dirty="0"/>
              <a:t>. 1941 </a:t>
            </a:r>
            <a:r>
              <a:rPr lang="en-US" dirty="0" err="1"/>
              <a:t>yil</a:t>
            </a:r>
            <a:r>
              <a:rPr lang="en-US" dirty="0"/>
              <a:t> u </a:t>
            </a:r>
            <a:r>
              <a:rPr lang="en-US" dirty="0" err="1"/>
              <a:t>arxitektura</a:t>
            </a:r>
            <a:r>
              <a:rPr lang="en-US" dirty="0"/>
              <a:t> </a:t>
            </a:r>
            <a:r>
              <a:rPr lang="en-US" dirty="0" err="1"/>
              <a:t>bo‘yicha</a:t>
            </a:r>
            <a:r>
              <a:rPr lang="en-US" dirty="0"/>
              <a:t> </a:t>
            </a:r>
            <a:r>
              <a:rPr lang="en-US" dirty="0" err="1"/>
              <a:t>nomzodlik</a:t>
            </a:r>
            <a:r>
              <a:rPr lang="en-US" dirty="0"/>
              <a:t> </a:t>
            </a:r>
            <a:r>
              <a:rPr lang="en-US" dirty="0" err="1"/>
              <a:t>dissertatsiyasini</a:t>
            </a:r>
            <a:r>
              <a:rPr lang="en-US" dirty="0"/>
              <a:t> </a:t>
            </a:r>
            <a:r>
              <a:rPr lang="en-US" dirty="0" err="1"/>
              <a:t>himoya</a:t>
            </a:r>
            <a:r>
              <a:rPr lang="en-US" dirty="0"/>
              <a:t> </a:t>
            </a:r>
            <a:r>
              <a:rPr lang="en-US" dirty="0" err="1"/>
              <a:t>qildi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42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1942-1960 </a:t>
            </a:r>
            <a:r>
              <a:rPr lang="en-US" dirty="0" err="1"/>
              <a:t>yillarda</a:t>
            </a:r>
            <a:r>
              <a:rPr lang="en-US" dirty="0"/>
              <a:t> SADU </a:t>
            </a:r>
            <a:r>
              <a:rPr lang="en-US" dirty="0" err="1"/>
              <a:t>arxeologiya</a:t>
            </a:r>
            <a:r>
              <a:rPr lang="en-US" dirty="0"/>
              <a:t> </a:t>
            </a:r>
            <a:r>
              <a:rPr lang="en-US" dirty="0" err="1"/>
              <a:t>tarixi</a:t>
            </a:r>
            <a:r>
              <a:rPr lang="en-US" dirty="0"/>
              <a:t> </a:t>
            </a:r>
            <a:r>
              <a:rPr lang="en-US" dirty="0" err="1"/>
              <a:t>kafedrasida</a:t>
            </a:r>
            <a:r>
              <a:rPr lang="en-US" dirty="0"/>
              <a:t> </a:t>
            </a:r>
            <a:r>
              <a:rPr lang="en-US" dirty="0" err="1"/>
              <a:t>dotsent</a:t>
            </a:r>
            <a:r>
              <a:rPr lang="en-US" dirty="0"/>
              <a:t> </a:t>
            </a:r>
            <a:r>
              <a:rPr lang="en-US" dirty="0" err="1"/>
              <a:t>lavozimida</a:t>
            </a:r>
            <a:r>
              <a:rPr lang="en-US" dirty="0"/>
              <a:t> </a:t>
            </a:r>
            <a:r>
              <a:rPr lang="en-US" dirty="0" err="1"/>
              <a:t>faoliyat</a:t>
            </a:r>
            <a:r>
              <a:rPr lang="en-US" dirty="0"/>
              <a:t> </a:t>
            </a:r>
            <a:r>
              <a:rPr lang="en-US" dirty="0" err="1"/>
              <a:t>yuritdi</a:t>
            </a:r>
            <a:r>
              <a:rPr lang="en-US" dirty="0"/>
              <a:t>. 1958-1960 </a:t>
            </a:r>
            <a:r>
              <a:rPr lang="en-US" dirty="0" err="1"/>
              <a:t>yillarda</a:t>
            </a:r>
            <a:r>
              <a:rPr lang="en-US" dirty="0"/>
              <a:t> Hamza </a:t>
            </a:r>
            <a:r>
              <a:rPr lang="en-US" dirty="0" err="1"/>
              <a:t>nomidagi</a:t>
            </a:r>
            <a:r>
              <a:rPr lang="en-US" dirty="0"/>
              <a:t> </a:t>
            </a:r>
            <a:r>
              <a:rPr lang="en-US" dirty="0" err="1"/>
              <a:t>san’atshunoslik</a:t>
            </a:r>
            <a:r>
              <a:rPr lang="en-US" dirty="0"/>
              <a:t> </a:t>
            </a:r>
            <a:r>
              <a:rPr lang="en-US" dirty="0" err="1"/>
              <a:t>institutiga</a:t>
            </a:r>
            <a:r>
              <a:rPr lang="en-US" dirty="0"/>
              <a:t> </a:t>
            </a:r>
            <a:r>
              <a:rPr lang="en-US" dirty="0" err="1"/>
              <a:t>katta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xodim</a:t>
            </a:r>
            <a:r>
              <a:rPr lang="en-US" dirty="0"/>
              <a:t> </a:t>
            </a:r>
            <a:r>
              <a:rPr lang="en-US" dirty="0" err="1"/>
              <a:t>bo‘lib</a:t>
            </a:r>
            <a:r>
              <a:rPr lang="en-US" dirty="0"/>
              <a:t> </a:t>
            </a:r>
            <a:r>
              <a:rPr lang="en-US" dirty="0" err="1"/>
              <a:t>ishlaydi</a:t>
            </a:r>
            <a:r>
              <a:rPr lang="en-US" dirty="0"/>
              <a:t>, 1960 </a:t>
            </a:r>
            <a:r>
              <a:rPr lang="en-US" dirty="0" err="1"/>
              <a:t>yilda</a:t>
            </a:r>
            <a:r>
              <a:rPr lang="en-US" dirty="0"/>
              <a:t> Hamza </a:t>
            </a:r>
            <a:r>
              <a:rPr lang="en-US" dirty="0" err="1"/>
              <a:t>nomidagi</a:t>
            </a:r>
            <a:r>
              <a:rPr lang="en-US" dirty="0"/>
              <a:t> </a:t>
            </a:r>
            <a:r>
              <a:rPr lang="en-US" dirty="0" err="1"/>
              <a:t>san’atshunoslik</a:t>
            </a:r>
            <a:r>
              <a:rPr lang="en-US" dirty="0"/>
              <a:t> </a:t>
            </a:r>
            <a:r>
              <a:rPr lang="en-US" dirty="0" err="1"/>
              <a:t>instituti</a:t>
            </a:r>
            <a:r>
              <a:rPr lang="en-US" dirty="0"/>
              <a:t> </a:t>
            </a:r>
            <a:r>
              <a:rPr lang="en-US" dirty="0" err="1"/>
              <a:t>san’at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arxitektura</a:t>
            </a:r>
            <a:r>
              <a:rPr lang="en-US" dirty="0"/>
              <a:t> </a:t>
            </a:r>
            <a:r>
              <a:rPr lang="en-US" dirty="0" err="1"/>
              <a:t>bo‘limi</a:t>
            </a:r>
            <a:r>
              <a:rPr lang="en-US" dirty="0"/>
              <a:t> </a:t>
            </a:r>
            <a:r>
              <a:rPr lang="en-US" dirty="0" err="1"/>
              <a:t>mudirasi</a:t>
            </a:r>
            <a:r>
              <a:rPr lang="en-US" dirty="0"/>
              <a:t> </a:t>
            </a:r>
            <a:r>
              <a:rPr lang="en-US" dirty="0" err="1"/>
              <a:t>sifatida</a:t>
            </a:r>
            <a:r>
              <a:rPr lang="en-US" dirty="0"/>
              <a:t> </a:t>
            </a:r>
            <a:r>
              <a:rPr lang="en-US" dirty="0" err="1"/>
              <a:t>faoliyat</a:t>
            </a:r>
            <a:r>
              <a:rPr lang="en-US" dirty="0"/>
              <a:t> </a:t>
            </a:r>
            <a:r>
              <a:rPr lang="en-US" dirty="0" err="1"/>
              <a:t>yuritdi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XX </a:t>
            </a:r>
            <a:r>
              <a:rPr lang="en-US" dirty="0" err="1"/>
              <a:t>asrning</a:t>
            </a:r>
            <a:r>
              <a:rPr lang="en-US" dirty="0"/>
              <a:t> 40-yillari </a:t>
            </a:r>
            <a:r>
              <a:rPr lang="en-US" dirty="0" err="1"/>
              <a:t>boshlarida</a:t>
            </a:r>
            <a:r>
              <a:rPr lang="en-US" dirty="0"/>
              <a:t> Galina </a:t>
            </a:r>
            <a:r>
              <a:rPr lang="en-US" dirty="0" err="1"/>
              <a:t>Anatolyevna</a:t>
            </a:r>
            <a:r>
              <a:rPr lang="en-US" dirty="0"/>
              <a:t> </a:t>
            </a:r>
            <a:r>
              <a:rPr lang="en-US" dirty="0" err="1"/>
              <a:t>O‘zbekiston</a:t>
            </a:r>
            <a:r>
              <a:rPr lang="en-US" dirty="0"/>
              <a:t>, </a:t>
            </a:r>
            <a:r>
              <a:rPr lang="en-US" dirty="0" err="1"/>
              <a:t>Turkmaiston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Afg‘oniston</a:t>
            </a:r>
            <a:r>
              <a:rPr lang="en-US" dirty="0"/>
              <a:t> </a:t>
            </a:r>
            <a:r>
              <a:rPr lang="en-US" dirty="0" err="1"/>
              <a:t>hududlarida</a:t>
            </a:r>
            <a:r>
              <a:rPr lang="en-US" dirty="0"/>
              <a:t> </a:t>
            </a:r>
            <a:r>
              <a:rPr lang="en-US" dirty="0" err="1"/>
              <a:t>arxeologik</a:t>
            </a:r>
            <a:r>
              <a:rPr lang="en-US" dirty="0"/>
              <a:t> </a:t>
            </a:r>
            <a:r>
              <a:rPr lang="en-US" dirty="0" err="1"/>
              <a:t>qazish</a:t>
            </a:r>
            <a:r>
              <a:rPr lang="en-US" dirty="0"/>
              <a:t> </a:t>
            </a:r>
            <a:r>
              <a:rPr lang="en-US" dirty="0" err="1"/>
              <a:t>ishlari</a:t>
            </a:r>
            <a:r>
              <a:rPr lang="en-US" dirty="0"/>
              <a:t> </a:t>
            </a:r>
            <a:r>
              <a:rPr lang="en-US" dirty="0" err="1"/>
              <a:t>faol</a:t>
            </a:r>
            <a:r>
              <a:rPr lang="en-US" dirty="0"/>
              <a:t> </a:t>
            </a:r>
            <a:r>
              <a:rPr lang="en-US" dirty="0" err="1"/>
              <a:t>ishtirok</a:t>
            </a:r>
            <a:r>
              <a:rPr lang="en-US" dirty="0"/>
              <a:t> </a:t>
            </a:r>
            <a:r>
              <a:rPr lang="en-US" dirty="0" err="1"/>
              <a:t>etdi</a:t>
            </a:r>
            <a:r>
              <a:rPr lang="en-US" dirty="0"/>
              <a:t>. 1946-1961 </a:t>
            </a:r>
            <a:r>
              <a:rPr lang="en-US" dirty="0" err="1"/>
              <a:t>yillarida</a:t>
            </a:r>
            <a:r>
              <a:rPr lang="en-US" dirty="0"/>
              <a:t> u </a:t>
            </a:r>
            <a:r>
              <a:rPr lang="en-US" dirty="0" err="1"/>
              <a:t>Janubiy</a:t>
            </a:r>
            <a:r>
              <a:rPr lang="en-US" dirty="0"/>
              <a:t> </a:t>
            </a:r>
            <a:r>
              <a:rPr lang="en-US" dirty="0" err="1"/>
              <a:t>Turkmaniston</a:t>
            </a:r>
            <a:r>
              <a:rPr lang="en-US" dirty="0"/>
              <a:t> </a:t>
            </a:r>
            <a:r>
              <a:rPr lang="en-US" dirty="0" err="1"/>
              <a:t>arxeologik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ekspeditsiyasining</a:t>
            </a:r>
            <a:r>
              <a:rPr lang="en-US" dirty="0"/>
              <a:t> VII-</a:t>
            </a:r>
            <a:r>
              <a:rPr lang="en-US" dirty="0" err="1"/>
              <a:t>qator</a:t>
            </a:r>
            <a:r>
              <a:rPr lang="en-US" dirty="0"/>
              <a:t> (JTAKE) </a:t>
            </a:r>
            <a:r>
              <a:rPr lang="en-US" dirty="0" err="1"/>
              <a:t>boshlig‘i</a:t>
            </a:r>
            <a:r>
              <a:rPr lang="en-US" dirty="0"/>
              <a:t> </a:t>
            </a:r>
            <a:r>
              <a:rPr lang="en-US" dirty="0" err="1"/>
              <a:t>bo‘ldi</a:t>
            </a:r>
            <a:r>
              <a:rPr lang="en-US" dirty="0"/>
              <a:t>. </a:t>
            </a:r>
            <a:r>
              <a:rPr lang="en-US" dirty="0" err="1"/>
              <a:t>Ekspeditsiya</a:t>
            </a:r>
            <a:r>
              <a:rPr lang="en-US" dirty="0"/>
              <a:t> </a:t>
            </a:r>
            <a:r>
              <a:rPr lang="en-US" dirty="0" err="1"/>
              <a:t>yakuniga</a:t>
            </a:r>
            <a:r>
              <a:rPr lang="en-US" dirty="0"/>
              <a:t> </a:t>
            </a:r>
            <a:r>
              <a:rPr lang="en-US" dirty="0" err="1"/>
              <a:t>ko‘ra</a:t>
            </a:r>
            <a:r>
              <a:rPr lang="en-US" dirty="0"/>
              <a:t>, </a:t>
            </a:r>
            <a:r>
              <a:rPr lang="en-US" dirty="0" err="1"/>
              <a:t>Qadimgi</a:t>
            </a:r>
            <a:r>
              <a:rPr lang="en-US" dirty="0"/>
              <a:t> </a:t>
            </a:r>
            <a:r>
              <a:rPr lang="en-US" dirty="0" err="1"/>
              <a:t>Baqtriya</a:t>
            </a:r>
            <a:r>
              <a:rPr lang="en-US" dirty="0"/>
              <a:t>, </a:t>
            </a:r>
            <a:r>
              <a:rPr lang="en-US" dirty="0" err="1"/>
              <a:t>Parfiya</a:t>
            </a:r>
            <a:r>
              <a:rPr lang="en-US" dirty="0"/>
              <a:t> </a:t>
            </a:r>
            <a:r>
              <a:rPr lang="en-US" dirty="0" err="1"/>
              <a:t>qirolligi</a:t>
            </a:r>
            <a:r>
              <a:rPr lang="en-US" dirty="0"/>
              <a:t>, </a:t>
            </a:r>
            <a:r>
              <a:rPr lang="en-US" dirty="0" err="1"/>
              <a:t>Dalvarzintepa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Kampirtepa</a:t>
            </a:r>
            <a:r>
              <a:rPr lang="en-US" dirty="0"/>
              <a:t> </a:t>
            </a:r>
            <a:r>
              <a:rPr lang="en-US" dirty="0" err="1"/>
              <a:t>xarobalari</a:t>
            </a:r>
            <a:r>
              <a:rPr lang="en-US" dirty="0"/>
              <a:t> </a:t>
            </a:r>
            <a:r>
              <a:rPr lang="en-US" dirty="0" err="1"/>
              <a:t>davrida</a:t>
            </a:r>
            <a:r>
              <a:rPr lang="en-US" dirty="0"/>
              <a:t> </a:t>
            </a:r>
            <a:r>
              <a:rPr lang="en-US" dirty="0" err="1"/>
              <a:t>me’moriy</a:t>
            </a:r>
            <a:r>
              <a:rPr lang="en-US" dirty="0"/>
              <a:t> </a:t>
            </a:r>
            <a:r>
              <a:rPr lang="en-US" dirty="0" err="1"/>
              <a:t>inshootlari</a:t>
            </a:r>
            <a:r>
              <a:rPr lang="en-US" dirty="0"/>
              <a:t> </a:t>
            </a:r>
            <a:r>
              <a:rPr lang="en-US" dirty="0" err="1"/>
              <a:t>bo‘yicha</a:t>
            </a:r>
            <a:r>
              <a:rPr lang="en-US" dirty="0"/>
              <a:t> </a:t>
            </a:r>
            <a:r>
              <a:rPr lang="en-US" dirty="0" err="1"/>
              <a:t>hamkasblari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asar</a:t>
            </a:r>
            <a:r>
              <a:rPr lang="en-US" dirty="0"/>
              <a:t> </a:t>
            </a:r>
            <a:r>
              <a:rPr lang="en-US" dirty="0" err="1"/>
              <a:t>nashr</a:t>
            </a:r>
            <a:r>
              <a:rPr lang="en-US" dirty="0"/>
              <a:t> </a:t>
            </a:r>
            <a:r>
              <a:rPr lang="en-US" dirty="0" err="1"/>
              <a:t>etildi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698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1959 </a:t>
            </a:r>
            <a:r>
              <a:rPr lang="en-US" dirty="0" err="1"/>
              <a:t>yili</a:t>
            </a:r>
            <a:r>
              <a:rPr lang="en-US" dirty="0"/>
              <a:t> </a:t>
            </a:r>
            <a:r>
              <a:rPr lang="en-US" dirty="0" err="1"/>
              <a:t>Pugachenkova</a:t>
            </a:r>
            <a:r>
              <a:rPr lang="en-US" dirty="0"/>
              <a:t> “</a:t>
            </a:r>
            <a:r>
              <a:rPr lang="en-US" dirty="0" err="1"/>
              <a:t>Qulchilik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feodalizm</a:t>
            </a:r>
            <a:r>
              <a:rPr lang="en-US" dirty="0"/>
              <a:t> </a:t>
            </a:r>
            <a:r>
              <a:rPr lang="en-US" dirty="0" err="1"/>
              <a:t>davrida</a:t>
            </a:r>
            <a:r>
              <a:rPr lang="en-US" dirty="0"/>
              <a:t> </a:t>
            </a:r>
            <a:r>
              <a:rPr lang="en-US" dirty="0" err="1"/>
              <a:t>Janubiy</a:t>
            </a:r>
            <a:r>
              <a:rPr lang="en-US" dirty="0"/>
              <a:t> </a:t>
            </a:r>
            <a:r>
              <a:rPr lang="en-US" dirty="0" err="1"/>
              <a:t>Turkmanistonda</a:t>
            </a:r>
            <a:r>
              <a:rPr lang="en-US" dirty="0"/>
              <a:t> </a:t>
            </a:r>
            <a:r>
              <a:rPr lang="en-US" dirty="0" err="1"/>
              <a:t>arxitekturaning</a:t>
            </a:r>
            <a:r>
              <a:rPr lang="en-US" dirty="0"/>
              <a:t> </a:t>
            </a:r>
            <a:r>
              <a:rPr lang="en-US" dirty="0" err="1"/>
              <a:t>rivojlanish</a:t>
            </a:r>
            <a:r>
              <a:rPr lang="en-US" dirty="0"/>
              <a:t> </a:t>
            </a:r>
            <a:r>
              <a:rPr lang="en-US" dirty="0" err="1"/>
              <a:t>yo‘li</a:t>
            </a:r>
            <a:r>
              <a:rPr lang="en-US" dirty="0"/>
              <a:t>” </a:t>
            </a:r>
            <a:r>
              <a:rPr lang="en-US" dirty="0" err="1"/>
              <a:t>mavzusida</a:t>
            </a:r>
            <a:r>
              <a:rPr lang="en-US" dirty="0"/>
              <a:t> </a:t>
            </a:r>
            <a:r>
              <a:rPr lang="en-US" dirty="0" err="1"/>
              <a:t>doktorlik</a:t>
            </a:r>
            <a:r>
              <a:rPr lang="en-US" dirty="0"/>
              <a:t> </a:t>
            </a:r>
            <a:r>
              <a:rPr lang="en-US" dirty="0" err="1"/>
              <a:t>dissertatsiyasini</a:t>
            </a:r>
            <a:r>
              <a:rPr lang="en-US" dirty="0"/>
              <a:t> </a:t>
            </a:r>
            <a:r>
              <a:rPr lang="en-US" dirty="0" err="1"/>
              <a:t>himoya</a:t>
            </a:r>
            <a:r>
              <a:rPr lang="en-US" dirty="0"/>
              <a:t> </a:t>
            </a:r>
            <a:r>
              <a:rPr lang="en-US" dirty="0" err="1"/>
              <a:t>qildi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1959-1984 </a:t>
            </a:r>
            <a:r>
              <a:rPr lang="en-US" dirty="0" err="1"/>
              <a:t>yillarda</a:t>
            </a:r>
            <a:r>
              <a:rPr lang="en-US" dirty="0"/>
              <a:t> Galina </a:t>
            </a:r>
            <a:r>
              <a:rPr lang="en-US" dirty="0" err="1"/>
              <a:t>Pugachenko</a:t>
            </a:r>
            <a:r>
              <a:rPr lang="en-US" dirty="0"/>
              <a:t> </a:t>
            </a:r>
            <a:r>
              <a:rPr lang="en-US" dirty="0" err="1"/>
              <a:t>O‘zbek</a:t>
            </a:r>
            <a:r>
              <a:rPr lang="en-US" dirty="0"/>
              <a:t> </a:t>
            </a:r>
            <a:r>
              <a:rPr lang="en-US" dirty="0" err="1"/>
              <a:t>san'atshunosligi</a:t>
            </a:r>
            <a:r>
              <a:rPr lang="en-US" dirty="0"/>
              <a:t> </a:t>
            </a:r>
            <a:r>
              <a:rPr lang="en-US" dirty="0" err="1"/>
              <a:t>ekspeditsiyasining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rahbari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boshlig‘i</a:t>
            </a:r>
            <a:r>
              <a:rPr lang="en-US" dirty="0"/>
              <a:t> bo‘ldi.1962 </a:t>
            </a:r>
            <a:r>
              <a:rPr lang="en-US" dirty="0" err="1"/>
              <a:t>yil</a:t>
            </a:r>
            <a:r>
              <a:rPr lang="en-US" dirty="0"/>
              <a:t> u professor </a:t>
            </a:r>
            <a:r>
              <a:rPr lang="en-US" dirty="0" err="1"/>
              <a:t>unvoniga</a:t>
            </a:r>
            <a:r>
              <a:rPr lang="en-US" dirty="0"/>
              <a:t> </a:t>
            </a:r>
            <a:r>
              <a:rPr lang="en-US" dirty="0" err="1"/>
              <a:t>ega</a:t>
            </a:r>
            <a:r>
              <a:rPr lang="en-US" dirty="0"/>
              <a:t> </a:t>
            </a:r>
            <a:r>
              <a:rPr lang="en-US" dirty="0" err="1"/>
              <a:t>bo‘ldi</a:t>
            </a:r>
            <a:r>
              <a:rPr lang="en-US" dirty="0"/>
              <a:t>. 1968 </a:t>
            </a:r>
            <a:r>
              <a:rPr lang="en-US" dirty="0" err="1"/>
              <a:t>yili</a:t>
            </a:r>
            <a:r>
              <a:rPr lang="en-US" dirty="0"/>
              <a:t> </a:t>
            </a:r>
            <a:r>
              <a:rPr lang="en-US" dirty="0" err="1"/>
              <a:t>O‘zbekiston</a:t>
            </a:r>
            <a:r>
              <a:rPr lang="en-US" dirty="0"/>
              <a:t> </a:t>
            </a:r>
            <a:r>
              <a:rPr lang="en-US" dirty="0" err="1"/>
              <a:t>Respublikasi</a:t>
            </a:r>
            <a:r>
              <a:rPr lang="en-US" dirty="0"/>
              <a:t> </a:t>
            </a:r>
            <a:r>
              <a:rPr lang="en-US" dirty="0" err="1"/>
              <a:t>Fanlar</a:t>
            </a:r>
            <a:r>
              <a:rPr lang="en-US" dirty="0"/>
              <a:t> </a:t>
            </a:r>
            <a:r>
              <a:rPr lang="en-US" dirty="0" err="1"/>
              <a:t>Akademiyasiga</a:t>
            </a:r>
            <a:r>
              <a:rPr lang="en-US" dirty="0"/>
              <a:t> </a:t>
            </a:r>
            <a:r>
              <a:rPr lang="en-US" dirty="0" err="1"/>
              <a:t>muxbir</a:t>
            </a:r>
            <a:r>
              <a:rPr lang="en-US" dirty="0"/>
              <a:t> </a:t>
            </a:r>
            <a:r>
              <a:rPr lang="en-US" dirty="0" err="1"/>
              <a:t>a’zosi</a:t>
            </a:r>
            <a:r>
              <a:rPr lang="en-US" dirty="0"/>
              <a:t>, 1984 </a:t>
            </a:r>
            <a:r>
              <a:rPr lang="en-US" dirty="0" err="1"/>
              <a:t>yili</a:t>
            </a:r>
            <a:r>
              <a:rPr lang="en-US" dirty="0"/>
              <a:t> </a:t>
            </a:r>
            <a:r>
              <a:rPr lang="en-US" dirty="0" err="1"/>
              <a:t>O‘zRFA</a:t>
            </a:r>
            <a:r>
              <a:rPr lang="en-US" dirty="0"/>
              <a:t> </a:t>
            </a:r>
            <a:r>
              <a:rPr lang="en-US" dirty="0" err="1"/>
              <a:t>haqiqiy</a:t>
            </a:r>
            <a:r>
              <a:rPr lang="en-US" dirty="0"/>
              <a:t> </a:t>
            </a:r>
            <a:r>
              <a:rPr lang="en-US" dirty="0" err="1"/>
              <a:t>a’osi</a:t>
            </a:r>
            <a:r>
              <a:rPr lang="en-US" dirty="0"/>
              <a:t> (</a:t>
            </a:r>
            <a:r>
              <a:rPr lang="en-US" dirty="0" err="1"/>
              <a:t>akademik</a:t>
            </a:r>
            <a:r>
              <a:rPr lang="en-US" dirty="0"/>
              <a:t>) </a:t>
            </a:r>
            <a:r>
              <a:rPr lang="en-US" dirty="0" err="1"/>
              <a:t>bo‘ldi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1983 </a:t>
            </a:r>
            <a:r>
              <a:rPr lang="en-US" dirty="0" err="1"/>
              <a:t>yildan</a:t>
            </a:r>
            <a:r>
              <a:rPr lang="en-US" dirty="0"/>
              <a:t> “</a:t>
            </a:r>
            <a:r>
              <a:rPr lang="en-US" dirty="0" err="1"/>
              <a:t>Sovet</a:t>
            </a:r>
            <a:r>
              <a:rPr lang="en-US" dirty="0"/>
              <a:t> </a:t>
            </a:r>
            <a:r>
              <a:rPr lang="en-US" dirty="0" err="1"/>
              <a:t>O‘zbekistoni</a:t>
            </a:r>
            <a:r>
              <a:rPr lang="en-US" dirty="0"/>
              <a:t>” </a:t>
            </a:r>
            <a:r>
              <a:rPr lang="en-US" dirty="0" err="1"/>
              <a:t>jurnalining</a:t>
            </a:r>
            <a:r>
              <a:rPr lang="en-US" dirty="0"/>
              <a:t> </a:t>
            </a:r>
            <a:r>
              <a:rPr lang="en-US" dirty="0" err="1"/>
              <a:t>tahrir</a:t>
            </a:r>
            <a:r>
              <a:rPr lang="en-US" dirty="0"/>
              <a:t> </a:t>
            </a:r>
            <a:r>
              <a:rPr lang="en-US" dirty="0" err="1"/>
              <a:t>hay’ati</a:t>
            </a:r>
            <a:r>
              <a:rPr lang="en-US" dirty="0"/>
              <a:t> </a:t>
            </a:r>
            <a:r>
              <a:rPr lang="en-US" dirty="0" err="1"/>
              <a:t>a’zosi</a:t>
            </a:r>
            <a:r>
              <a:rPr lang="en-US" dirty="0"/>
              <a:t> </a:t>
            </a:r>
            <a:r>
              <a:rPr lang="en-US" dirty="0" err="1"/>
              <a:t>hisoblanadi</a:t>
            </a:r>
            <a:r>
              <a:rPr lang="en-US" dirty="0"/>
              <a:t>. Galina </a:t>
            </a:r>
            <a:r>
              <a:rPr lang="en-US" dirty="0" err="1"/>
              <a:t>Anatolyevna</a:t>
            </a:r>
            <a:r>
              <a:rPr lang="en-US" dirty="0"/>
              <a:t> </a:t>
            </a:r>
            <a:r>
              <a:rPr lang="en-US" dirty="0" err="1"/>
              <a:t>Pugachenkova</a:t>
            </a:r>
            <a:r>
              <a:rPr lang="en-US" dirty="0"/>
              <a:t> 2007 </a:t>
            </a:r>
            <a:r>
              <a:rPr lang="en-US" dirty="0" err="1"/>
              <a:t>yil</a:t>
            </a:r>
            <a:r>
              <a:rPr lang="en-US" dirty="0"/>
              <a:t> 18 </a:t>
            </a:r>
            <a:r>
              <a:rPr lang="en-US" dirty="0" err="1"/>
              <a:t>fevralda</a:t>
            </a:r>
            <a:r>
              <a:rPr lang="en-US" dirty="0"/>
              <a:t> </a:t>
            </a:r>
            <a:r>
              <a:rPr lang="en-US" dirty="0" err="1"/>
              <a:t>Toshkentda</a:t>
            </a:r>
            <a:r>
              <a:rPr lang="en-US" dirty="0"/>
              <a:t> </a:t>
            </a:r>
            <a:r>
              <a:rPr lang="en-US" dirty="0" err="1"/>
              <a:t>vafot</a:t>
            </a:r>
            <a:r>
              <a:rPr lang="en-US" dirty="0"/>
              <a:t> </a:t>
            </a:r>
            <a:r>
              <a:rPr lang="en-US" dirty="0" err="1"/>
              <a:t>etgan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Do‘mbirabod</a:t>
            </a:r>
            <a:r>
              <a:rPr lang="en-US" dirty="0"/>
              <a:t> </a:t>
            </a:r>
            <a:r>
              <a:rPr lang="en-US" dirty="0" err="1"/>
              <a:t>mozoriga</a:t>
            </a:r>
            <a:r>
              <a:rPr lang="en-US" dirty="0"/>
              <a:t> </a:t>
            </a:r>
            <a:r>
              <a:rPr lang="en-US" dirty="0" err="1"/>
              <a:t>taniqli</a:t>
            </a:r>
            <a:r>
              <a:rPr lang="en-US" dirty="0"/>
              <a:t> </a:t>
            </a:r>
            <a:r>
              <a:rPr lang="en-US" dirty="0" err="1"/>
              <a:t>arxeolog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Mixail</a:t>
            </a:r>
            <a:r>
              <a:rPr lang="en-US" dirty="0"/>
              <a:t> Masson </a:t>
            </a:r>
            <a:r>
              <a:rPr lang="en-US" dirty="0" err="1"/>
              <a:t>yoniga</a:t>
            </a:r>
            <a:r>
              <a:rPr lang="en-US" dirty="0"/>
              <a:t> </a:t>
            </a:r>
            <a:r>
              <a:rPr lang="en-US" dirty="0" err="1"/>
              <a:t>dafn</a:t>
            </a:r>
            <a:r>
              <a:rPr lang="en-US" dirty="0"/>
              <a:t> </a:t>
            </a:r>
            <a:r>
              <a:rPr lang="en-US" dirty="0" err="1"/>
              <a:t>etilgan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99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Mukofot</a:t>
            </a:r>
            <a:r>
              <a:rPr lang="ru-RU" b="1" dirty="0"/>
              <a:t> </a:t>
            </a:r>
            <a:r>
              <a:rPr lang="ru-RU" b="1" dirty="0" err="1"/>
              <a:t>va</a:t>
            </a:r>
            <a:r>
              <a:rPr lang="ru-RU" b="1" dirty="0"/>
              <a:t> </a:t>
            </a:r>
            <a:r>
              <a:rPr lang="ru-RU" b="1" dirty="0" err="1"/>
              <a:t>unvonlari</a:t>
            </a:r>
            <a:endParaRPr lang="ru-RU" dirty="0"/>
          </a:p>
          <a:p>
            <a:pPr lvl="0"/>
            <a:r>
              <a:rPr lang="en-US" dirty="0"/>
              <a:t>1964 </a:t>
            </a:r>
            <a:r>
              <a:rPr lang="en-US" dirty="0" err="1"/>
              <a:t>yil</a:t>
            </a:r>
            <a:r>
              <a:rPr lang="en-US" dirty="0"/>
              <a:t> — </a:t>
            </a:r>
            <a:r>
              <a:rPr lang="en-US" dirty="0" err="1"/>
              <a:t>O‘zbekiston</a:t>
            </a:r>
            <a:r>
              <a:rPr lang="en-US" dirty="0"/>
              <a:t> </a:t>
            </a:r>
            <a:r>
              <a:rPr lang="en-US" dirty="0" err="1"/>
              <a:t>Respublikasida</a:t>
            </a:r>
            <a:r>
              <a:rPr lang="en-US" dirty="0"/>
              <a:t> </a:t>
            </a:r>
            <a:r>
              <a:rPr lang="en-US" dirty="0" err="1"/>
              <a:t>xizmat</a:t>
            </a:r>
            <a:r>
              <a:rPr lang="en-US" dirty="0"/>
              <a:t> </a:t>
            </a:r>
            <a:r>
              <a:rPr lang="en-US" dirty="0" err="1"/>
              <a:t>ko‘rsatgan</a:t>
            </a:r>
            <a:r>
              <a:rPr lang="en-US" dirty="0"/>
              <a:t> fan </a:t>
            </a:r>
            <a:r>
              <a:rPr lang="en-US" dirty="0" err="1"/>
              <a:t>arbobi</a:t>
            </a:r>
            <a:r>
              <a:rPr lang="en-US" dirty="0"/>
              <a:t> </a:t>
            </a:r>
            <a:r>
              <a:rPr lang="en-US" dirty="0" err="1"/>
              <a:t>unvoniga</a:t>
            </a:r>
            <a:r>
              <a:rPr lang="en-US" dirty="0"/>
              <a:t> </a:t>
            </a:r>
            <a:r>
              <a:rPr lang="en-US" dirty="0" err="1"/>
              <a:t>sazovor</a:t>
            </a:r>
            <a:r>
              <a:rPr lang="en-US" dirty="0"/>
              <a:t> </a:t>
            </a:r>
            <a:r>
              <a:rPr lang="en-US" dirty="0" err="1"/>
              <a:t>bo‘ldi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/>
              <a:t>1975 </a:t>
            </a:r>
            <a:r>
              <a:rPr lang="en-US" dirty="0" err="1"/>
              <a:t>yil</a:t>
            </a:r>
            <a:r>
              <a:rPr lang="en-US" dirty="0"/>
              <a:t> — </a:t>
            </a:r>
            <a:r>
              <a:rPr lang="en-US" dirty="0" err="1"/>
              <a:t>Mehnat</a:t>
            </a:r>
            <a:r>
              <a:rPr lang="en-US" dirty="0"/>
              <a:t> </a:t>
            </a:r>
            <a:r>
              <a:rPr lang="en-US" dirty="0" err="1"/>
              <a:t>Qizil</a:t>
            </a:r>
            <a:r>
              <a:rPr lang="en-US" dirty="0"/>
              <a:t> </a:t>
            </a:r>
            <a:r>
              <a:rPr lang="en-US" dirty="0" err="1"/>
              <a:t>Nishoni</a:t>
            </a:r>
            <a:r>
              <a:rPr lang="en-US" dirty="0"/>
              <a:t> </a:t>
            </a:r>
            <a:r>
              <a:rPr lang="en-US" dirty="0" err="1"/>
              <a:t>ordeni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mukofotlandi</a:t>
            </a:r>
            <a:endParaRPr lang="ru-RU" dirty="0"/>
          </a:p>
          <a:p>
            <a:pPr lvl="0"/>
            <a:r>
              <a:rPr lang="en-US" dirty="0"/>
              <a:t>1984 </a:t>
            </a:r>
            <a:r>
              <a:rPr lang="en-US" dirty="0" err="1"/>
              <a:t>yil</a:t>
            </a:r>
            <a:r>
              <a:rPr lang="en-US" dirty="0"/>
              <a:t> — </a:t>
            </a:r>
            <a:r>
              <a:rPr lang="en-US" dirty="0" err="1"/>
              <a:t>Mehnat</a:t>
            </a:r>
            <a:r>
              <a:rPr lang="en-US" dirty="0"/>
              <a:t> </a:t>
            </a:r>
            <a:r>
              <a:rPr lang="en-US" dirty="0" err="1"/>
              <a:t>Qahramon</a:t>
            </a:r>
            <a:r>
              <a:rPr lang="en-US" dirty="0"/>
              <a:t> </a:t>
            </a:r>
            <a:r>
              <a:rPr lang="en-US" dirty="0" err="1"/>
              <a:t>medaliga</a:t>
            </a:r>
            <a:r>
              <a:rPr lang="en-US" dirty="0"/>
              <a:t> </a:t>
            </a:r>
            <a:r>
              <a:rPr lang="en-US" dirty="0" err="1"/>
              <a:t>sazovor</a:t>
            </a:r>
            <a:r>
              <a:rPr lang="en-US" dirty="0"/>
              <a:t> </a:t>
            </a:r>
            <a:r>
              <a:rPr lang="en-US" dirty="0" err="1"/>
              <a:t>bo‘ldi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/>
              <a:t>1992 </a:t>
            </a:r>
            <a:r>
              <a:rPr lang="en-US" dirty="0" err="1"/>
              <a:t>yil</a:t>
            </a:r>
            <a:r>
              <a:rPr lang="en-US" dirty="0"/>
              <a:t> — </a:t>
            </a:r>
            <a:r>
              <a:rPr lang="en-US" dirty="0" err="1"/>
              <a:t>Beruniy</a:t>
            </a:r>
            <a:r>
              <a:rPr lang="en-US" dirty="0"/>
              <a:t> </a:t>
            </a:r>
            <a:r>
              <a:rPr lang="en-US" dirty="0" err="1"/>
              <a:t>nomidagi</a:t>
            </a:r>
            <a:r>
              <a:rPr lang="en-US" dirty="0"/>
              <a:t> </a:t>
            </a:r>
            <a:r>
              <a:rPr lang="en-US" dirty="0" err="1"/>
              <a:t>davlat</a:t>
            </a:r>
            <a:r>
              <a:rPr lang="en-US" dirty="0"/>
              <a:t> </a:t>
            </a:r>
            <a:r>
              <a:rPr lang="en-US" dirty="0" err="1"/>
              <a:t>mukofotini</a:t>
            </a:r>
            <a:r>
              <a:rPr lang="en-US" dirty="0"/>
              <a:t> </a:t>
            </a:r>
            <a:r>
              <a:rPr lang="en-US" dirty="0" err="1"/>
              <a:t>oldi</a:t>
            </a:r>
            <a:endParaRPr lang="ru-RU" dirty="0"/>
          </a:p>
          <a:p>
            <a:pPr lvl="0"/>
            <a:r>
              <a:rPr lang="en-US" dirty="0"/>
              <a:t>1993 </a:t>
            </a:r>
            <a:r>
              <a:rPr lang="en-US" dirty="0" err="1"/>
              <a:t>yil</a:t>
            </a:r>
            <a:r>
              <a:rPr lang="en-US" dirty="0"/>
              <a:t> </a:t>
            </a:r>
            <a:r>
              <a:rPr lang="en-US" dirty="0" err="1"/>
              <a:t>O‘zbekiston</a:t>
            </a:r>
            <a:r>
              <a:rPr lang="en-US" dirty="0"/>
              <a:t> </a:t>
            </a:r>
            <a:r>
              <a:rPr lang="en-US" dirty="0" err="1"/>
              <a:t>badiiy</a:t>
            </a:r>
            <a:r>
              <a:rPr lang="en-US" dirty="0"/>
              <a:t> </a:t>
            </a:r>
            <a:r>
              <a:rPr lang="en-US" dirty="0" err="1"/>
              <a:t>akademiyasi</a:t>
            </a:r>
            <a:r>
              <a:rPr lang="en-US" dirty="0"/>
              <a:t> </a:t>
            </a:r>
            <a:r>
              <a:rPr lang="en-US" dirty="0" err="1"/>
              <a:t>akademigi</a:t>
            </a:r>
            <a:r>
              <a:rPr lang="en-US" dirty="0"/>
              <a:t> </a:t>
            </a:r>
            <a:r>
              <a:rPr lang="en-US" dirty="0" err="1"/>
              <a:t>etib</a:t>
            </a:r>
            <a:r>
              <a:rPr lang="en-US" dirty="0"/>
              <a:t> </a:t>
            </a:r>
            <a:r>
              <a:rPr lang="en-US" dirty="0" err="1"/>
              <a:t>tayinlandi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/>
              <a:t>2000 </a:t>
            </a:r>
            <a:r>
              <a:rPr lang="en-US" dirty="0" err="1"/>
              <a:t>yil</a:t>
            </a:r>
            <a:r>
              <a:rPr lang="en-US" dirty="0"/>
              <a:t> </a:t>
            </a:r>
            <a:r>
              <a:rPr lang="en-US" dirty="0" err="1"/>
              <a:t>O‘zbekiston</a:t>
            </a:r>
            <a:r>
              <a:rPr lang="en-US" dirty="0"/>
              <a:t> </a:t>
            </a:r>
            <a:r>
              <a:rPr lang="en-US" dirty="0" err="1"/>
              <a:t>badiiy</a:t>
            </a:r>
            <a:r>
              <a:rPr lang="en-US" dirty="0"/>
              <a:t> </a:t>
            </a:r>
            <a:r>
              <a:rPr lang="en-US" dirty="0" err="1"/>
              <a:t>akademiyasi</a:t>
            </a:r>
            <a:r>
              <a:rPr lang="en-US" dirty="0"/>
              <a:t> </a:t>
            </a:r>
            <a:r>
              <a:rPr lang="en-US" dirty="0" err="1"/>
              <a:t>Oltin</a:t>
            </a:r>
            <a:r>
              <a:rPr lang="en-US" dirty="0"/>
              <a:t> </a:t>
            </a:r>
            <a:r>
              <a:rPr lang="en-US" dirty="0" err="1"/>
              <a:t>medaliga</a:t>
            </a:r>
            <a:r>
              <a:rPr lang="en-US" dirty="0"/>
              <a:t> </a:t>
            </a:r>
            <a:r>
              <a:rPr lang="en-US" dirty="0" err="1"/>
              <a:t>sazovor</a:t>
            </a:r>
            <a:r>
              <a:rPr lang="en-US" dirty="0"/>
              <a:t> </a:t>
            </a:r>
            <a:r>
              <a:rPr lang="en-US" dirty="0" err="1"/>
              <a:t>bo‘ldi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 “</a:t>
            </a:r>
            <a:r>
              <a:rPr lang="en-US" dirty="0" err="1"/>
              <a:t>O‘zbekiston</a:t>
            </a:r>
            <a:r>
              <a:rPr lang="en-US" dirty="0"/>
              <a:t> </a:t>
            </a:r>
            <a:r>
              <a:rPr lang="en-US" dirty="0" err="1"/>
              <a:t>san’ati</a:t>
            </a:r>
            <a:r>
              <a:rPr lang="en-US" dirty="0"/>
              <a:t>” </a:t>
            </a:r>
            <a:r>
              <a:rPr lang="en-US" dirty="0" err="1"/>
              <a:t>monografiyasi</a:t>
            </a:r>
            <a:r>
              <a:rPr lang="en-US" dirty="0"/>
              <a:t> </a:t>
            </a:r>
            <a:r>
              <a:rPr lang="en-US" dirty="0" err="1"/>
              <a:t>muallifi</a:t>
            </a:r>
            <a:r>
              <a:rPr lang="en-US" dirty="0"/>
              <a:t> </a:t>
            </a:r>
            <a:r>
              <a:rPr lang="en-US" dirty="0" err="1"/>
              <a:t>sanalib</a:t>
            </a:r>
            <a:r>
              <a:rPr lang="en-US" dirty="0"/>
              <a:t>, </a:t>
            </a:r>
            <a:r>
              <a:rPr lang="en-US" dirty="0" err="1"/>
              <a:t>arxeologiya</a:t>
            </a:r>
            <a:r>
              <a:rPr lang="en-US" dirty="0"/>
              <a:t> </a:t>
            </a:r>
            <a:r>
              <a:rPr lang="en-US" dirty="0" err="1"/>
              <a:t>darsligi</a:t>
            </a:r>
            <a:r>
              <a:rPr lang="en-US" dirty="0"/>
              <a:t> </a:t>
            </a:r>
            <a:r>
              <a:rPr lang="en-US" dirty="0" err="1"/>
              <a:t>bo‘lib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qator</a:t>
            </a:r>
            <a:r>
              <a:rPr lang="en-US" dirty="0"/>
              <a:t> </a:t>
            </a:r>
            <a:r>
              <a:rPr lang="en-US" dirty="0" err="1"/>
              <a:t>O‘rta</a:t>
            </a:r>
            <a:r>
              <a:rPr lang="en-US" dirty="0"/>
              <a:t> </a:t>
            </a:r>
            <a:r>
              <a:rPr lang="en-US" dirty="0" err="1"/>
              <a:t>Osiyo</a:t>
            </a:r>
            <a:r>
              <a:rPr lang="en-US" dirty="0"/>
              <a:t> </a:t>
            </a:r>
            <a:r>
              <a:rPr lang="en-US" dirty="0" err="1"/>
              <a:t>mamlakatlari</a:t>
            </a:r>
            <a:r>
              <a:rPr lang="en-US" dirty="0"/>
              <a:t> </a:t>
            </a:r>
            <a:r>
              <a:rPr lang="en-US" dirty="0" err="1"/>
              <a:t>OTMlariga</a:t>
            </a:r>
            <a:r>
              <a:rPr lang="en-US" dirty="0"/>
              <a:t> </a:t>
            </a:r>
            <a:r>
              <a:rPr lang="en-US" dirty="0" err="1"/>
              <a:t>mo‘ljallangan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rahbarligi</a:t>
            </a:r>
            <a:r>
              <a:rPr lang="en-US" dirty="0"/>
              <a:t> </a:t>
            </a:r>
            <a:r>
              <a:rPr lang="en-US" dirty="0" err="1"/>
              <a:t>ostidagi</a:t>
            </a:r>
            <a:r>
              <a:rPr lang="en-US" dirty="0"/>
              <a:t> </a:t>
            </a:r>
            <a:r>
              <a:rPr lang="en-US" dirty="0" err="1"/>
              <a:t>mutaxassislar</a:t>
            </a:r>
            <a:r>
              <a:rPr lang="en-US" dirty="0"/>
              <a:t> </a:t>
            </a:r>
            <a:r>
              <a:rPr lang="en-US" dirty="0" err="1"/>
              <a:t>guruhi</a:t>
            </a:r>
            <a:r>
              <a:rPr lang="en-US" dirty="0"/>
              <a:t> </a:t>
            </a:r>
            <a:r>
              <a:rPr lang="en-US" dirty="0" err="1"/>
              <a:t>O‘zbekiston</a:t>
            </a:r>
            <a:r>
              <a:rPr lang="en-US" dirty="0"/>
              <a:t> </a:t>
            </a:r>
            <a:r>
              <a:rPr lang="en-US" dirty="0" err="1"/>
              <a:t>arxitekturasi</a:t>
            </a:r>
            <a:r>
              <a:rPr lang="en-US" dirty="0"/>
              <a:t> </a:t>
            </a:r>
            <a:r>
              <a:rPr lang="en-US" dirty="0" err="1"/>
              <a:t>yodgorliklari</a:t>
            </a:r>
            <a:r>
              <a:rPr lang="en-US" dirty="0"/>
              <a:t> </a:t>
            </a:r>
            <a:r>
              <a:rPr lang="en-US" dirty="0" err="1"/>
              <a:t>to‘plamining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qancha</a:t>
            </a:r>
            <a:r>
              <a:rPr lang="en-US" dirty="0"/>
              <a:t> tom (</a:t>
            </a:r>
            <a:r>
              <a:rPr lang="en-US" dirty="0" err="1"/>
              <a:t>jild</a:t>
            </a:r>
            <a:r>
              <a:rPr lang="en-US" dirty="0"/>
              <a:t>)</a:t>
            </a:r>
            <a:r>
              <a:rPr lang="en-US" dirty="0" err="1"/>
              <a:t>lari</a:t>
            </a:r>
            <a:r>
              <a:rPr lang="en-US" dirty="0"/>
              <a:t> </a:t>
            </a:r>
            <a:r>
              <a:rPr lang="en-US" dirty="0" err="1"/>
              <a:t>nashrga</a:t>
            </a:r>
            <a:r>
              <a:rPr lang="en-US" dirty="0"/>
              <a:t> </a:t>
            </a:r>
            <a:r>
              <a:rPr lang="en-US" dirty="0" err="1"/>
              <a:t>tayyorlandi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6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. </a:t>
            </a:r>
            <a:r>
              <a:rPr lang="en-US" dirty="0" err="1"/>
              <a:t>San’atshunoslik</a:t>
            </a:r>
            <a:r>
              <a:rPr lang="en-US" dirty="0"/>
              <a:t> </a:t>
            </a:r>
            <a:r>
              <a:rPr lang="en-US" dirty="0" err="1"/>
              <a:t>doktori</a:t>
            </a:r>
            <a:r>
              <a:rPr lang="en-US" dirty="0"/>
              <a:t>, professor, </a:t>
            </a:r>
            <a:r>
              <a:rPr lang="en-US" dirty="0" err="1"/>
              <a:t>O‘zR</a:t>
            </a:r>
            <a:r>
              <a:rPr lang="en-US" dirty="0"/>
              <a:t> FA </a:t>
            </a:r>
            <a:r>
              <a:rPr lang="en-US" dirty="0" err="1"/>
              <a:t>akademigi</a:t>
            </a:r>
            <a:r>
              <a:rPr lang="en-US" dirty="0"/>
              <a:t> (1984 y.), </a:t>
            </a:r>
            <a:r>
              <a:rPr lang="en-US" dirty="0" err="1"/>
              <a:t>san’atshunos</a:t>
            </a:r>
            <a:r>
              <a:rPr lang="en-US" dirty="0"/>
              <a:t>, </a:t>
            </a:r>
            <a:r>
              <a:rPr lang="en-US" dirty="0" err="1"/>
              <a:t>tarixchi</a:t>
            </a:r>
            <a:r>
              <a:rPr lang="en-US" dirty="0"/>
              <a:t>. “</a:t>
            </a:r>
            <a:r>
              <a:rPr lang="en-US" dirty="0" err="1"/>
              <a:t>Navoiy</a:t>
            </a:r>
            <a:r>
              <a:rPr lang="en-US" dirty="0"/>
              <a:t> </a:t>
            </a:r>
            <a:r>
              <a:rPr lang="en-US" dirty="0" err="1"/>
              <a:t>davrida</a:t>
            </a:r>
            <a:r>
              <a:rPr lang="en-US" dirty="0"/>
              <a:t> </a:t>
            </a:r>
            <a:r>
              <a:rPr lang="en-US" dirty="0" err="1"/>
              <a:t>O‘rta</a:t>
            </a:r>
            <a:r>
              <a:rPr lang="en-US" dirty="0"/>
              <a:t> </a:t>
            </a:r>
            <a:r>
              <a:rPr lang="en-US" dirty="0" err="1"/>
              <a:t>Osiyo</a:t>
            </a:r>
            <a:r>
              <a:rPr lang="en-US" dirty="0"/>
              <a:t> </a:t>
            </a:r>
            <a:r>
              <a:rPr lang="en-US" dirty="0" err="1"/>
              <a:t>me’morchiligi</a:t>
            </a:r>
            <a:r>
              <a:rPr lang="en-US" dirty="0"/>
              <a:t>” </a:t>
            </a:r>
            <a:r>
              <a:rPr lang="en-US" dirty="0" err="1"/>
              <a:t>mavzusida</a:t>
            </a:r>
            <a:r>
              <a:rPr lang="en-US" dirty="0"/>
              <a:t> </a:t>
            </a:r>
            <a:r>
              <a:rPr lang="en-US" dirty="0" err="1"/>
              <a:t>nomzodlik</a:t>
            </a:r>
            <a:r>
              <a:rPr lang="en-US" dirty="0"/>
              <a:t> </a:t>
            </a:r>
            <a:r>
              <a:rPr lang="en-US" dirty="0" err="1"/>
              <a:t>ishini</a:t>
            </a:r>
            <a:r>
              <a:rPr lang="en-US" dirty="0"/>
              <a:t> </a:t>
            </a:r>
            <a:r>
              <a:rPr lang="en-US" dirty="0" err="1"/>
              <a:t>yoqlagan</a:t>
            </a:r>
            <a:r>
              <a:rPr lang="en-US" dirty="0"/>
              <a:t>. 1960 </a:t>
            </a:r>
            <a:r>
              <a:rPr lang="en-US" dirty="0" err="1"/>
              <a:t>yildan</a:t>
            </a:r>
            <a:r>
              <a:rPr lang="en-US" dirty="0"/>
              <a:t> </a:t>
            </a:r>
            <a:r>
              <a:rPr lang="en-US" dirty="0" err="1"/>
              <a:t>San’atshunoslik</a:t>
            </a:r>
            <a:r>
              <a:rPr lang="en-US" dirty="0"/>
              <a:t> </a:t>
            </a:r>
            <a:r>
              <a:rPr lang="en-US" dirty="0" err="1"/>
              <a:t>instituti</a:t>
            </a:r>
            <a:r>
              <a:rPr lang="en-US" dirty="0"/>
              <a:t> </a:t>
            </a:r>
            <a:r>
              <a:rPr lang="en-US" dirty="0" err="1"/>
              <a:t>san’at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me’morchilik</a:t>
            </a:r>
            <a:r>
              <a:rPr lang="en-US" dirty="0"/>
              <a:t> </a:t>
            </a:r>
            <a:r>
              <a:rPr lang="en-US" dirty="0" err="1"/>
              <a:t>tarixi</a:t>
            </a:r>
            <a:r>
              <a:rPr lang="en-US" dirty="0"/>
              <a:t> </a:t>
            </a:r>
            <a:r>
              <a:rPr lang="en-US" dirty="0" err="1"/>
              <a:t>bo‘limi</a:t>
            </a:r>
            <a:r>
              <a:rPr lang="en-US" dirty="0"/>
              <a:t> </a:t>
            </a:r>
            <a:r>
              <a:rPr lang="en-US" dirty="0" err="1"/>
              <a:t>boshlig‘i</a:t>
            </a:r>
            <a:r>
              <a:rPr lang="en-US" dirty="0"/>
              <a:t> </a:t>
            </a:r>
            <a:r>
              <a:rPr lang="en-US" dirty="0" err="1"/>
              <a:t>vazifasida</a:t>
            </a:r>
            <a:r>
              <a:rPr lang="en-US" dirty="0"/>
              <a:t> </a:t>
            </a:r>
            <a:r>
              <a:rPr lang="en-US" dirty="0" err="1"/>
              <a:t>faoliyat</a:t>
            </a:r>
            <a:r>
              <a:rPr lang="en-US" dirty="0"/>
              <a:t> </a:t>
            </a:r>
            <a:r>
              <a:rPr lang="en-US" dirty="0" err="1"/>
              <a:t>olib</a:t>
            </a:r>
            <a:r>
              <a:rPr lang="en-US" dirty="0"/>
              <a:t> </a:t>
            </a:r>
            <a:r>
              <a:rPr lang="en-US" dirty="0" err="1"/>
              <a:t>bordi</a:t>
            </a:r>
            <a:r>
              <a:rPr lang="en-US" dirty="0"/>
              <a:t>. </a:t>
            </a:r>
            <a:r>
              <a:rPr lang="en-US" dirty="0" err="1"/>
              <a:t>Ushbu</a:t>
            </a:r>
            <a:r>
              <a:rPr lang="en-US" dirty="0"/>
              <a:t> </a:t>
            </a:r>
            <a:r>
              <a:rPr lang="en-US" dirty="0" err="1"/>
              <a:t>bo‘limning</a:t>
            </a:r>
            <a:r>
              <a:rPr lang="en-US" dirty="0"/>
              <a:t> </a:t>
            </a:r>
            <a:r>
              <a:rPr lang="en-US" dirty="0" err="1"/>
              <a:t>olib</a:t>
            </a:r>
            <a:r>
              <a:rPr lang="en-US" dirty="0"/>
              <a:t> </a:t>
            </a:r>
            <a:r>
              <a:rPr lang="en-US" dirty="0" err="1"/>
              <a:t>borgan</a:t>
            </a:r>
            <a:r>
              <a:rPr lang="en-US" dirty="0"/>
              <a:t> </a:t>
            </a:r>
            <a:r>
              <a:rPr lang="en-US" dirty="0" err="1"/>
              <a:t>katta</a:t>
            </a:r>
            <a:r>
              <a:rPr lang="en-US" dirty="0"/>
              <a:t> </a:t>
            </a:r>
            <a:r>
              <a:rPr lang="en-US" dirty="0" err="1"/>
              <a:t>miqyosdagi</a:t>
            </a:r>
            <a:r>
              <a:rPr lang="en-US" dirty="0"/>
              <a:t> </a:t>
            </a:r>
            <a:r>
              <a:rPr lang="en-US" dirty="0" err="1"/>
              <a:t>arxeologik</a:t>
            </a:r>
            <a:r>
              <a:rPr lang="en-US" dirty="0"/>
              <a:t> </a:t>
            </a:r>
            <a:r>
              <a:rPr lang="en-US" dirty="0" err="1"/>
              <a:t>tadqiqotlari</a:t>
            </a:r>
            <a:r>
              <a:rPr lang="en-US" dirty="0"/>
              <a:t> </a:t>
            </a:r>
            <a:r>
              <a:rPr lang="en-US" dirty="0" err="1"/>
              <a:t>natijasida</a:t>
            </a:r>
            <a:r>
              <a:rPr lang="en-US" dirty="0"/>
              <a:t> </a:t>
            </a:r>
            <a:r>
              <a:rPr lang="en-US" dirty="0" err="1"/>
              <a:t>Xolchayon</a:t>
            </a:r>
            <a:r>
              <a:rPr lang="en-US" dirty="0"/>
              <a:t>, </a:t>
            </a:r>
            <a:r>
              <a:rPr lang="en-US" dirty="0" err="1"/>
              <a:t>Dalvarzintepa</a:t>
            </a:r>
            <a:r>
              <a:rPr lang="en-US" dirty="0"/>
              <a:t> </a:t>
            </a:r>
            <a:r>
              <a:rPr lang="en-US" dirty="0" err="1"/>
              <a:t>kabi</a:t>
            </a:r>
            <a:r>
              <a:rPr lang="en-US" dirty="0"/>
              <a:t> </a:t>
            </a:r>
            <a:r>
              <a:rPr lang="en-US" dirty="0" err="1"/>
              <a:t>noyob</a:t>
            </a:r>
            <a:r>
              <a:rPr lang="en-US" dirty="0"/>
              <a:t> </a:t>
            </a:r>
            <a:r>
              <a:rPr lang="en-US" dirty="0" err="1"/>
              <a:t>yodgorliklar</a:t>
            </a:r>
            <a:r>
              <a:rPr lang="en-US" dirty="0"/>
              <a:t> </a:t>
            </a:r>
            <a:r>
              <a:rPr lang="en-US" dirty="0" err="1"/>
              <a:t>ochib</a:t>
            </a:r>
            <a:r>
              <a:rPr lang="en-US" dirty="0"/>
              <a:t> </a:t>
            </a:r>
            <a:r>
              <a:rPr lang="en-US" dirty="0" err="1"/>
              <a:t>o‘rganilib</a:t>
            </a:r>
            <a:r>
              <a:rPr lang="en-US" dirty="0"/>
              <a:t>, </a:t>
            </a:r>
            <a:r>
              <a:rPr lang="en-US" dirty="0" err="1"/>
              <a:t>fanga</a:t>
            </a:r>
            <a:r>
              <a:rPr lang="en-US" dirty="0"/>
              <a:t> </a:t>
            </a:r>
            <a:r>
              <a:rPr lang="en-US" dirty="0" err="1"/>
              <a:t>katta</a:t>
            </a:r>
            <a:r>
              <a:rPr lang="en-US" dirty="0"/>
              <a:t> </a:t>
            </a:r>
            <a:r>
              <a:rPr lang="en-US" dirty="0" err="1"/>
              <a:t>yangiliklar</a:t>
            </a:r>
            <a:r>
              <a:rPr lang="en-US" dirty="0"/>
              <a:t> </a:t>
            </a:r>
            <a:r>
              <a:rPr lang="en-US" dirty="0" err="1"/>
              <a:t>kiritildi</a:t>
            </a:r>
            <a:r>
              <a:rPr lang="en-US" dirty="0"/>
              <a:t>. </a:t>
            </a:r>
            <a:r>
              <a:rPr lang="en-US" dirty="0" err="1"/>
              <a:t>Uning</a:t>
            </a:r>
            <a:r>
              <a:rPr lang="en-US" dirty="0"/>
              <a:t> </a:t>
            </a:r>
            <a:r>
              <a:rPr lang="en-US" dirty="0" err="1"/>
              <a:t>kushonlar</a:t>
            </a:r>
            <a:r>
              <a:rPr lang="en-US" dirty="0"/>
              <a:t> </a:t>
            </a:r>
            <a:r>
              <a:rPr lang="en-US" dirty="0" err="1"/>
              <a:t>davri</a:t>
            </a:r>
            <a:r>
              <a:rPr lang="en-US" dirty="0"/>
              <a:t> </a:t>
            </a:r>
            <a:r>
              <a:rPr lang="en-US" dirty="0" err="1"/>
              <a:t>san’atshunosligi</a:t>
            </a:r>
            <a:r>
              <a:rPr lang="en-US" dirty="0"/>
              <a:t> </a:t>
            </a:r>
            <a:r>
              <a:rPr lang="en-US" dirty="0" err="1"/>
              <a:t>bo‘yicha</a:t>
            </a:r>
            <a:r>
              <a:rPr lang="en-US" dirty="0"/>
              <a:t> </a:t>
            </a:r>
            <a:r>
              <a:rPr lang="en-US" dirty="0" err="1"/>
              <a:t>g‘oyalari</a:t>
            </a:r>
            <a:r>
              <a:rPr lang="en-US" dirty="0"/>
              <a:t> </a:t>
            </a:r>
            <a:r>
              <a:rPr lang="en-US" dirty="0" err="1"/>
              <a:t>dunyo</a:t>
            </a:r>
            <a:r>
              <a:rPr lang="en-US" dirty="0"/>
              <a:t> </a:t>
            </a:r>
            <a:r>
              <a:rPr lang="en-US" dirty="0" err="1"/>
              <a:t>faniga</a:t>
            </a:r>
            <a:r>
              <a:rPr lang="en-US" dirty="0"/>
              <a:t> </a:t>
            </a:r>
            <a:r>
              <a:rPr lang="en-US" dirty="0" err="1"/>
              <a:t>keng</a:t>
            </a:r>
            <a:r>
              <a:rPr lang="en-US" dirty="0"/>
              <a:t> </a:t>
            </a:r>
            <a:r>
              <a:rPr lang="en-US" dirty="0" err="1"/>
              <a:t>tarqaldi</a:t>
            </a:r>
            <a:r>
              <a:rPr lang="en-US" dirty="0"/>
              <a:t>. </a:t>
            </a:r>
            <a:r>
              <a:rPr lang="en-US" dirty="0" err="1"/>
              <a:t>Tarixiy-madaniy</a:t>
            </a:r>
            <a:r>
              <a:rPr lang="en-US" dirty="0"/>
              <a:t> </a:t>
            </a:r>
            <a:r>
              <a:rPr lang="en-US" dirty="0" err="1"/>
              <a:t>jarayonlarning</a:t>
            </a:r>
            <a:r>
              <a:rPr lang="en-US" dirty="0"/>
              <a:t> </a:t>
            </a:r>
            <a:r>
              <a:rPr lang="en-US" dirty="0" err="1"/>
              <a:t>umumlashgan</a:t>
            </a:r>
            <a:r>
              <a:rPr lang="en-US" dirty="0"/>
              <a:t> </a:t>
            </a:r>
            <a:r>
              <a:rPr lang="en-US" dirty="0" err="1"/>
              <a:t>konsepsiyasi</a:t>
            </a:r>
            <a:r>
              <a:rPr lang="en-US" dirty="0"/>
              <a:t> </a:t>
            </a:r>
            <a:r>
              <a:rPr lang="en-US" dirty="0" err="1"/>
              <a:t>san’atshunoslik</a:t>
            </a:r>
            <a:r>
              <a:rPr lang="en-US" dirty="0"/>
              <a:t> </a:t>
            </a:r>
            <a:r>
              <a:rPr lang="en-US" dirty="0" err="1"/>
              <a:t>fani</a:t>
            </a:r>
            <a:r>
              <a:rPr lang="en-US" dirty="0"/>
              <a:t> </a:t>
            </a:r>
            <a:r>
              <a:rPr lang="en-US" dirty="0" err="1"/>
              <a:t>rivojiga</a:t>
            </a:r>
            <a:r>
              <a:rPr lang="en-US" dirty="0"/>
              <a:t> </a:t>
            </a:r>
            <a:r>
              <a:rPr lang="en-US" dirty="0" err="1"/>
              <a:t>katta</a:t>
            </a:r>
            <a:r>
              <a:rPr lang="en-US" dirty="0"/>
              <a:t> </a:t>
            </a:r>
            <a:r>
              <a:rPr lang="en-US" dirty="0" err="1"/>
              <a:t>hissa</a:t>
            </a:r>
            <a:r>
              <a:rPr lang="en-US" dirty="0"/>
              <a:t> </a:t>
            </a:r>
            <a:r>
              <a:rPr lang="en-US" dirty="0" err="1"/>
              <a:t>qo‘shdi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78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1966 </a:t>
            </a:r>
            <a:r>
              <a:rPr lang="en-US" dirty="0" err="1"/>
              <a:t>yildan</a:t>
            </a:r>
            <a:r>
              <a:rPr lang="en-US" dirty="0"/>
              <a:t> </a:t>
            </a:r>
            <a:r>
              <a:rPr lang="en-US" dirty="0" err="1"/>
              <a:t>diqqatga</a:t>
            </a:r>
            <a:r>
              <a:rPr lang="en-US" dirty="0"/>
              <a:t> </a:t>
            </a:r>
            <a:r>
              <a:rPr lang="en-US" dirty="0" err="1"/>
              <a:t>sazovor</a:t>
            </a:r>
            <a:r>
              <a:rPr lang="en-US" dirty="0"/>
              <a:t> </a:t>
            </a:r>
            <a:r>
              <a:rPr lang="en-US" dirty="0" err="1"/>
              <a:t>joylar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yodgorliklarni</a:t>
            </a:r>
            <a:r>
              <a:rPr lang="en-US" dirty="0"/>
              <a:t> </a:t>
            </a:r>
            <a:r>
              <a:rPr lang="en-US" dirty="0" err="1"/>
              <a:t>saqlash</a:t>
            </a:r>
            <a:r>
              <a:rPr lang="en-US" dirty="0"/>
              <a:t> </a:t>
            </a:r>
            <a:r>
              <a:rPr lang="en-US" dirty="0" err="1"/>
              <a:t>Xalqaro</a:t>
            </a:r>
            <a:r>
              <a:rPr lang="en-US" dirty="0"/>
              <a:t> </a:t>
            </a:r>
            <a:r>
              <a:rPr lang="en-US" dirty="0" err="1"/>
              <a:t>Kengashi</a:t>
            </a:r>
            <a:r>
              <a:rPr lang="en-US" dirty="0"/>
              <a:t> </a:t>
            </a:r>
            <a:r>
              <a:rPr lang="en-US" dirty="0" err="1"/>
              <a:t>a’zosi</a:t>
            </a:r>
            <a:r>
              <a:rPr lang="en-US" dirty="0"/>
              <a:t> </a:t>
            </a:r>
            <a:r>
              <a:rPr lang="en-US" dirty="0" err="1"/>
              <a:t>bo‘ldi</a:t>
            </a:r>
            <a:r>
              <a:rPr lang="en-US" dirty="0"/>
              <a:t>. (International Council of Monuments and Sites. I CJMJS). G.A. </a:t>
            </a:r>
            <a:r>
              <a:rPr lang="en-US" dirty="0" err="1"/>
              <a:t>Pugachenkova</a:t>
            </a:r>
            <a:r>
              <a:rPr lang="en-US" dirty="0"/>
              <a:t> – Strasburg </a:t>
            </a:r>
            <a:r>
              <a:rPr lang="en-US" dirty="0" err="1"/>
              <a:t>Universiteti</a:t>
            </a:r>
            <a:r>
              <a:rPr lang="en-US" dirty="0"/>
              <a:t> </a:t>
            </a:r>
            <a:r>
              <a:rPr lang="en-US" dirty="0" err="1"/>
              <a:t>faxriy</a:t>
            </a:r>
            <a:r>
              <a:rPr lang="en-US" dirty="0"/>
              <a:t> </a:t>
            </a:r>
            <a:r>
              <a:rPr lang="en-US" dirty="0" err="1"/>
              <a:t>doktori</a:t>
            </a:r>
            <a:r>
              <a:rPr lang="en-US" dirty="0"/>
              <a:t>, </a:t>
            </a:r>
            <a:r>
              <a:rPr lang="en-US" dirty="0" err="1"/>
              <a:t>Germaniya</a:t>
            </a:r>
            <a:r>
              <a:rPr lang="en-US" dirty="0"/>
              <a:t> </a:t>
            </a:r>
            <a:r>
              <a:rPr lang="en-US" dirty="0" err="1"/>
              <a:t>Arxeologiya</a:t>
            </a:r>
            <a:r>
              <a:rPr lang="en-US" dirty="0"/>
              <a:t> </a:t>
            </a:r>
            <a:r>
              <a:rPr lang="en-US" dirty="0" err="1"/>
              <a:t>instituti</a:t>
            </a:r>
            <a:r>
              <a:rPr lang="en-US" dirty="0"/>
              <a:t> </a:t>
            </a:r>
            <a:r>
              <a:rPr lang="en-US" dirty="0" err="1"/>
              <a:t>muxbir</a:t>
            </a:r>
            <a:r>
              <a:rPr lang="en-US" dirty="0"/>
              <a:t> </a:t>
            </a:r>
            <a:r>
              <a:rPr lang="en-US" dirty="0" err="1"/>
              <a:t>a’zosi</a:t>
            </a:r>
            <a:r>
              <a:rPr lang="en-US" dirty="0"/>
              <a:t>, </a:t>
            </a:r>
            <a:r>
              <a:rPr lang="en-US" dirty="0" err="1"/>
              <a:t>O‘rta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Uzoq</a:t>
            </a:r>
            <a:r>
              <a:rPr lang="en-US" dirty="0"/>
              <a:t> </a:t>
            </a:r>
            <a:r>
              <a:rPr lang="en-US" dirty="0" err="1"/>
              <a:t>Sharq</a:t>
            </a:r>
            <a:r>
              <a:rPr lang="en-US" dirty="0"/>
              <a:t> </a:t>
            </a:r>
            <a:r>
              <a:rPr lang="en-US" dirty="0" err="1"/>
              <a:t>Italiya</a:t>
            </a:r>
            <a:r>
              <a:rPr lang="en-US" dirty="0"/>
              <a:t> </a:t>
            </a:r>
            <a:r>
              <a:rPr lang="en-US" dirty="0" err="1"/>
              <a:t>instituti</a:t>
            </a:r>
            <a:r>
              <a:rPr lang="en-US" dirty="0"/>
              <a:t> </a:t>
            </a:r>
            <a:r>
              <a:rPr lang="en-US" dirty="0" err="1"/>
              <a:t>muxbir</a:t>
            </a:r>
            <a:r>
              <a:rPr lang="en-US" dirty="0"/>
              <a:t> </a:t>
            </a:r>
            <a:r>
              <a:rPr lang="en-US" dirty="0" err="1"/>
              <a:t>a’zosi</a:t>
            </a:r>
            <a:r>
              <a:rPr lang="en-US" dirty="0"/>
              <a:t>, </a:t>
            </a:r>
            <a:r>
              <a:rPr lang="en-US" dirty="0" err="1"/>
              <a:t>O‘zbekistonda</a:t>
            </a:r>
            <a:r>
              <a:rPr lang="en-US" dirty="0"/>
              <a:t> </a:t>
            </a:r>
            <a:r>
              <a:rPr lang="en-US" dirty="0" err="1"/>
              <a:t>xizmat</a:t>
            </a:r>
            <a:r>
              <a:rPr lang="en-US" dirty="0"/>
              <a:t> </a:t>
            </a:r>
            <a:r>
              <a:rPr lang="en-US" dirty="0" err="1"/>
              <a:t>ko‘rsatgan</a:t>
            </a:r>
            <a:r>
              <a:rPr lang="en-US" dirty="0"/>
              <a:t> fan </a:t>
            </a:r>
            <a:r>
              <a:rPr lang="en-US" dirty="0" err="1"/>
              <a:t>arbobi</a:t>
            </a:r>
            <a:r>
              <a:rPr lang="en-US" dirty="0"/>
              <a:t>, “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palma</a:t>
            </a:r>
            <a:r>
              <a:rPr lang="en-US" dirty="0"/>
              <a:t>” </a:t>
            </a:r>
            <a:r>
              <a:rPr lang="en-US" dirty="0" err="1"/>
              <a:t>fransuz</a:t>
            </a:r>
            <a:r>
              <a:rPr lang="en-US" dirty="0"/>
              <a:t> </a:t>
            </a:r>
            <a:r>
              <a:rPr lang="en-US" dirty="0" err="1"/>
              <a:t>ordeni</a:t>
            </a:r>
            <a:r>
              <a:rPr lang="en-US" dirty="0"/>
              <a:t> </a:t>
            </a:r>
            <a:r>
              <a:rPr lang="en-US" dirty="0" err="1"/>
              <a:t>kavaleri</a:t>
            </a:r>
            <a:r>
              <a:rPr lang="en-US" dirty="0"/>
              <a:t>, Hamza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Beruniy</a:t>
            </a:r>
            <a:r>
              <a:rPr lang="en-US" dirty="0"/>
              <a:t> </a:t>
            </a:r>
            <a:r>
              <a:rPr lang="en-US" dirty="0" err="1"/>
              <a:t>nomidagi</a:t>
            </a:r>
            <a:r>
              <a:rPr lang="en-US" dirty="0"/>
              <a:t> </a:t>
            </a:r>
            <a:r>
              <a:rPr lang="en-US" dirty="0" err="1"/>
              <a:t>davlat</a:t>
            </a:r>
            <a:r>
              <a:rPr lang="en-US" dirty="0"/>
              <a:t> </a:t>
            </a:r>
            <a:r>
              <a:rPr lang="en-US" dirty="0" err="1"/>
              <a:t>mukofotining</a:t>
            </a:r>
            <a:r>
              <a:rPr lang="en-US" dirty="0"/>
              <a:t> </a:t>
            </a:r>
            <a:r>
              <a:rPr lang="en-US" dirty="0" err="1"/>
              <a:t>ikki</a:t>
            </a:r>
            <a:r>
              <a:rPr lang="en-US" dirty="0"/>
              <a:t> </a:t>
            </a:r>
            <a:r>
              <a:rPr lang="en-US" dirty="0" err="1"/>
              <a:t>karra</a:t>
            </a:r>
            <a:r>
              <a:rPr lang="en-US" dirty="0"/>
              <a:t> </a:t>
            </a:r>
            <a:r>
              <a:rPr lang="en-US" dirty="0" err="1"/>
              <a:t>laureati</a:t>
            </a:r>
            <a:r>
              <a:rPr lang="en-US" dirty="0"/>
              <a:t>. 1994 y. G.A. </a:t>
            </a:r>
            <a:r>
              <a:rPr lang="en-US" dirty="0" err="1"/>
              <a:t>Pugachenkova</a:t>
            </a:r>
            <a:r>
              <a:rPr lang="en-US" dirty="0"/>
              <a:t> </a:t>
            </a:r>
            <a:r>
              <a:rPr lang="en-US" dirty="0" err="1"/>
              <a:t>Arxeologiya</a:t>
            </a:r>
            <a:r>
              <a:rPr lang="en-US" dirty="0"/>
              <a:t> </a:t>
            </a:r>
            <a:r>
              <a:rPr lang="en-US" dirty="0" err="1"/>
              <a:t>instituti</a:t>
            </a:r>
            <a:r>
              <a:rPr lang="en-US" dirty="0"/>
              <a:t> </a:t>
            </a:r>
            <a:r>
              <a:rPr lang="en-US" dirty="0" err="1"/>
              <a:t>yetakchi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xodimi</a:t>
            </a:r>
            <a:r>
              <a:rPr lang="en-US" dirty="0"/>
              <a:t> </a:t>
            </a:r>
            <a:r>
              <a:rPr lang="en-US" dirty="0" err="1"/>
              <a:t>bo‘lib</a:t>
            </a:r>
            <a:r>
              <a:rPr lang="en-US" dirty="0"/>
              <a:t> </a:t>
            </a:r>
            <a:r>
              <a:rPr lang="en-US" dirty="0" err="1"/>
              <a:t>ishladi</a:t>
            </a:r>
            <a:r>
              <a:rPr lang="en-US" dirty="0"/>
              <a:t>. </a:t>
            </a:r>
            <a:r>
              <a:rPr lang="en-US" dirty="0" err="1"/>
              <a:t>Olimaning</a:t>
            </a:r>
            <a:r>
              <a:rPr lang="en-US" dirty="0"/>
              <a:t> </a:t>
            </a:r>
            <a:r>
              <a:rPr lang="en-US" dirty="0" err="1"/>
              <a:t>Sharq</a:t>
            </a:r>
            <a:r>
              <a:rPr lang="en-US" dirty="0"/>
              <a:t> </a:t>
            </a:r>
            <a:r>
              <a:rPr lang="en-US" dirty="0" err="1"/>
              <a:t>xalqlari</a:t>
            </a:r>
            <a:r>
              <a:rPr lang="en-US" dirty="0"/>
              <a:t> </a:t>
            </a:r>
            <a:r>
              <a:rPr lang="en-US" dirty="0" err="1"/>
              <a:t>me’morchilik</a:t>
            </a:r>
            <a:r>
              <a:rPr lang="en-US" dirty="0"/>
              <a:t> </a:t>
            </a:r>
            <a:r>
              <a:rPr lang="en-US" dirty="0" err="1"/>
              <a:t>tarixi</a:t>
            </a:r>
            <a:r>
              <a:rPr lang="en-US" dirty="0"/>
              <a:t>, </a:t>
            </a:r>
            <a:r>
              <a:rPr lang="en-US" dirty="0" err="1"/>
              <a:t>tasviriy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amaliy</a:t>
            </a:r>
            <a:r>
              <a:rPr lang="en-US" dirty="0"/>
              <a:t> </a:t>
            </a:r>
            <a:r>
              <a:rPr lang="en-US" dirty="0" err="1"/>
              <a:t>san’ati</a:t>
            </a:r>
            <a:r>
              <a:rPr lang="en-US" dirty="0"/>
              <a:t> </a:t>
            </a:r>
            <a:r>
              <a:rPr lang="en-US" dirty="0" err="1"/>
              <a:t>tarixi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arxeologiyasiga</a:t>
            </a:r>
            <a:r>
              <a:rPr lang="en-US" dirty="0"/>
              <a:t> </a:t>
            </a:r>
            <a:r>
              <a:rPr lang="en-US" dirty="0" err="1"/>
              <a:t>bag‘ishlangan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1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, </a:t>
            </a:r>
            <a:r>
              <a:rPr lang="en-US" dirty="0" err="1"/>
              <a:t>Baqtriya</a:t>
            </a:r>
            <a:r>
              <a:rPr lang="en-US" dirty="0"/>
              <a:t>, </a:t>
            </a:r>
            <a:r>
              <a:rPr lang="en-US" dirty="0" err="1"/>
              <a:t>Parfiyaning</a:t>
            </a:r>
            <a:r>
              <a:rPr lang="en-US" dirty="0"/>
              <a:t> </a:t>
            </a:r>
            <a:r>
              <a:rPr lang="en-US" dirty="0" err="1"/>
              <a:t>Gandhara</a:t>
            </a:r>
            <a:r>
              <a:rPr lang="en-US" dirty="0"/>
              <a:t> </a:t>
            </a:r>
            <a:r>
              <a:rPr lang="en-US" dirty="0" err="1"/>
              <a:t>sanʼatiga</a:t>
            </a:r>
            <a:r>
              <a:rPr lang="en-US" dirty="0"/>
              <a:t> </a:t>
            </a:r>
            <a:r>
              <a:rPr lang="en-US" dirty="0" err="1"/>
              <a:t>qoʻshgan</a:t>
            </a:r>
            <a:r>
              <a:rPr lang="en-US" dirty="0"/>
              <a:t> </a:t>
            </a:r>
            <a:r>
              <a:rPr lang="en-US" dirty="0" err="1"/>
              <a:t>hissalari</a:t>
            </a:r>
            <a:r>
              <a:rPr lang="en-US" dirty="0"/>
              <a:t>)</a:t>
            </a:r>
            <a:r>
              <a:rPr lang="en-US" dirty="0" err="1"/>
              <a:t>ni</a:t>
            </a:r>
            <a:r>
              <a:rPr lang="en-US" dirty="0"/>
              <a:t>, </a:t>
            </a:r>
            <a:r>
              <a:rPr lang="en-US" dirty="0" err="1"/>
              <a:t>qad</a:t>
            </a:r>
            <a:r>
              <a:rPr lang="en-US" dirty="0"/>
              <a:t>. </a:t>
            </a:r>
            <a:r>
              <a:rPr lang="en-US" dirty="0" err="1"/>
              <a:t>sanʼat</a:t>
            </a:r>
            <a:r>
              <a:rPr lang="en-US" dirty="0"/>
              <a:t> </a:t>
            </a:r>
            <a:r>
              <a:rPr lang="en-US" dirty="0" err="1"/>
              <a:t>osori</a:t>
            </a:r>
            <a:r>
              <a:rPr lang="en-US" dirty="0"/>
              <a:t> </a:t>
            </a:r>
            <a:r>
              <a:rPr lang="en-US" dirty="0" err="1"/>
              <a:t>atiqalari</a:t>
            </a:r>
            <a:r>
              <a:rPr lang="en-US" dirty="0"/>
              <a:t> (</a:t>
            </a:r>
            <a:r>
              <a:rPr lang="en-US" dirty="0" err="1"/>
              <a:t>Oʻrta</a:t>
            </a:r>
            <a:r>
              <a:rPr lang="en-US" dirty="0"/>
              <a:t> </a:t>
            </a:r>
            <a:r>
              <a:rPr lang="en-US" dirty="0" err="1"/>
              <a:t>Osiyo</a:t>
            </a:r>
            <a:r>
              <a:rPr lang="en-US" dirty="0"/>
              <a:t> </a:t>
            </a:r>
            <a:r>
              <a:rPr lang="en-US" dirty="0" err="1"/>
              <a:t>gliptikasi</a:t>
            </a:r>
            <a:r>
              <a:rPr lang="en-US" dirty="0"/>
              <a:t>, </a:t>
            </a:r>
            <a:r>
              <a:rPr lang="en-US" dirty="0" err="1"/>
              <a:t>kdd</a:t>
            </a:r>
            <a:r>
              <a:rPr lang="en-US" dirty="0"/>
              <a:t>. </a:t>
            </a:r>
            <a:r>
              <a:rPr lang="en-US" dirty="0" err="1"/>
              <a:t>haykal-taroshligi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boshqalar</a:t>
            </a:r>
            <a:r>
              <a:rPr lang="en-US" dirty="0"/>
              <a:t>)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miniatyura</a:t>
            </a:r>
            <a:r>
              <a:rPr lang="en-US" dirty="0"/>
              <a:t> </a:t>
            </a:r>
            <a:r>
              <a:rPr lang="en-US" dirty="0" err="1"/>
              <a:t>sanʼati</a:t>
            </a:r>
            <a:r>
              <a:rPr lang="en-US" dirty="0"/>
              <a:t> (</a:t>
            </a:r>
            <a:r>
              <a:rPr lang="en-US" dirty="0" err="1"/>
              <a:t>xorijda</a:t>
            </a:r>
            <a:r>
              <a:rPr lang="en-US" dirty="0"/>
              <a:t> </a:t>
            </a:r>
            <a:r>
              <a:rPr lang="en-US" dirty="0" err="1"/>
              <a:t>saqlanayotgan</a:t>
            </a:r>
            <a:r>
              <a:rPr lang="en-US" dirty="0"/>
              <a:t> </a:t>
            </a:r>
            <a:r>
              <a:rPr lang="en-US" dirty="0" err="1"/>
              <a:t>Oʻrta</a:t>
            </a:r>
            <a:r>
              <a:rPr lang="en-US" dirty="0"/>
              <a:t> </a:t>
            </a:r>
            <a:r>
              <a:rPr lang="en-US" dirty="0" err="1"/>
              <a:t>Osiyoga</a:t>
            </a:r>
            <a:r>
              <a:rPr lang="en-US" dirty="0"/>
              <a:t> </a:t>
            </a:r>
            <a:r>
              <a:rPr lang="en-US" dirty="0" err="1"/>
              <a:t>oid</a:t>
            </a:r>
            <a:r>
              <a:rPr lang="en-US" dirty="0"/>
              <a:t> </a:t>
            </a:r>
            <a:r>
              <a:rPr lang="en-US" dirty="0" err="1"/>
              <a:t>rasmlar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Oʻzbekistonda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rasmli</a:t>
            </a:r>
            <a:r>
              <a:rPr lang="en-US" dirty="0"/>
              <a:t> </a:t>
            </a:r>
            <a:r>
              <a:rPr lang="en-US" dirty="0" err="1"/>
              <a:t>qoʻlyozmalarni</a:t>
            </a:r>
            <a:r>
              <a:rPr lang="en-US" dirty="0"/>
              <a:t> </a:t>
            </a:r>
            <a:r>
              <a:rPr lang="en-US" dirty="0" err="1"/>
              <a:t>bezagan</a:t>
            </a:r>
            <a:r>
              <a:rPr lang="en-US" dirty="0"/>
              <a:t> mi-</a:t>
            </a:r>
            <a:r>
              <a:rPr lang="en-US" dirty="0" err="1"/>
              <a:t>niatyuralardan</a:t>
            </a:r>
            <a:r>
              <a:rPr lang="en-US" dirty="0"/>
              <a:t> </a:t>
            </a:r>
            <a:r>
              <a:rPr lang="en-US" dirty="0" err="1"/>
              <a:t>Oʻrta</a:t>
            </a:r>
            <a:r>
              <a:rPr lang="en-US" dirty="0"/>
              <a:t> </a:t>
            </a:r>
            <a:r>
              <a:rPr lang="en-US" dirty="0" err="1"/>
              <a:t>Osiyo</a:t>
            </a:r>
            <a:r>
              <a:rPr lang="en-US" dirty="0"/>
              <a:t> </a:t>
            </a:r>
            <a:r>
              <a:rPr lang="en-US" dirty="0" err="1"/>
              <a:t>miniatyura</a:t>
            </a:r>
            <a:r>
              <a:rPr lang="en-US" dirty="0"/>
              <a:t> </a:t>
            </a:r>
            <a:r>
              <a:rPr lang="en-US" dirty="0" err="1"/>
              <a:t>maktabiga</a:t>
            </a:r>
            <a:r>
              <a:rPr lang="en-US" dirty="0"/>
              <a:t> </a:t>
            </a:r>
            <a:r>
              <a:rPr lang="en-US" dirty="0" err="1"/>
              <a:t>tegishlilari</a:t>
            </a:r>
            <a:r>
              <a:rPr lang="en-US" dirty="0"/>
              <a:t>)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tadqiq</a:t>
            </a:r>
            <a:r>
              <a:rPr lang="en-US" dirty="0"/>
              <a:t> </a:t>
            </a:r>
            <a:r>
              <a:rPr lang="en-US" dirty="0" err="1"/>
              <a:t>etgan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65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Fransiyadagi</a:t>
            </a:r>
            <a:r>
              <a:rPr lang="en-US" dirty="0"/>
              <a:t> </a:t>
            </a:r>
            <a:r>
              <a:rPr lang="en-US" u="sng" dirty="0">
                <a:hlinkClick r:id="rId2" tooltip="Strasburg universiteti"/>
              </a:rPr>
              <a:t>Strasburg </a:t>
            </a:r>
            <a:r>
              <a:rPr lang="en-US" u="sng" dirty="0" err="1">
                <a:hlinkClick r:id="rId2" tooltip="Strasburg universiteti"/>
              </a:rPr>
              <a:t>universitetining</a:t>
            </a:r>
            <a:r>
              <a:rPr lang="en-US" dirty="0"/>
              <a:t> </a:t>
            </a:r>
            <a:r>
              <a:rPr lang="en-US" dirty="0" err="1"/>
              <a:t>faxriy</a:t>
            </a:r>
            <a:r>
              <a:rPr lang="en-US" dirty="0"/>
              <a:t> </a:t>
            </a:r>
            <a:r>
              <a:rPr lang="en-US" dirty="0" err="1"/>
              <a:t>doktori</a:t>
            </a:r>
            <a:r>
              <a:rPr lang="en-US" dirty="0"/>
              <a:t> (1976), </a:t>
            </a:r>
            <a:r>
              <a:rPr lang="en-US" dirty="0" err="1"/>
              <a:t>Bokudagi</a:t>
            </a:r>
            <a:r>
              <a:rPr lang="en-US" dirty="0"/>
              <a:t> </a:t>
            </a:r>
            <a:r>
              <a:rPr lang="en-US" dirty="0" err="1"/>
              <a:t>Sharq</a:t>
            </a:r>
            <a:r>
              <a:rPr lang="en-US" dirty="0"/>
              <a:t> </a:t>
            </a:r>
            <a:r>
              <a:rPr lang="en-US" dirty="0" err="1"/>
              <a:t>mamlakatlari</a:t>
            </a:r>
            <a:r>
              <a:rPr lang="en-US" dirty="0"/>
              <a:t> </a:t>
            </a:r>
            <a:r>
              <a:rPr lang="en-US" dirty="0" err="1"/>
              <a:t>xalqaro</a:t>
            </a:r>
            <a:r>
              <a:rPr lang="en-US" dirty="0"/>
              <a:t> </a:t>
            </a:r>
            <a:r>
              <a:rPr lang="en-US" dirty="0" err="1"/>
              <a:t>meʼmorlik</a:t>
            </a:r>
            <a:r>
              <a:rPr lang="en-US" dirty="0"/>
              <a:t> aka-</a:t>
            </a:r>
            <a:r>
              <a:rPr lang="en-US" dirty="0" err="1"/>
              <a:t>demiyasi</a:t>
            </a:r>
            <a:r>
              <a:rPr lang="en-US" dirty="0"/>
              <a:t> </a:t>
            </a:r>
            <a:r>
              <a:rPr lang="en-US" dirty="0" err="1"/>
              <a:t>faxriy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(1999). Hamza (1966)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Beruniy</a:t>
            </a:r>
            <a:r>
              <a:rPr lang="en-US" dirty="0"/>
              <a:t> (1992) </a:t>
            </a:r>
            <a:r>
              <a:rPr lang="en-US" dirty="0" err="1"/>
              <a:t>nomidagi</a:t>
            </a:r>
            <a:r>
              <a:rPr lang="en-US" dirty="0"/>
              <a:t> </a:t>
            </a:r>
            <a:r>
              <a:rPr lang="en-US" dirty="0" err="1"/>
              <a:t>Oʻzbekiston</a:t>
            </a:r>
            <a:r>
              <a:rPr lang="en-US" dirty="0"/>
              <a:t> </a:t>
            </a:r>
            <a:r>
              <a:rPr lang="en-US" dirty="0" err="1"/>
              <a:t>Davlat</a:t>
            </a:r>
            <a:r>
              <a:rPr lang="en-US" dirty="0"/>
              <a:t> </a:t>
            </a:r>
            <a:r>
              <a:rPr lang="en-US" dirty="0" err="1"/>
              <a:t>mukofotlari</a:t>
            </a:r>
            <a:r>
              <a:rPr lang="en-US" dirty="0"/>
              <a:t> </a:t>
            </a:r>
            <a:r>
              <a:rPr lang="en-US" dirty="0" err="1"/>
              <a:t>lau-reati</a:t>
            </a:r>
            <a:r>
              <a:rPr lang="en-US" dirty="0"/>
              <a:t>. "</a:t>
            </a:r>
            <a:r>
              <a:rPr lang="en-US" dirty="0" err="1"/>
              <a:t>Doʻstlik</a:t>
            </a:r>
            <a:r>
              <a:rPr lang="en-US" dirty="0"/>
              <a:t>" (1995) </a:t>
            </a:r>
            <a:r>
              <a:rPr lang="en-US" dirty="0" err="1"/>
              <a:t>va</a:t>
            </a:r>
            <a:r>
              <a:rPr lang="en-US" dirty="0"/>
              <a:t> "</a:t>
            </a:r>
            <a:r>
              <a:rPr lang="en-US" dirty="0" err="1"/>
              <a:t>Buyuk</a:t>
            </a:r>
            <a:r>
              <a:rPr lang="en-US" dirty="0"/>
              <a:t> </a:t>
            </a:r>
            <a:r>
              <a:rPr lang="en-US" dirty="0" err="1"/>
              <a:t>xizmatlari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" (2002) </a:t>
            </a:r>
            <a:r>
              <a:rPr lang="en-US" dirty="0" err="1"/>
              <a:t>ordenlari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mukofotlangan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94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</TotalTime>
  <Words>635</Words>
  <Application>Microsoft Office PowerPoint</Application>
  <PresentationFormat>Произвольный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E’tiboringiz uchun rahmat.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dark</dc:creator>
  <cp:lastModifiedBy>Пользователь</cp:lastModifiedBy>
  <cp:revision>6</cp:revision>
  <dcterms:created xsi:type="dcterms:W3CDTF">2018-12-21T14:30:35Z</dcterms:created>
  <dcterms:modified xsi:type="dcterms:W3CDTF">2018-12-22T07:22:36Z</dcterms:modified>
</cp:coreProperties>
</file>