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4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56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89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95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09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6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75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404040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19" y="1053268"/>
            <a:ext cx="9839960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404040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1198" y="2193145"/>
            <a:ext cx="10649602" cy="358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0" y="1828805"/>
            <a:ext cx="662940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ts val="7800"/>
              </a:lnSpc>
            </a:pPr>
            <a:r>
              <a:rPr lang="en-US" sz="7200" b="0" spc="-55" dirty="0" err="1" smtClean="0">
                <a:solidFill>
                  <a:srgbClr val="252525"/>
                </a:solidFill>
                <a:latin typeface="Bookman Old Style"/>
                <a:cs typeface="Bookman Old Style"/>
              </a:rPr>
              <a:t>Pul</a:t>
            </a:r>
            <a:r>
              <a:rPr lang="en-US" sz="7200" b="0" spc="-55" dirty="0" smtClean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lang="en-US" sz="7200" b="0" spc="-55" dirty="0" err="1">
                <a:solidFill>
                  <a:srgbClr val="252525"/>
                </a:solidFill>
                <a:latin typeface="Bookman Old Style"/>
                <a:cs typeface="Bookman Old Style"/>
              </a:rPr>
              <a:t>islohotlari</a:t>
            </a:r>
            <a:endParaRPr sz="72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63600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8488" y="4498847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107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97" y="0"/>
            <a:ext cx="12190730" cy="6629400"/>
          </a:xfrm>
          <a:custGeom>
            <a:avLst/>
            <a:gdLst/>
            <a:ahLst/>
            <a:cxnLst/>
            <a:rect l="l" t="t" r="r" b="b"/>
            <a:pathLst>
              <a:path w="12190730" h="4953000">
                <a:moveTo>
                  <a:pt x="0" y="4953000"/>
                </a:moveTo>
                <a:lnTo>
                  <a:pt x="12190476" y="4953000"/>
                </a:lnTo>
                <a:lnTo>
                  <a:pt x="12190476" y="0"/>
                </a:lnTo>
                <a:lnTo>
                  <a:pt x="0" y="0"/>
                </a:lnTo>
                <a:lnTo>
                  <a:pt x="0" y="4953000"/>
                </a:lnTo>
              </a:path>
            </a:pathLst>
          </a:custGeom>
          <a:gradFill flip="none" rotWithShape="1">
            <a:gsLst>
              <a:gs pos="0">
                <a:srgbClr val="9BA8B7">
                  <a:tint val="66000"/>
                  <a:satMod val="160000"/>
                </a:srgbClr>
              </a:gs>
              <a:gs pos="50000">
                <a:srgbClr val="9BA8B7">
                  <a:tint val="44500"/>
                  <a:satMod val="160000"/>
                </a:srgbClr>
              </a:gs>
              <a:gs pos="100000">
                <a:srgbClr val="9BA8B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762001"/>
            <a:ext cx="10896600" cy="448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90000"/>
              </a:lnSpc>
            </a:pPr>
            <a:r>
              <a:rPr lang="en-US" sz="3600" b="1" i="1" spc="-80" dirty="0" err="1">
                <a:latin typeface="Bookman Old Style"/>
                <a:cs typeface="Bookman Old Style"/>
              </a:rPr>
              <a:t>Ma’ruza</a:t>
            </a:r>
            <a:r>
              <a:rPr lang="en-US" sz="3600" b="1" i="1" spc="-80" dirty="0">
                <a:latin typeface="Bookman Old Style"/>
                <a:cs typeface="Bookman Old Style"/>
              </a:rPr>
              <a:t> </a:t>
            </a:r>
            <a:r>
              <a:rPr lang="en-US" sz="3600" b="1" i="1" spc="-80" dirty="0" err="1">
                <a:latin typeface="Bookman Old Style"/>
                <a:cs typeface="Bookman Old Style"/>
              </a:rPr>
              <a:t>mashg‘uloti</a:t>
            </a:r>
            <a:r>
              <a:rPr lang="en-US" sz="3600" b="1" i="1" spc="-80" dirty="0">
                <a:latin typeface="Bookman Old Style"/>
                <a:cs typeface="Bookman Old Style"/>
              </a:rPr>
              <a:t>:</a:t>
            </a:r>
            <a:endParaRPr lang="ru-RU" sz="3600" b="1" i="1" spc="-80" dirty="0">
              <a:latin typeface="Bookman Old Style"/>
              <a:cs typeface="Bookman Old Style"/>
            </a:endParaRPr>
          </a:p>
          <a:p>
            <a:pPr marL="12700" marR="5080" indent="635">
              <a:lnSpc>
                <a:spcPct val="90000"/>
              </a:lnSpc>
            </a:pPr>
            <a:endParaRPr lang="ru-RU" sz="3600" i="1" spc="-80" dirty="0">
              <a:latin typeface="Bookman Old Style"/>
              <a:cs typeface="Bookman Old Style"/>
            </a:endParaRPr>
          </a:p>
          <a:p>
            <a:pPr marL="12700" marR="5080" indent="635">
              <a:lnSpc>
                <a:spcPct val="90000"/>
              </a:lnSpc>
            </a:pPr>
            <a:r>
              <a:rPr lang="en-US" sz="3600" i="1" spc="-80" dirty="0">
                <a:latin typeface="Bookman Old Style"/>
                <a:cs typeface="Bookman Old Style"/>
              </a:rPr>
              <a:t>1.	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islohotlarini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amalga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oshirishning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zarurligi</a:t>
            </a:r>
            <a:r>
              <a:rPr lang="en-US" sz="3600" i="1" spc="-80" dirty="0">
                <a:latin typeface="Bookman Old Style"/>
                <a:cs typeface="Bookman Old Style"/>
              </a:rPr>
              <a:t>. </a:t>
            </a:r>
          </a:p>
          <a:p>
            <a:pPr marL="12700" marR="5080" indent="635">
              <a:lnSpc>
                <a:spcPct val="90000"/>
              </a:lnSpc>
            </a:pPr>
            <a:r>
              <a:rPr lang="en-US" sz="3600" i="1" spc="-80" dirty="0">
                <a:latin typeface="Bookman Old Style"/>
                <a:cs typeface="Bookman Old Style"/>
              </a:rPr>
              <a:t>2.	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islohotlari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turlari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ularni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amalga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oshirish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usullari</a:t>
            </a:r>
            <a:r>
              <a:rPr lang="en-US" sz="3600" i="1" spc="-80" dirty="0">
                <a:latin typeface="Bookman Old Style"/>
                <a:cs typeface="Bookman Old Style"/>
              </a:rPr>
              <a:t>. </a:t>
            </a:r>
          </a:p>
          <a:p>
            <a:pPr marL="12700" marR="5080" indent="635">
              <a:lnSpc>
                <a:spcPct val="90000"/>
              </a:lnSpc>
            </a:pPr>
            <a:r>
              <a:rPr lang="en-US" sz="3600" i="1" spc="-80" dirty="0">
                <a:latin typeface="Bookman Old Style"/>
                <a:cs typeface="Bookman Old Style"/>
              </a:rPr>
              <a:t>3.	</a:t>
            </a:r>
            <a:r>
              <a:rPr lang="en-US" sz="3600" i="1" spc="-80" dirty="0" err="1">
                <a:latin typeface="Bookman Old Style"/>
                <a:cs typeface="Bookman Old Style"/>
              </a:rPr>
              <a:t>Denominatsiya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nullifikatsiya</a:t>
            </a:r>
            <a:r>
              <a:rPr lang="en-US" sz="3600" i="1" spc="-80" dirty="0">
                <a:latin typeface="Bookman Old Style"/>
                <a:cs typeface="Bookman Old Style"/>
              </a:rPr>
              <a:t>, </a:t>
            </a:r>
            <a:r>
              <a:rPr lang="en-US" sz="3600" i="1" spc="-80" dirty="0" err="1">
                <a:latin typeface="Bookman Old Style"/>
                <a:cs typeface="Bookman Old Style"/>
              </a:rPr>
              <a:t>uni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amalga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oshirish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tartibi</a:t>
            </a:r>
            <a:r>
              <a:rPr lang="en-US" sz="3600" i="1" spc="-80" dirty="0">
                <a:latin typeface="Bookman Old Style"/>
                <a:cs typeface="Bookman Old Style"/>
              </a:rPr>
              <a:t>. </a:t>
            </a:r>
          </a:p>
          <a:p>
            <a:pPr marL="12700" marR="5080" indent="635">
              <a:lnSpc>
                <a:spcPct val="90000"/>
              </a:lnSpc>
            </a:pPr>
            <a:r>
              <a:rPr lang="en-US" sz="3600" i="1" spc="-80" dirty="0">
                <a:latin typeface="Bookman Old Style"/>
                <a:cs typeface="Bookman Old Style"/>
              </a:rPr>
              <a:t>4.	</a:t>
            </a:r>
            <a:r>
              <a:rPr lang="en-US" sz="3600" i="1" spc="-80" dirty="0" err="1">
                <a:latin typeface="Bookman Old Style"/>
                <a:cs typeface="Bookman Old Style"/>
              </a:rPr>
              <a:t>O‘zbekiston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Respublikasida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amalga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oshirilgan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islohotlari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ularning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o‘ziga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xos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xususiyatlari</a:t>
            </a:r>
            <a:r>
              <a:rPr lang="en-US" sz="3600" i="1" spc="-80" dirty="0">
                <a:latin typeface="Bookman Old Style"/>
                <a:cs typeface="Bookman Old Style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97" y="0"/>
            <a:ext cx="12190730" cy="6629400"/>
          </a:xfrm>
          <a:custGeom>
            <a:avLst/>
            <a:gdLst/>
            <a:ahLst/>
            <a:cxnLst/>
            <a:rect l="l" t="t" r="r" b="b"/>
            <a:pathLst>
              <a:path w="12190730" h="4953000">
                <a:moveTo>
                  <a:pt x="0" y="4953000"/>
                </a:moveTo>
                <a:lnTo>
                  <a:pt x="12190476" y="4953000"/>
                </a:lnTo>
                <a:lnTo>
                  <a:pt x="12190476" y="0"/>
                </a:lnTo>
                <a:lnTo>
                  <a:pt x="0" y="0"/>
                </a:lnTo>
                <a:lnTo>
                  <a:pt x="0" y="4953000"/>
                </a:lnTo>
              </a:path>
            </a:pathLst>
          </a:custGeom>
          <a:gradFill flip="none" rotWithShape="1">
            <a:gsLst>
              <a:gs pos="0">
                <a:srgbClr val="9BA8B7">
                  <a:tint val="66000"/>
                  <a:satMod val="160000"/>
                </a:srgbClr>
              </a:gs>
              <a:gs pos="50000">
                <a:srgbClr val="9BA8B7">
                  <a:tint val="44500"/>
                  <a:satMod val="160000"/>
                </a:srgbClr>
              </a:gs>
              <a:gs pos="100000">
                <a:srgbClr val="9BA8B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762001"/>
            <a:ext cx="10896600" cy="5484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90000"/>
              </a:lnSpc>
            </a:pPr>
            <a:r>
              <a:rPr lang="en-US" sz="3600" b="1" i="1" spc="-80" dirty="0" err="1">
                <a:latin typeface="Bookman Old Style"/>
                <a:cs typeface="Bookman Old Style"/>
              </a:rPr>
              <a:t>Pul</a:t>
            </a:r>
            <a:r>
              <a:rPr lang="en-US" sz="3600" b="1" i="1" spc="-80" dirty="0">
                <a:latin typeface="Bookman Old Style"/>
                <a:cs typeface="Bookman Old Style"/>
              </a:rPr>
              <a:t> </a:t>
            </a:r>
            <a:r>
              <a:rPr lang="en-US" sz="3600" b="1" i="1" spc="-80" dirty="0" err="1">
                <a:latin typeface="Bookman Old Style"/>
                <a:cs typeface="Bookman Old Style"/>
              </a:rPr>
              <a:t>islohotlari</a:t>
            </a:r>
            <a:r>
              <a:rPr lang="en-US" sz="3600" b="1" i="1" spc="-80" dirty="0">
                <a:latin typeface="Bookman Old Style"/>
                <a:cs typeface="Bookman Old Style"/>
              </a:rPr>
              <a:t> - </a:t>
            </a:r>
            <a:r>
              <a:rPr lang="en-US" sz="3600" i="1" spc="-80" dirty="0" err="1">
                <a:latin typeface="Bookman Old Style"/>
                <a:cs typeface="Bookman Old Style"/>
              </a:rPr>
              <a:t>milliy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valyutani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mustahkamlash</a:t>
            </a:r>
            <a:r>
              <a:rPr lang="en-US" sz="3600" i="1" spc="-80" dirty="0">
                <a:latin typeface="Bookman Old Style"/>
                <a:cs typeface="Bookman Old Style"/>
              </a:rPr>
              <a:t>,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birligini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barqarorlashtirish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muomalasini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tartibga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solish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maqsadida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davlat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tomonidan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mamlakat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tizimini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to‘liq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yoki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qisman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qayta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tashkil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etish</a:t>
            </a:r>
            <a:r>
              <a:rPr lang="en-US" sz="3600" i="1" spc="-80" dirty="0">
                <a:latin typeface="Bookman Old Style"/>
                <a:cs typeface="Bookman Old Style"/>
              </a:rPr>
              <a:t>.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isloxotlari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qog‘oz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belgilarining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hammasi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yoki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bir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qismi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qadrsizlanganda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ularning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hajmi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ko‘payib</a:t>
            </a:r>
            <a:r>
              <a:rPr lang="en-US" sz="3600" i="1" spc="-80" dirty="0">
                <a:latin typeface="Bookman Old Style"/>
                <a:cs typeface="Bookman Old Style"/>
              </a:rPr>
              <a:t>, </a:t>
            </a:r>
            <a:r>
              <a:rPr lang="en-US" sz="3600" i="1" spc="-80" dirty="0" err="1">
                <a:latin typeface="Bookman Old Style"/>
                <a:cs typeface="Bookman Old Style"/>
              </a:rPr>
              <a:t>yangisi</a:t>
            </a:r>
            <a:r>
              <a:rPr lang="en-US" sz="3600" i="1" spc="-80" dirty="0">
                <a:latin typeface="Bookman Old Style"/>
                <a:cs typeface="Bookman Old Style"/>
              </a:rPr>
              <a:t> (</a:t>
            </a:r>
            <a:r>
              <a:rPr lang="en-US" sz="3600" i="1" spc="-80" dirty="0" err="1">
                <a:latin typeface="Bookman Old Style"/>
                <a:cs typeface="Bookman Old Style"/>
              </a:rPr>
              <a:t>qog‘oz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yoki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metall</a:t>
            </a:r>
            <a:r>
              <a:rPr lang="en-US" sz="3600" i="1" spc="-80" dirty="0">
                <a:latin typeface="Bookman Old Style"/>
                <a:cs typeface="Bookman Old Style"/>
              </a:rPr>
              <a:t>) </a:t>
            </a:r>
            <a:r>
              <a:rPr lang="en-US" sz="3600" i="1" spc="-80" dirty="0" err="1">
                <a:latin typeface="Bookman Old Style"/>
                <a:cs typeface="Bookman Old Style"/>
              </a:rPr>
              <a:t>bilan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almashtirish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lozim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bo‘lganda</a:t>
            </a:r>
            <a:r>
              <a:rPr lang="en-US" sz="3600" i="1" spc="-80" dirty="0">
                <a:latin typeface="Bookman Old Style"/>
                <a:cs typeface="Bookman Old Style"/>
              </a:rPr>
              <a:t>, </a:t>
            </a:r>
            <a:r>
              <a:rPr lang="en-US" sz="3600" i="1" spc="-80" dirty="0" err="1">
                <a:latin typeface="Bookman Old Style"/>
                <a:cs typeface="Bookman Old Style"/>
              </a:rPr>
              <a:t>pulning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oltin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qiymati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yoki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valyuta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kursi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o‘zgarganda</a:t>
            </a:r>
            <a:r>
              <a:rPr lang="en-US" sz="3600" i="1" spc="-80" dirty="0">
                <a:latin typeface="Bookman Old Style"/>
                <a:cs typeface="Bookman Old Style"/>
              </a:rPr>
              <a:t>, </a:t>
            </a:r>
            <a:r>
              <a:rPr lang="en-US" sz="3600" i="1" spc="-80" dirty="0" err="1">
                <a:latin typeface="Bookman Old Style"/>
                <a:cs typeface="Bookman Old Style"/>
              </a:rPr>
              <a:t>pul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tizimiga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o‘zgartish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kiritish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zarur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bo‘lganda</a:t>
            </a:r>
            <a:r>
              <a:rPr lang="en-US" sz="3600" i="1" spc="-80" dirty="0">
                <a:latin typeface="Bookman Old Style"/>
                <a:cs typeface="Bookman Old Style"/>
              </a:rPr>
              <a:t> </a:t>
            </a:r>
            <a:r>
              <a:rPr lang="en-US" sz="3600" i="1" spc="-80" dirty="0" err="1">
                <a:latin typeface="Bookman Old Style"/>
                <a:cs typeface="Bookman Old Style"/>
              </a:rPr>
              <a:t>o‘tkaziladi</a:t>
            </a:r>
            <a:r>
              <a:rPr lang="en-US" sz="3600" i="1" spc="-80" dirty="0">
                <a:latin typeface="Bookman Old Style"/>
                <a:cs typeface="Bookman Old Style"/>
              </a:rPr>
              <a:t>.</a:t>
            </a:r>
            <a:endParaRPr lang="ru-RU" sz="3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166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852" y="219998"/>
            <a:ext cx="10198100" cy="174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900"/>
              </a:lnSpc>
              <a:tabLst>
                <a:tab pos="10184765" algn="l"/>
              </a:tabLst>
            </a:pP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Pul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islohotini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o‘tkazish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quyidagi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yo‘llar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bilan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amalga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oshirilishi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en-US" sz="4200" b="0" spc="-45" dirty="0" err="1">
                <a:solidFill>
                  <a:srgbClr val="404040"/>
                </a:solidFill>
                <a:latin typeface="Bookman Old Style"/>
                <a:cs typeface="Bookman Old Style"/>
              </a:rPr>
              <a:t>mumkin</a:t>
            </a:r>
            <a:r>
              <a:rPr lang="en-US" sz="4200" b="0" spc="-45" dirty="0">
                <a:solidFill>
                  <a:srgbClr val="404040"/>
                </a:solidFill>
                <a:latin typeface="Bookman Old Style"/>
                <a:cs typeface="Bookman Old Style"/>
              </a:rPr>
              <a:t>:</a:t>
            </a:r>
          </a:p>
          <a:p>
            <a:pPr marL="12700" marR="5080">
              <a:lnSpc>
                <a:spcPct val="89900"/>
              </a:lnSpc>
              <a:tabLst>
                <a:tab pos="10184765" algn="l"/>
              </a:tabLst>
            </a:pPr>
            <a:r>
              <a:rPr lang="ru-RU" sz="4200" u="sng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endParaRPr lang="ru-RU" sz="4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1686" y="6572261"/>
            <a:ext cx="5530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03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2021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057400"/>
            <a:ext cx="10744199" cy="41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8800"/>
              </a:lnSpc>
              <a:buClr>
                <a:srgbClr val="404040"/>
              </a:buClr>
              <a:buFont typeface="Franklin Gothic Medium"/>
              <a:buChar char="-"/>
              <a:tabLst>
                <a:tab pos="165100" algn="l"/>
              </a:tabLst>
            </a:pP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muomaladagi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massasini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kamaytirish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maqsadida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deflyatsiya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kursi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bo‘yicha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pullarni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pullarga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almashtirish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700" marR="5080">
              <a:lnSpc>
                <a:spcPct val="158800"/>
              </a:lnSpc>
              <a:buClr>
                <a:srgbClr val="404040"/>
              </a:buClr>
              <a:buFont typeface="Franklin Gothic Medium"/>
              <a:buChar char="-"/>
              <a:tabLst>
                <a:tab pos="165100" algn="l"/>
              </a:tabLst>
            </a:pP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aholi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korxonalarning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banklardagi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jamg‘armalarini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vaqtincha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to‘liq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yoki</a:t>
            </a:r>
            <a:endParaRPr lang="en-US" sz="2800" spc="-7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58800"/>
              </a:lnSpc>
              <a:buClr>
                <a:srgbClr val="404040"/>
              </a:buClr>
              <a:buFont typeface="Franklin Gothic Medium"/>
              <a:buChar char="-"/>
              <a:tabLst>
                <a:tab pos="165100" algn="l"/>
              </a:tabLst>
            </a:pP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qisman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harakatsiz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ushlab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qotirib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qo‘yish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12700" marR="5080">
              <a:lnSpc>
                <a:spcPct val="158800"/>
              </a:lnSpc>
              <a:buClr>
                <a:srgbClr val="404040"/>
              </a:buClr>
              <a:buFont typeface="Franklin Gothic Medium"/>
              <a:buChar char="-"/>
              <a:tabLst>
                <a:tab pos="165100" algn="l"/>
              </a:tabLst>
            </a:pP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ikkala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usulni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birgalikda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qo‘llash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yo‘li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orqali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islohotini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o‘tkazish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usul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xalqaro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amaliyotda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shok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yo’li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davolash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7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mashhurdir</a:t>
            </a:r>
            <a:r>
              <a:rPr lang="en-US"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861" y="2206225"/>
            <a:ext cx="9196070" cy="227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Деноминаци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я</a:t>
            </a:r>
            <a:r>
              <a:rPr sz="2800" spc="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ў</a:t>
            </a:r>
            <a:r>
              <a:rPr sz="28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з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ия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тиг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ий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игид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аги</a:t>
            </a:r>
            <a:r>
              <a:rPr sz="28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рти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қ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ча</a:t>
            </a:r>
            <a:r>
              <a:rPr sz="28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лл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та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,</a:t>
            </a:r>
            <a:r>
              <a:rPr sz="28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8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янги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</a:t>
            </a:r>
            <a:r>
              <a:rPr sz="2800" spc="-1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лл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чи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қ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1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.</a:t>
            </a:r>
            <a:r>
              <a:rPr sz="28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Д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ми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ац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ия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сс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я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(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3</a:t>
            </a:r>
            <a:r>
              <a:rPr sz="2800" spc="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на</a:t>
            </a:r>
            <a:r>
              <a:rPr sz="28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н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8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та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)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ва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20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ур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ц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ия</a:t>
            </a:r>
            <a:r>
              <a:rPr sz="28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(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6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она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8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8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8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та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8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)</a:t>
            </a:r>
            <a:r>
              <a:rPr sz="28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8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800" spc="-10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ум</a:t>
            </a:r>
            <a:r>
              <a:rPr sz="2800" spc="-1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1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ф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ой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8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800" spc="-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8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8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8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.</a:t>
            </a:r>
            <a:endParaRPr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1686" y="6572261"/>
            <a:ext cx="5530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03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2021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Н</a:t>
            </a:r>
            <a:r>
              <a:rPr spc="-55" dirty="0"/>
              <a:t>аз</a:t>
            </a:r>
            <a:r>
              <a:rPr spc="-45" dirty="0"/>
              <a:t>о</a:t>
            </a:r>
            <a:r>
              <a:rPr spc="-50" dirty="0"/>
              <a:t>р</a:t>
            </a:r>
            <a:r>
              <a:rPr spc="-55" dirty="0"/>
              <a:t>а</a:t>
            </a:r>
            <a:r>
              <a:rPr dirty="0"/>
              <a:t>т</a:t>
            </a:r>
            <a:r>
              <a:rPr spc="-135" dirty="0"/>
              <a:t> </a:t>
            </a:r>
            <a:r>
              <a:rPr spc="-45" dirty="0"/>
              <a:t>у</a:t>
            </a:r>
            <a:r>
              <a:rPr spc="-55" dirty="0"/>
              <a:t>ч</a:t>
            </a:r>
            <a:r>
              <a:rPr spc="-45" dirty="0"/>
              <a:t>у</a:t>
            </a:r>
            <a:r>
              <a:rPr dirty="0"/>
              <a:t>н</a:t>
            </a:r>
            <a:r>
              <a:rPr spc="-140" dirty="0"/>
              <a:t> </a:t>
            </a:r>
            <a:r>
              <a:rPr spc="-50" dirty="0"/>
              <a:t>с</a:t>
            </a:r>
            <a:r>
              <a:rPr spc="-55" dirty="0"/>
              <a:t>ав</a:t>
            </a:r>
            <a:r>
              <a:rPr spc="-45" dirty="0"/>
              <a:t>о</a:t>
            </a:r>
            <a:r>
              <a:rPr spc="-50" dirty="0"/>
              <a:t>лл</a:t>
            </a:r>
            <a:r>
              <a:rPr spc="-55" dirty="0"/>
              <a:t>а</a:t>
            </a:r>
            <a:r>
              <a:rPr spc="-50" dirty="0"/>
              <a:t>р</a:t>
            </a:r>
            <a:r>
              <a:rPr dirty="0"/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71686" y="6572261"/>
            <a:ext cx="55308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03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2021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98" y="2193145"/>
            <a:ext cx="9792970" cy="358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94385">
              <a:lnSpc>
                <a:spcPct val="162700"/>
              </a:lnSpc>
            </a:pP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1.Пу</a:t>
            </a:r>
            <a:r>
              <a:rPr sz="22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ло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</a:t>
            </a:r>
            <a:r>
              <a:rPr sz="22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иш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з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ли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,</a:t>
            </a:r>
            <a:r>
              <a:rPr sz="2200" spc="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</a:t>
            </a:r>
            <a:r>
              <a:rPr sz="22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ло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амалга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-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оч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?</a:t>
            </a:r>
            <a:endParaRPr sz="2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  <a:buClr>
                <a:srgbClr val="404040"/>
              </a:buClr>
              <a:buFont typeface="Franklin Gothic Medium"/>
              <a:buAutoNum type="arabicPeriod" startAt="2"/>
              <a:tabLst>
                <a:tab pos="314325" algn="l"/>
              </a:tabLst>
            </a:pP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Пу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ло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</a:t>
            </a:r>
            <a:r>
              <a:rPr sz="22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8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ё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итиб</a:t>
            </a:r>
            <a:r>
              <a:rPr sz="22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?</a:t>
            </a:r>
            <a:endParaRPr sz="22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62700"/>
              </a:lnSpc>
              <a:spcBef>
                <a:spcPts val="10"/>
              </a:spcBef>
              <a:buClr>
                <a:srgbClr val="404040"/>
              </a:buClr>
              <a:buFont typeface="Franklin Gothic Medium"/>
              <a:buAutoNum type="arabicPeriod" startAt="2"/>
              <a:tabLst>
                <a:tab pos="314325" algn="l"/>
              </a:tabLst>
            </a:pP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Деноминаци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я</a:t>
            </a:r>
            <a:r>
              <a:rPr sz="2200" spc="8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ва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уни</a:t>
            </a:r>
            <a:r>
              <a:rPr sz="22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артиб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,</a:t>
            </a:r>
            <a:r>
              <a:rPr sz="2200" spc="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ллиф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ци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я</a:t>
            </a:r>
            <a:r>
              <a:rPr sz="2200" spc="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ва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уни</a:t>
            </a:r>
            <a:r>
              <a:rPr sz="22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ошири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артиб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тир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?</a:t>
            </a:r>
            <a:endParaRPr sz="2200" dirty="0">
              <a:latin typeface="Franklin Gothic Medium"/>
              <a:cs typeface="Franklin Gothic Medium"/>
            </a:endParaRPr>
          </a:p>
          <a:p>
            <a:pPr marL="12700" marR="347345">
              <a:lnSpc>
                <a:spcPct val="163200"/>
              </a:lnSpc>
            </a:pP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4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.Ўзбекистон</a:t>
            </a:r>
            <a:r>
              <a:rPr sz="2200" spc="-9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ес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ка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си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7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ш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рил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ган</a:t>
            </a:r>
            <a:r>
              <a:rPr sz="2200" spc="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п</a:t>
            </a:r>
            <a:r>
              <a:rPr sz="2200" spc="-7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ло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ҳ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114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ари</a:t>
            </a:r>
            <a:r>
              <a:rPr sz="2200" spc="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ва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4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ўзига</a:t>
            </a:r>
            <a:r>
              <a:rPr sz="2200" spc="-1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sz="2200" spc="-4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sz="2200" spc="-9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sz="2200" spc="-6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сия</a:t>
            </a:r>
            <a:r>
              <a:rPr sz="2200" spc="-1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ла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ни</a:t>
            </a:r>
            <a:r>
              <a:rPr sz="2200" spc="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ё</a:t>
            </a:r>
            <a:r>
              <a:rPr sz="2200" spc="-1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итиб</a:t>
            </a:r>
            <a:r>
              <a:rPr sz="2200" spc="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б</a:t>
            </a:r>
            <a:r>
              <a:rPr sz="2200" spc="-3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sz="2200" spc="-2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sz="2200" spc="-5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sz="2200" spc="-35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нг</a:t>
            </a:r>
            <a:r>
              <a:rPr sz="22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?</a:t>
            </a:r>
            <a:endParaRPr sz="22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243</Words>
  <Application>Microsoft Office PowerPoint</Application>
  <PresentationFormat>Широкоэкранный</PresentationFormat>
  <Paragraphs>23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Назорат учун саволлар: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9-мавзу: Пул ислоҳотлари</dc:title>
  <dc:creator>SH SH</dc:creator>
  <cp:lastModifiedBy>ARM_12</cp:lastModifiedBy>
  <cp:revision>3</cp:revision>
  <dcterms:created xsi:type="dcterms:W3CDTF">2021-04-20T10:35:39Z</dcterms:created>
  <dcterms:modified xsi:type="dcterms:W3CDTF">2025-04-16T08:35:58Z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LastSaved">
    <vt:filetime>2021-04-20T00:00:00Z</vt:filetime>
  </property>
</Properties>
</file>