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708" r:id="rId4"/>
    <p:sldMasterId id="2147483720" r:id="rId5"/>
  </p:sldMasterIdLst>
  <p:sldIdLst>
    <p:sldId id="256" r:id="rId6"/>
    <p:sldId id="279" r:id="rId7"/>
    <p:sldId id="257" r:id="rId8"/>
    <p:sldId id="273" r:id="rId9"/>
    <p:sldId id="258" r:id="rId10"/>
    <p:sldId id="276" r:id="rId11"/>
    <p:sldId id="259" r:id="rId12"/>
    <p:sldId id="274" r:id="rId13"/>
    <p:sldId id="260" r:id="rId14"/>
    <p:sldId id="275" r:id="rId15"/>
    <p:sldId id="261" r:id="rId16"/>
    <p:sldId id="277" r:id="rId17"/>
    <p:sldId id="262" r:id="rId18"/>
    <p:sldId id="281" r:id="rId19"/>
    <p:sldId id="263" r:id="rId20"/>
    <p:sldId id="278" r:id="rId21"/>
    <p:sldId id="264" r:id="rId22"/>
    <p:sldId id="265" r:id="rId23"/>
    <p:sldId id="280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602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5C7F217-076E-446F-A435-B502506E20E1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CFD4D2B-9EB7-4285-A789-011EB6352C93}" type="slidenum">
              <a:rPr lang="ru-RU" smtClean="0"/>
              <a:t>‹#›</a:t>
            </a:fld>
            <a:endParaRPr lang="ru-RU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7F217-076E-446F-A435-B502506E20E1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D4D2B-9EB7-4285-A789-011EB6352C93}" type="slidenum">
              <a:rPr lang="ru-RU" smtClean="0"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7F217-076E-446F-A435-B502506E20E1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D4D2B-9EB7-4285-A789-011EB6352C93}" type="slidenum">
              <a:rPr lang="ru-RU" smtClean="0"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95C7F217-076E-446F-A435-B502506E20E1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3CFD4D2B-9EB7-4285-A789-011EB6352C93}" type="slidenum">
              <a:rPr lang="ru-RU" smtClean="0"/>
              <a:t>‹#›</a:t>
            </a:fld>
            <a:endParaRPr lang="ru-R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7F217-076E-446F-A435-B502506E20E1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D4D2B-9EB7-4285-A789-011EB6352C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7F217-076E-446F-A435-B502506E20E1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D4D2B-9EB7-4285-A789-011EB6352C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7F217-076E-446F-A435-B502506E20E1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D4D2B-9EB7-4285-A789-011EB6352C93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7F217-076E-446F-A435-B502506E20E1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D4D2B-9EB7-4285-A789-011EB6352C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7F217-076E-446F-A435-B502506E20E1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D4D2B-9EB7-4285-A789-011EB6352C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7F217-076E-446F-A435-B502506E20E1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D4D2B-9EB7-4285-A789-011EB6352C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7F217-076E-446F-A435-B502506E20E1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D4D2B-9EB7-4285-A789-011EB6352C93}" type="slidenum">
              <a:rPr lang="ru-RU" smtClean="0"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7F217-076E-446F-A435-B502506E20E1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D4D2B-9EB7-4285-A789-011EB6352C93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7F217-076E-446F-A435-B502506E20E1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D4D2B-9EB7-4285-A789-011EB6352C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7F217-076E-446F-A435-B502506E20E1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D4D2B-9EB7-4285-A789-011EB6352C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7F217-076E-446F-A435-B502506E20E1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D4D2B-9EB7-4285-A789-011EB6352C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7F217-076E-446F-A435-B502506E20E1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D4D2B-9EB7-4285-A789-011EB6352C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7F217-076E-446F-A435-B502506E20E1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D4D2B-9EB7-4285-A789-011EB6352C93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7F217-076E-446F-A435-B502506E20E1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D4D2B-9EB7-4285-A789-011EB6352C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7F217-076E-446F-A435-B502506E20E1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D4D2B-9EB7-4285-A789-011EB6352C93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7F217-076E-446F-A435-B502506E20E1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D4D2B-9EB7-4285-A789-011EB6352C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7F217-076E-446F-A435-B502506E20E1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D4D2B-9EB7-4285-A789-011EB6352C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7F217-076E-446F-A435-B502506E20E1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D4D2B-9EB7-4285-A789-011EB6352C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7F217-076E-446F-A435-B502506E20E1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D4D2B-9EB7-4285-A789-011EB6352C93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7F217-076E-446F-A435-B502506E20E1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D4D2B-9EB7-4285-A789-011EB6352C93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7F217-076E-446F-A435-B502506E20E1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D4D2B-9EB7-4285-A789-011EB6352C93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7F217-076E-446F-A435-B502506E20E1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D4D2B-9EB7-4285-A789-011EB6352C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7F217-076E-446F-A435-B502506E20E1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D4D2B-9EB7-4285-A789-011EB6352C93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43323" y="3721473"/>
            <a:ext cx="5120640" cy="1581150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95C7F217-076E-446F-A435-B502506E20E1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91475" y="6429375"/>
            <a:ext cx="876300" cy="292100"/>
          </a:xfrm>
        </p:spPr>
        <p:txBody>
          <a:bodyPr/>
          <a:lstStyle/>
          <a:p>
            <a:fld id="{3CFD4D2B-9EB7-4285-A789-011EB6352C93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739896" y="1417320"/>
            <a:ext cx="5120640" cy="2304288"/>
          </a:xfrm>
        </p:spPr>
        <p:txBody>
          <a:bodyPr>
            <a:normAutofit/>
          </a:bodyPr>
          <a:lstStyle>
            <a:lvl1pPr>
              <a:defRPr sz="4000" cap="all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/>
          <p:cNvSpPr>
            <a:spLocks noChangeAspect="1" noEditPoints="1"/>
          </p:cNvSpPr>
          <p:nvPr/>
        </p:nvSpPr>
        <p:spPr bwMode="auto">
          <a:xfrm>
            <a:off x="5489634" y="0"/>
            <a:ext cx="3393768" cy="6858000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7F217-076E-446F-A435-B502506E20E1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D4D2B-9EB7-4285-A789-011EB6352C93}" type="slidenum">
              <a:rPr lang="ru-RU" smtClean="0"/>
              <a:t>‹#›</a:t>
            </a:fld>
            <a:endParaRPr lang="ru-RU"/>
          </a:p>
        </p:txBody>
      </p:sp>
      <p:sp>
        <p:nvSpPr>
          <p:cNvPr id="25" name="Title Placeholder 1"/>
          <p:cNvSpPr>
            <a:spLocks noGrp="1"/>
          </p:cNvSpPr>
          <p:nvPr>
            <p:ph type="title"/>
          </p:nvPr>
        </p:nvSpPr>
        <p:spPr>
          <a:xfrm>
            <a:off x="276225" y="228600"/>
            <a:ext cx="8591550" cy="106680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274320" y="1298448"/>
            <a:ext cx="8595360" cy="49377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95C7F217-076E-446F-A435-B502506E20E1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D4D2B-9EB7-4285-A789-011EB6352C93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3743324" y="1400174"/>
            <a:ext cx="5120640" cy="1476375"/>
          </a:xfrm>
        </p:spPr>
        <p:txBody>
          <a:bodyPr anchor="b" anchorCtr="0"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10" name="Freeform 7"/>
          <p:cNvSpPr>
            <a:spLocks noChangeAspect="1" noEditPoints="1"/>
          </p:cNvSpPr>
          <p:nvPr/>
        </p:nvSpPr>
        <p:spPr bwMode="auto">
          <a:xfrm>
            <a:off x="34289" y="136641"/>
            <a:ext cx="3326149" cy="6721359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733800" y="2895599"/>
            <a:ext cx="5129543" cy="2667001"/>
          </a:xfrm>
        </p:spPr>
        <p:txBody>
          <a:bodyPr anchor="t">
            <a:normAutofit/>
          </a:bodyPr>
          <a:lstStyle>
            <a:lvl1pPr>
              <a:defRPr kumimoji="0" lang="en-US" sz="40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7F217-076E-446F-A435-B502506E20E1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D4D2B-9EB7-4285-A789-011EB6352C93}" type="slidenum">
              <a:rPr lang="ru-RU" smtClean="0"/>
              <a:t>‹#›</a:t>
            </a:fld>
            <a:endParaRPr lang="ru-RU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3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7F217-076E-446F-A435-B502506E20E1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D4D2B-9EB7-4285-A789-011EB6352C93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5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5" y="1298448"/>
            <a:ext cx="4248150" cy="509587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4615815" y="1298448"/>
            <a:ext cx="4248150" cy="509587"/>
          </a:xfrm>
        </p:spPr>
        <p:txBody>
          <a:bodyPr anchor="ctr">
            <a:normAutofit/>
          </a:bodyPr>
          <a:lstStyle>
            <a:lvl1pPr marL="0" indent="0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5C7F217-076E-446F-A435-B502506E20E1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D4D2B-9EB7-4285-A789-011EB6352C93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7F217-076E-446F-A435-B502506E20E1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D4D2B-9EB7-4285-A789-011EB6352C93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7F217-076E-446F-A435-B502506E20E1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D4D2B-9EB7-4285-A789-011EB6352C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95C7F217-076E-446F-A435-B502506E20E1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D4D2B-9EB7-4285-A789-011EB6352C93}" type="slidenum">
              <a:rPr lang="ru-RU" smtClean="0"/>
              <a:t>‹#›</a:t>
            </a:fld>
            <a:endParaRPr lang="ru-RU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2834640" cy="129844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4"/>
          </p:nvPr>
        </p:nvSpPr>
        <p:spPr>
          <a:xfrm>
            <a:off x="3775935" y="533400"/>
            <a:ext cx="5063266" cy="570280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4" y="1539240"/>
            <a:ext cx="2834640" cy="4709160"/>
          </a:xfrm>
        </p:spPr>
        <p:txBody>
          <a:bodyPr>
            <a:normAutofit/>
          </a:bodyPr>
          <a:lstStyle>
            <a:lvl1pPr marL="0" indent="0">
              <a:buNone/>
              <a:defRPr lang="en-US" sz="1600" b="0" i="0" kern="1200" cap="none" spc="30" baseline="0" dirty="0" smtClean="0">
                <a:solidFill>
                  <a:schemeClr val="bg2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409950" y="0"/>
            <a:ext cx="5734050" cy="6858000"/>
          </a:xfrm>
        </p:spPr>
        <p:txBody>
          <a:bodyPr anchor="ctr" anchorCtr="0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95C7F217-076E-446F-A435-B502506E20E1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D4D2B-9EB7-4285-A789-011EB6352C93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Title Placeholder 1"/>
          <p:cNvSpPr>
            <a:spLocks noGrp="1"/>
          </p:cNvSpPr>
          <p:nvPr>
            <p:ph type="title"/>
          </p:nvPr>
        </p:nvSpPr>
        <p:spPr>
          <a:xfrm>
            <a:off x="276224" y="228600"/>
            <a:ext cx="2834640" cy="129539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274320" y="1536192"/>
            <a:ext cx="2834640" cy="4712208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2"/>
                </a:solidFill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7F217-076E-446F-A435-B502506E20E1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D4D2B-9EB7-4285-A789-011EB6352C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7F217-076E-446F-A435-B502506E20E1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D4D2B-9EB7-4285-A789-011EB6352C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5C7F217-076E-446F-A435-B502506E20E1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CFD4D2B-9EB7-4285-A789-011EB6352C93}" type="slidenum">
              <a:rPr lang="ru-RU" smtClean="0"/>
              <a:t>‹#›</a:t>
            </a:fld>
            <a:endParaRPr lang="ru-RU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7F217-076E-446F-A435-B502506E20E1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D4D2B-9EB7-4285-A789-011EB6352C93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7F217-076E-446F-A435-B502506E20E1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D4D2B-9EB7-4285-A789-011EB6352C93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7F217-076E-446F-A435-B502506E20E1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D4D2B-9EB7-4285-A789-011EB6352C93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7F217-076E-446F-A435-B502506E20E1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D4D2B-9EB7-4285-A789-011EB6352C93}" type="slidenum">
              <a:rPr lang="ru-RU" smtClean="0"/>
              <a:t>‹#›</a:t>
            </a:fld>
            <a:endParaRPr lang="ru-RU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7F217-076E-446F-A435-B502506E20E1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D4D2B-9EB7-4285-A789-011EB6352C93}" type="slidenum">
              <a:rPr lang="ru-RU" smtClean="0"/>
              <a:t>‹#›</a:t>
            </a:fld>
            <a:endParaRPr lang="ru-RU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7F217-076E-446F-A435-B502506E20E1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D4D2B-9EB7-4285-A789-011EB6352C93}" type="slidenum">
              <a:rPr lang="ru-RU" smtClean="0"/>
              <a:t>‹#›</a:t>
            </a:fld>
            <a:endParaRPr lang="ru-RU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7F217-076E-446F-A435-B502506E20E1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D4D2B-9EB7-4285-A789-011EB6352C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7F217-076E-446F-A435-B502506E20E1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D4D2B-9EB7-4285-A789-011EB6352C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7F217-076E-446F-A435-B502506E20E1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D4D2B-9EB7-4285-A789-011EB6352C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7F217-076E-446F-A435-B502506E20E1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D4D2B-9EB7-4285-A789-011EB6352C93}" type="slidenum">
              <a:rPr lang="ru-RU" smtClean="0"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7F217-076E-446F-A435-B502506E20E1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D4D2B-9EB7-4285-A789-011EB6352C93}" type="slidenum">
              <a:rPr lang="ru-RU" smtClean="0"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7F217-076E-446F-A435-B502506E20E1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D4D2B-9EB7-4285-A789-011EB6352C93}" type="slidenum">
              <a:rPr lang="ru-RU" smtClean="0"/>
              <a:t>‹#›</a:t>
            </a:fld>
            <a:endParaRPr lang="ru-RU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7F217-076E-446F-A435-B502506E20E1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D4D2B-9EB7-4285-A789-011EB6352C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7F217-076E-446F-A435-B502506E20E1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D4D2B-9EB7-4285-A789-011EB6352C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7F217-076E-446F-A435-B502506E20E1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D4D2B-9EB7-4285-A789-011EB6352C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95C7F217-076E-446F-A435-B502506E20E1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3CFD4D2B-9EB7-4285-A789-011EB6352C9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95C7F217-076E-446F-A435-B502506E20E1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3CFD4D2B-9EB7-4285-A789-011EB6352C9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95C7F217-076E-446F-A435-B502506E20E1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3CFD4D2B-9EB7-4285-A789-011EB6352C93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6225" y="1295400"/>
            <a:ext cx="8591550" cy="49339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6225" y="6429375"/>
            <a:ext cx="21336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fld id="{95C7F217-076E-446F-A435-B502506E20E1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43324" y="6429375"/>
            <a:ext cx="4086225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91475" y="6429375"/>
            <a:ext cx="8763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600" b="1">
                <a:solidFill>
                  <a:schemeClr val="tx2"/>
                </a:solidFill>
              </a:defRPr>
            </a:lvl1pPr>
          </a:lstStyle>
          <a:p>
            <a:fld id="{3CFD4D2B-9EB7-4285-A789-011EB6352C9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spcBef>
          <a:spcPts val="400"/>
        </a:spcBef>
        <a:buNone/>
        <a:defRPr sz="3600" b="0" kern="1200" cap="none" spc="0" baseline="0">
          <a:solidFill>
            <a:schemeClr val="tx2"/>
          </a:solidFill>
          <a:latin typeface="+mj-lt"/>
          <a:ea typeface="+mj-ea"/>
          <a:cs typeface="Tunga" pitchFamily="2"/>
        </a:defRPr>
      </a:lvl1pPr>
    </p:titleStyle>
    <p:bodyStyle>
      <a:lvl1pPr marL="171450" indent="-173736" algn="l" defTabSz="914400" rtl="0" eaLnBrk="1" latinLnBrk="0" hangingPunct="1">
        <a:spcBef>
          <a:spcPts val="600"/>
        </a:spcBef>
        <a:spcAft>
          <a:spcPts val="0"/>
        </a:spcAft>
        <a:buClr>
          <a:schemeClr val="accent1"/>
        </a:buClr>
        <a:buFont typeface="Arial" pitchFamily="34" charset="0"/>
        <a:buChar char="•"/>
        <a:defRPr sz="2200" b="0" i="0" kern="1200" cap="none" spc="30" baseline="0">
          <a:solidFill>
            <a:schemeClr val="tx2"/>
          </a:solidFill>
          <a:latin typeface="+mn-lt"/>
          <a:ea typeface="+mn-ea"/>
          <a:cs typeface="Tahoma" pitchFamily="34" charset="0"/>
        </a:defRPr>
      </a:lvl1pPr>
      <a:lvl2pPr marL="34448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51593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Tahoma" pitchFamily="34" charset="0"/>
        </a:defRPr>
      </a:lvl3pPr>
      <a:lvl4pPr marL="68897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86042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Tahoma" pitchFamily="34" charset="0"/>
        </a:defRPr>
      </a:lvl5pPr>
      <a:lvl6pPr marL="105156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23444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41732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160020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95C7F217-076E-446F-A435-B502506E20E1}" type="datetimeFigureOut">
              <a:rPr lang="ru-RU" smtClean="0"/>
              <a:t>07.11.2024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3CFD4D2B-9EB7-4285-A789-011EB6352C9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02907D-BDC6-476B-A393-D48B6ABCF2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57835" y="3844067"/>
            <a:ext cx="6777318" cy="1731982"/>
          </a:xfrm>
        </p:spPr>
        <p:txBody>
          <a:bodyPr/>
          <a:lstStyle/>
          <a:p>
            <a:r>
              <a:rPr lang="es-ES" dirty="0"/>
              <a:t>QADIMGI  SHARQDA  XALQARO  MUNOSABATLAR  VA  DIPLOMATIYA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801873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>
            <a:extLst>
              <a:ext uri="{FF2B5EF4-FFF2-40B4-BE49-F238E27FC236}">
                <a16:creationId xmlns:a16="http://schemas.microsoft.com/office/drawing/2014/main" id="{1F6F7C23-53BB-4E24-94C2-ACBAD84F51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1E5AD4F7-0305-4481-AB40-36274DD21F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6B069D8-01BB-457A-8B02-F39F0B3E66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05718"/>
            <a:ext cx="9144000" cy="5646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0272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>
            <a:extLst>
              <a:ext uri="{FF2B5EF4-FFF2-40B4-BE49-F238E27FC236}">
                <a16:creationId xmlns:a16="http://schemas.microsoft.com/office/drawing/2014/main" id="{070DE656-051E-4B9D-BC88-A9CB8B3863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764" y="385483"/>
            <a:ext cx="8606117" cy="6382870"/>
          </a:xfrm>
        </p:spPr>
        <p:txBody>
          <a:bodyPr>
            <a:normAutofit/>
          </a:bodyPr>
          <a:lstStyle/>
          <a:p>
            <a:pPr algn="just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XVIII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podshohlik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sulolasi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davrida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Egipetning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chegaralari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Tavr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tizmalari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Evfrat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daryosigacha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cho’zilgan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XVIII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podshohlik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sulolasi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davrida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Egipet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er.avv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II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minginchi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yillikning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o’rtalari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Qadim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SHarqning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xalqaro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hayotida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birinchi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o’rinni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egallagan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Egipetliklar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Mitaniya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Vavilon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Assuriya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Xet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davlati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Krit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podshohligi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Egey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dengizi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orollari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Suriya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Falastin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hokimlari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qizg’in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aloqalarni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davom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ettirganlar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Egipetdagi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diplomatik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yozishmalarni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davlatning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alohida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tashqi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ishlar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devoni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boshqargan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Misrning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o’sha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vaqtda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xalqaro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munosabatlari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XVIII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dinastiya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oxiridagi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Misr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firavnlarining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Al-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Amarnada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topilgan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katta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davlat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arxividan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bizga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malum. Bu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arxivda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Bobil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Ossuriya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Mitanni,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Xett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davlatlari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Kipr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poidsholarioning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yana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Suriya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Falastindagi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ko’p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knyazlar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hokimlar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ining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Misr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firavinlarga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yuborgan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diplomatic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xatlari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saqlanib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qolgan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Shu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vaqtlarda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Kichik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Osiyoning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sharq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qismida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kjatta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kuchli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Xett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davlati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tashkil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topgan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97178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D4A973AD-85A4-4845-A055-DDD110AA9F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7727"/>
            <a:ext cx="9084725" cy="5092414"/>
          </a:xfrm>
        </p:spPr>
      </p:pic>
    </p:spTree>
    <p:extLst>
      <p:ext uri="{BB962C8B-B14F-4D97-AF65-F5344CB8AC3E}">
        <p14:creationId xmlns:p14="http://schemas.microsoft.com/office/powerpoint/2010/main" val="7884600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>
            <a:extLst>
              <a:ext uri="{FF2B5EF4-FFF2-40B4-BE49-F238E27FC236}">
                <a16:creationId xmlns:a16="http://schemas.microsoft.com/office/drawing/2014/main" id="{37C4732D-585E-4C29-AC0F-C26E04A4B1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225" y="125507"/>
            <a:ext cx="8803340" cy="6615952"/>
          </a:xfrm>
        </p:spPr>
        <p:txBody>
          <a:bodyPr>
            <a:normAutofit/>
          </a:bodyPr>
          <a:lstStyle/>
          <a:p>
            <a:pPr algn="just"/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Sargon I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davri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diplomatiyasi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Shumeriylar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janubi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semitlar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shimoli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o’rtasida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muttasil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davom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qilgan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kurash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pirovardida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semitlar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shimolining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g’alabasi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tugagan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Semitlarning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Akkad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davlatini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dastlab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qurgan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Sargon I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SHumerni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o’ziga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buysundirgan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Mesopotamiyatging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anchagina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qismkni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o’z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xokimiyati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ostida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birlashtirgan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Sargon I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katta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siyosiy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guksak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bo’lganbo’lsa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kerak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chunki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uning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xaqidagi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xotiralar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yaxshisaqlanib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qolgan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she’riy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afsonalar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to’plamida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aks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ettirilgan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SHunday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afsonalardan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birida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Sargonningtashlandiq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bola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bo’lganligi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xikoya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kilinadi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Sargonning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onasi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kambagal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xotin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bo’lgan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vao’z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ug’lini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bokishga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imkoniyati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bo’lmagan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SHuning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onasi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uni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qamishdan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o’rilgan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savatga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solib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Frot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daryosi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bo’yiga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olib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kelib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joyga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bekitib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qo’ygan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Akki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degan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meshko’p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chaqaloqni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topib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olib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unga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tarbiyalagan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bog’bon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qilib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yetishtirgan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Ma’buda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Ishtar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Sargoni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yaxshi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ko’rib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kolib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uni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Akkad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podshosi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qilib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qo’ygan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79244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D57FAE2E-277C-4D4F-AF05-DFDE440C02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490" y="570156"/>
            <a:ext cx="9213490" cy="5164593"/>
          </a:xfrm>
        </p:spPr>
      </p:pic>
    </p:spTree>
    <p:extLst>
      <p:ext uri="{BB962C8B-B14F-4D97-AF65-F5344CB8AC3E}">
        <p14:creationId xmlns:p14="http://schemas.microsoft.com/office/powerpoint/2010/main" val="28898911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>
            <a:extLst>
              <a:ext uri="{FF2B5EF4-FFF2-40B4-BE49-F238E27FC236}">
                <a16:creationId xmlns:a16="http://schemas.microsoft.com/office/drawing/2014/main" id="{F258237F-32E7-48B1-8D4D-71DC2A66C4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647" y="233082"/>
            <a:ext cx="8848165" cy="6499411"/>
          </a:xfrm>
        </p:spPr>
        <p:txBody>
          <a:bodyPr>
            <a:normAutofit fontScale="92500" lnSpcReduction="20000"/>
          </a:bodyPr>
          <a:lstStyle/>
          <a:p>
            <a:pPr indent="482600" algn="just">
              <a:lnSpc>
                <a:spcPct val="150000"/>
              </a:lnSpc>
              <a:spcAft>
                <a:spcPts val="0"/>
              </a:spcAft>
            </a:pP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Sargon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dastavval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Akkadda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o’z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xokimiyatini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mustaxkamlash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vazifasini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qo’ygan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Shu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maqsad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Akkadning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eng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qudratli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shahri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bo’lgan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Kishni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zabt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etgan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lekin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uning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mustaqilligini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saqlab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kolgan.Butun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Akkadning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xokimi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sifatida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o’z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obro’sini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mustakamlash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maqsadda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bo’lsa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kerak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Sargon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o’zini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«Kish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podshosi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«Akkad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podshosi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 deb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atagan.Sargon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Akkadda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juda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mustaxkamlanib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olib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butun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SHumerniuzil-kesil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bo’ysundirish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maqsadda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o’zining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butun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diqqatini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janmubga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qaratgan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Sargon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janubga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qo’shin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tortib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borib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Lugal-zaggisi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qo’shinlarini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Lugal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zaggisini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qo’llab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quvvatlagan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50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patesini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tor-mor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qilgan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Sargon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Lugal-zaggisining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o’zini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asir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qilib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Nippurga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keltirgan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uni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xudo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Enlilga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kurboy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qilgan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bo'lishi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extimol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Qadimgi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Ossuriya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diplomatiyasi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Tiglatpalasar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III (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eramizdan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azvalgi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745—727 -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yillar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Osuriya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dvzlatiga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chinakam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asos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solgan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kishidir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U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uzining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xarbiy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yurishlari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Osuriyaning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xarbiy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qudratiga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mustaxkam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negiz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solgan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Old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Osiyoda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azaldan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Osuriyaga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raqib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bo’lib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kelayotgan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Urartu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davlatiga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qattiq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zarba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berish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Osuriya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podshosi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oldida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ko’ndalang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vazifa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bulib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qolgan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Tiglatpalasar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III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Urartuga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muvaffaqiyatli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yurish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qilib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urartularga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necha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marta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zarba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bergan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74766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D9C3D966-6A1D-4111-BB4E-B714476884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741" y="1047948"/>
            <a:ext cx="9229482" cy="5173557"/>
          </a:xfrm>
        </p:spPr>
      </p:pic>
    </p:spTree>
    <p:extLst>
      <p:ext uri="{BB962C8B-B14F-4D97-AF65-F5344CB8AC3E}">
        <p14:creationId xmlns:p14="http://schemas.microsoft.com/office/powerpoint/2010/main" val="36759604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>
            <a:extLst>
              <a:ext uri="{FF2B5EF4-FFF2-40B4-BE49-F238E27FC236}">
                <a16:creationId xmlns:a16="http://schemas.microsoft.com/office/drawing/2014/main" id="{96D6C7B9-0F2E-4708-97C6-892CBCB3A8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6189" y="161365"/>
            <a:ext cx="8848164" cy="6517341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Sargon II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ning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eramizdan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avvalgi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 722—705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yillar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nomi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(«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qonuniy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podsho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»—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sharruken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deb nom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olganligi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uzidan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avvalgi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podshoni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ag’darib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xokimiyatni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zurliq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yo’li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qulga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olganligini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ko’rsatadi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u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Tiglatpalasar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III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ning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istilochilik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siyosatini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katta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muvaffakiyat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davom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etdirgan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Osur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podsholari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qnyazlarining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aftidan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Misr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yordamiga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tayanib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ko’targan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qo’zgolonlarini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bostirmoq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Sargon II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Suriyaga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yangidan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qo’shin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tortib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borishga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majbur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bo’lgan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Bu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urush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natijasida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Sargon II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Isroilni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tor-mor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keltirib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Samariyani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ishg’ol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qilgan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isroilliklardan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25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ming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kishini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asir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qilib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olib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ketgan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asirlarni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Osuriyaning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ichki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o’lkalariga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mamlakatning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uzoqdagi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chegaralariga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joylashtirgan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Sargon II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uzoq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qamaldan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keyin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Tir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shaxrini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olib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Tir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podshosini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uziga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bo’ysundirgan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uni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xiroj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to’lashga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majbur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etgan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31207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>
            <a:extLst>
              <a:ext uri="{FF2B5EF4-FFF2-40B4-BE49-F238E27FC236}">
                <a16:creationId xmlns:a16="http://schemas.microsoft.com/office/drawing/2014/main" id="{63D274E3-BBF4-416B-879D-5B7D569703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en-US" dirty="0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Doro I </a:t>
            </a:r>
            <a:r>
              <a:rPr lang="en-US" dirty="0" err="1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o’zidan</a:t>
            </a:r>
            <a:r>
              <a:rPr lang="en-US" dirty="0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oldin</a:t>
            </a:r>
            <a:r>
              <a:rPr lang="en-US" dirty="0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o'tgan</a:t>
            </a:r>
            <a:r>
              <a:rPr lang="en-US" dirty="0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shoxlar</a:t>
            </a:r>
            <a:r>
              <a:rPr lang="en-US" dirty="0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 — </a:t>
            </a:r>
            <a:r>
              <a:rPr lang="en-US" dirty="0" err="1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Kayxisrov</a:t>
            </a:r>
            <a:r>
              <a:rPr lang="en-US" dirty="0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va</a:t>
            </a:r>
            <a:r>
              <a:rPr lang="en-US" dirty="0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Qumbiz</a:t>
            </a:r>
            <a:r>
              <a:rPr lang="en-US" dirty="0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siyosatINI</a:t>
            </a:r>
            <a:r>
              <a:rPr lang="en-US" dirty="0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davom</a:t>
            </a:r>
            <a:r>
              <a:rPr lang="en-US" dirty="0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ettirib</a:t>
            </a:r>
            <a:r>
              <a:rPr lang="en-US" dirty="0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, u </a:t>
            </a:r>
            <a:r>
              <a:rPr lang="en-US" dirty="0" err="1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Eronni</a:t>
            </a:r>
            <a:r>
              <a:rPr lang="en-US" dirty="0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boshqa</a:t>
            </a:r>
            <a:r>
              <a:rPr lang="en-US" dirty="0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hamma</a:t>
            </a:r>
            <a:r>
              <a:rPr lang="en-US" dirty="0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mamlakatlar</a:t>
            </a:r>
            <a:r>
              <a:rPr lang="en-US" dirty="0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ustidan</a:t>
            </a:r>
            <a:r>
              <a:rPr lang="en-US" dirty="0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qurol</a:t>
            </a:r>
            <a:r>
              <a:rPr lang="en-US" dirty="0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kuchi</a:t>
            </a:r>
            <a:r>
              <a:rPr lang="en-US" dirty="0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bilan</a:t>
            </a:r>
            <a:r>
              <a:rPr lang="en-US" dirty="0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xukmronlik</a:t>
            </a:r>
            <a:r>
              <a:rPr lang="en-US" dirty="0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qila</a:t>
            </a:r>
            <a:r>
              <a:rPr lang="en-US" dirty="0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oladigan</a:t>
            </a:r>
            <a:r>
              <a:rPr lang="en-US" dirty="0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eng</a:t>
            </a:r>
            <a:r>
              <a:rPr lang="en-US" dirty="0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qudratli</a:t>
            </a:r>
            <a:r>
              <a:rPr lang="en-US" dirty="0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davlatga</a:t>
            </a:r>
            <a:r>
              <a:rPr lang="en-US" dirty="0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aylantirishni</a:t>
            </a:r>
            <a:r>
              <a:rPr lang="en-US" dirty="0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o’z</a:t>
            </a:r>
            <a:r>
              <a:rPr lang="en-US" dirty="0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oldiga</a:t>
            </a:r>
            <a:r>
              <a:rPr lang="en-US" dirty="0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maksad</a:t>
            </a:r>
            <a:r>
              <a:rPr lang="en-US" dirty="0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qilib</a:t>
            </a:r>
            <a:r>
              <a:rPr lang="en-US" dirty="0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qo’ygan</a:t>
            </a:r>
            <a:r>
              <a:rPr lang="en-US" dirty="0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. </a:t>
            </a:r>
            <a:r>
              <a:rPr lang="en-US" dirty="0" err="1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Kayxisrov</a:t>
            </a:r>
            <a:r>
              <a:rPr lang="en-US" dirty="0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xind</a:t>
            </a:r>
            <a:r>
              <a:rPr lang="en-US" dirty="0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ikush</a:t>
            </a:r>
            <a:r>
              <a:rPr lang="en-US" dirty="0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atg’ofida</a:t>
            </a:r>
            <a:r>
              <a:rPr lang="en-US" dirty="0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va</a:t>
            </a:r>
            <a:r>
              <a:rPr lang="en-US" dirty="0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Kobo’l</a:t>
            </a:r>
            <a:r>
              <a:rPr lang="en-US" dirty="0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vodiysida</a:t>
            </a:r>
            <a:r>
              <a:rPr lang="en-US" dirty="0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yashagan</a:t>
            </a:r>
            <a:r>
              <a:rPr lang="en-US" dirty="0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xind</a:t>
            </a:r>
            <a:r>
              <a:rPr lang="en-US" dirty="0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qabilalarINI</a:t>
            </a:r>
            <a:r>
              <a:rPr lang="en-US" dirty="0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, </a:t>
            </a:r>
            <a:r>
              <a:rPr lang="en-US" dirty="0" err="1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jumladan</a:t>
            </a:r>
            <a:r>
              <a:rPr lang="en-US" dirty="0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, </a:t>
            </a:r>
            <a:r>
              <a:rPr lang="en-US" dirty="0" err="1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kandaxor</a:t>
            </a:r>
            <a:r>
              <a:rPr lang="en-US" dirty="0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qabilasINI</a:t>
            </a:r>
            <a:r>
              <a:rPr lang="en-US" dirty="0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buysundirgan</a:t>
            </a:r>
            <a:r>
              <a:rPr lang="en-US" dirty="0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edi</a:t>
            </a:r>
            <a:r>
              <a:rPr lang="en-US" dirty="0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) </a:t>
            </a:r>
            <a:r>
              <a:rPr lang="en-US" dirty="0" err="1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Eron</a:t>
            </a:r>
            <a:r>
              <a:rPr lang="en-US" dirty="0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davlati</a:t>
            </a:r>
            <a:r>
              <a:rPr lang="en-US" dirty="0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sostaviga</a:t>
            </a:r>
            <a:r>
              <a:rPr lang="en-US" dirty="0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kirgan</a:t>
            </a:r>
            <a:r>
              <a:rPr lang="en-US" dirty="0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qabilalar</a:t>
            </a:r>
            <a:r>
              <a:rPr lang="en-US" dirty="0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va</a:t>
            </a:r>
            <a:r>
              <a:rPr lang="en-US" dirty="0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o’lkalar</a:t>
            </a:r>
            <a:r>
              <a:rPr lang="en-US" dirty="0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orasida</a:t>
            </a:r>
            <a:r>
              <a:rPr lang="en-US" dirty="0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shu</a:t>
            </a:r>
            <a:r>
              <a:rPr lang="en-US" dirty="0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qabilalar</a:t>
            </a:r>
            <a:r>
              <a:rPr lang="en-US" dirty="0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bo’lgani</a:t>
            </a:r>
            <a:r>
              <a:rPr lang="en-US" dirty="0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 Doro ham </a:t>
            </a:r>
            <a:r>
              <a:rPr lang="en-US" dirty="0" err="1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o’zining</a:t>
            </a:r>
            <a:r>
              <a:rPr lang="en-US" dirty="0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katta</a:t>
            </a:r>
            <a:r>
              <a:rPr lang="en-US" dirty="0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Bexistun</a:t>
            </a:r>
            <a:r>
              <a:rPr lang="en-US" dirty="0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yozuvida</a:t>
            </a:r>
            <a:r>
              <a:rPr lang="en-US" dirty="0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eslatib</a:t>
            </a:r>
            <a:r>
              <a:rPr lang="en-US" dirty="0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utadi</a:t>
            </a:r>
            <a:r>
              <a:rPr lang="en-US" dirty="0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. Doro </a:t>
            </a:r>
            <a:r>
              <a:rPr lang="en-US" dirty="0" err="1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Sulaymon</a:t>
            </a:r>
            <a:r>
              <a:rPr lang="en-US" dirty="0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tog’larINIng</a:t>
            </a:r>
            <a:r>
              <a:rPr lang="en-US" dirty="0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etaklaridan</a:t>
            </a:r>
            <a:r>
              <a:rPr lang="en-US" dirty="0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 to </a:t>
            </a:r>
            <a:r>
              <a:rPr lang="en-US" dirty="0" err="1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xind</a:t>
            </a:r>
            <a:r>
              <a:rPr lang="en-US" dirty="0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darssiga</a:t>
            </a:r>
            <a:r>
              <a:rPr lang="en-US" dirty="0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kadar</a:t>
            </a:r>
            <a:r>
              <a:rPr lang="en-US" dirty="0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cho’zilgan</a:t>
            </a:r>
            <a:r>
              <a:rPr lang="en-US" dirty="0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joydagi</a:t>
            </a:r>
            <a:r>
              <a:rPr lang="en-US" dirty="0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tekislikni</a:t>
            </a:r>
            <a:r>
              <a:rPr lang="en-US" dirty="0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aloxida</a:t>
            </a:r>
            <a:r>
              <a:rPr lang="en-US" dirty="0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satroplikka</a:t>
            </a:r>
            <a:r>
              <a:rPr lang="en-US" dirty="0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aylantirgan</a:t>
            </a:r>
            <a:r>
              <a:rPr lang="en-US" dirty="0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bo’lsa</a:t>
            </a:r>
            <a:r>
              <a:rPr lang="en-US" dirty="0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kerak</a:t>
            </a:r>
            <a:r>
              <a:rPr lang="en-US" dirty="0">
                <a:solidFill>
                  <a:srgbClr val="000000"/>
                </a:solidFill>
                <a:effectLst/>
                <a:latin typeface="Arial Unicode MS" panose="020B0604020202020204" pitchFamily="34" charset="-128"/>
              </a:rPr>
              <a:t>. </a:t>
            </a:r>
            <a:endParaRPr lang="ru-RU" sz="3200" dirty="0"/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EF0CCCD7-FC7F-4E13-92EC-AE5F07CF7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DoroI</a:t>
            </a:r>
            <a:r>
              <a:rPr lang="en-US" dirty="0"/>
              <a:t> </a:t>
            </a:r>
            <a:r>
              <a:rPr lang="en-US" dirty="0" err="1"/>
              <a:t>diplomatiyasi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047305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>
            <a:extLst>
              <a:ext uri="{FF2B5EF4-FFF2-40B4-BE49-F238E27FC236}">
                <a16:creationId xmlns:a16="http://schemas.microsoft.com/office/drawing/2014/main" id="{BE2FA76B-F770-4FFA-9A3E-2E68203B5E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161" y="1976846"/>
            <a:ext cx="7745505" cy="4645705"/>
          </a:xfrm>
        </p:spPr>
        <p:txBody>
          <a:bodyPr>
            <a:normAutofit fontScale="92500"/>
          </a:bodyPr>
          <a:lstStyle/>
          <a:p>
            <a:pPr marL="342900" lvl="0" indent="-342900" algn="just">
              <a:lnSpc>
                <a:spcPts val="1400"/>
              </a:lnSpc>
              <a:spcAft>
                <a:spcPts val="185"/>
              </a:spcAft>
              <a:buClr>
                <a:srgbClr val="000000"/>
              </a:buClr>
              <a:buSzPts val="1400"/>
              <a:buFont typeface="+mj-lt"/>
              <a:buAutoNum type="arabicPeriod"/>
              <a:tabLst>
                <a:tab pos="183515" algn="l"/>
              </a:tabLst>
            </a:pPr>
            <a:r>
              <a:rPr lang="en-US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O‘zbekiston</a:t>
            </a:r>
            <a:r>
              <a:rPr lang="en-US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Respublikasining</a:t>
            </a:r>
            <a:r>
              <a:rPr lang="en-US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Konstitutsiyasi</a:t>
            </a:r>
            <a:r>
              <a:rPr lang="en-US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- T.: "</a:t>
            </a:r>
            <a:r>
              <a:rPr lang="en-US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O‘zbekiston</a:t>
            </a:r>
            <a:r>
              <a:rPr lang="en-US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 2013.</a:t>
            </a:r>
            <a:endParaRPr lang="ru-RU" sz="1800" u="none" strike="noStrike" spc="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ts val="1400"/>
              </a:lnSpc>
              <a:spcAft>
                <a:spcPts val="0"/>
              </a:spcAft>
              <a:buClr>
                <a:srgbClr val="000000"/>
              </a:buClr>
              <a:buSzPts val="1400"/>
              <a:buFont typeface="+mj-lt"/>
              <a:buAutoNum type="arabicPeriod"/>
              <a:tabLst>
                <a:tab pos="201930" algn="l"/>
              </a:tabLst>
            </a:pP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Карим</a:t>
            </a:r>
            <a:r>
              <a:rPr lang="en-US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И</a:t>
            </a:r>
            <a:r>
              <a:rPr lang="en-US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en-US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Y36eracTOH 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буюк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</a:t>
            </a:r>
            <a:r>
              <a:rPr lang="en-US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лажал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сари</a:t>
            </a:r>
            <a:r>
              <a:rPr lang="en-US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- T.: “Y36eKHCToH”, 1998.</a:t>
            </a:r>
            <a:endParaRPr lang="ru-RU" sz="1800" u="none" strike="noStrike" spc="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ts val="1850"/>
              </a:lnSpc>
              <a:spcAft>
                <a:spcPts val="0"/>
              </a:spcAft>
              <a:buClr>
                <a:srgbClr val="000000"/>
              </a:buClr>
              <a:buSzPts val="1400"/>
              <a:buFont typeface="+mj-lt"/>
              <a:buAutoNum type="arabicPeriod"/>
              <a:tabLst>
                <a:tab pos="490855" algn="l"/>
              </a:tabLst>
            </a:pP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Каримов И.А. Узбекистан XXI 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асрга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интилмокда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- Т.: “Узбекистан”, 1999.</a:t>
            </a:r>
          </a:p>
          <a:p>
            <a:pPr marL="342900" lvl="0" indent="-342900" algn="just">
              <a:lnSpc>
                <a:spcPts val="1850"/>
              </a:lnSpc>
              <a:spcAft>
                <a:spcPts val="0"/>
              </a:spcAft>
              <a:buClr>
                <a:srgbClr val="000000"/>
              </a:buClr>
              <a:buSzPts val="1400"/>
              <a:buFont typeface="+mj-lt"/>
              <a:buAutoNum type="arabicPeriod"/>
              <a:tabLst>
                <a:tab pos="494030" algn="l"/>
              </a:tabLst>
            </a:pP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Киргизбоев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А. 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Узбекистоннинг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жахон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хамжамиятига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кушилиши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- </a:t>
            </a:r>
            <a:r>
              <a:rPr lang="en-US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., 2006.</a:t>
            </a:r>
          </a:p>
          <a:p>
            <a:pPr marL="342900" lvl="0" indent="-342900" algn="just">
              <a:lnSpc>
                <a:spcPts val="1850"/>
              </a:lnSpc>
              <a:spcAft>
                <a:spcPts val="0"/>
              </a:spcAft>
              <a:buClr>
                <a:srgbClr val="000000"/>
              </a:buClr>
              <a:buSzPts val="1400"/>
              <a:buFont typeface="+mj-lt"/>
              <a:buAutoNum type="arabicPeriod" startAt="8"/>
              <a:tabLst>
                <a:tab pos="487680" algn="l"/>
              </a:tabLst>
            </a:pP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Межгосударственные отношении и дипломатия на Древнем Востоке. - М., 1987.</a:t>
            </a:r>
          </a:p>
          <a:p>
            <a:pPr marL="342900" lvl="0" indent="-342900" algn="just">
              <a:lnSpc>
                <a:spcPts val="1850"/>
              </a:lnSpc>
              <a:spcAft>
                <a:spcPts val="0"/>
              </a:spcAft>
              <a:buClr>
                <a:srgbClr val="000000"/>
              </a:buClr>
              <a:buSzPts val="1400"/>
              <a:buFont typeface="+mj-lt"/>
              <a:buAutoNum type="arabicPeriod" startAt="8"/>
              <a:tabLst>
                <a:tab pos="490855" algn="l"/>
              </a:tabLst>
            </a:pP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Кадимги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дунё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тарихи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Ю.С.Крушкол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тахрир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остида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2 ж. - </a:t>
            </a:r>
            <a:r>
              <a:rPr lang="en-US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T., 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1975.</a:t>
            </a:r>
          </a:p>
          <a:p>
            <a:pPr marL="342900" lvl="0" indent="-342900" algn="just">
              <a:lnSpc>
                <a:spcPts val="1850"/>
              </a:lnSpc>
              <a:spcAft>
                <a:spcPts val="0"/>
              </a:spcAft>
              <a:buClr>
                <a:srgbClr val="000000"/>
              </a:buClr>
              <a:buSzPts val="1400"/>
              <a:buFont typeface="+mj-lt"/>
              <a:buAutoNum type="arabicPeriod" startAt="8"/>
              <a:tabLst>
                <a:tab pos="567055" algn="l"/>
              </a:tabLst>
            </a:pP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Урта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асрлар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тарихи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В.П.Семёнов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тахрир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остида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- </a:t>
            </a:r>
            <a:r>
              <a:rPr lang="en-US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.: “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Укитувчи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”, 1973.</a:t>
            </a:r>
          </a:p>
          <a:p>
            <a:pPr marL="342900" lvl="0" indent="-342900" algn="just">
              <a:lnSpc>
                <a:spcPts val="1850"/>
              </a:lnSpc>
              <a:spcAft>
                <a:spcPts val="0"/>
              </a:spcAft>
              <a:buClr>
                <a:srgbClr val="000000"/>
              </a:buClr>
              <a:buSzPts val="1400"/>
              <a:buFont typeface="+mj-lt"/>
              <a:buAutoNum type="arabicPeriod" startAt="8"/>
              <a:tabLst>
                <a:tab pos="567055" algn="l"/>
              </a:tabLst>
            </a:pP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Авдиев В.И. История Древнего Востока. - М., 1948, 1953, 1976.</a:t>
            </a:r>
          </a:p>
          <a:p>
            <a:pPr marL="342900" lvl="0" indent="-342900" algn="just">
              <a:lnSpc>
                <a:spcPts val="1850"/>
              </a:lnSpc>
              <a:spcAft>
                <a:spcPts val="0"/>
              </a:spcAft>
              <a:buClr>
                <a:srgbClr val="000000"/>
              </a:buClr>
              <a:buSzPts val="1400"/>
              <a:buFont typeface="+mj-lt"/>
              <a:buAutoNum type="arabicPeriod" startAt="8"/>
              <a:tabLst>
                <a:tab pos="567055" algn="l"/>
              </a:tabLst>
            </a:pP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Авдиев В.И. 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Кадимги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Шарк 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тарихи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- Т., 1964.</a:t>
            </a:r>
          </a:p>
          <a:p>
            <a:pPr marL="342900" lvl="0" indent="-342900" algn="just">
              <a:lnSpc>
                <a:spcPts val="1850"/>
              </a:lnSpc>
              <a:spcAft>
                <a:spcPts val="0"/>
              </a:spcAft>
              <a:buClr>
                <a:srgbClr val="000000"/>
              </a:buClr>
              <a:buSzPts val="1400"/>
              <a:buFont typeface="+mj-lt"/>
              <a:buAutoNum type="arabicPeriod" startAt="8"/>
              <a:tabLst>
                <a:tab pos="567055" algn="l"/>
              </a:tabLst>
            </a:pPr>
            <a:r>
              <a:rPr lang="en-US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Boynazarov</a:t>
            </a:r>
            <a:r>
              <a:rPr lang="en-US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F. </a:t>
            </a:r>
            <a:r>
              <a:rPr lang="en-US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Qadimgi</a:t>
            </a:r>
            <a:r>
              <a:rPr lang="en-US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dunyo</a:t>
            </a:r>
            <a:r>
              <a:rPr lang="en-US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tarixi</a:t>
            </a:r>
            <a:r>
              <a:rPr lang="en-US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- 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en-US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., 2006.</a:t>
            </a:r>
            <a:endParaRPr lang="ru-RU" sz="1800" u="none" strike="noStrike" spc="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ts val="1850"/>
              </a:lnSpc>
              <a:spcAft>
                <a:spcPts val="0"/>
              </a:spcAft>
              <a:buClr>
                <a:srgbClr val="000000"/>
              </a:buClr>
              <a:buSzPts val="1400"/>
              <a:buFont typeface="+mj-lt"/>
              <a:buAutoNum type="arabicPeriod" startAt="8"/>
              <a:tabLst>
                <a:tab pos="567055" algn="l"/>
              </a:tabLst>
            </a:pP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Иванин Ю.Е. У истоков Европейской дипломатии нового времени. - Минск. 1984.</a:t>
            </a:r>
          </a:p>
          <a:p>
            <a:pPr marL="342900" lvl="0" indent="-342900" algn="just">
              <a:lnSpc>
                <a:spcPts val="1850"/>
              </a:lnSpc>
              <a:spcAft>
                <a:spcPts val="0"/>
              </a:spcAft>
              <a:buClr>
                <a:srgbClr val="000000"/>
              </a:buClr>
              <a:buSzPts val="1400"/>
              <a:buFont typeface="+mj-lt"/>
              <a:buAutoNum type="arabicPeriod" startAt="8"/>
              <a:tabLst>
                <a:tab pos="588010" algn="l"/>
              </a:tabLst>
            </a:pP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Дебидур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А. Дипломатическая история Европы. От </a:t>
            </a:r>
            <a:r>
              <a:rPr lang="ru-RU" sz="1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Военского</a:t>
            </a:r>
            <a:r>
              <a:rPr lang="ru-RU" sz="1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до Берлинского конгресса (1814-1878 гг.). - М., 1947.</a:t>
            </a:r>
          </a:p>
          <a:p>
            <a:endParaRPr lang="ru-RU" dirty="0"/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F38867FC-EFB5-4CA6-ACE9-DFB190948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Foydalanilgan</a:t>
            </a:r>
            <a:r>
              <a:rPr lang="en-US" dirty="0"/>
              <a:t> </a:t>
            </a:r>
            <a:r>
              <a:rPr lang="en-US" dirty="0" err="1"/>
              <a:t>manbalar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929031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782C770F-5C96-4D1F-824B-980260E5A3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13" y="1156447"/>
            <a:ext cx="9115887" cy="5109882"/>
          </a:xfrm>
        </p:spPr>
      </p:pic>
    </p:spTree>
    <p:extLst>
      <p:ext uri="{BB962C8B-B14F-4D97-AF65-F5344CB8AC3E}">
        <p14:creationId xmlns:p14="http://schemas.microsoft.com/office/powerpoint/2010/main" val="2764565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>
            <a:extLst>
              <a:ext uri="{FF2B5EF4-FFF2-40B4-BE49-F238E27FC236}">
                <a16:creationId xmlns:a16="http://schemas.microsoft.com/office/drawing/2014/main" id="{42902650-EA20-49CD-9492-229A78204C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2023" y="1097281"/>
            <a:ext cx="7745505" cy="3877815"/>
          </a:xfrm>
        </p:spPr>
        <p:txBody>
          <a:bodyPr>
            <a:normAutofit fontScale="85000" lnSpcReduction="20000"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Clr>
                <a:srgbClr val="000000"/>
              </a:buClr>
              <a:buSzPts val="1400"/>
              <a:buFont typeface="+mj-lt"/>
              <a:buAutoNum type="arabicPeriod"/>
              <a:tabLst>
                <a:tab pos="202565" algn="l"/>
              </a:tabLst>
            </a:pPr>
            <a:r>
              <a:rPr lang="en-US" sz="2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Kirish</a:t>
            </a:r>
            <a:r>
              <a:rPr lang="en-US" sz="2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Xalqaro</a:t>
            </a:r>
            <a:r>
              <a:rPr lang="en-US" sz="2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hamkorlik</a:t>
            </a:r>
            <a:r>
              <a:rPr lang="en-US" sz="2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diplomatiya</a:t>
            </a:r>
            <a:r>
              <a:rPr lang="en-US" sz="2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tarixi</a:t>
            </a:r>
            <a:r>
              <a:rPr lang="en-US" sz="2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fanining</a:t>
            </a:r>
            <a:r>
              <a:rPr lang="en-US" sz="2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maqsad</a:t>
            </a:r>
            <a:r>
              <a:rPr lang="en-US" sz="2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vazifalari</a:t>
            </a:r>
            <a:r>
              <a:rPr lang="en-US" sz="2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u="none" strike="noStrike" spc="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Clr>
                <a:srgbClr val="000000"/>
              </a:buClr>
              <a:buSzPts val="1400"/>
              <a:buFont typeface="+mj-lt"/>
              <a:buAutoNum type="arabicPeriod"/>
              <a:tabLst>
                <a:tab pos="220980" algn="l"/>
              </a:tabLst>
            </a:pPr>
            <a:r>
              <a:rPr lang="en-US" sz="2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Qadimgi</a:t>
            </a:r>
            <a:r>
              <a:rPr lang="en-US" sz="2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Sharq</a:t>
            </a:r>
            <a:r>
              <a:rPr lang="en-US" sz="2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diplomatiyasi</a:t>
            </a:r>
            <a:r>
              <a:rPr lang="en-US" sz="2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хalqaro</a:t>
            </a:r>
            <a:r>
              <a:rPr lang="en-US" sz="2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munosabatlariga</a:t>
            </a:r>
            <a:r>
              <a:rPr lang="en-US" sz="2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oid</a:t>
            </a:r>
            <a:r>
              <a:rPr lang="en-US" sz="2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hujjatlar</a:t>
            </a:r>
            <a:r>
              <a:rPr lang="en-US" sz="2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u="none" strike="noStrike" spc="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Clr>
                <a:srgbClr val="000000"/>
              </a:buClr>
              <a:buSzPts val="1400"/>
              <a:buFont typeface="+mj-lt"/>
              <a:buAutoNum type="arabicPeriod"/>
              <a:tabLst>
                <a:tab pos="220980" algn="l"/>
              </a:tabLst>
            </a:pPr>
            <a:r>
              <a:rPr lang="en-US" sz="2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Qadimgi</a:t>
            </a:r>
            <a:r>
              <a:rPr lang="en-US" sz="2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Hindistondagi</a:t>
            </a:r>
            <a:r>
              <a:rPr lang="en-US" sz="2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хalqaro</a:t>
            </a:r>
            <a:r>
              <a:rPr lang="en-US" sz="2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munosabatlar</a:t>
            </a:r>
            <a:r>
              <a:rPr lang="en-US" sz="2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diplomatiya</a:t>
            </a:r>
            <a:r>
              <a:rPr lang="en-US" sz="2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u="none" strike="noStrike" spc="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1480"/>
              </a:spcAft>
              <a:buClr>
                <a:srgbClr val="000000"/>
              </a:buClr>
              <a:buSzPts val="1400"/>
              <a:buFont typeface="+mj-lt"/>
              <a:buAutoNum type="arabicPeriod"/>
              <a:tabLst>
                <a:tab pos="220980" algn="l"/>
              </a:tabLst>
            </a:pPr>
            <a:r>
              <a:rPr lang="en-US" sz="2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Qadimgi</a:t>
            </a:r>
            <a:r>
              <a:rPr lang="en-US" sz="2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Xitoyda</a:t>
            </a:r>
            <a:r>
              <a:rPr lang="en-US" sz="2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хalqaro</a:t>
            </a:r>
            <a:r>
              <a:rPr lang="en-US" sz="2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munosabatlar</a:t>
            </a:r>
            <a:r>
              <a:rPr lang="en-US" sz="2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diplomatiya</a:t>
            </a:r>
            <a:r>
              <a:rPr lang="en-US" sz="2800" u="none" strike="noStrike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u="none" strike="noStrike" spc="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ru-RU" sz="3600" dirty="0"/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3321444D-96F3-423C-B4DE-A9FA9770D7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Reja</a:t>
            </a:r>
            <a:r>
              <a:rPr lang="en-US" sz="5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br>
              <a:rPr lang="ru-RU" sz="5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334252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>
            <a:extLst>
              <a:ext uri="{FF2B5EF4-FFF2-40B4-BE49-F238E27FC236}">
                <a16:creationId xmlns:a16="http://schemas.microsoft.com/office/drawing/2014/main" id="{5A92E88C-9B9D-4F0B-A95B-CF7D8B8372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57DAD4E7-8574-45DC-B547-A0FDA75B02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4456060-ED9F-4907-9684-70C6D1A6BD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379" y="0"/>
            <a:ext cx="9144000" cy="4555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9712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>
            <a:extLst>
              <a:ext uri="{FF2B5EF4-FFF2-40B4-BE49-F238E27FC236}">
                <a16:creationId xmlns:a16="http://schemas.microsoft.com/office/drawing/2014/main" id="{473F5D70-7E05-43BD-94E2-CE46868A99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471" y="995082"/>
            <a:ext cx="8677835" cy="5549153"/>
          </a:xfrm>
        </p:spPr>
        <p:txBody>
          <a:bodyPr>
            <a:normAutofit fontScale="92500"/>
          </a:bodyPr>
          <a:lstStyle/>
          <a:p>
            <a:pPr indent="330200" algn="just">
              <a:spcAft>
                <a:spcPts val="0"/>
              </a:spcAft>
            </a:pPr>
            <a:r>
              <a:rPr lang="en-US" sz="2800" b="1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Diplomatiya</a:t>
            </a:r>
            <a:r>
              <a:rPr lang="en-US" sz="2800" b="1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davlat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hukumat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boshliqlari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maхsus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tashqi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aloqa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organlarining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davlat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tashqi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siyosatining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maqsad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vazifalarini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shuningdеk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chеt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ellarda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davlatning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huquq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manfaatlarini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хimoyalashni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amalga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oshirishga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qaratilgan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rasmiy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faoliyati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Diplomatiya-tashqi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siyosatning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davlat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хalqaro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faoliyatining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ajralmas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qismidir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30200" algn="just">
              <a:spcAft>
                <a:spcPts val="0"/>
              </a:spcAft>
            </a:pP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Diplomatiya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bu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davlatning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harbiy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kuch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ishlatmasdan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</a:t>
            </a:r>
            <a:r>
              <a:rPr lang="en-US" sz="2800" baseline="30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zaro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muloqot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yo’li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bilan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tashqi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siyosatni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amalga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oshirish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vositasidir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30200" algn="just">
              <a:spcAft>
                <a:spcPts val="0"/>
              </a:spcAft>
            </a:pP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Diplomatiya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tushunchasi-muzokaralar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olib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borish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san’ati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dеgan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</a:t>
            </a:r>
            <a:r>
              <a:rPr lang="en-US" sz="2800" baseline="30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noni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ham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anglatadi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30200" algn="just">
              <a:spcAft>
                <a:spcPts val="0"/>
              </a:spcAft>
            </a:pP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Diplomatiya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»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so’zi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grеkcha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«diploma»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so’zidan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kеlib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chiqqan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bo’lib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tashqi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murnsabatlar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to’g’risidagi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fandir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sz="3600" dirty="0"/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C0272E88-D3BB-4705-BF63-7C285F6A09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732" y="130886"/>
            <a:ext cx="7756263" cy="451820"/>
          </a:xfrm>
        </p:spPr>
        <p:txBody>
          <a:bodyPr/>
          <a:lstStyle/>
          <a:p>
            <a:r>
              <a:rPr lang="en-US" dirty="0" err="1"/>
              <a:t>Diplomatiya</a:t>
            </a:r>
            <a:r>
              <a:rPr lang="en-US" dirty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496467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C94FE90-877C-43F2-BD40-E32CC63C30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379" y="3307976"/>
            <a:ext cx="9144000" cy="355002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9823458-42F8-4770-AC86-90D4ED046B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379" y="0"/>
            <a:ext cx="9144000" cy="2581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2033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>
            <a:extLst>
              <a:ext uri="{FF2B5EF4-FFF2-40B4-BE49-F238E27FC236}">
                <a16:creationId xmlns:a16="http://schemas.microsoft.com/office/drawing/2014/main" id="{806E96CA-179F-4B28-BCDC-2B8BACB8AE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719" y="215153"/>
            <a:ext cx="8193740" cy="6230471"/>
          </a:xfrm>
        </p:spPr>
        <p:txBody>
          <a:bodyPr>
            <a:normAutofit/>
          </a:bodyPr>
          <a:lstStyle/>
          <a:p>
            <a:pPr indent="330200" algn="just">
              <a:lnSpc>
                <a:spcPct val="150000"/>
              </a:lnSpc>
              <a:spcAft>
                <a:spcPts val="0"/>
              </a:spcAft>
            </a:pP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O’zbekiston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mustaqillikka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erishishi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bilan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mamlakatimiz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uchun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mutlaqo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yangi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soha-xalqaro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munosabatlarning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teng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huquqli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sub’ekti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sifatida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diplomatik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faoliyat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yuritish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uchun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zamin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yaratildi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30200" algn="just">
              <a:lnSpc>
                <a:spcPct val="150000"/>
              </a:lnSpc>
              <a:spcAft>
                <a:spcPts val="0"/>
              </a:spcAft>
            </a:pP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Dunyoning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aksariyat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davlatlari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tomonidan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tan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olingan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O’zbekiston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o’z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diplomatik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faoliyatini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bir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necha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yo’nalishlarda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olib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bora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boshladi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30200" algn="just">
              <a:lnSpc>
                <a:spcPct val="150000"/>
              </a:lnSpc>
              <a:spcAft>
                <a:spcPts val="0"/>
              </a:spcAft>
            </a:pP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Mustaqillik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va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suverenitet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barcha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davlatlar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bilan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teng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xuquqli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va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o’zaro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manfaatli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asosda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munosabatlarni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o’rnatish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jahon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hamjamiyatiga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integratsiyalashuv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imkoniyatini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beradi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»,-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degan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edi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I.A.Karimov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30200" algn="just">
              <a:lnSpc>
                <a:spcPct val="150000"/>
              </a:lnSpc>
              <a:spcAft>
                <a:spcPts val="0"/>
              </a:spcAft>
            </a:pP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Istiqlol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yillarida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diplomatik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faoliyatni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amalga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oshiruvchi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organlar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tizimi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yaratildi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Diplomatik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faoliyatga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oid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xalqaro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huquqiy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xujjatlarga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qo’shilish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shuning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barobarida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diplomatik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faoliyatni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tartibga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solib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turuvchi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ichki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qonunchilik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tizimi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yaratildi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7879693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>
            <a:extLst>
              <a:ext uri="{FF2B5EF4-FFF2-40B4-BE49-F238E27FC236}">
                <a16:creationId xmlns:a16="http://schemas.microsoft.com/office/drawing/2014/main" id="{EF132F2A-AEAB-47AE-A438-99924C2801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8B327A7-6BB4-4520-8398-1867DE3A35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05425"/>
            <a:ext cx="9144000" cy="4847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50357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>
            <a:extLst>
              <a:ext uri="{FF2B5EF4-FFF2-40B4-BE49-F238E27FC236}">
                <a16:creationId xmlns:a16="http://schemas.microsoft.com/office/drawing/2014/main" id="{E9FDCBE7-6C7E-4915-9DAA-690611859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695" y="251013"/>
            <a:ext cx="8534400" cy="6490446"/>
          </a:xfrm>
        </p:spPr>
        <p:txBody>
          <a:bodyPr>
            <a:normAutofit fontScale="85000" lnSpcReduction="20000"/>
          </a:bodyPr>
          <a:lstStyle/>
          <a:p>
            <a:pPr indent="482600" algn="just">
              <a:lnSpc>
                <a:spcPct val="150000"/>
              </a:lnSpc>
              <a:spcAft>
                <a:spcPts val="0"/>
              </a:spcAft>
            </a:pP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Qadimgi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Sharqning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yirik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davlatlaridan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biri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Egipet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hisoblangan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Miloddan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oldingi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III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minginchi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yillarda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Egipet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podshohlari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qo’shni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mamlakatlar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aloqa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bog’lashga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urinib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ko’rganlar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VI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sulola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podshohligi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davrida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eramizdan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oldingi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XIV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asrda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egipetliklar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Qizil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dengizning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janubiy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sohilida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joylashgan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Punt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mamlakatiga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elchilik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ekspeditsiyasini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hozirlaganlar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Egipetlik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elchilar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kemalarda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suzib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kelib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mahalliy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qabila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boshliqlari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muzokaralar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olib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borganlar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Yangi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podsholik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davrida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Misr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diplomatiyasi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Eramizdan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oldingi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II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minginchi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yillarning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boshlariga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kelib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Egipet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Оsiyoda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joylashgan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qo’shni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davlatlar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tez-tez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aloqada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bo’lgan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Podshoh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saroyi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qoshida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Osiyo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xalqlariga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chopar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sifatida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yuboriladigan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xizmatchilarning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alohida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guruhi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mavjud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bo’lgan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Yangi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Podsholik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zamonining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ba’zi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sanalarini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hamshunday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astronomik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hisoblar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yordami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belgilash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mumkin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bo'ldi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Amarna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diplomatik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arxividan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olingan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xujjatlar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Yangi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Podsholik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davridagi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Misr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fir’avnlari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Bobil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Osuriya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Xett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davlatidagi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ba’zi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podsholarning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podsholik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qilishlari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o'rtasidagi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ba’zi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sinxronizmlarni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zamonning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to'g'ri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kelishini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belgilashga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imkon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berdi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13727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eg"/></Relationships>
</file>

<file path=ppt/theme/_rels/them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13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Твердый переплет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Твердый переплет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Остин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Soho">
  <a:themeElements>
    <a:clrScheme name="SOHO">
      <a:dk1>
        <a:srgbClr val="2E2224"/>
      </a:dk1>
      <a:lt1>
        <a:sysClr val="window" lastClr="FFFFFF"/>
      </a:lt1>
      <a:dk2>
        <a:srgbClr val="48231E"/>
      </a:dk2>
      <a:lt2>
        <a:srgbClr val="CBD8DD"/>
      </a:lt2>
      <a:accent1>
        <a:srgbClr val="61625E"/>
      </a:accent1>
      <a:accent2>
        <a:srgbClr val="964D2C"/>
      </a:accent2>
      <a:accent3>
        <a:srgbClr val="66553E"/>
      </a:accent3>
      <a:accent4>
        <a:srgbClr val="848058"/>
      </a:accent4>
      <a:accent5>
        <a:srgbClr val="AFA14B"/>
      </a:accent5>
      <a:accent6>
        <a:srgbClr val="AD7D4D"/>
      </a:accent6>
      <a:hlink>
        <a:srgbClr val="FFDE66"/>
      </a:hlink>
      <a:folHlink>
        <a:srgbClr val="C0AEBC"/>
      </a:folHlink>
    </a:clrScheme>
    <a:fontScheme name="SOHO">
      <a:majorFont>
        <a:latin typeface="Candara"/>
        <a:ea typeface=""/>
        <a:cs typeface=""/>
        <a:font script="Jpan" typeface="ＭＳ Ｐゴシック"/>
        <a:font script="Hang" typeface="HY견명조"/>
        <a:font script="Hans" typeface="华文新魏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华文楷体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HO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7000"/>
                <a:satMod val="150000"/>
              </a:schemeClr>
            </a:gs>
            <a:gs pos="30000">
              <a:schemeClr val="phClr">
                <a:shade val="94000"/>
                <a:satMod val="130000"/>
              </a:schemeClr>
            </a:gs>
            <a:gs pos="45000">
              <a:schemeClr val="phClr">
                <a:shade val="100000"/>
                <a:satMod val="120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4000"/>
                <a:satMod val="130000"/>
              </a:schemeClr>
            </a:gs>
            <a:gs pos="100000">
              <a:schemeClr val="phClr">
                <a:shade val="67000"/>
                <a:satMod val="15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700000"/>
            </a:lightRig>
          </a:scene3d>
          <a:sp3d contourW="19050">
            <a:bevelT w="31750" h="38100"/>
            <a:contourClr>
              <a:schemeClr val="phClr">
                <a:shade val="15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4000"/>
                <a:satMod val="210000"/>
              </a:schemeClr>
            </a:gs>
            <a:gs pos="40000">
              <a:schemeClr val="phClr">
                <a:tint val="72000"/>
                <a:shade val="99000"/>
                <a:satMod val="200000"/>
              </a:schemeClr>
            </a:gs>
            <a:gs pos="100000">
              <a:schemeClr val="phClr">
                <a:tint val="100000"/>
                <a:shade val="30000"/>
                <a:alpha val="100000"/>
                <a:satMod val="175000"/>
                <a:lumMod val="100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86000"/>
                <a:alpha val="90000"/>
              </a:schemeClr>
              <a:schemeClr val="phClr">
                <a:shade val="49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Твердый переплет">
  <a:themeElements>
    <a:clrScheme name="Твердый переплет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Твердый переплет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Твердый переплет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Тема13 (2)</Template>
  <TotalTime>111</TotalTime>
  <Words>1232</Words>
  <Application>Microsoft Office PowerPoint</Application>
  <PresentationFormat>Экран (4:3)</PresentationFormat>
  <Paragraphs>37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5</vt:i4>
      </vt:variant>
      <vt:variant>
        <vt:lpstr>Заголовки слайдов</vt:lpstr>
      </vt:variant>
      <vt:variant>
        <vt:i4>19</vt:i4>
      </vt:variant>
    </vt:vector>
  </HeadingPairs>
  <TitlesOfParts>
    <vt:vector size="33" baseType="lpstr">
      <vt:lpstr>Arial Unicode MS</vt:lpstr>
      <vt:lpstr>Arial</vt:lpstr>
      <vt:lpstr>Book Antiqua</vt:lpstr>
      <vt:lpstr>Candara</vt:lpstr>
      <vt:lpstr>Century Gothic</vt:lpstr>
      <vt:lpstr>Symbol</vt:lpstr>
      <vt:lpstr>Times New Roman</vt:lpstr>
      <vt:lpstr>Wingdings</vt:lpstr>
      <vt:lpstr>Wingdings 2</vt:lpstr>
      <vt:lpstr>Тема13</vt:lpstr>
      <vt:lpstr>Остин</vt:lpstr>
      <vt:lpstr>Волна</vt:lpstr>
      <vt:lpstr>Soho</vt:lpstr>
      <vt:lpstr>1_Твердый переплет</vt:lpstr>
      <vt:lpstr>QADIMGI  SHARQDA  XALQARO  MUNOSABATLAR  VA  DIPLOMATIYA</vt:lpstr>
      <vt:lpstr>Презентация PowerPoint</vt:lpstr>
      <vt:lpstr>Reja: </vt:lpstr>
      <vt:lpstr>Презентация PowerPoint</vt:lpstr>
      <vt:lpstr>Diplomatiya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DoroI diplomatiyasi</vt:lpstr>
      <vt:lpstr>Foydalanilgan manbalar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QADIMGI  SHARQDA  XALQARO  MUNOSABATLAR  VA  DIPLOMATIYA</dc:title>
  <dc:creator>Intel Computers</dc:creator>
  <cp:lastModifiedBy>Intel Computers</cp:lastModifiedBy>
  <cp:revision>5</cp:revision>
  <dcterms:created xsi:type="dcterms:W3CDTF">2024-11-07T07:06:24Z</dcterms:created>
  <dcterms:modified xsi:type="dcterms:W3CDTF">2024-11-07T08:58:18Z</dcterms:modified>
</cp:coreProperties>
</file>