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9" r:id="rId2"/>
  </p:sldMasterIdLst>
  <p:notesMasterIdLst>
    <p:notesMasterId r:id="rId21"/>
  </p:notesMasterIdLst>
  <p:handoutMasterIdLst>
    <p:handoutMasterId r:id="rId22"/>
  </p:handoutMasterIdLst>
  <p:sldIdLst>
    <p:sldId id="391" r:id="rId3"/>
    <p:sldId id="394" r:id="rId4"/>
    <p:sldId id="336" r:id="rId5"/>
    <p:sldId id="337" r:id="rId6"/>
    <p:sldId id="338" r:id="rId7"/>
    <p:sldId id="376" r:id="rId8"/>
    <p:sldId id="339" r:id="rId9"/>
    <p:sldId id="393" r:id="rId10"/>
    <p:sldId id="341" r:id="rId11"/>
    <p:sldId id="390" r:id="rId12"/>
    <p:sldId id="395" r:id="rId13"/>
    <p:sldId id="344" r:id="rId14"/>
    <p:sldId id="346" r:id="rId15"/>
    <p:sldId id="347" r:id="rId16"/>
    <p:sldId id="348" r:id="rId17"/>
    <p:sldId id="349" r:id="rId18"/>
    <p:sldId id="378" r:id="rId19"/>
    <p:sldId id="396" r:id="rId20"/>
  </p:sldIdLst>
  <p:sldSz cx="12188825" cy="6858000"/>
  <p:notesSz cx="6858000" cy="9144000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F1FC2DE-5D71-4CE5-9363-242FF7C69245}">
          <p14:sldIdLst>
            <p14:sldId id="391"/>
            <p14:sldId id="394"/>
            <p14:sldId id="336"/>
          </p14:sldIdLst>
        </p14:section>
        <p14:section name="Раздел без заголовка" id="{EAADFD57-3F92-47DF-BE87-54F1AF04E324}">
          <p14:sldIdLst>
            <p14:sldId id="337"/>
            <p14:sldId id="338"/>
            <p14:sldId id="376"/>
            <p14:sldId id="339"/>
            <p14:sldId id="393"/>
            <p14:sldId id="341"/>
            <p14:sldId id="390"/>
            <p14:sldId id="395"/>
            <p14:sldId id="344"/>
            <p14:sldId id="346"/>
            <p14:sldId id="347"/>
            <p14:sldId id="348"/>
            <p14:sldId id="349"/>
            <p14:sldId id="378"/>
            <p14:sldId id="3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030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1018">
          <p15:clr>
            <a:srgbClr val="A4A3A4"/>
          </p15:clr>
        </p15:guide>
        <p15:guide id="5" orient="horz" pos="3886">
          <p15:clr>
            <a:srgbClr val="A4A3A4"/>
          </p15:clr>
        </p15:guide>
        <p15:guide id="6" orient="horz" pos="2928">
          <p15:clr>
            <a:srgbClr val="A4A3A4"/>
          </p15:clr>
        </p15:guide>
        <p15:guide id="7" orient="horz" pos="3072">
          <p15:clr>
            <a:srgbClr val="A4A3A4"/>
          </p15:clr>
        </p15:guide>
        <p15:guide id="8" orient="horz" pos="407">
          <p15:clr>
            <a:srgbClr val="A4A3A4"/>
          </p15:clr>
        </p15:guide>
        <p15:guide id="9" pos="3839">
          <p15:clr>
            <a:srgbClr val="A4A3A4"/>
          </p15:clr>
        </p15:guide>
        <p15:guide id="10" pos="959">
          <p15:clr>
            <a:srgbClr val="A4A3A4"/>
          </p15:clr>
        </p15:guide>
        <p15:guide id="11" pos="7151">
          <p15:clr>
            <a:srgbClr val="A4A3A4"/>
          </p15:clr>
        </p15:guide>
        <p15:guide id="12" pos="671">
          <p15:clr>
            <a:srgbClr val="A4A3A4"/>
          </p15:clr>
        </p15:guide>
        <p15:guide id="13" pos="4991">
          <p15:clr>
            <a:srgbClr val="A4A3A4"/>
          </p15:clr>
        </p15:guide>
        <p15:guide id="14" pos="7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CCFF"/>
    <a:srgbClr val="9999FF"/>
    <a:srgbClr val="99D416"/>
    <a:srgbClr val="66FF33"/>
    <a:srgbClr val="CCFF33"/>
    <a:srgbClr val="FF99FF"/>
    <a:srgbClr val="0066FF"/>
    <a:srgbClr val="FF33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434" autoAdjust="0"/>
  </p:normalViewPr>
  <p:slideViewPr>
    <p:cSldViewPr showGuides="1">
      <p:cViewPr varScale="1">
        <p:scale>
          <a:sx n="79" d="100"/>
          <a:sy n="79" d="100"/>
        </p:scale>
        <p:origin x="542" y="77"/>
      </p:cViewPr>
      <p:guideLst>
        <p:guide orient="horz" pos="2160"/>
        <p:guide orient="horz" pos="4030"/>
        <p:guide orient="horz" pos="1152"/>
        <p:guide orient="horz" pos="1018"/>
        <p:guide orient="horz" pos="3886"/>
        <p:guide orient="horz" pos="2928"/>
        <p:guide orient="horz" pos="3072"/>
        <p:guide orient="horz" pos="407"/>
        <p:guide pos="3839"/>
        <p:guide pos="959"/>
        <p:guide pos="7151"/>
        <p:guide pos="671"/>
        <p:guide pos="4991"/>
        <p:guide pos="70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119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69AFDC-7658-4951-B0FF-52DFF2A93C0A}" type="datetimeFigureOut">
              <a:rPr lang="ru-RU" smtClean="0"/>
              <a:t>21.01.2025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ED99B-9732-49FC-9C16-B56FEB1B109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4662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 smtClean="0"/>
              <a:t>21.01.2025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209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8539" y="2514601"/>
            <a:ext cx="8913077" cy="2262781"/>
          </a:xfrm>
        </p:spPr>
        <p:txBody>
          <a:bodyPr anchor="b">
            <a:normAutofit/>
          </a:bodyPr>
          <a:lstStyle>
            <a:lvl1pPr>
              <a:defRPr sz="539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8539" y="4777380"/>
            <a:ext cx="8913077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1"/>
            <a:ext cx="1744198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4529541"/>
            <a:ext cx="779564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93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609600"/>
            <a:ext cx="8913077" cy="3117040"/>
          </a:xfrm>
        </p:spPr>
        <p:txBody>
          <a:bodyPr anchor="ctr">
            <a:normAutofit/>
          </a:bodyPr>
          <a:lstStyle>
            <a:lvl1pPr algn="l">
              <a:defRPr sz="4799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4354046"/>
            <a:ext cx="891307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21.01.2025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31781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3244140"/>
            <a:ext cx="779564" cy="365125"/>
          </a:xfrm>
        </p:spPr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98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207" y="609600"/>
            <a:ext cx="8391740" cy="2895600"/>
          </a:xfrm>
        </p:spPr>
        <p:txBody>
          <a:bodyPr anchor="ctr">
            <a:normAutofit/>
          </a:bodyPr>
          <a:lstStyle>
            <a:lvl1pPr algn="l">
              <a:defRPr sz="4799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4159" y="3505200"/>
            <a:ext cx="7534591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4354046"/>
            <a:ext cx="8913077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21.01.2025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7" y="31781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3244140"/>
            <a:ext cx="779564" cy="365125"/>
          </a:xfrm>
        </p:spPr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467010" y="648005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1958" y="290530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1275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9" y="2438401"/>
            <a:ext cx="8913078" cy="2724845"/>
          </a:xfrm>
        </p:spPr>
        <p:txBody>
          <a:bodyPr anchor="b">
            <a:normAutofit/>
          </a:bodyPr>
          <a:lstStyle>
            <a:lvl1pPr algn="l">
              <a:defRPr sz="4799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181600"/>
            <a:ext cx="8913078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21.01.2025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3766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207" y="609600"/>
            <a:ext cx="8391740" cy="2895600"/>
          </a:xfrm>
        </p:spPr>
        <p:txBody>
          <a:bodyPr anchor="ctr">
            <a:normAutofit/>
          </a:bodyPr>
          <a:lstStyle>
            <a:lvl1pPr algn="l">
              <a:defRPr sz="4799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8538" y="4343400"/>
            <a:ext cx="8913078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181600"/>
            <a:ext cx="8913078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21.01.2025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467010" y="648005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1958" y="290530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3613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627407"/>
            <a:ext cx="8913077" cy="2880020"/>
          </a:xfrm>
        </p:spPr>
        <p:txBody>
          <a:bodyPr anchor="ctr">
            <a:normAutofit/>
          </a:bodyPr>
          <a:lstStyle>
            <a:lvl1pPr algn="l">
              <a:defRPr sz="4799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8538" y="4343400"/>
            <a:ext cx="8913078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181600"/>
            <a:ext cx="8913078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pPr/>
              <a:t>21.01.2025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3101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21.01.2025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944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2392" y="627406"/>
            <a:ext cx="2207026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8538" y="627406"/>
            <a:ext cx="6475313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21.01.2025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461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250" y="624110"/>
            <a:ext cx="8909366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538" y="2133600"/>
            <a:ext cx="8913078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21.01.2025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389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2058750"/>
            <a:ext cx="8913077" cy="1468800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3530129"/>
            <a:ext cx="8913077" cy="860400"/>
          </a:xfrm>
        </p:spPr>
        <p:txBody>
          <a:bodyPr anchor="t"/>
          <a:lstStyle>
            <a:lvl1pPr marL="0" indent="0" algn="l">
              <a:buNone/>
              <a:defRPr sz="1999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21.01.2025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31781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3244140"/>
            <a:ext cx="779564" cy="365125"/>
          </a:xfrm>
        </p:spPr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827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8538" y="2133600"/>
            <a:ext cx="4312741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88874" y="2126222"/>
            <a:ext cx="4312741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21.01.2025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787783"/>
            <a:ext cx="779564" cy="365125"/>
          </a:xfrm>
        </p:spPr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810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8608" y="1972703"/>
            <a:ext cx="399169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8538" y="2548966"/>
            <a:ext cx="4341762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4674" y="1969475"/>
            <a:ext cx="3997960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5091" y="2545738"/>
            <a:ext cx="433754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21.01.2025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674" y="787783"/>
            <a:ext cx="779564" cy="365125"/>
          </a:xfrm>
        </p:spPr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094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21.01.2025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853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21.01.2025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667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8" y="446088"/>
            <a:ext cx="3504286" cy="976312"/>
          </a:xfrm>
        </p:spPr>
        <p:txBody>
          <a:bodyPr anchor="b"/>
          <a:lstStyle>
            <a:lvl1pPr algn="l">
              <a:defRPr sz="1999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1365" y="446089"/>
            <a:ext cx="5180251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8" y="1598613"/>
            <a:ext cx="3504286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smtClean="0"/>
              <a:t>21.01.2025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71437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77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8539" y="4800600"/>
            <a:ext cx="8913078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8538" y="634965"/>
            <a:ext cx="8913078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8539" y="5367338"/>
            <a:ext cx="891307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7" y="4911726"/>
            <a:ext cx="15881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674" y="4983088"/>
            <a:ext cx="779564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675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0773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14" y="-786"/>
            <a:ext cx="2356060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32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249" y="624110"/>
            <a:ext cx="8909366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8538" y="2133600"/>
            <a:ext cx="8913078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58914" y="6130437"/>
            <a:ext cx="1145984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smtClean="0"/>
              <a:pPr/>
              <a:t>21.01.2025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8538" y="6135809"/>
            <a:ext cx="7618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674" y="787783"/>
            <a:ext cx="77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99">
                <a:solidFill>
                  <a:srgbClr val="FEFFFF"/>
                </a:solidFill>
              </a:defRPr>
            </a:lvl1pPr>
          </a:lstStyle>
          <a:p>
            <a:fld id="{2A013F82-EE5E-44EE-A61D-E31C6657F26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0954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  <p:sldLayoutId id="2147483831" r:id="rId12"/>
    <p:sldLayoutId id="2147483832" r:id="rId13"/>
    <p:sldLayoutId id="2147483833" r:id="rId14"/>
    <p:sldLayoutId id="2147483834" r:id="rId15"/>
    <p:sldLayoutId id="2147483835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063" rtl="0" eaLnBrk="1" latinLnBrk="0" hangingPunct="1">
        <a:spcBef>
          <a:spcPct val="0"/>
        </a:spcBef>
        <a:buNone/>
        <a:defRPr sz="3599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7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4AD420-8839-4BAC-924A-A074AC17D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5658" y="1700808"/>
            <a:ext cx="10513167" cy="2262781"/>
          </a:xfrm>
        </p:spPr>
        <p:txBody>
          <a:bodyPr>
            <a:noAutofit/>
          </a:bodyPr>
          <a:lstStyle/>
          <a:p>
            <a:r>
              <a:rPr lang="en-US" sz="4800" b="1" dirty="0"/>
              <a:t>QIMMATLI QOG’OZLAR, ULARNING TURLARI VA AMAL QILISHI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9657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4"/>
          <p:cNvSpPr txBox="1">
            <a:spLocks/>
          </p:cNvSpPr>
          <p:nvPr/>
        </p:nvSpPr>
        <p:spPr>
          <a:xfrm>
            <a:off x="3142084" y="188640"/>
            <a:ext cx="5688632" cy="86409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/>
          <a:lstStyle>
            <a:lvl1pPr marL="342797" indent="-342797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799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727" indent="-285664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657" indent="-228531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99720" indent="-228531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6783" indent="-228531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3846" indent="-228531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0908" indent="-228531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7971" indent="-228531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5034" indent="-228531" algn="l" defTabSz="457063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z-Latn-UZ" sz="2800" b="1" dirty="0">
                <a:solidFill>
                  <a:schemeClr val="accent6">
                    <a:lumMod val="50000"/>
                  </a:schemeClr>
                </a:solidFill>
              </a:rPr>
              <a:t>Aksiyalar 2 guruhga bo’linadi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37828" y="1248522"/>
            <a:ext cx="105851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z-Latn-UZ" sz="2400" b="1" dirty="0"/>
              <a:t>Oddiy aksiyalar </a:t>
            </a:r>
            <a:r>
              <a:rPr lang="uz-Latn-UZ" sz="2400" b="1" i="1" dirty="0"/>
              <a:t>-</a:t>
            </a:r>
            <a:r>
              <a:rPr lang="ru-RU" sz="2400" b="1" i="1" dirty="0"/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kompaniyaning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ustaviga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muvofiq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aktsiyadorlarning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yig'ilishida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vakolatlariga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kiradigan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bo'yicha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ovoz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huquqiga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bo'lish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huquqida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ishtirok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etishlari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dividendlar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huquqiga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bo'lishlari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kompaniya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tugatilgan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taqdirda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mulklarining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qismini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huquqiga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z-Latn-UZ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solidFill>
                <a:srgbClr val="7030A0"/>
              </a:solidFill>
            </a:endParaRPr>
          </a:p>
          <a:p>
            <a:pPr algn="just"/>
            <a:r>
              <a:rPr lang="uz-Latn-U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Imtiyozli aksiyalar. </a:t>
            </a:r>
            <a:r>
              <a:rPr lang="uz-Latn-U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Bunga aksiya egasi d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ividend</a:t>
            </a:r>
            <a:r>
              <a:rPr lang="uz-Latn-U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oldindan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atʼiy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foizlarda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aksiyadorlarning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yigʻilishida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ovoz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xuquqiga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boʻlmaydi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aksiyalar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qoidaga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koʻra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aksiyadorlik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jamiyati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nizom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jamgʻarmasining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10%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chiqarilishi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emas</a:t>
            </a:r>
            <a:r>
              <a:rPr lang="uz-Latn-U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1235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78BB3-B6F9-40FA-ADF9-7E19EB1F04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5820" y="476672"/>
            <a:ext cx="11089232" cy="1080119"/>
          </a:xfrm>
        </p:spPr>
        <p:txBody>
          <a:bodyPr>
            <a:noAutofit/>
          </a:bodyPr>
          <a:lstStyle/>
          <a:p>
            <a:r>
              <a:rPr lang="en-US" sz="4000" dirty="0"/>
              <a:t>MASHHUR KOMPANIYALARNING AKSIYALARI</a:t>
            </a: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2CD781-291B-4C5F-A293-3AB9FCB633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3932" y="2060848"/>
            <a:ext cx="9727685" cy="3744415"/>
          </a:xfrm>
        </p:spPr>
        <p:txBody>
          <a:bodyPr/>
          <a:lstStyle/>
          <a:p>
            <a:r>
              <a:rPr lang="en-US" sz="2400" b="1" dirty="0">
                <a:solidFill>
                  <a:srgbClr val="92D050"/>
                </a:solidFill>
              </a:rPr>
              <a:t>KOMPANIYA             NARXI                             SOTILGANLIK SONI</a:t>
            </a:r>
          </a:p>
          <a:p>
            <a:r>
              <a:rPr lang="en-US" sz="2000" dirty="0"/>
              <a:t>TESLA                                 719,12 $                                  </a:t>
            </a:r>
            <a:r>
              <a:rPr lang="ru-RU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1.036.009.925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/>
              <a:t>APPLE                                142,64 $                                  </a:t>
            </a:r>
            <a:r>
              <a:rPr lang="ru-RU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16.185.181.000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/>
              <a:t>INTEL                                  40,01 $                                    </a:t>
            </a:r>
            <a:r>
              <a:rPr lang="ru-RU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4.088.661.122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/>
              <a:t>COCA-COLA                   61,80 $                                    </a:t>
            </a:r>
            <a:r>
              <a:rPr lang="ru-RU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4.335.028.727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/>
              <a:t>PEPSI                                 162,78 $                                   </a:t>
            </a:r>
            <a:r>
              <a:rPr lang="ru-RU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1.382.683.559</a:t>
            </a:r>
            <a:r>
              <a:rPr lang="en-US" sz="2000" dirty="0"/>
              <a:t>  </a:t>
            </a:r>
          </a:p>
          <a:p>
            <a:r>
              <a:rPr lang="en-US" sz="2000" dirty="0"/>
              <a:t>GM                                    36,65 $                                    </a:t>
            </a:r>
            <a:r>
              <a:rPr lang="ru-RU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1,458,240,927</a:t>
            </a:r>
            <a:endParaRPr lang="ru-RU" sz="2000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32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8068" y="260648"/>
            <a:ext cx="5976664" cy="1440160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r>
              <a:rPr lang="uz-Latn-UZ" sz="7500" dirty="0"/>
              <a:t>Obligatsiya</a:t>
            </a:r>
            <a:endParaRPr lang="ru-RU" sz="75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79140" y="1700808"/>
            <a:ext cx="4587280" cy="4663492"/>
          </a:xfrm>
        </p:spPr>
        <p:txBody>
          <a:bodyPr>
            <a:noAutofit/>
          </a:bodyPr>
          <a:lstStyle/>
          <a:p>
            <a:pPr marL="0" lvl="0" indent="0" algn="just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uz-Latn-UZ" sz="2800" b="1" dirty="0">
                <a:solidFill>
                  <a:schemeClr val="tx1"/>
                </a:solidFill>
              </a:rPr>
              <a:t>Obligasiya</a:t>
            </a:r>
            <a:r>
              <a:rPr lang="ru-RU" sz="2800" dirty="0">
                <a:solidFill>
                  <a:schemeClr val="tx1"/>
                </a:solidFill>
              </a:rPr>
              <a:t> -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bu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davlat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yoki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korxona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tomonidan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ichki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kredit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berilganda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va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uning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egasiga</a:t>
            </a:r>
            <a:r>
              <a:rPr lang="uz-Latn-UZ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nominal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qiymatining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belgilangan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foizi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ko'rinishida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daromadni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taqdim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etishda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ma'lum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shartlar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asosida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berilgan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qarz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majburiyati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bo'lib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, u </a:t>
            </a:r>
            <a:r>
              <a:rPr lang="uz-Latn-UZ" altLang="ru-RU" sz="2800" dirty="0">
                <a:solidFill>
                  <a:schemeClr val="tx1"/>
                </a:solidFill>
                <a:latin typeface="inherit"/>
              </a:rPr>
              <a:t>ham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qimmatli</a:t>
            </a:r>
            <a:r>
              <a:rPr lang="ru-RU" altLang="ru-RU" sz="28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800" dirty="0" err="1">
                <a:solidFill>
                  <a:schemeClr val="tx1"/>
                </a:solidFill>
                <a:latin typeface="inherit"/>
              </a:rPr>
              <a:t>qog'ozdir</a:t>
            </a:r>
            <a:r>
              <a:rPr lang="ru-RU" altLang="ru-RU" sz="2800" dirty="0">
                <a:solidFill>
                  <a:srgbClr val="7030A0"/>
                </a:solidFill>
                <a:latin typeface="inherit"/>
              </a:rPr>
              <a:t>.</a:t>
            </a:r>
            <a:r>
              <a:rPr lang="ru-RU" altLang="ru-RU" sz="2800" dirty="0">
                <a:solidFill>
                  <a:srgbClr val="7030A0"/>
                </a:solidFill>
              </a:rPr>
              <a:t> </a:t>
            </a:r>
            <a:endParaRPr lang="ru-RU" altLang="ru-RU" sz="2800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80112" y="1700808"/>
            <a:ext cx="5808713" cy="46634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z-Latn-UZ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Obligatsiya turlar</a:t>
            </a: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Maqsadli va foizli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Oddiy va yutuqli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Egasi yozilgan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Korxona obligatsiyalari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uz-Latn-UZ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Erkin muomaladagi va muomalasi cheklangan obligatsiyalar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8915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166421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396" y="0"/>
            <a:ext cx="62384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70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4172" y="0"/>
            <a:ext cx="3672408" cy="1141965"/>
          </a:xfrm>
        </p:spPr>
        <p:txBody>
          <a:bodyPr>
            <a:normAutofit fontScale="90000"/>
          </a:bodyPr>
          <a:lstStyle/>
          <a:p>
            <a:pPr algn="ctr"/>
            <a:r>
              <a:rPr lang="uz-Latn-UZ" sz="9800" dirty="0"/>
              <a:t>Veksel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7868" y="1338243"/>
            <a:ext cx="4320480" cy="33745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z-Latn-U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Veksel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uz-Latn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veksel beruvchining yohud vekselda ko’rsatilgan boshqa to’lovchining vekselda nazarda tutilgan muddat kelganida veksel egasiga muayyan summani to’lash yuzasidan qat’iy majburiyatini tasdiqlovchi qimmatli qog’oz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69492" y="4628889"/>
            <a:ext cx="3981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altLang="ru-RU" sz="2400" b="1" dirty="0" err="1">
                <a:solidFill>
                  <a:srgbClr val="222222"/>
                </a:solidFill>
                <a:latin typeface="inherit"/>
              </a:rPr>
              <a:t>Veksel</a:t>
            </a:r>
            <a:r>
              <a:rPr lang="ru-RU" altLang="ru-RU" sz="2400" b="1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b="1" dirty="0" err="1">
                <a:solidFill>
                  <a:srgbClr val="222222"/>
                </a:solidFill>
                <a:latin typeface="inherit"/>
              </a:rPr>
              <a:t>sifatida</a:t>
            </a:r>
            <a:r>
              <a:rPr lang="ru-RU" altLang="ru-RU" sz="2400" b="1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b="1" dirty="0" err="1">
                <a:solidFill>
                  <a:srgbClr val="222222"/>
                </a:solidFill>
                <a:latin typeface="inherit"/>
              </a:rPr>
              <a:t>ishlatiladi</a:t>
            </a:r>
            <a:r>
              <a:rPr lang="uz-Latn-UZ" altLang="ru-RU" sz="2400" b="1" dirty="0"/>
              <a:t> 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97868" y="5207708"/>
            <a:ext cx="6092825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uz-Latn-UZ" sz="2000" dirty="0"/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To'lov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vositasi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Garov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qarz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to'lov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vositasi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41241" y="1337246"/>
            <a:ext cx="57327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ru-RU" sz="2400" b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Tijorat</a:t>
            </a:r>
            <a:r>
              <a:rPr lang="ru-RU" altLang="ru-RU" sz="2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banklari</a:t>
            </a:r>
            <a:r>
              <a:rPr lang="ru-RU" altLang="ru-RU" sz="2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altLang="ru-RU" sz="2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 uchun </a:t>
            </a:r>
            <a:r>
              <a:rPr lang="ru-RU" altLang="ru-RU" sz="2400" b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veksellarni</a:t>
            </a:r>
            <a:r>
              <a:rPr lang="ru-RU" altLang="ru-RU" sz="24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chiqaradi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13250" y="2278685"/>
            <a:ext cx="57372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n-US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eksellarda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ko'rsatilgan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miqdorni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belgilangan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muddatda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to'lash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bankning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tomonlama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shartsiz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majburiyatini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aks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ettiruvchi</a:t>
            </a:r>
            <a:r>
              <a:rPr lang="ru-RU" altLang="ru-RU" sz="24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veksellar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32" y="3906922"/>
            <a:ext cx="4464496" cy="283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981818"/>
      </p:ext>
    </p:extLst>
  </p:cSld>
  <p:clrMapOvr>
    <a:masterClrMapping/>
  </p:clrMapOvr>
  <p:transition spd="slow"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909"/>
            <a:ext cx="5662364" cy="68919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364" y="0"/>
            <a:ext cx="6636568" cy="686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87094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6161" y="0"/>
            <a:ext cx="4536504" cy="1219200"/>
          </a:xfrm>
        </p:spPr>
        <p:txBody>
          <a:bodyPr>
            <a:noAutofit/>
          </a:bodyPr>
          <a:lstStyle/>
          <a:p>
            <a:r>
              <a:rPr lang="uz-Latn-UZ" sz="8800" dirty="0"/>
              <a:t>Cheklar</a:t>
            </a:r>
            <a:endParaRPr lang="ru-RU" sz="8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7868" y="1709277"/>
            <a:ext cx="5076055" cy="1258033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uz-Latn-UZ" sz="2800" b="1" dirty="0">
                <a:solidFill>
                  <a:schemeClr val="tx1"/>
                </a:solidFill>
              </a:rPr>
              <a:t>Chek</a:t>
            </a:r>
            <a:r>
              <a:rPr lang="ru-RU" dirty="0">
                <a:solidFill>
                  <a:schemeClr val="tx1"/>
                </a:solidFill>
              </a:rPr>
              <a:t> – </a:t>
            </a:r>
            <a:r>
              <a:rPr lang="ru-RU" altLang="ru-RU" sz="2000" dirty="0" err="1">
                <a:solidFill>
                  <a:schemeClr val="tx1"/>
                </a:solidFill>
                <a:latin typeface="inherit"/>
              </a:rPr>
              <a:t>bu</a:t>
            </a:r>
            <a:r>
              <a:rPr lang="ru-RU" altLang="ru-RU" sz="20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000" dirty="0" err="1">
                <a:solidFill>
                  <a:schemeClr val="tx1"/>
                </a:solidFill>
                <a:latin typeface="inherit"/>
              </a:rPr>
              <a:t>chekda</a:t>
            </a:r>
            <a:r>
              <a:rPr lang="ru-RU" altLang="ru-RU" sz="20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000" dirty="0" err="1">
                <a:solidFill>
                  <a:schemeClr val="tx1"/>
                </a:solidFill>
                <a:latin typeface="inherit"/>
              </a:rPr>
              <a:t>ko'rsatilgan</a:t>
            </a:r>
            <a:r>
              <a:rPr lang="ru-RU" altLang="ru-RU" sz="20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000" dirty="0" err="1">
                <a:solidFill>
                  <a:schemeClr val="tx1"/>
                </a:solidFill>
                <a:latin typeface="inherit"/>
              </a:rPr>
              <a:t>summani</a:t>
            </a:r>
            <a:r>
              <a:rPr lang="uz-Latn-UZ" altLang="ru-RU" sz="20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000" dirty="0" err="1">
                <a:solidFill>
                  <a:schemeClr val="tx1"/>
                </a:solidFill>
                <a:latin typeface="inherit"/>
              </a:rPr>
              <a:t>bankdan</a:t>
            </a:r>
            <a:r>
              <a:rPr lang="ru-RU" altLang="ru-RU" sz="2000" dirty="0">
                <a:solidFill>
                  <a:schemeClr val="tx1"/>
                </a:solidFill>
                <a:latin typeface="inherit"/>
              </a:rPr>
              <a:t> </a:t>
            </a:r>
            <a:r>
              <a:rPr lang="uz-Latn-UZ" altLang="ru-RU" sz="2000" dirty="0">
                <a:solidFill>
                  <a:schemeClr val="tx1"/>
                </a:solidFill>
                <a:latin typeface="inherit"/>
              </a:rPr>
              <a:t>to’lovchining</a:t>
            </a:r>
            <a:r>
              <a:rPr lang="ru-RU" altLang="ru-RU" sz="20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000" dirty="0" err="1">
                <a:solidFill>
                  <a:schemeClr val="tx1"/>
                </a:solidFill>
                <a:latin typeface="inherit"/>
              </a:rPr>
              <a:t>so'zsiz</a:t>
            </a:r>
            <a:r>
              <a:rPr lang="ru-RU" altLang="ru-RU" sz="20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000" dirty="0" err="1">
                <a:solidFill>
                  <a:schemeClr val="tx1"/>
                </a:solidFill>
                <a:latin typeface="inherit"/>
              </a:rPr>
              <a:t>buyrug'i</a:t>
            </a:r>
            <a:r>
              <a:rPr lang="uz-Latn-UZ" altLang="ru-RU" sz="2000" dirty="0">
                <a:solidFill>
                  <a:schemeClr val="tx1"/>
                </a:solidFill>
                <a:latin typeface="inherit"/>
              </a:rPr>
              <a:t>siz to’lashni</a:t>
            </a:r>
            <a:r>
              <a:rPr lang="ru-RU" altLang="ru-RU" sz="20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000" dirty="0" err="1">
                <a:solidFill>
                  <a:schemeClr val="tx1"/>
                </a:solidFill>
                <a:latin typeface="inherit"/>
              </a:rPr>
              <a:t>o'z</a:t>
            </a:r>
            <a:r>
              <a:rPr lang="ru-RU" altLang="ru-RU" sz="20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000" dirty="0" err="1">
                <a:solidFill>
                  <a:schemeClr val="tx1"/>
                </a:solidFill>
                <a:latin typeface="inherit"/>
              </a:rPr>
              <a:t>ichiga</a:t>
            </a:r>
            <a:r>
              <a:rPr lang="ru-RU" altLang="ru-RU" sz="20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000" dirty="0" err="1">
                <a:solidFill>
                  <a:schemeClr val="tx1"/>
                </a:solidFill>
                <a:latin typeface="inherit"/>
              </a:rPr>
              <a:t>olgan</a:t>
            </a:r>
            <a:r>
              <a:rPr lang="ru-RU" altLang="ru-RU" sz="20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000" dirty="0" err="1">
                <a:solidFill>
                  <a:schemeClr val="tx1"/>
                </a:solidFill>
                <a:latin typeface="inherit"/>
              </a:rPr>
              <a:t>qimmatli</a:t>
            </a:r>
            <a:r>
              <a:rPr lang="ru-RU" altLang="ru-RU" sz="2000" dirty="0">
                <a:solidFill>
                  <a:schemeClr val="tx1"/>
                </a:solidFill>
                <a:latin typeface="inherit"/>
              </a:rPr>
              <a:t> </a:t>
            </a:r>
            <a:r>
              <a:rPr lang="ru-RU" altLang="ru-RU" sz="2000" dirty="0" err="1">
                <a:solidFill>
                  <a:schemeClr val="tx1"/>
                </a:solidFill>
                <a:latin typeface="inherit"/>
              </a:rPr>
              <a:t>qog'oz</a:t>
            </a:r>
            <a:r>
              <a:rPr lang="ru-RU" altLang="ru-RU" sz="2000" dirty="0">
                <a:solidFill>
                  <a:schemeClr val="tx1"/>
                </a:solidFill>
              </a:rPr>
              <a:t> </a:t>
            </a:r>
            <a:r>
              <a:rPr lang="ru-RU" sz="2000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97869" y="3203386"/>
            <a:ext cx="4896544" cy="830997"/>
          </a:xfrm>
          <a:prstGeom prst="rect">
            <a:avLst/>
          </a:prstGeom>
          <a:solidFill>
            <a:srgbClr val="6E90FE"/>
          </a:solidFill>
        </p:spPr>
        <p:txBody>
          <a:bodyPr wrap="square">
            <a:spAutoFit/>
          </a:bodyPr>
          <a:lstStyle/>
          <a:p>
            <a:r>
              <a:rPr lang="en-US" sz="2400" dirty="0" err="1"/>
              <a:t>Cheklar</a:t>
            </a:r>
            <a:r>
              <a:rPr lang="en-US" sz="2400" dirty="0"/>
              <a:t> </a:t>
            </a:r>
            <a:r>
              <a:rPr lang="en-US" sz="2400" dirty="0" err="1"/>
              <a:t>quyidagi</a:t>
            </a:r>
            <a:r>
              <a:rPr lang="en-US" sz="2400" dirty="0"/>
              <a:t> </a:t>
            </a:r>
            <a:r>
              <a:rPr lang="en-US" sz="2400" dirty="0" err="1"/>
              <a:t>turlarga</a:t>
            </a:r>
            <a:r>
              <a:rPr lang="en-US" sz="2400" dirty="0"/>
              <a:t> </a:t>
            </a:r>
            <a:endParaRPr lang="uz-Latn-UZ" sz="2400" dirty="0"/>
          </a:p>
          <a:p>
            <a:r>
              <a:rPr lang="en-US" sz="2400" dirty="0" err="1"/>
              <a:t>bo'linadi</a:t>
            </a:r>
            <a:r>
              <a:rPr lang="en-US" sz="2400" dirty="0"/>
              <a:t> </a:t>
            </a:r>
            <a:r>
              <a:rPr lang="uz-Latn-UZ" sz="2400" b="1" dirty="0">
                <a:solidFill>
                  <a:schemeClr val="accent6">
                    <a:lumMod val="50000"/>
                  </a:schemeClr>
                </a:solidFill>
              </a:rPr>
              <a:t>: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07864" y="4241702"/>
            <a:ext cx="60928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uz-Latn-UZ" sz="2400" dirty="0"/>
              <a:t>Ro’yxatdan o’tgan</a:t>
            </a:r>
            <a:endParaRPr lang="ru-RU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dirty="0" err="1"/>
              <a:t>Buyurtma</a:t>
            </a:r>
            <a:endParaRPr lang="uz-Latn-UZ" sz="24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uz-Latn-UZ" sz="2400" dirty="0"/>
              <a:t>Tashuvchi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07865" y="5476005"/>
            <a:ext cx="10071124" cy="1200329"/>
          </a:xfrm>
          <a:prstGeom prst="rect">
            <a:avLst/>
          </a:prstGeom>
          <a:solidFill>
            <a:srgbClr val="6E90FE"/>
          </a:solidFill>
        </p:spPr>
        <p:txBody>
          <a:bodyPr wrap="square">
            <a:spAutoFit/>
          </a:bodyPr>
          <a:lstStyle/>
          <a:p>
            <a:pPr lvl="0" algn="just"/>
            <a:r>
              <a:rPr lang="uz-Latn-UZ" altLang="ru-RU" sz="2400" b="1" dirty="0">
                <a:solidFill>
                  <a:srgbClr val="222222"/>
                </a:solidFill>
                <a:latin typeface="inherit"/>
              </a:rPr>
              <a:t>Chek egasi kim- </a:t>
            </a:r>
            <a:r>
              <a:rPr lang="uz-Latn-UZ" altLang="ru-RU" sz="2400" dirty="0">
                <a:solidFill>
                  <a:srgbClr val="222222"/>
                </a:solidFill>
                <a:latin typeface="inherit"/>
              </a:rPr>
              <a:t>chek beruv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chining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o'zi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bankda</a:t>
            </a:r>
            <a:r>
              <a:rPr lang="uz-Latn-UZ" altLang="ru-RU" sz="2400" dirty="0">
                <a:solidFill>
                  <a:srgbClr val="222222"/>
                </a:solidFill>
                <a:latin typeface="inherit"/>
              </a:rPr>
              <a:t> ma’lum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pul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mablag'lariga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ega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bo'l</a:t>
            </a:r>
            <a:r>
              <a:rPr lang="uz-Latn-UZ" altLang="ru-RU" sz="2400" dirty="0">
                <a:solidFill>
                  <a:srgbClr val="222222"/>
                </a:solidFill>
                <a:latin typeface="inherit"/>
              </a:rPr>
              <a:t>ishi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,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cheklarni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berish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orqali</a:t>
            </a:r>
            <a:r>
              <a:rPr lang="uz-Latn-UZ" altLang="ru-RU" sz="2400" dirty="0">
                <a:solidFill>
                  <a:srgbClr val="222222"/>
                </a:solidFill>
                <a:latin typeface="inherit"/>
              </a:rPr>
              <a:t> pul mablag’larini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boshqarish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huquqiga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ega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bo'lgan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yuridik</a:t>
            </a:r>
            <a:r>
              <a:rPr lang="ru-RU" altLang="ru-RU" sz="2400" dirty="0">
                <a:solidFill>
                  <a:srgbClr val="222222"/>
                </a:solidFill>
                <a:latin typeface="inherit"/>
              </a:rPr>
              <a:t> </a:t>
            </a:r>
            <a:r>
              <a:rPr lang="ru-RU" altLang="ru-RU" sz="2400" dirty="0" err="1">
                <a:solidFill>
                  <a:srgbClr val="222222"/>
                </a:solidFill>
                <a:latin typeface="inherit"/>
              </a:rPr>
              <a:t>shaxs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490" y="1758034"/>
            <a:ext cx="5048500" cy="366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78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88825" cy="68580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9776" y="3717032"/>
            <a:ext cx="117373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Xulosa</a:t>
            </a:r>
            <a:r>
              <a:rPr lang="en-US" sz="2800" dirty="0"/>
              <a:t> </a:t>
            </a:r>
            <a:r>
              <a:rPr lang="en-US" sz="2800" dirty="0" err="1"/>
              <a:t>qilib</a:t>
            </a:r>
            <a:r>
              <a:rPr lang="en-US" sz="2800" dirty="0"/>
              <a:t> </a:t>
            </a:r>
            <a:r>
              <a:rPr lang="en-US" sz="2800" dirty="0" err="1"/>
              <a:t>shuni</a:t>
            </a:r>
            <a:r>
              <a:rPr lang="en-US" sz="2800" dirty="0"/>
              <a:t> </a:t>
            </a:r>
            <a:r>
              <a:rPr lang="en-US" sz="2800" dirty="0" err="1"/>
              <a:t>aytish</a:t>
            </a:r>
            <a:r>
              <a:rPr lang="en-US" sz="2800" dirty="0"/>
              <a:t> </a:t>
            </a:r>
            <a:r>
              <a:rPr lang="en-US" sz="2800" dirty="0" err="1"/>
              <a:t>kerakki</a:t>
            </a:r>
            <a:r>
              <a:rPr lang="en-US" sz="2800" dirty="0"/>
              <a:t>, fond </a:t>
            </a:r>
            <a:r>
              <a:rPr lang="en-US" sz="2800" dirty="0" err="1"/>
              <a:t>bozori</a:t>
            </a:r>
            <a:r>
              <a:rPr lang="en-US" sz="2800" dirty="0"/>
              <a:t> </a:t>
            </a:r>
            <a:r>
              <a:rPr lang="en-US" sz="2800" dirty="0" err="1"/>
              <a:t>bu</a:t>
            </a:r>
            <a:r>
              <a:rPr lang="en-US" sz="2800" dirty="0"/>
              <a:t> </a:t>
            </a:r>
            <a:r>
              <a:rPr lang="en-US" sz="2800" dirty="0" err="1"/>
              <a:t>muayyan</a:t>
            </a:r>
            <a:r>
              <a:rPr lang="en-US" sz="2800" dirty="0"/>
              <a:t> </a:t>
            </a:r>
            <a:r>
              <a:rPr lang="en-US" sz="2800" dirty="0" err="1"/>
              <a:t>qonunlar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qoidalarga</a:t>
            </a:r>
            <a:r>
              <a:rPr lang="en-US" sz="2800" dirty="0"/>
              <a:t> </a:t>
            </a:r>
            <a:r>
              <a:rPr lang="en-US" sz="2800" dirty="0" err="1"/>
              <a:t>bo'ysunadigan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har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davlat</a:t>
            </a:r>
            <a:r>
              <a:rPr lang="en-US" sz="2800" dirty="0"/>
              <a:t> </a:t>
            </a:r>
            <a:r>
              <a:rPr lang="en-US" sz="2800" dirty="0" err="1"/>
              <a:t>iqtisodiyotida</a:t>
            </a:r>
            <a:r>
              <a:rPr lang="en-US" sz="2800" dirty="0"/>
              <a:t> </a:t>
            </a:r>
            <a:r>
              <a:rPr lang="en-US" sz="2800" dirty="0" err="1"/>
              <a:t>muhim</a:t>
            </a:r>
            <a:r>
              <a:rPr lang="en-US" sz="2800" dirty="0"/>
              <a:t> </a:t>
            </a:r>
            <a:r>
              <a:rPr lang="en-US" sz="2800" dirty="0" err="1"/>
              <a:t>rol</a:t>
            </a:r>
            <a:r>
              <a:rPr lang="en-US" sz="2800" dirty="0"/>
              <a:t> </a:t>
            </a:r>
            <a:r>
              <a:rPr lang="en-US" sz="2800" dirty="0" err="1"/>
              <a:t>o'ynaydigan</a:t>
            </a:r>
            <a:r>
              <a:rPr lang="en-US" sz="2800" dirty="0"/>
              <a:t> </a:t>
            </a:r>
            <a:r>
              <a:rPr lang="en-US" sz="2800" dirty="0" err="1"/>
              <a:t>ulkan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murakkab</a:t>
            </a:r>
            <a:r>
              <a:rPr lang="en-US" sz="2800" dirty="0"/>
              <a:t> </a:t>
            </a:r>
            <a:r>
              <a:rPr lang="en-US" sz="2800" dirty="0" err="1"/>
              <a:t>tizimdir</a:t>
            </a:r>
            <a:r>
              <a:rPr lang="en-US" sz="2800" dirty="0"/>
              <a:t>. </a:t>
            </a:r>
            <a:r>
              <a:rPr lang="uz-Latn-UZ" sz="2800" dirty="0"/>
              <a:t>A</a:t>
            </a:r>
            <a:r>
              <a:rPr lang="en-US" sz="2800" dirty="0"/>
              <a:t>gar </a:t>
            </a:r>
            <a:r>
              <a:rPr lang="en-US" sz="2800" dirty="0" err="1"/>
              <a:t>siz</a:t>
            </a:r>
            <a:r>
              <a:rPr lang="en-US" sz="2800" dirty="0"/>
              <a:t> </a:t>
            </a:r>
            <a:r>
              <a:rPr lang="en-US" sz="2800" dirty="0" err="1"/>
              <a:t>o'zingizning</a:t>
            </a:r>
            <a:r>
              <a:rPr lang="en-US" sz="2800" dirty="0"/>
              <a:t> </a:t>
            </a:r>
            <a:r>
              <a:rPr lang="en-US" sz="2800" dirty="0" err="1"/>
              <a:t>pulingizni</a:t>
            </a:r>
            <a:r>
              <a:rPr lang="en-US" sz="2800" dirty="0"/>
              <a:t> </a:t>
            </a:r>
            <a:r>
              <a:rPr lang="en-US" sz="2800" dirty="0" err="1"/>
              <a:t>qanday</a:t>
            </a:r>
            <a:r>
              <a:rPr lang="en-US" sz="2800" dirty="0"/>
              <a:t> </a:t>
            </a:r>
            <a:r>
              <a:rPr lang="en-US" sz="2800" dirty="0" err="1"/>
              <a:t>boshqarish</a:t>
            </a:r>
            <a:r>
              <a:rPr lang="uz-Latn-UZ" sz="2800" dirty="0"/>
              <a:t>ni</a:t>
            </a:r>
            <a:r>
              <a:rPr lang="en-US" sz="2800" dirty="0"/>
              <a:t>, </a:t>
            </a:r>
            <a:r>
              <a:rPr lang="en-US" sz="2800" dirty="0" err="1"/>
              <a:t>kapitalni</a:t>
            </a:r>
            <a:r>
              <a:rPr lang="en-US" sz="2800" dirty="0"/>
              <a:t> </a:t>
            </a:r>
            <a:r>
              <a:rPr lang="en-US" sz="2800" dirty="0" err="1"/>
              <a:t>oqilona</a:t>
            </a:r>
            <a:r>
              <a:rPr lang="en-US" sz="2800" dirty="0"/>
              <a:t> </a:t>
            </a:r>
            <a:r>
              <a:rPr lang="en-US" sz="2800" dirty="0" err="1"/>
              <a:t>sarflash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ko'paytirishni</a:t>
            </a:r>
            <a:r>
              <a:rPr lang="en-US" sz="2800" dirty="0"/>
              <a:t> </a:t>
            </a:r>
            <a:r>
              <a:rPr lang="en-US" sz="2800" dirty="0" err="1"/>
              <a:t>o'rganishni</a:t>
            </a:r>
            <a:r>
              <a:rPr lang="en-US" sz="2800" dirty="0"/>
              <a:t> </a:t>
            </a:r>
            <a:r>
              <a:rPr lang="en-US" sz="2800" dirty="0" err="1"/>
              <a:t>istasangiz</a:t>
            </a:r>
            <a:r>
              <a:rPr lang="en-US" sz="2800" dirty="0"/>
              <a:t>, </a:t>
            </a:r>
            <a:r>
              <a:rPr lang="en-US" sz="2800" dirty="0" err="1"/>
              <a:t>pul</a:t>
            </a:r>
            <a:r>
              <a:rPr lang="en-US" sz="2800" dirty="0"/>
              <a:t> </a:t>
            </a:r>
            <a:r>
              <a:rPr lang="en-US" sz="2800" dirty="0" err="1"/>
              <a:t>qanday</a:t>
            </a:r>
            <a:r>
              <a:rPr lang="en-US" sz="2800" dirty="0"/>
              <a:t> </a:t>
            </a:r>
            <a:r>
              <a:rPr lang="en-US" sz="2800" dirty="0" err="1"/>
              <a:t>ishlashini</a:t>
            </a:r>
            <a:r>
              <a:rPr lang="en-US" sz="2800" dirty="0"/>
              <a:t>, </a:t>
            </a:r>
            <a:r>
              <a:rPr lang="en-US" sz="2800" dirty="0" err="1"/>
              <a:t>qanday</a:t>
            </a:r>
            <a:r>
              <a:rPr lang="en-US" sz="2800" dirty="0"/>
              <a:t> </a:t>
            </a:r>
            <a:r>
              <a:rPr lang="en-US" sz="2800" dirty="0" err="1"/>
              <a:t>aylanishini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uz-Latn-UZ" sz="2800" dirty="0"/>
              <a:t>qimmatli qog’ozlar</a:t>
            </a:r>
            <a:r>
              <a:rPr lang="en-US" sz="2800" dirty="0"/>
              <a:t> </a:t>
            </a:r>
            <a:r>
              <a:rPr lang="en-US" sz="2800" dirty="0" err="1"/>
              <a:t>yordami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uz-Latn-UZ" sz="2800" dirty="0"/>
              <a:t> pulni qanday</a:t>
            </a:r>
            <a:r>
              <a:rPr lang="en-US" sz="2800" dirty="0"/>
              <a:t> </a:t>
            </a:r>
            <a:r>
              <a:rPr lang="en-US" sz="2800" dirty="0" err="1"/>
              <a:t>ko'payishini</a:t>
            </a:r>
            <a:r>
              <a:rPr lang="en-US" sz="2800" dirty="0"/>
              <a:t> </a:t>
            </a:r>
            <a:r>
              <a:rPr lang="en-US" sz="2800" dirty="0" err="1"/>
              <a:t>tushunishingiz</a:t>
            </a:r>
            <a:r>
              <a:rPr lang="en-US" sz="2800" dirty="0"/>
              <a:t> </a:t>
            </a:r>
            <a:r>
              <a:rPr lang="en-US" sz="2800" dirty="0" err="1"/>
              <a:t>kerak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988" y="188640"/>
            <a:ext cx="7632848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76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B33A8-9505-49B0-99E8-187E3A8EA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1964" y="3140968"/>
            <a:ext cx="8981374" cy="2080605"/>
          </a:xfrm>
        </p:spPr>
        <p:txBody>
          <a:bodyPr>
            <a:normAutofit/>
          </a:bodyPr>
          <a:lstStyle/>
          <a:p>
            <a:r>
              <a:rPr lang="en-US" sz="4800" dirty="0"/>
              <a:t>E’TIBORINGIZ UCHUN RAXMAT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7087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DF4698-9B15-4C4A-9976-625530C1B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924" y="624110"/>
            <a:ext cx="9799692" cy="1004690"/>
          </a:xfrm>
        </p:spPr>
        <p:txBody>
          <a:bodyPr>
            <a:normAutofit/>
          </a:bodyPr>
          <a:lstStyle/>
          <a:p>
            <a:r>
              <a:rPr lang="en-US" sz="4000" dirty="0"/>
              <a:t>QIMMATLI QOG’OZLAR BOZORI NIMA </a:t>
            </a:r>
            <a:endParaRPr lang="ru-RU" sz="40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42991C7-7E40-4860-ADA0-E8397AE8F3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924" y="1841402"/>
            <a:ext cx="9799692" cy="4611934"/>
          </a:xfrm>
        </p:spPr>
      </p:pic>
    </p:spTree>
    <p:extLst>
      <p:ext uri="{BB962C8B-B14F-4D97-AF65-F5344CB8AC3E}">
        <p14:creationId xmlns:p14="http://schemas.microsoft.com/office/powerpoint/2010/main" val="1732659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780" y="1413063"/>
            <a:ext cx="668024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Sarmoyasini oshirishni istagan har bir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uz-Latn-U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albatta</a:t>
            </a:r>
            <a:r>
              <a:rPr lang="uz-Latn-U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fond bozori konseptsiyasi bilan shug'ullanishi kerak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Qimmatli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qog'ozlar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bozori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investitsiya</a:t>
            </a:r>
            <a:r>
              <a:rPr lang="uz-Latn-U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qilishning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samarali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tezda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sotishga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uz-Latn-U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548" y="1133737"/>
            <a:ext cx="4824536" cy="4590523"/>
          </a:xfrm>
          <a:prstGeom prst="rect">
            <a:avLst/>
          </a:prstGeom>
          <a:ln>
            <a:noFill/>
          </a:ln>
          <a:effectLst>
            <a:softEdge rad="292100"/>
          </a:effectLst>
        </p:spPr>
      </p:pic>
    </p:spTree>
    <p:extLst>
      <p:ext uri="{BB962C8B-B14F-4D97-AF65-F5344CB8AC3E}">
        <p14:creationId xmlns:p14="http://schemas.microsoft.com/office/powerpoint/2010/main" val="3216253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917" y="188640"/>
            <a:ext cx="9361039" cy="1368152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uz-Latn-UZ" sz="4000" b="1" spc="600" dirty="0"/>
              <a:t>Qimmatli qog’ozlar bozori </a:t>
            </a:r>
            <a:r>
              <a:rPr lang="en-US" sz="4000" b="1" spc="600" dirty="0" err="1"/>
              <a:t>nima</a:t>
            </a:r>
            <a:r>
              <a:rPr lang="en-US" sz="4000" b="1" spc="600" dirty="0"/>
              <a:t>?</a:t>
            </a:r>
            <a:endParaRPr lang="ru-RU" sz="4000" b="1" spc="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21804" y="1772816"/>
            <a:ext cx="5832648" cy="4493538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r>
              <a:rPr lang="uz-Latn-U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Qimmatli qog’ozlar bozorining mohiyati va funksiyalari boshqa bozorlarnikidan farq qilmaydi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z-Latn-U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Masalan oziq-ovqat  bozorlarining faoliyati. Asosiy vazifa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xaridor va sotuvchilarni birlashtirish.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Boshqacha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aytganda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fond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bozori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sotuvchilar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xaridorlar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to'planadigan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joy. </a:t>
            </a:r>
            <a:r>
              <a:rPr lang="uz-Latn-U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bozorda mahsulot, qimmatli qog’ozlar hisoblanadi</a:t>
            </a:r>
            <a:r>
              <a:rPr lang="uz-Latn-UZ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z-Latn-UZ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Shuning uchun ham fond bozori yoki qimmatli qog’ozlar bozori deb ham aytiladi</a:t>
            </a:r>
            <a:r>
              <a:rPr lang="uz-Latn-UZ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68" y="1662503"/>
            <a:ext cx="4645265" cy="4603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618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844" y="238463"/>
            <a:ext cx="10153128" cy="1174314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Qimmatli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qog'ozlar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bozori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iqtisodiyotning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tarmog'idan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boshqasiga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o'tkazish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mexanizmi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1844" y="1813795"/>
            <a:ext cx="4895403" cy="46085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z-Latn-U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Buni tushuntirishni osonlashtirish uchun biz oddiy misol keltiramiz. Muayyan mahsulotni ishlab chiqaradigan kompaniya mavjud va uni ishlab chiqarishini davom ettirishi uchun pul yo’q.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 pulni olish uchun kompaniya o’z nomidan fond bozorida ba’zi qimmatli qog’ozlarni chiqaradi.</a:t>
            </a:r>
            <a:r>
              <a:rPr 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 bilan birga, zarur miqdordagi pulga ega bo’lgan boshqa kompaniya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jismoniy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 qimmatli qog’ozlarni sotib oladi.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hunday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korxonalar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tarmoqlar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o'rtasida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kapital</a:t>
            </a:r>
            <a:r>
              <a:rPr lang="uz-Latn-U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taqsimlash</a:t>
            </a:r>
            <a:r>
              <a:rPr lang="uz-Latn-U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boshlanadi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zayomlarini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byudjeti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taqchilligini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bartaraf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etish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funksiyaga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tegishli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420" y="1813795"/>
            <a:ext cx="5328592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243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359" y="376184"/>
            <a:ext cx="3171825" cy="19098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2127" y="2286000"/>
            <a:ext cx="3176291" cy="17910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2125" y="4077072"/>
            <a:ext cx="3176291" cy="1909816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773932" y="376183"/>
            <a:ext cx="2880320" cy="5620139"/>
          </a:xfrm>
          <a:prstGeom prst="rect">
            <a:avLst/>
          </a:prstGeom>
          <a:solidFill>
            <a:srgbClr val="FF99FF"/>
          </a:solidFill>
          <a:ln>
            <a:noFill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45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kumimoji="0" lang="uz-Latn-UZ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immatli qog’ozlar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bozori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chet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sarmoyasini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jalb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vositasi</a:t>
            </a:r>
            <a:r>
              <a:rPr kumimoji="0" lang="en-US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z-Latn-UZ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dir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agar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altLang="ru-RU" sz="245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O’</a:t>
            </a:r>
            <a:r>
              <a:rPr kumimoji="0" lang="uz-Latn-UZ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zbekiston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bozorida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z-Latn-UZ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istiqbolli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kompaniya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bo'lsa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kumimoji="0" lang="uz-Latn-UZ" altLang="ru-RU" sz="2450" b="0" i="0" u="none" strike="noStrike" cap="none" normalizeH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rivojlantirish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xorijiy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investorlarning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pullarini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jalb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qilishi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u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yana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z-Latn-UZ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O’zbekiston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bozorida</a:t>
            </a:r>
            <a:r>
              <a:rPr kumimoji="0" lang="uz-Latn-UZ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50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foydalanadi</a:t>
            </a:r>
            <a:r>
              <a:rPr kumimoji="0" lang="ru-RU" altLang="ru-RU" sz="2450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8446291" y="358872"/>
            <a:ext cx="3120729" cy="5654764"/>
          </a:xfrm>
          <a:prstGeom prst="rect">
            <a:avLst/>
          </a:prstGeom>
          <a:solidFill>
            <a:srgbClr val="FF99FF"/>
          </a:solidFill>
          <a:ln>
            <a:noFill/>
          </a:ln>
          <a:effectLst/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Shunday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z-Latn-UZ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nafaqat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xorijiy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kapitalni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jalb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kompaniya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balki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z-Latn-UZ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O’zbekiston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aholisi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ham</a:t>
            </a:r>
            <a:r>
              <a:rPr kumimoji="0" lang="uz-Latn-UZ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foydali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z-Latn-UZ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yangi</a:t>
            </a:r>
            <a:r>
              <a:rPr kumimoji="0" lang="uz-Latn-UZ" altLang="ru-RU" sz="2465" b="0" i="0" u="none" strike="noStrike" cap="none" normalizeH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ish o`rinlari yaratiladi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uz-Latn-UZ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kumimoji="0" lang="uz-Latn-UZ" altLang="ru-RU" sz="2465" b="0" i="0" u="none" strike="noStrike" cap="none" normalizeH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esa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kompaniya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ishlayotgan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mamlakat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mintaqaning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65" b="0" i="0" u="none" strike="noStrike" cap="none" normalizeH="0" baseline="0" dirty="0" err="1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byudjeti</a:t>
            </a:r>
            <a:r>
              <a:rPr kumimoji="0" lang="uz-Latn-UZ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kumimoji="0" lang="uz-Latn-UZ" altLang="ru-RU" sz="2465" b="0" i="0" u="none" strike="noStrike" cap="none" normalizeH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foyda  keltiradi, yangi sanoat tarmoqlari ham vujudga kelishi ham mumkin.</a:t>
            </a:r>
            <a:r>
              <a:rPr kumimoji="0" lang="ru-RU" altLang="ru-RU" sz="2465" b="0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2378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3892" y="15456"/>
            <a:ext cx="9145016" cy="1584176"/>
          </a:xfrm>
        </p:spPr>
        <p:txBody>
          <a:bodyPr>
            <a:noAutofit/>
          </a:bodyPr>
          <a:lstStyle/>
          <a:p>
            <a:pPr algn="ctr"/>
            <a:br>
              <a:rPr lang="en-US" sz="8800" dirty="0"/>
            </a:br>
            <a:r>
              <a:rPr lang="en-US" sz="4000" b="1" dirty="0" err="1"/>
              <a:t>Qimmatli</a:t>
            </a:r>
            <a:r>
              <a:rPr lang="en-US" sz="4000" b="1" dirty="0"/>
              <a:t> </a:t>
            </a:r>
            <a:r>
              <a:rPr lang="en-US" sz="4000" b="1" dirty="0" err="1"/>
              <a:t>qog'ozlar</a:t>
            </a:r>
            <a:r>
              <a:rPr lang="en-US" sz="4000" b="1" dirty="0"/>
              <a:t> </a:t>
            </a:r>
            <a:r>
              <a:rPr lang="uz-Latn-UZ" sz="4000" b="1" dirty="0"/>
              <a:t>va ularning </a:t>
            </a:r>
            <a:r>
              <a:rPr lang="en-US" sz="4000" b="1" dirty="0"/>
              <a:t> </a:t>
            </a:r>
            <a:r>
              <a:rPr lang="en-US" sz="4000" b="1" dirty="0" err="1"/>
              <a:t>turlari</a:t>
            </a:r>
            <a:endParaRPr lang="ru-RU" sz="4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932" y="1599632"/>
            <a:ext cx="9361040" cy="501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25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4F319-FD82-4408-91F8-89BD8CDC8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428" y="107871"/>
            <a:ext cx="697562" cy="390624"/>
          </a:xfrm>
        </p:spPr>
        <p:txBody>
          <a:bodyPr>
            <a:normAutofit fontScale="90000"/>
          </a:bodyPr>
          <a:lstStyle/>
          <a:p>
            <a:r>
              <a:rPr lang="en-US" dirty="0"/>
              <a:t>  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3EAF368-18BB-4C22-98D9-88A334363C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436" y="1022352"/>
            <a:ext cx="5472608" cy="4710904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4C85B8B7-0A0E-4296-B291-36CE96C8D8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45941" y="1022352"/>
            <a:ext cx="4032448" cy="4710904"/>
          </a:xfrm>
        </p:spPr>
        <p:txBody>
          <a:bodyPr/>
          <a:lstStyle/>
          <a:p>
            <a:r>
              <a:rPr lang="uz-Latn-U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Qimmatli qog’ozlarning  </a:t>
            </a:r>
          </a:p>
          <a:p>
            <a:r>
              <a:rPr lang="uz-Latn-U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z-Latn-U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dagi turlari mavjud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Aksiya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Obligasiya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Veksel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Chek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Investitsion paylar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uz-Latn-U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Fyuchers va opsionlar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326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3893" y="722"/>
            <a:ext cx="4440560" cy="1219200"/>
          </a:xfrm>
        </p:spPr>
        <p:txBody>
          <a:bodyPr>
            <a:noAutofit/>
          </a:bodyPr>
          <a:lstStyle/>
          <a:p>
            <a:pPr algn="ctr"/>
            <a:r>
              <a:rPr lang="uz-Latn-UZ" sz="8800" dirty="0">
                <a:solidFill>
                  <a:schemeClr val="accent1">
                    <a:lumMod val="75000"/>
                  </a:schemeClr>
                </a:solidFill>
              </a:rPr>
              <a:t>Aksiya</a:t>
            </a:r>
            <a:endParaRPr lang="ru-RU" sz="8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69876" y="1340768"/>
            <a:ext cx="4584576" cy="5158680"/>
          </a:xfrm>
          <a:solidFill>
            <a:srgbClr val="CCFFF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uz-Latn-UZ" sz="2400" b="1" dirty="0">
                <a:solidFill>
                  <a:schemeClr val="tx1"/>
                </a:solidFill>
              </a:rPr>
              <a:t>Aksiya</a:t>
            </a:r>
            <a:r>
              <a:rPr lang="ru-RU" sz="2400" b="1" i="1" dirty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–</a:t>
            </a:r>
            <a:r>
              <a:rPr lang="uz-Latn-UZ" sz="2400" dirty="0">
                <a:solidFill>
                  <a:schemeClr val="tx1"/>
                </a:solidFill>
              </a:rPr>
              <a:t> </a:t>
            </a:r>
            <a:r>
              <a:rPr lang="uz-Latn-UZ" sz="2400" b="1" dirty="0">
                <a:solidFill>
                  <a:schemeClr val="tx1"/>
                </a:solidFill>
              </a:rPr>
              <a:t>bu uning egasi aksiyadorlik jamiyati kapitaliga o’zining ma’lum hissasini qo’shganligiga qarab jamiyatning foydasidan divident shaklida daromad olish huquqi borligiga guvohlik beruvchi qimmatbaho qog’oz.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en-US" sz="24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Bundan</a:t>
            </a:r>
            <a:r>
              <a:rPr lang="en-US" sz="24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tashqari</a:t>
            </a:r>
            <a:r>
              <a:rPr lang="en-US" sz="24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24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aksiya</a:t>
            </a:r>
            <a:r>
              <a:rPr lang="en-US" sz="24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korxonani</a:t>
            </a:r>
            <a:r>
              <a:rPr lang="en-US" sz="24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boshqarishda</a:t>
            </a:r>
            <a:r>
              <a:rPr lang="en-US" sz="24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qatnashish</a:t>
            </a:r>
            <a:r>
              <a:rPr lang="en-US" sz="24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4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huquqini</a:t>
            </a:r>
            <a:r>
              <a:rPr lang="en-US" sz="24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ham </a:t>
            </a:r>
            <a:r>
              <a:rPr lang="en-US" sz="2400" b="1" i="0" dirty="0" err="1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beradi</a:t>
            </a:r>
            <a:r>
              <a:rPr lang="en-US" sz="24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lang="ru-RU" altLang="ru-RU" sz="24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2" y="520447"/>
            <a:ext cx="5150385" cy="28980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452" y="3645024"/>
            <a:ext cx="5150385" cy="285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1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ESENTER_VERSION" val="6"/>
  <p:tag name="ARTICULATE_PROJECT_OPEN" val="0"/>
</p:tagLst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Рабочий Them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Рабочий Theme">
  <a:themeElements>
    <a:clrScheme name="Currency Symbols">
      <a:dk1>
        <a:srgbClr val="303030"/>
      </a:dk1>
      <a:lt1>
        <a:sysClr val="window" lastClr="FFFFFF"/>
      </a:lt1>
      <a:dk2>
        <a:srgbClr val="000000"/>
      </a:dk2>
      <a:lt2>
        <a:srgbClr val="E8DEC9"/>
      </a:lt2>
      <a:accent1>
        <a:srgbClr val="F7C547"/>
      </a:accent1>
      <a:accent2>
        <a:srgbClr val="AB3C33"/>
      </a:accent2>
      <a:accent3>
        <a:srgbClr val="506084"/>
      </a:accent3>
      <a:accent4>
        <a:srgbClr val="599EA5"/>
      </a:accent4>
      <a:accent5>
        <a:srgbClr val="758F21"/>
      </a:accent5>
      <a:accent6>
        <a:srgbClr val="894A27"/>
      </a:accent6>
      <a:hlink>
        <a:srgbClr val="506084"/>
      </a:hlink>
      <a:folHlink>
        <a:srgbClr val="828282"/>
      </a:folHlink>
    </a:clrScheme>
    <a:fontScheme name="Currency Symbol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Рабочий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9CF527E-FFB0-4DB9-A7A4-39065878ED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755</Words>
  <Application>Microsoft Office PowerPoint</Application>
  <PresentationFormat>Произвольный</PresentationFormat>
  <Paragraphs>60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Cambria</vt:lpstr>
      <vt:lpstr>Century Gothic</vt:lpstr>
      <vt:lpstr>inherit</vt:lpstr>
      <vt:lpstr>Times New Roman</vt:lpstr>
      <vt:lpstr>Wingdings</vt:lpstr>
      <vt:lpstr>Wingdings 3</vt:lpstr>
      <vt:lpstr>Легкий дым</vt:lpstr>
      <vt:lpstr>QIMMATLI QOG’OZLAR, ULARNING TURLARI VA AMAL QILISHI</vt:lpstr>
      <vt:lpstr>QIMMATLI QOG’OZLAR BOZORI NIMA </vt:lpstr>
      <vt:lpstr>Презентация PowerPoint</vt:lpstr>
      <vt:lpstr>Qimmatli qog’ozlar bozori nima?</vt:lpstr>
      <vt:lpstr>Qimmatli qog'ozlar bozori - bu iqtisodiyotning bir tarmog'idan boshqasiga pul o'tkazish mexanizmi</vt:lpstr>
      <vt:lpstr>Презентация PowerPoint</vt:lpstr>
      <vt:lpstr> Qimmatli qog'ozlar va ularning  turlari</vt:lpstr>
      <vt:lpstr>  </vt:lpstr>
      <vt:lpstr>Aksiya</vt:lpstr>
      <vt:lpstr>Презентация PowerPoint</vt:lpstr>
      <vt:lpstr>MASHHUR KOMPANIYALARNING AKSIYALARI</vt:lpstr>
      <vt:lpstr>Obligatsiya</vt:lpstr>
      <vt:lpstr>Презентация PowerPoint</vt:lpstr>
      <vt:lpstr>Veksel</vt:lpstr>
      <vt:lpstr>Презентация PowerPoint</vt:lpstr>
      <vt:lpstr>Cheklar</vt:lpstr>
      <vt:lpstr>Презентация PowerPoint</vt:lpstr>
      <vt:lpstr>E’TIBORINGIZ UCHUN RAXMAT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2015-03-05T16:36:33Z</dcterms:created>
  <dcterms:modified xsi:type="dcterms:W3CDTF">2025-01-21T16:58:32Z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TC028952629991</vt:lpwstr>
  </property>
</Properties>
</file>