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90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166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25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414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389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756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509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676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90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67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60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423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181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464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664C817-BB46-47F0-B7C6-5547E5DCFD1D}" type="datetimeFigureOut">
              <a:rPr lang="ru-RU" smtClean="0"/>
              <a:t>18.05.2024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74420442-5AE4-45BE-A0EC-E912496F8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4182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4644" y="3177267"/>
            <a:ext cx="7766936" cy="1646302"/>
          </a:xfrm>
        </p:spPr>
        <p:txBody>
          <a:bodyPr>
            <a:noAutofit/>
          </a:bodyPr>
          <a:lstStyle/>
          <a:p>
            <a:pPr algn="ctr"/>
            <a:r>
              <a:rPr lang="en-US" sz="7200" dirty="0"/>
              <a:t>QASHQADARYO VILOYATI TURIZMI</a:t>
            </a:r>
            <a:br>
              <a:rPr lang="en-US" sz="7200" dirty="0"/>
            </a:b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087398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7366" y="45503"/>
            <a:ext cx="11354634" cy="1096899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dirty="0" err="1">
                <a:solidFill>
                  <a:schemeClr val="tx1"/>
                </a:solidFill>
              </a:rPr>
              <a:t>Qashqadaryoda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turizmning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rivojlanishi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lnSpc>
                <a:spcPct val="170000"/>
              </a:lnSpc>
            </a:pPr>
            <a:r>
              <a:rPr lang="en-US" dirty="0" err="1">
                <a:solidFill>
                  <a:schemeClr val="tx1"/>
                </a:solidFill>
              </a:rPr>
              <a:t>Qashqadaryo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viloyatida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Respublikadagi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tarixiy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obidalarning</a:t>
            </a:r>
            <a:r>
              <a:rPr lang="en-US" dirty="0">
                <a:solidFill>
                  <a:schemeClr val="tx1"/>
                </a:solidFill>
              </a:rPr>
              <a:t> 17,76% </a:t>
            </a:r>
            <a:r>
              <a:rPr lang="en-US" dirty="0" err="1">
                <a:solidFill>
                  <a:schemeClr val="tx1"/>
                </a:solidFill>
              </a:rPr>
              <a:t>joylashgan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Qashqadaryo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viloyatda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bugungi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kunda</a:t>
            </a:r>
            <a:r>
              <a:rPr lang="en-US" dirty="0">
                <a:solidFill>
                  <a:schemeClr val="tx1"/>
                </a:solidFill>
              </a:rPr>
              <a:t> 1 </a:t>
            </a:r>
            <a:r>
              <a:rPr lang="en-US" dirty="0" err="1">
                <a:solidFill>
                  <a:schemeClr val="tx1"/>
                </a:solidFill>
              </a:rPr>
              <a:t>ming</a:t>
            </a:r>
            <a:r>
              <a:rPr lang="en-US" dirty="0">
                <a:solidFill>
                  <a:schemeClr val="tx1"/>
                </a:solidFill>
              </a:rPr>
              <a:t> 468 </a:t>
            </a:r>
            <a:r>
              <a:rPr lang="en-US" dirty="0" err="1">
                <a:solidFill>
                  <a:schemeClr val="tx1"/>
                </a:solidFill>
              </a:rPr>
              <a:t>madaniy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meros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obyekti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roʻyxatga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olingan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boʻlib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ularning</a:t>
            </a:r>
            <a:r>
              <a:rPr lang="en-US" dirty="0">
                <a:solidFill>
                  <a:schemeClr val="tx1"/>
                </a:solidFill>
              </a:rPr>
              <a:t> 1 </a:t>
            </a:r>
            <a:r>
              <a:rPr lang="en-US" dirty="0" err="1">
                <a:solidFill>
                  <a:schemeClr val="tx1"/>
                </a:solidFill>
              </a:rPr>
              <a:t>ming</a:t>
            </a:r>
            <a:r>
              <a:rPr lang="en-US" dirty="0">
                <a:solidFill>
                  <a:schemeClr val="tx1"/>
                </a:solidFill>
              </a:rPr>
              <a:t> 189 </a:t>
            </a:r>
            <a:r>
              <a:rPr lang="en-US" dirty="0" err="1">
                <a:solidFill>
                  <a:schemeClr val="tx1"/>
                </a:solidFill>
              </a:rPr>
              <a:t>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arxeologiya</a:t>
            </a:r>
            <a:r>
              <a:rPr lang="en-US" dirty="0">
                <a:solidFill>
                  <a:schemeClr val="tx1"/>
                </a:solidFill>
              </a:rPr>
              <a:t>, 208 </a:t>
            </a:r>
            <a:r>
              <a:rPr lang="en-US" dirty="0" err="1">
                <a:solidFill>
                  <a:schemeClr val="tx1"/>
                </a:solidFill>
              </a:rPr>
              <a:t>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arxitektura</a:t>
            </a:r>
            <a:r>
              <a:rPr lang="en-US" dirty="0">
                <a:solidFill>
                  <a:schemeClr val="tx1"/>
                </a:solidFill>
              </a:rPr>
              <a:t>, 43 ta monumental </a:t>
            </a:r>
            <a:r>
              <a:rPr lang="en-US" dirty="0" err="1">
                <a:solidFill>
                  <a:schemeClr val="tx1"/>
                </a:solidFill>
              </a:rPr>
              <a:t>yodgorliklar</a:t>
            </a:r>
            <a:r>
              <a:rPr lang="en-US" dirty="0">
                <a:solidFill>
                  <a:schemeClr val="tx1"/>
                </a:solidFill>
              </a:rPr>
              <a:t>, 34 </a:t>
            </a:r>
            <a:r>
              <a:rPr lang="en-US" dirty="0" err="1">
                <a:solidFill>
                  <a:schemeClr val="tx1"/>
                </a:solidFill>
              </a:rPr>
              <a:t>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diqqatga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sazovor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joylar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hisoblanadi</a:t>
            </a:r>
            <a:r>
              <a:rPr lang="en-US" dirty="0">
                <a:solidFill>
                  <a:schemeClr val="tx1"/>
                </a:solidFill>
              </a:rPr>
              <a:t>. „</a:t>
            </a:r>
            <a:r>
              <a:rPr lang="en-US" dirty="0" err="1">
                <a:solidFill>
                  <a:schemeClr val="tx1"/>
                </a:solidFill>
              </a:rPr>
              <a:t>Oʻzbekiston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Respublikasida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ichki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ziyorat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turizmini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yanada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rivojlantirish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chora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tadbirlari</a:t>
            </a:r>
            <a:r>
              <a:rPr lang="en-US" dirty="0">
                <a:solidFill>
                  <a:schemeClr val="tx1"/>
                </a:solidFill>
              </a:rPr>
              <a:t>“ </a:t>
            </a:r>
            <a:r>
              <a:rPr lang="en-US" dirty="0" err="1">
                <a:solidFill>
                  <a:schemeClr val="tx1"/>
                </a:solidFill>
              </a:rPr>
              <a:t>toʻgʻrisidagi</a:t>
            </a:r>
            <a:r>
              <a:rPr lang="en-US" dirty="0">
                <a:solidFill>
                  <a:schemeClr val="tx1"/>
                </a:solidFill>
              </a:rPr>
              <a:t> 2021-yil 9-fevral </a:t>
            </a:r>
            <a:r>
              <a:rPr lang="en-US" dirty="0" err="1">
                <a:solidFill>
                  <a:schemeClr val="tx1"/>
                </a:solidFill>
              </a:rPr>
              <a:t>sanasidagi</a:t>
            </a:r>
            <a:r>
              <a:rPr lang="en-US" dirty="0">
                <a:solidFill>
                  <a:schemeClr val="tx1"/>
                </a:solidFill>
              </a:rPr>
              <a:t> Pf-6165 son </a:t>
            </a:r>
            <a:r>
              <a:rPr lang="en-US" dirty="0" err="1">
                <a:solidFill>
                  <a:schemeClr val="tx1"/>
                </a:solidFill>
              </a:rPr>
              <a:t>Farmoning</a:t>
            </a:r>
            <a:r>
              <a:rPr lang="en-US" dirty="0">
                <a:solidFill>
                  <a:schemeClr val="tx1"/>
                </a:solidFill>
              </a:rPr>
              <a:t> 9-bandiga </a:t>
            </a:r>
            <a:r>
              <a:rPr lang="en-US" dirty="0" err="1">
                <a:solidFill>
                  <a:schemeClr val="tx1"/>
                </a:solidFill>
              </a:rPr>
              <a:t>muvofiq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Qashqadaryo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viloyatida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turizmni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rivojlantirish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infratuzilmani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yaxshiliash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maqsadida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Qashqadaryo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viloyati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hokimligi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byudjetdan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tashqari</a:t>
            </a:r>
            <a:r>
              <a:rPr lang="en-US" dirty="0">
                <a:solidFill>
                  <a:schemeClr val="tx1"/>
                </a:solidFill>
              </a:rPr>
              <a:t> 200 </a:t>
            </a:r>
            <a:r>
              <a:rPr lang="en-US" dirty="0" err="1">
                <a:solidFill>
                  <a:schemeClr val="tx1"/>
                </a:solidFill>
              </a:rPr>
              <a:t>mlrd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soʻm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mablagʻ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ajratilgan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xari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585" y="4052252"/>
            <a:ext cx="3411873" cy="224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40849" y="6116322"/>
            <a:ext cx="2787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Qashqadaryo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viloyati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9636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Содержимое 2"/>
          <p:cNvSpPr>
            <a:spLocks noGrp="1"/>
          </p:cNvSpPr>
          <p:nvPr>
            <p:ph idx="1"/>
          </p:nvPr>
        </p:nvSpPr>
        <p:spPr>
          <a:xfrm>
            <a:off x="873264" y="900752"/>
            <a:ext cx="10831131" cy="6237312"/>
          </a:xfrm>
        </p:spPr>
        <p:txBody>
          <a:bodyPr>
            <a:no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11-iyun</a:t>
            </a:r>
          </a:p>
          <a:p>
            <a:r>
              <a:rPr lang="en-US" sz="1400" dirty="0"/>
              <a:t>14:00 </a:t>
            </a:r>
            <a:r>
              <a:rPr lang="en-US" sz="1400" dirty="0" err="1"/>
              <a:t>ga</a:t>
            </a:r>
            <a:r>
              <a:rPr lang="en-US" sz="1400" dirty="0"/>
              <a:t> </a:t>
            </a:r>
            <a:r>
              <a:rPr lang="en-US" sz="1400" dirty="0" err="1"/>
              <a:t>Qo’qon</a:t>
            </a:r>
            <a:r>
              <a:rPr lang="en-US" sz="1400" dirty="0"/>
              <a:t> Samarqand </a:t>
            </a:r>
            <a:r>
              <a:rPr lang="en-US" sz="1400" dirty="0" err="1"/>
              <a:t>poyezdiga</a:t>
            </a:r>
            <a:r>
              <a:rPr lang="en-US" sz="1400" dirty="0"/>
              <a:t> </a:t>
            </a:r>
            <a:r>
              <a:rPr lang="en-US" sz="1400" dirty="0" err="1"/>
              <a:t>chiqsh</a:t>
            </a:r>
            <a:endParaRPr lang="en-US" sz="1400" dirty="0"/>
          </a:p>
          <a:p>
            <a:r>
              <a:rPr lang="en-US" sz="1400" dirty="0"/>
              <a:t>21:00 </a:t>
            </a:r>
            <a:r>
              <a:rPr lang="en-US" sz="1400" dirty="0" err="1"/>
              <a:t>da</a:t>
            </a:r>
            <a:r>
              <a:rPr lang="en-US" sz="1400" dirty="0"/>
              <a:t> </a:t>
            </a:r>
            <a:r>
              <a:rPr lang="en-US" sz="1400" dirty="0" err="1"/>
              <a:t>Samarqandga</a:t>
            </a:r>
            <a:r>
              <a:rPr lang="en-US" sz="1400" dirty="0"/>
              <a:t> </a:t>
            </a:r>
            <a:r>
              <a:rPr lang="en-US" sz="1400" dirty="0" err="1"/>
              <a:t>yetib</a:t>
            </a:r>
            <a:r>
              <a:rPr lang="en-US" sz="1400" dirty="0"/>
              <a:t> </a:t>
            </a:r>
            <a:r>
              <a:rPr lang="en-US" sz="1400" dirty="0" err="1"/>
              <a:t>borish</a:t>
            </a:r>
            <a:r>
              <a:rPr lang="en-US" sz="1400" dirty="0"/>
              <a:t> (</a:t>
            </a:r>
            <a:r>
              <a:rPr lang="en-US" sz="1400" dirty="0" err="1"/>
              <a:t>Xodimlar</a:t>
            </a:r>
            <a:r>
              <a:rPr lang="en-US" sz="1400" dirty="0"/>
              <a:t> </a:t>
            </a:r>
            <a:r>
              <a:rPr lang="en-US" sz="1400" dirty="0" err="1"/>
              <a:t>kutib</a:t>
            </a:r>
            <a:r>
              <a:rPr lang="en-US" sz="1400" dirty="0"/>
              <a:t> </a:t>
            </a:r>
            <a:r>
              <a:rPr lang="en-US" sz="1400" dirty="0" err="1"/>
              <a:t>oladi</a:t>
            </a:r>
            <a:r>
              <a:rPr lang="en-US" sz="1400" dirty="0"/>
              <a:t>)</a:t>
            </a:r>
          </a:p>
          <a:p>
            <a:r>
              <a:rPr lang="en-US" sz="1400" dirty="0"/>
              <a:t>21:00 </a:t>
            </a:r>
            <a:r>
              <a:rPr lang="en-US" sz="1400" dirty="0" err="1"/>
              <a:t>dan</a:t>
            </a:r>
            <a:r>
              <a:rPr lang="en-US" sz="1400" dirty="0"/>
              <a:t> 21:30 </a:t>
            </a:r>
            <a:r>
              <a:rPr lang="en-US" sz="1400" dirty="0" err="1"/>
              <a:t>ga</a:t>
            </a:r>
            <a:r>
              <a:rPr lang="en-US" sz="1400" dirty="0"/>
              <a:t> </a:t>
            </a:r>
            <a:r>
              <a:rPr lang="en-US" sz="1400" dirty="0" err="1"/>
              <a:t>qadar</a:t>
            </a:r>
            <a:r>
              <a:rPr lang="en-US" sz="1400" dirty="0"/>
              <a:t> </a:t>
            </a:r>
            <a:r>
              <a:rPr lang="en-US" sz="1400" dirty="0" err="1"/>
              <a:t>mehmonxonaga</a:t>
            </a:r>
            <a:r>
              <a:rPr lang="en-US" sz="1400" dirty="0"/>
              <a:t> </a:t>
            </a:r>
            <a:r>
              <a:rPr lang="en-US" sz="1400" dirty="0" err="1"/>
              <a:t>joylashtiriladi</a:t>
            </a:r>
            <a:r>
              <a:rPr lang="en-US" sz="1400" dirty="0"/>
              <a:t>(</a:t>
            </a:r>
            <a:r>
              <a:rPr lang="en-US" sz="1400" dirty="0" err="1"/>
              <a:t>Arba</a:t>
            </a:r>
            <a:r>
              <a:rPr lang="en-US" sz="1400" dirty="0"/>
              <a:t> </a:t>
            </a:r>
            <a:r>
              <a:rPr lang="en-US" sz="1400" dirty="0" err="1"/>
              <a:t>mehmonxonasi</a:t>
            </a:r>
            <a:r>
              <a:rPr lang="en-US" sz="1400" dirty="0"/>
              <a:t>)</a:t>
            </a:r>
          </a:p>
          <a:p>
            <a:r>
              <a:rPr lang="en-US" sz="1400" dirty="0"/>
              <a:t>21:30 </a:t>
            </a:r>
            <a:r>
              <a:rPr lang="en-US" sz="1400" dirty="0" err="1"/>
              <a:t>dan</a:t>
            </a:r>
            <a:r>
              <a:rPr lang="en-US" sz="1400" dirty="0"/>
              <a:t> 22:00 </a:t>
            </a:r>
            <a:r>
              <a:rPr lang="en-US" sz="1400" dirty="0" err="1"/>
              <a:t>gacha</a:t>
            </a:r>
            <a:r>
              <a:rPr lang="en-US" sz="1400" dirty="0"/>
              <a:t> </a:t>
            </a:r>
            <a:r>
              <a:rPr lang="en-US" sz="1400" dirty="0" err="1"/>
              <a:t>kechki</a:t>
            </a:r>
            <a:r>
              <a:rPr lang="en-US" sz="1400" dirty="0"/>
              <a:t> </a:t>
            </a:r>
            <a:r>
              <a:rPr lang="en-US" sz="1400" dirty="0" err="1"/>
              <a:t>tushlik</a:t>
            </a:r>
            <a:endParaRPr lang="en-US" sz="1400" dirty="0"/>
          </a:p>
          <a:p>
            <a:r>
              <a:rPr lang="en-US" sz="1400" dirty="0"/>
              <a:t>22:00 </a:t>
            </a:r>
            <a:r>
              <a:rPr lang="en-US" sz="1400" dirty="0" err="1"/>
              <a:t>dan</a:t>
            </a:r>
            <a:r>
              <a:rPr lang="en-US" sz="1400" dirty="0"/>
              <a:t>  8:00 </a:t>
            </a:r>
            <a:r>
              <a:rPr lang="en-US" sz="1400" dirty="0" err="1"/>
              <a:t>gacha</a:t>
            </a:r>
            <a:r>
              <a:rPr lang="en-US" sz="1400" dirty="0"/>
              <a:t> dam </a:t>
            </a:r>
            <a:r>
              <a:rPr lang="en-US" sz="1400" dirty="0" err="1"/>
              <a:t>olish</a:t>
            </a:r>
            <a:endParaRPr lang="en-US" sz="1400" dirty="0"/>
          </a:p>
          <a:p>
            <a:r>
              <a:rPr lang="en-US" sz="1400" dirty="0">
                <a:solidFill>
                  <a:srgbClr val="FF0000"/>
                </a:solidFill>
              </a:rPr>
              <a:t>12-iyun</a:t>
            </a:r>
          </a:p>
          <a:p>
            <a:r>
              <a:rPr lang="en-US" sz="1400" dirty="0"/>
              <a:t>8:00 </a:t>
            </a:r>
            <a:r>
              <a:rPr lang="en-US" sz="1400" dirty="0" err="1"/>
              <a:t>dan</a:t>
            </a:r>
            <a:r>
              <a:rPr lang="en-US" sz="1400" dirty="0"/>
              <a:t> 8:30 </a:t>
            </a:r>
            <a:r>
              <a:rPr lang="en-US" sz="1400" dirty="0" err="1"/>
              <a:t>gacha</a:t>
            </a:r>
            <a:r>
              <a:rPr lang="en-US" sz="1400" dirty="0"/>
              <a:t> </a:t>
            </a:r>
            <a:r>
              <a:rPr lang="en-US" sz="1400" dirty="0" err="1"/>
              <a:t>ertalabki</a:t>
            </a:r>
            <a:r>
              <a:rPr lang="en-US" sz="1400" dirty="0"/>
              <a:t> </a:t>
            </a:r>
            <a:r>
              <a:rPr lang="en-US" sz="1400" dirty="0" err="1"/>
              <a:t>nonushta</a:t>
            </a:r>
            <a:r>
              <a:rPr lang="en-US" sz="1400" dirty="0"/>
              <a:t> (BELLIS </a:t>
            </a:r>
            <a:r>
              <a:rPr lang="en-US" sz="1400" dirty="0" err="1"/>
              <a:t>restorani</a:t>
            </a:r>
            <a:r>
              <a:rPr lang="en-US" sz="1400" dirty="0"/>
              <a:t>)</a:t>
            </a:r>
          </a:p>
          <a:p>
            <a:r>
              <a:rPr lang="en-US" sz="1400" dirty="0"/>
              <a:t>8:30 </a:t>
            </a:r>
            <a:r>
              <a:rPr lang="en-US" sz="1400" dirty="0" err="1"/>
              <a:t>dan</a:t>
            </a:r>
            <a:r>
              <a:rPr lang="en-US" sz="1400" dirty="0"/>
              <a:t> 9:00 </a:t>
            </a:r>
            <a:r>
              <a:rPr lang="en-US" sz="1400" dirty="0" err="1"/>
              <a:t>gacha</a:t>
            </a:r>
            <a:r>
              <a:rPr lang="en-US" sz="1400" dirty="0"/>
              <a:t> </a:t>
            </a:r>
            <a:r>
              <a:rPr lang="en-US" sz="1400" dirty="0" err="1"/>
              <a:t>Birinchi</a:t>
            </a:r>
            <a:r>
              <a:rPr lang="en-US" sz="1400" dirty="0"/>
              <a:t> </a:t>
            </a:r>
            <a:r>
              <a:rPr lang="en-US" sz="1400" dirty="0" err="1"/>
              <a:t>Prezidentimiz</a:t>
            </a:r>
            <a:r>
              <a:rPr lang="en-US" sz="1400" dirty="0"/>
              <a:t> </a:t>
            </a:r>
            <a:r>
              <a:rPr lang="en-US" sz="1400" dirty="0" err="1"/>
              <a:t>I.A.Karimov</a:t>
            </a:r>
            <a:r>
              <a:rPr lang="en-US" sz="1400" dirty="0"/>
              <a:t> </a:t>
            </a:r>
            <a:r>
              <a:rPr lang="en-US" sz="1400" dirty="0" err="1"/>
              <a:t>haykali</a:t>
            </a:r>
            <a:r>
              <a:rPr lang="en-US" sz="1400" dirty="0"/>
              <a:t> </a:t>
            </a:r>
            <a:r>
              <a:rPr lang="en-US" sz="1400" dirty="0" err="1"/>
              <a:t>poyiga</a:t>
            </a:r>
            <a:r>
              <a:rPr lang="en-US" sz="1400" dirty="0"/>
              <a:t> </a:t>
            </a:r>
            <a:r>
              <a:rPr lang="en-US" sz="1400" dirty="0" err="1"/>
              <a:t>gul</a:t>
            </a:r>
            <a:r>
              <a:rPr lang="en-US" sz="1400" dirty="0"/>
              <a:t> </a:t>
            </a:r>
            <a:r>
              <a:rPr lang="en-US" sz="1400" dirty="0" err="1"/>
              <a:t>qo’yish</a:t>
            </a:r>
            <a:r>
              <a:rPr lang="en-US" sz="1400" dirty="0"/>
              <a:t>, </a:t>
            </a:r>
            <a:r>
              <a:rPr lang="en-US" sz="1400" dirty="0" err="1"/>
              <a:t>xotirlash</a:t>
            </a:r>
            <a:endParaRPr lang="en-US" sz="1400" dirty="0"/>
          </a:p>
          <a:p>
            <a:r>
              <a:rPr lang="en-US" sz="1400" dirty="0"/>
              <a:t>9:00 </a:t>
            </a:r>
            <a:r>
              <a:rPr lang="en-US" sz="1400" dirty="0" err="1"/>
              <a:t>dan</a:t>
            </a:r>
            <a:r>
              <a:rPr lang="en-US" sz="1400" dirty="0"/>
              <a:t> 11:00 </a:t>
            </a:r>
            <a:r>
              <a:rPr lang="en-US" sz="1400" dirty="0" err="1"/>
              <a:t>gacha</a:t>
            </a:r>
            <a:r>
              <a:rPr lang="en-US" sz="1400" dirty="0"/>
              <a:t> </a:t>
            </a:r>
            <a:r>
              <a:rPr lang="en-US" sz="1400" dirty="0" err="1"/>
              <a:t>Registon</a:t>
            </a:r>
            <a:r>
              <a:rPr lang="en-US" sz="1400" dirty="0"/>
              <a:t> </a:t>
            </a:r>
            <a:r>
              <a:rPr lang="en-US" sz="1400" dirty="0" err="1"/>
              <a:t>maydoni</a:t>
            </a:r>
            <a:r>
              <a:rPr lang="en-US" sz="1400" dirty="0"/>
              <a:t> </a:t>
            </a:r>
            <a:r>
              <a:rPr lang="en-US" sz="1400" dirty="0" err="1"/>
              <a:t>bo’ylab</a:t>
            </a:r>
            <a:r>
              <a:rPr lang="en-US" sz="1400" dirty="0"/>
              <a:t> </a:t>
            </a:r>
            <a:r>
              <a:rPr lang="en-US" sz="1400" dirty="0" err="1"/>
              <a:t>sayohat</a:t>
            </a:r>
            <a:endParaRPr lang="en-US" sz="1400" dirty="0"/>
          </a:p>
          <a:p>
            <a:r>
              <a:rPr lang="en-US" sz="1400" dirty="0"/>
              <a:t>11:00 </a:t>
            </a:r>
            <a:r>
              <a:rPr lang="en-US" sz="1400" dirty="0" err="1"/>
              <a:t>dan</a:t>
            </a:r>
            <a:r>
              <a:rPr lang="en-US" sz="1400" dirty="0"/>
              <a:t> 12: 00 </a:t>
            </a:r>
            <a:r>
              <a:rPr lang="en-US" sz="1400" dirty="0" err="1"/>
              <a:t>gacha</a:t>
            </a:r>
            <a:r>
              <a:rPr lang="en-US" sz="1400" dirty="0"/>
              <a:t>  </a:t>
            </a:r>
            <a:r>
              <a:rPr lang="en-US" sz="1400" dirty="0" err="1"/>
              <a:t>I.A.Karimov</a:t>
            </a:r>
            <a:r>
              <a:rPr lang="en-US" sz="1400" dirty="0"/>
              <a:t> </a:t>
            </a:r>
            <a:r>
              <a:rPr lang="en-US" sz="1400" dirty="0" err="1"/>
              <a:t>o’qigan</a:t>
            </a:r>
            <a:r>
              <a:rPr lang="en-US" sz="1400" dirty="0"/>
              <a:t> 21-umumtalim </a:t>
            </a:r>
            <a:r>
              <a:rPr lang="en-US" sz="1400" dirty="0" err="1"/>
              <a:t>maktabiga</a:t>
            </a:r>
            <a:r>
              <a:rPr lang="en-US" sz="1400" dirty="0"/>
              <a:t> </a:t>
            </a:r>
            <a:r>
              <a:rPr lang="en-US" sz="1400" dirty="0" err="1"/>
              <a:t>sayohat</a:t>
            </a:r>
            <a:endParaRPr lang="en-US" sz="1400" dirty="0"/>
          </a:p>
          <a:p>
            <a:r>
              <a:rPr lang="en-US" sz="1400" dirty="0"/>
              <a:t>12:00 </a:t>
            </a:r>
            <a:r>
              <a:rPr lang="en-US" sz="1400" dirty="0" err="1"/>
              <a:t>dan</a:t>
            </a:r>
            <a:r>
              <a:rPr lang="en-US" sz="1400" dirty="0"/>
              <a:t> 13:00 </a:t>
            </a:r>
            <a:r>
              <a:rPr lang="en-US" sz="1400" dirty="0" err="1"/>
              <a:t>gacha</a:t>
            </a:r>
            <a:r>
              <a:rPr lang="en-US" sz="1400" dirty="0"/>
              <a:t> </a:t>
            </a:r>
            <a:r>
              <a:rPr lang="en-US" sz="1400" dirty="0" err="1"/>
              <a:t>tushlik</a:t>
            </a:r>
            <a:r>
              <a:rPr lang="en-US" sz="1400" dirty="0"/>
              <a:t> (</a:t>
            </a:r>
            <a:r>
              <a:rPr lang="en-US" sz="1400" dirty="0" err="1"/>
              <a:t>Saroy</a:t>
            </a:r>
            <a:r>
              <a:rPr lang="en-US" sz="1400" dirty="0"/>
              <a:t> </a:t>
            </a:r>
            <a:r>
              <a:rPr lang="en-US" sz="1400" dirty="0" err="1"/>
              <a:t>restorani</a:t>
            </a:r>
            <a:r>
              <a:rPr lang="en-US" sz="1400" dirty="0"/>
              <a:t>, </a:t>
            </a:r>
            <a:r>
              <a:rPr lang="en-US" sz="1400" dirty="0" err="1"/>
              <a:t>samarqandcha</a:t>
            </a:r>
            <a:r>
              <a:rPr lang="en-US" sz="1400" dirty="0"/>
              <a:t> </a:t>
            </a:r>
            <a:r>
              <a:rPr lang="en-US" sz="1400" dirty="0" err="1"/>
              <a:t>osh</a:t>
            </a:r>
            <a:r>
              <a:rPr lang="en-US" sz="1400" dirty="0"/>
              <a:t>, </a:t>
            </a:r>
            <a:r>
              <a:rPr lang="en-US" sz="1400" dirty="0" err="1"/>
              <a:t>achiq-chuchuk</a:t>
            </a:r>
            <a:r>
              <a:rPr lang="en-US" sz="1400" dirty="0"/>
              <a:t>)</a:t>
            </a:r>
          </a:p>
          <a:p>
            <a:r>
              <a:rPr lang="en-US" sz="1400" dirty="0"/>
              <a:t>13:00 </a:t>
            </a:r>
            <a:r>
              <a:rPr lang="en-US" sz="1400" dirty="0" err="1"/>
              <a:t>dan</a:t>
            </a:r>
            <a:r>
              <a:rPr lang="en-US" sz="1400" dirty="0"/>
              <a:t> 14:00 </a:t>
            </a:r>
            <a:r>
              <a:rPr lang="en-US" sz="1400" dirty="0" err="1"/>
              <a:t>gacha</a:t>
            </a:r>
            <a:r>
              <a:rPr lang="en-US" sz="1400" dirty="0"/>
              <a:t> </a:t>
            </a:r>
            <a:r>
              <a:rPr lang="en-US" sz="1400" dirty="0" err="1"/>
              <a:t>Bibixonim</a:t>
            </a:r>
            <a:r>
              <a:rPr lang="en-US" sz="1400" dirty="0"/>
              <a:t> </a:t>
            </a:r>
            <a:r>
              <a:rPr lang="en-US" sz="1400" dirty="0" err="1"/>
              <a:t>madrasasiga</a:t>
            </a:r>
            <a:r>
              <a:rPr lang="en-US" sz="1400" dirty="0"/>
              <a:t> </a:t>
            </a:r>
            <a:r>
              <a:rPr lang="en-US" sz="1400" dirty="0" err="1"/>
              <a:t>sayohat</a:t>
            </a:r>
            <a:endParaRPr lang="en-US" sz="1400" dirty="0"/>
          </a:p>
          <a:p>
            <a:r>
              <a:rPr lang="en-US" sz="1400" dirty="0"/>
              <a:t>14:00 </a:t>
            </a:r>
            <a:r>
              <a:rPr lang="en-US" sz="1400" dirty="0" err="1"/>
              <a:t>dan</a:t>
            </a:r>
            <a:r>
              <a:rPr lang="en-US" sz="1400" dirty="0"/>
              <a:t> 15:00 </a:t>
            </a:r>
            <a:r>
              <a:rPr lang="en-US" sz="1400" dirty="0" err="1"/>
              <a:t>gacha</a:t>
            </a:r>
            <a:r>
              <a:rPr lang="en-US" sz="1400" dirty="0"/>
              <a:t> </a:t>
            </a:r>
            <a:r>
              <a:rPr lang="en-US" sz="1400" dirty="0" err="1"/>
              <a:t>I.A.Karimov</a:t>
            </a:r>
            <a:r>
              <a:rPr lang="en-US" sz="1400" dirty="0"/>
              <a:t> </a:t>
            </a:r>
            <a:r>
              <a:rPr lang="en-US" sz="1400" dirty="0" err="1"/>
              <a:t>qabriga</a:t>
            </a:r>
            <a:r>
              <a:rPr lang="en-US" sz="1400" dirty="0"/>
              <a:t> </a:t>
            </a:r>
            <a:r>
              <a:rPr lang="en-US" sz="1400" dirty="0" err="1"/>
              <a:t>Hazrati</a:t>
            </a:r>
            <a:r>
              <a:rPr lang="en-US" sz="1400" dirty="0"/>
              <a:t> </a:t>
            </a:r>
            <a:r>
              <a:rPr lang="en-US" sz="1400" dirty="0" err="1"/>
              <a:t>Xizr</a:t>
            </a:r>
            <a:r>
              <a:rPr lang="en-US" sz="1400" dirty="0"/>
              <a:t> </a:t>
            </a:r>
            <a:r>
              <a:rPr lang="en-US" sz="1400" dirty="0" err="1"/>
              <a:t>masjidiga</a:t>
            </a:r>
            <a:r>
              <a:rPr lang="en-US" sz="1400" dirty="0"/>
              <a:t> </a:t>
            </a:r>
            <a:r>
              <a:rPr lang="en-US" sz="1400" dirty="0" err="1"/>
              <a:t>sayohat</a:t>
            </a:r>
            <a:endParaRPr lang="en-US" sz="1400" dirty="0"/>
          </a:p>
          <a:p>
            <a:r>
              <a:rPr lang="en-US" sz="1400" dirty="0"/>
              <a:t>15:00dan 16:00 </a:t>
            </a:r>
            <a:r>
              <a:rPr lang="en-US" sz="1400" dirty="0" err="1"/>
              <a:t>gacha</a:t>
            </a:r>
            <a:r>
              <a:rPr lang="en-US" sz="1400" dirty="0"/>
              <a:t> </a:t>
            </a:r>
            <a:r>
              <a:rPr lang="en-US" sz="1400" dirty="0" err="1"/>
              <a:t>Markaziy</a:t>
            </a:r>
            <a:r>
              <a:rPr lang="en-US" sz="1400" dirty="0"/>
              <a:t> </a:t>
            </a:r>
            <a:r>
              <a:rPr lang="en-US" sz="1400" dirty="0" err="1"/>
              <a:t>xiyobonni</a:t>
            </a:r>
            <a:r>
              <a:rPr lang="en-US" sz="1400" dirty="0"/>
              <a:t> </a:t>
            </a:r>
            <a:r>
              <a:rPr lang="en-US" sz="1400" dirty="0" err="1"/>
              <a:t>aylanish</a:t>
            </a:r>
            <a:endParaRPr lang="en-US" sz="1400" dirty="0"/>
          </a:p>
          <a:p>
            <a:r>
              <a:rPr lang="en-US" sz="1400" dirty="0"/>
              <a:t>16:00 </a:t>
            </a:r>
            <a:r>
              <a:rPr lang="en-US" sz="1400" dirty="0" err="1"/>
              <a:t>dan</a:t>
            </a:r>
            <a:r>
              <a:rPr lang="en-US" sz="1400" dirty="0"/>
              <a:t> 17:00 </a:t>
            </a:r>
            <a:r>
              <a:rPr lang="en-US" sz="1400" dirty="0" err="1"/>
              <a:t>gacha</a:t>
            </a:r>
            <a:r>
              <a:rPr lang="en-US" sz="1400" dirty="0"/>
              <a:t> </a:t>
            </a:r>
            <a:r>
              <a:rPr lang="en-US" sz="1400" dirty="0" err="1"/>
              <a:t>interaktiv</a:t>
            </a:r>
            <a:r>
              <a:rPr lang="en-US" sz="1400" dirty="0"/>
              <a:t> </a:t>
            </a:r>
            <a:r>
              <a:rPr lang="en-US" sz="1400" dirty="0" err="1"/>
              <a:t>o’yinlar</a:t>
            </a:r>
            <a:r>
              <a:rPr lang="en-US" sz="1400" dirty="0"/>
              <a:t> </a:t>
            </a:r>
          </a:p>
          <a:p>
            <a:r>
              <a:rPr lang="en-US" sz="1400" dirty="0"/>
              <a:t>17:00 </a:t>
            </a:r>
            <a:r>
              <a:rPr lang="en-US" sz="1400" dirty="0" err="1"/>
              <a:t>dan</a:t>
            </a:r>
            <a:r>
              <a:rPr lang="en-US" sz="1400" dirty="0"/>
              <a:t> 18:00 </a:t>
            </a:r>
            <a:r>
              <a:rPr lang="en-US" sz="1400" dirty="0" err="1"/>
              <a:t>gacha</a:t>
            </a:r>
            <a:r>
              <a:rPr lang="en-US" sz="1400" dirty="0"/>
              <a:t> </a:t>
            </a:r>
            <a:r>
              <a:rPr lang="en-US" sz="1400" dirty="0" err="1"/>
              <a:t>kinoga</a:t>
            </a:r>
            <a:r>
              <a:rPr lang="en-US" sz="1400" dirty="0"/>
              <a:t> </a:t>
            </a:r>
            <a:r>
              <a:rPr lang="en-US" sz="1400" dirty="0" err="1"/>
              <a:t>borish</a:t>
            </a:r>
            <a:endParaRPr lang="en-US" sz="1400" dirty="0"/>
          </a:p>
          <a:p>
            <a:r>
              <a:rPr lang="en-US" sz="1400" dirty="0"/>
              <a:t>18:00 </a:t>
            </a:r>
            <a:r>
              <a:rPr lang="en-US" sz="1400" dirty="0" err="1"/>
              <a:t>dan</a:t>
            </a:r>
            <a:r>
              <a:rPr lang="en-US" sz="1400" dirty="0"/>
              <a:t> 19:00 </a:t>
            </a:r>
            <a:r>
              <a:rPr lang="en-US" sz="1400" dirty="0" err="1"/>
              <a:t>gacha</a:t>
            </a:r>
            <a:r>
              <a:rPr lang="en-US" sz="1400" dirty="0"/>
              <a:t> </a:t>
            </a:r>
            <a:r>
              <a:rPr lang="en-US" sz="1400" dirty="0" err="1"/>
              <a:t>kechki</a:t>
            </a:r>
            <a:r>
              <a:rPr lang="en-US" sz="1400" dirty="0"/>
              <a:t> </a:t>
            </a:r>
            <a:r>
              <a:rPr lang="en-US" sz="1400" dirty="0" err="1"/>
              <a:t>sayrga</a:t>
            </a:r>
            <a:r>
              <a:rPr lang="en-US" sz="1400" dirty="0"/>
              <a:t> </a:t>
            </a:r>
            <a:r>
              <a:rPr lang="en-US" sz="1400" dirty="0" err="1"/>
              <a:t>chiqish</a:t>
            </a:r>
            <a:endParaRPr lang="en-US" sz="1400" dirty="0"/>
          </a:p>
          <a:p>
            <a:r>
              <a:rPr lang="en-US" sz="1400" dirty="0"/>
              <a:t>19:00 </a:t>
            </a:r>
            <a:r>
              <a:rPr lang="en-US" sz="1400" dirty="0" err="1"/>
              <a:t>dan</a:t>
            </a:r>
            <a:r>
              <a:rPr lang="en-US" sz="1400" dirty="0"/>
              <a:t> 20:00 </a:t>
            </a:r>
            <a:r>
              <a:rPr lang="en-US" sz="1400" dirty="0" err="1"/>
              <a:t>gacha</a:t>
            </a:r>
            <a:r>
              <a:rPr lang="en-US" sz="1400" dirty="0"/>
              <a:t> </a:t>
            </a:r>
            <a:r>
              <a:rPr lang="en-US" sz="1400" dirty="0" err="1"/>
              <a:t>kechki</a:t>
            </a:r>
            <a:r>
              <a:rPr lang="en-US" sz="1400" dirty="0"/>
              <a:t> </a:t>
            </a:r>
            <a:r>
              <a:rPr lang="en-US" sz="1400" dirty="0" err="1"/>
              <a:t>ovqat</a:t>
            </a:r>
            <a:r>
              <a:rPr lang="en-US" sz="1400" dirty="0"/>
              <a:t> (</a:t>
            </a:r>
            <a:r>
              <a:rPr lang="en-US" sz="1400" dirty="0" err="1"/>
              <a:t>mehmonxonada</a:t>
            </a:r>
            <a:r>
              <a:rPr lang="en-US" sz="1400" dirty="0"/>
              <a:t>)</a:t>
            </a:r>
          </a:p>
          <a:p>
            <a:r>
              <a:rPr lang="en-US" sz="1400" dirty="0"/>
              <a:t>20: 00 </a:t>
            </a:r>
            <a:r>
              <a:rPr lang="en-US" sz="1400" dirty="0" err="1"/>
              <a:t>dan</a:t>
            </a:r>
            <a:r>
              <a:rPr lang="en-US" sz="1400" dirty="0"/>
              <a:t> 8:00 </a:t>
            </a:r>
            <a:r>
              <a:rPr lang="en-US" sz="1400" dirty="0" err="1"/>
              <a:t>gacha</a:t>
            </a:r>
            <a:r>
              <a:rPr lang="en-US" sz="1400" dirty="0"/>
              <a:t> </a:t>
            </a:r>
            <a:r>
              <a:rPr lang="en-US" sz="1400" dirty="0" err="1"/>
              <a:t>maroqli</a:t>
            </a:r>
            <a:r>
              <a:rPr lang="en-US" sz="1400" dirty="0"/>
              <a:t> </a:t>
            </a:r>
            <a:r>
              <a:rPr lang="en-US" sz="1400" dirty="0" err="1"/>
              <a:t>hordiq</a:t>
            </a:r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0951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0244" y="0"/>
            <a:ext cx="11341755" cy="1096899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dirty="0" err="1">
                <a:solidFill>
                  <a:schemeClr val="tx1"/>
                </a:solidFill>
              </a:rPr>
              <a:t>Turistik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imkoniyatlari</a:t>
            </a:r>
            <a:endParaRPr lang="en-US" sz="1400" b="1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1400" dirty="0" err="1">
                <a:solidFill>
                  <a:schemeClr val="tx1"/>
                </a:solidFill>
              </a:rPr>
              <a:t>Qashqadaryo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viloyatida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tarixiy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obidalar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soni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asosan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Shahrisabz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dirty="0" err="1">
                <a:solidFill>
                  <a:schemeClr val="tx1"/>
                </a:solidFill>
              </a:rPr>
              <a:t>Qarshi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Kitob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tumanlarida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koʻp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uchraydi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Shahrisabz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shahri</a:t>
            </a:r>
            <a:r>
              <a:rPr lang="en-US" sz="1400" dirty="0">
                <a:solidFill>
                  <a:schemeClr val="tx1"/>
                </a:solidFill>
              </a:rPr>
              <a:t> UNESCO </a:t>
            </a:r>
            <a:r>
              <a:rPr lang="en-US" sz="1400" dirty="0" err="1">
                <a:solidFill>
                  <a:schemeClr val="tx1"/>
                </a:solidFill>
              </a:rPr>
              <a:t>butun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jahon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maʼdaniy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merosligiga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kiritilgan</a:t>
            </a:r>
            <a:r>
              <a:rPr lang="en-US" sz="1400" dirty="0">
                <a:solidFill>
                  <a:schemeClr val="tx1"/>
                </a:solidFill>
              </a:rPr>
              <a:t>[4]. </a:t>
            </a:r>
            <a:r>
              <a:rPr lang="en-US" sz="1400" dirty="0" err="1">
                <a:solidFill>
                  <a:schemeClr val="tx1"/>
                </a:solidFill>
              </a:rPr>
              <a:t>Qashqadaryo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viloyatida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oʻzining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uzoq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oʻtmishiga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ega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ekanligi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sabab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tarixiy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obidalar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soni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va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ilmiy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yangiligi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turfa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xillikni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tashkil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etadi</a:t>
            </a:r>
            <a:r>
              <a:rPr lang="en-US" sz="1400" dirty="0">
                <a:solidFill>
                  <a:schemeClr val="tx1"/>
                </a:solidFill>
              </a:rPr>
              <a:t>. </a:t>
            </a:r>
            <a:r>
              <a:rPr lang="en-US" sz="1400" dirty="0" err="1">
                <a:solidFill>
                  <a:schemeClr val="tx1"/>
                </a:solidFill>
              </a:rPr>
              <a:t>Qashqadaryo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viloyatida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tarixiy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obidalar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soni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hududlar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kesimida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turlicha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hisoblanadi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400" dirty="0" err="1">
                <a:solidFill>
                  <a:schemeClr val="tx1"/>
                </a:solidFill>
              </a:rPr>
              <a:t>Qarshi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shahar</a:t>
            </a:r>
            <a:r>
              <a:rPr lang="en-US" sz="1400" dirty="0">
                <a:solidFill>
                  <a:schemeClr val="tx1"/>
                </a:solidFill>
              </a:rPr>
              <a:t> — </a:t>
            </a:r>
            <a:r>
              <a:rPr lang="en-US" sz="1400" dirty="0" err="1">
                <a:solidFill>
                  <a:schemeClr val="tx1"/>
                </a:solidFill>
              </a:rPr>
              <a:t>Arxeologik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yodgorliklar</a:t>
            </a:r>
            <a:r>
              <a:rPr lang="en-US" sz="1400" dirty="0">
                <a:solidFill>
                  <a:schemeClr val="tx1"/>
                </a:solidFill>
              </a:rPr>
              <a:t> 28 ta, </a:t>
            </a:r>
            <a:r>
              <a:rPr lang="en-US" sz="1400" dirty="0" err="1">
                <a:solidFill>
                  <a:schemeClr val="tx1"/>
                </a:solidFill>
              </a:rPr>
              <a:t>Arxitektura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yodgorliklari</a:t>
            </a:r>
            <a:r>
              <a:rPr lang="en-US" sz="1400" dirty="0">
                <a:solidFill>
                  <a:schemeClr val="tx1"/>
                </a:solidFill>
              </a:rPr>
              <a:t> 25 ta, monumental </a:t>
            </a:r>
            <a:r>
              <a:rPr lang="en-US" sz="1400" dirty="0" err="1">
                <a:solidFill>
                  <a:schemeClr val="tx1"/>
                </a:solidFill>
              </a:rPr>
              <a:t>sanʼat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yodgorliklari</a:t>
            </a:r>
            <a:r>
              <a:rPr lang="en-US" sz="1400" dirty="0">
                <a:solidFill>
                  <a:schemeClr val="tx1"/>
                </a:solidFill>
              </a:rPr>
              <a:t> 6 ta, </a:t>
            </a:r>
            <a:r>
              <a:rPr lang="en-US" sz="1400" dirty="0" err="1">
                <a:solidFill>
                  <a:schemeClr val="tx1"/>
                </a:solidFill>
              </a:rPr>
              <a:t>diqqatga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sazovor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joylar</a:t>
            </a:r>
            <a:r>
              <a:rPr lang="en-US" sz="1400" dirty="0">
                <a:solidFill>
                  <a:schemeClr val="tx1"/>
                </a:solidFill>
              </a:rPr>
              <a:t> 1 ta.</a:t>
            </a:r>
          </a:p>
          <a:p>
            <a:pPr algn="just">
              <a:lnSpc>
                <a:spcPct val="150000"/>
              </a:lnSpc>
            </a:pPr>
            <a:r>
              <a:rPr lang="en-US" sz="1400" dirty="0" err="1">
                <a:solidFill>
                  <a:schemeClr val="tx1"/>
                </a:solidFill>
              </a:rPr>
              <a:t>Shahrisabz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tumani</a:t>
            </a:r>
            <a:r>
              <a:rPr lang="en-US" sz="1400" dirty="0">
                <a:solidFill>
                  <a:schemeClr val="tx1"/>
                </a:solidFill>
              </a:rPr>
              <a:t> — </a:t>
            </a:r>
            <a:r>
              <a:rPr lang="en-US" sz="1400" dirty="0" err="1">
                <a:solidFill>
                  <a:schemeClr val="tx1"/>
                </a:solidFill>
              </a:rPr>
              <a:t>Arxeologik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yodgorliklar</a:t>
            </a:r>
            <a:r>
              <a:rPr lang="en-US" sz="1400" dirty="0">
                <a:solidFill>
                  <a:schemeClr val="tx1"/>
                </a:solidFill>
              </a:rPr>
              <a:t> 138 ta, </a:t>
            </a:r>
            <a:r>
              <a:rPr lang="en-US" sz="1400" dirty="0" err="1">
                <a:solidFill>
                  <a:schemeClr val="tx1"/>
                </a:solidFill>
              </a:rPr>
              <a:t>Arxitektura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yodgorliklari</a:t>
            </a:r>
            <a:r>
              <a:rPr lang="en-US" sz="1400" dirty="0">
                <a:solidFill>
                  <a:schemeClr val="tx1"/>
                </a:solidFill>
              </a:rPr>
              <a:t> 22 ta, monumental </a:t>
            </a:r>
            <a:r>
              <a:rPr lang="en-US" sz="1400" dirty="0" err="1">
                <a:solidFill>
                  <a:schemeClr val="tx1"/>
                </a:solidFill>
              </a:rPr>
              <a:t>sanʼat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yodgorliklari</a:t>
            </a:r>
            <a:r>
              <a:rPr lang="en-US" sz="1400" dirty="0">
                <a:solidFill>
                  <a:schemeClr val="tx1"/>
                </a:solidFill>
              </a:rPr>
              <a:t> 5 ta.</a:t>
            </a:r>
          </a:p>
          <a:p>
            <a:pPr algn="just">
              <a:lnSpc>
                <a:spcPct val="150000"/>
              </a:lnSpc>
            </a:pPr>
            <a:r>
              <a:rPr lang="en-US" sz="1400" dirty="0" err="1">
                <a:solidFill>
                  <a:schemeClr val="tx1"/>
                </a:solidFill>
              </a:rPr>
              <a:t>Yakkabogʻ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tumani</a:t>
            </a:r>
            <a:r>
              <a:rPr lang="en-US" sz="1400" dirty="0">
                <a:solidFill>
                  <a:schemeClr val="tx1"/>
                </a:solidFill>
              </a:rPr>
              <a:t> — </a:t>
            </a:r>
            <a:r>
              <a:rPr lang="en-US" sz="1400" dirty="0" err="1">
                <a:solidFill>
                  <a:schemeClr val="tx1"/>
                </a:solidFill>
              </a:rPr>
              <a:t>Arxeologik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yodgorliklar</a:t>
            </a:r>
            <a:r>
              <a:rPr lang="en-US" sz="1400" dirty="0">
                <a:solidFill>
                  <a:schemeClr val="tx1"/>
                </a:solidFill>
              </a:rPr>
              <a:t> 195 ta, </a:t>
            </a:r>
            <a:r>
              <a:rPr lang="en-US" sz="1400" dirty="0" err="1">
                <a:solidFill>
                  <a:schemeClr val="tx1"/>
                </a:solidFill>
              </a:rPr>
              <a:t>Arxitektura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yodgorliklari</a:t>
            </a:r>
            <a:r>
              <a:rPr lang="en-US" sz="1400" dirty="0">
                <a:solidFill>
                  <a:schemeClr val="tx1"/>
                </a:solidFill>
              </a:rPr>
              <a:t> 38 ta, monumental </a:t>
            </a:r>
            <a:r>
              <a:rPr lang="en-US" sz="1400" dirty="0" err="1">
                <a:solidFill>
                  <a:schemeClr val="tx1"/>
                </a:solidFill>
              </a:rPr>
              <a:t>sanʼat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yodgorliklari</a:t>
            </a:r>
            <a:r>
              <a:rPr lang="en-US" sz="1400" dirty="0">
                <a:solidFill>
                  <a:schemeClr val="tx1"/>
                </a:solidFill>
              </a:rPr>
              <a:t> 2 ta, </a:t>
            </a:r>
            <a:r>
              <a:rPr lang="en-US" sz="1400" dirty="0" err="1">
                <a:solidFill>
                  <a:schemeClr val="tx1"/>
                </a:solidFill>
              </a:rPr>
              <a:t>diqqatga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sazovor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joylar</a:t>
            </a:r>
            <a:r>
              <a:rPr lang="en-US" sz="1400" dirty="0">
                <a:solidFill>
                  <a:schemeClr val="tx1"/>
                </a:solidFill>
              </a:rPr>
              <a:t> 2 ta.</a:t>
            </a:r>
          </a:p>
          <a:p>
            <a:pPr algn="just">
              <a:lnSpc>
                <a:spcPct val="150000"/>
              </a:lnSpc>
            </a:pPr>
            <a:r>
              <a:rPr lang="en-US" sz="1400" dirty="0" err="1">
                <a:solidFill>
                  <a:schemeClr val="tx1"/>
                </a:solidFill>
              </a:rPr>
              <a:t>Kitob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tumani</a:t>
            </a:r>
            <a:r>
              <a:rPr lang="en-US" sz="1400" dirty="0">
                <a:solidFill>
                  <a:schemeClr val="tx1"/>
                </a:solidFill>
              </a:rPr>
              <a:t> — </a:t>
            </a:r>
            <a:r>
              <a:rPr lang="en-US" sz="1400" dirty="0" err="1">
                <a:solidFill>
                  <a:schemeClr val="tx1"/>
                </a:solidFill>
              </a:rPr>
              <a:t>Arxeologik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yodgorliklar</a:t>
            </a:r>
            <a:r>
              <a:rPr lang="en-US" sz="1400" dirty="0">
                <a:solidFill>
                  <a:schemeClr val="tx1"/>
                </a:solidFill>
              </a:rPr>
              <a:t> 281 ta, </a:t>
            </a:r>
            <a:r>
              <a:rPr lang="en-US" sz="1400" dirty="0" err="1">
                <a:solidFill>
                  <a:schemeClr val="tx1"/>
                </a:solidFill>
              </a:rPr>
              <a:t>Arxitektura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yodgorliklari</a:t>
            </a:r>
            <a:r>
              <a:rPr lang="en-US" sz="1400" dirty="0">
                <a:solidFill>
                  <a:schemeClr val="tx1"/>
                </a:solidFill>
              </a:rPr>
              <a:t> 16 ta, monumental </a:t>
            </a:r>
            <a:r>
              <a:rPr lang="en-US" sz="1400" dirty="0" err="1">
                <a:solidFill>
                  <a:schemeClr val="tx1"/>
                </a:solidFill>
              </a:rPr>
              <a:t>sanʼat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yodgorliklari</a:t>
            </a:r>
            <a:r>
              <a:rPr lang="en-US" sz="1400" dirty="0">
                <a:solidFill>
                  <a:schemeClr val="tx1"/>
                </a:solidFill>
              </a:rPr>
              <a:t> 3 ta, </a:t>
            </a:r>
            <a:r>
              <a:rPr lang="en-US" sz="1400" dirty="0" err="1">
                <a:solidFill>
                  <a:schemeClr val="tx1"/>
                </a:solidFill>
              </a:rPr>
              <a:t>diqqatga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sazovor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joylar</a:t>
            </a:r>
            <a:r>
              <a:rPr lang="en-US" sz="1400" dirty="0">
                <a:solidFill>
                  <a:schemeClr val="tx1"/>
                </a:solidFill>
              </a:rPr>
              <a:t> 5 ta.</a:t>
            </a:r>
          </a:p>
        </p:txBody>
      </p:sp>
      <p:pic>
        <p:nvPicPr>
          <p:cNvPr id="4098" name="Picture 2" descr="Hukumat Qashqadaryo viloyatining turizm salohiyati bo'yicha qaror qabul  qiladi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1"/>
          <a:stretch/>
        </p:blipFill>
        <p:spPr bwMode="auto">
          <a:xfrm>
            <a:off x="4572000" y="4439525"/>
            <a:ext cx="3881863" cy="241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240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0244" y="0"/>
            <a:ext cx="11152866" cy="1096899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dirty="0" err="1">
                <a:solidFill>
                  <a:schemeClr val="tx1"/>
                </a:solidFill>
              </a:rPr>
              <a:t>Gʻuzor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tumani</a:t>
            </a:r>
            <a:r>
              <a:rPr lang="en-US" dirty="0">
                <a:solidFill>
                  <a:schemeClr val="tx1"/>
                </a:solidFill>
              </a:rPr>
              <a:t> — </a:t>
            </a:r>
            <a:r>
              <a:rPr lang="en-US" dirty="0" err="1">
                <a:solidFill>
                  <a:schemeClr val="tx1"/>
                </a:solidFill>
              </a:rPr>
              <a:t>Arxeologik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yodgorliklar</a:t>
            </a:r>
            <a:r>
              <a:rPr lang="en-US" dirty="0">
                <a:solidFill>
                  <a:schemeClr val="tx1"/>
                </a:solidFill>
              </a:rPr>
              <a:t> 94 ta, </a:t>
            </a:r>
            <a:r>
              <a:rPr lang="en-US" dirty="0" err="1">
                <a:solidFill>
                  <a:schemeClr val="tx1"/>
                </a:solidFill>
              </a:rPr>
              <a:t>Arxitektura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yodgorliklari</a:t>
            </a:r>
            <a:r>
              <a:rPr lang="en-US" dirty="0">
                <a:solidFill>
                  <a:schemeClr val="tx1"/>
                </a:solidFill>
              </a:rPr>
              <a:t> 9 ta, monumental </a:t>
            </a:r>
            <a:r>
              <a:rPr lang="en-US" dirty="0" err="1">
                <a:solidFill>
                  <a:schemeClr val="tx1"/>
                </a:solidFill>
              </a:rPr>
              <a:t>sanʼat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yodgorliklari</a:t>
            </a:r>
            <a:r>
              <a:rPr lang="en-US" dirty="0">
                <a:solidFill>
                  <a:schemeClr val="tx1"/>
                </a:solidFill>
              </a:rPr>
              <a:t> 3 ta, </a:t>
            </a:r>
            <a:r>
              <a:rPr lang="en-US" dirty="0" err="1">
                <a:solidFill>
                  <a:schemeClr val="tx1"/>
                </a:solidFill>
              </a:rPr>
              <a:t>diqqatga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sazovor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joylar</a:t>
            </a:r>
            <a:r>
              <a:rPr lang="en-US" dirty="0">
                <a:solidFill>
                  <a:schemeClr val="tx1"/>
                </a:solidFill>
              </a:rPr>
              <a:t> 3 ta.</a:t>
            </a:r>
          </a:p>
          <a:p>
            <a:pPr algn="just">
              <a:lnSpc>
                <a:spcPct val="170000"/>
              </a:lnSpc>
            </a:pPr>
            <a:r>
              <a:rPr lang="en-US" dirty="0" err="1">
                <a:solidFill>
                  <a:schemeClr val="tx1"/>
                </a:solidFill>
              </a:rPr>
              <a:t>Koson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tumani</a:t>
            </a:r>
            <a:r>
              <a:rPr lang="en-US" dirty="0">
                <a:solidFill>
                  <a:schemeClr val="tx1"/>
                </a:solidFill>
              </a:rPr>
              <a:t> — </a:t>
            </a:r>
            <a:r>
              <a:rPr lang="en-US" dirty="0" err="1">
                <a:solidFill>
                  <a:schemeClr val="tx1"/>
                </a:solidFill>
              </a:rPr>
              <a:t>Arxeologik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yodgorliklar</a:t>
            </a:r>
            <a:r>
              <a:rPr lang="en-US" dirty="0">
                <a:solidFill>
                  <a:schemeClr val="tx1"/>
                </a:solidFill>
              </a:rPr>
              <a:t> 76 ta, </a:t>
            </a:r>
            <a:r>
              <a:rPr lang="en-US" dirty="0" err="1">
                <a:solidFill>
                  <a:schemeClr val="tx1"/>
                </a:solidFill>
              </a:rPr>
              <a:t>Arxitektura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yodgorliklari</a:t>
            </a:r>
            <a:r>
              <a:rPr lang="en-US" dirty="0">
                <a:solidFill>
                  <a:schemeClr val="tx1"/>
                </a:solidFill>
              </a:rPr>
              <a:t> 11 ta, monumental </a:t>
            </a:r>
            <a:r>
              <a:rPr lang="en-US" dirty="0" err="1">
                <a:solidFill>
                  <a:schemeClr val="tx1"/>
                </a:solidFill>
              </a:rPr>
              <a:t>sanʼat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yodgorliklari</a:t>
            </a:r>
            <a:r>
              <a:rPr lang="en-US" dirty="0">
                <a:solidFill>
                  <a:schemeClr val="tx1"/>
                </a:solidFill>
              </a:rPr>
              <a:t> 4 ta, </a:t>
            </a:r>
            <a:r>
              <a:rPr lang="en-US" dirty="0" err="1">
                <a:solidFill>
                  <a:schemeClr val="tx1"/>
                </a:solidFill>
              </a:rPr>
              <a:t>diqqatga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sazovor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joylar</a:t>
            </a:r>
            <a:r>
              <a:rPr lang="en-US" dirty="0">
                <a:solidFill>
                  <a:schemeClr val="tx1"/>
                </a:solidFill>
              </a:rPr>
              <a:t> 1 ta.</a:t>
            </a:r>
          </a:p>
          <a:p>
            <a:pPr algn="just">
              <a:lnSpc>
                <a:spcPct val="170000"/>
              </a:lnSpc>
            </a:pPr>
            <a:r>
              <a:rPr lang="en-US" dirty="0" err="1">
                <a:solidFill>
                  <a:schemeClr val="tx1"/>
                </a:solidFill>
              </a:rPr>
              <a:t>Chiroqchi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tumani</a:t>
            </a:r>
            <a:r>
              <a:rPr lang="en-US" dirty="0">
                <a:solidFill>
                  <a:schemeClr val="tx1"/>
                </a:solidFill>
              </a:rPr>
              <a:t> — </a:t>
            </a:r>
            <a:r>
              <a:rPr lang="en-US" dirty="0" err="1">
                <a:solidFill>
                  <a:schemeClr val="tx1"/>
                </a:solidFill>
              </a:rPr>
              <a:t>Arxeologik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yodgorliklar</a:t>
            </a:r>
            <a:r>
              <a:rPr lang="en-US" dirty="0">
                <a:solidFill>
                  <a:schemeClr val="tx1"/>
                </a:solidFill>
              </a:rPr>
              <a:t> 58 ta, </a:t>
            </a:r>
            <a:r>
              <a:rPr lang="en-US" dirty="0" err="1">
                <a:solidFill>
                  <a:schemeClr val="tx1"/>
                </a:solidFill>
              </a:rPr>
              <a:t>Arxitektura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yodgorliklari</a:t>
            </a:r>
            <a:r>
              <a:rPr lang="en-US" dirty="0">
                <a:solidFill>
                  <a:schemeClr val="tx1"/>
                </a:solidFill>
              </a:rPr>
              <a:t> 16 ta, monumental </a:t>
            </a:r>
            <a:r>
              <a:rPr lang="en-US" dirty="0" err="1">
                <a:solidFill>
                  <a:schemeClr val="tx1"/>
                </a:solidFill>
              </a:rPr>
              <a:t>sanʼat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yodgorliklari</a:t>
            </a:r>
            <a:r>
              <a:rPr lang="en-US" dirty="0">
                <a:solidFill>
                  <a:schemeClr val="tx1"/>
                </a:solidFill>
              </a:rPr>
              <a:t> 3 ta, </a:t>
            </a:r>
            <a:r>
              <a:rPr lang="en-US" dirty="0" err="1">
                <a:solidFill>
                  <a:schemeClr val="tx1"/>
                </a:solidFill>
              </a:rPr>
              <a:t>diqqatga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sazovor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joylar</a:t>
            </a:r>
            <a:r>
              <a:rPr lang="en-US" dirty="0">
                <a:solidFill>
                  <a:schemeClr val="tx1"/>
                </a:solidFill>
              </a:rPr>
              <a:t> 2 ta.</a:t>
            </a:r>
          </a:p>
          <a:p>
            <a:pPr algn="just">
              <a:lnSpc>
                <a:spcPct val="170000"/>
              </a:lnSpc>
            </a:pPr>
            <a:r>
              <a:rPr lang="en-US" dirty="0" err="1">
                <a:solidFill>
                  <a:schemeClr val="tx1"/>
                </a:solidFill>
              </a:rPr>
              <a:t>Shahrisabz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shahri</a:t>
            </a:r>
            <a:r>
              <a:rPr lang="en-US" dirty="0">
                <a:solidFill>
                  <a:schemeClr val="tx1"/>
                </a:solidFill>
              </a:rPr>
              <a:t> — </a:t>
            </a:r>
            <a:r>
              <a:rPr lang="en-US" dirty="0" err="1">
                <a:solidFill>
                  <a:schemeClr val="tx1"/>
                </a:solidFill>
              </a:rPr>
              <a:t>Arxeologik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yodgorliklar</a:t>
            </a:r>
            <a:r>
              <a:rPr lang="en-US" dirty="0">
                <a:solidFill>
                  <a:schemeClr val="tx1"/>
                </a:solidFill>
              </a:rPr>
              <a:t> 29 ta, </a:t>
            </a:r>
            <a:r>
              <a:rPr lang="en-US" dirty="0" err="1">
                <a:solidFill>
                  <a:schemeClr val="tx1"/>
                </a:solidFill>
              </a:rPr>
              <a:t>Arxitektura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yodgorliklari</a:t>
            </a:r>
            <a:r>
              <a:rPr lang="en-US" dirty="0">
                <a:solidFill>
                  <a:schemeClr val="tx1"/>
                </a:solidFill>
              </a:rPr>
              <a:t> 28 ta, monumental </a:t>
            </a:r>
            <a:r>
              <a:rPr lang="en-US" dirty="0" err="1">
                <a:solidFill>
                  <a:schemeClr val="tx1"/>
                </a:solidFill>
              </a:rPr>
              <a:t>sanʼat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yodgorliklari</a:t>
            </a:r>
            <a:r>
              <a:rPr lang="en-US" dirty="0">
                <a:solidFill>
                  <a:schemeClr val="tx1"/>
                </a:solidFill>
              </a:rPr>
              <a:t> 5 ta.</a:t>
            </a:r>
            <a:endParaRPr lang="ru-RU" dirty="0">
              <a:solidFill>
                <a:schemeClr val="tx1"/>
              </a:solidFill>
            </a:endParaRPr>
          </a:p>
          <a:p>
            <a:pPr algn="just">
              <a:lnSpc>
                <a:spcPct val="170000"/>
              </a:lnSpc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Qashqadaryoda turizmni rivojlantirishga 200 mlrd so'm ajratilad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650" y="4350275"/>
            <a:ext cx="3692435" cy="246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750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88882" y="0"/>
            <a:ext cx="10998318" cy="1096899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Qarshi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tumani</a:t>
            </a:r>
            <a:r>
              <a:rPr lang="en-US" sz="2000" dirty="0">
                <a:solidFill>
                  <a:schemeClr val="tx1"/>
                </a:solidFill>
              </a:rPr>
              <a:t> — </a:t>
            </a:r>
            <a:r>
              <a:rPr lang="en-US" sz="2000" dirty="0" err="1">
                <a:solidFill>
                  <a:schemeClr val="tx1"/>
                </a:solidFill>
              </a:rPr>
              <a:t>Arxeologik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</a:t>
            </a:r>
            <a:r>
              <a:rPr lang="en-US" sz="2000" dirty="0">
                <a:solidFill>
                  <a:schemeClr val="tx1"/>
                </a:solidFill>
              </a:rPr>
              <a:t> 58 ta, </a:t>
            </a:r>
            <a:r>
              <a:rPr lang="en-US" sz="2000" dirty="0" err="1">
                <a:solidFill>
                  <a:schemeClr val="tx1"/>
                </a:solidFill>
              </a:rPr>
              <a:t>Arxitektura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yodgorliklari</a:t>
            </a:r>
            <a:r>
              <a:rPr lang="en-US" sz="2000" dirty="0">
                <a:solidFill>
                  <a:schemeClr val="tx1"/>
                </a:solidFill>
              </a:rPr>
              <a:t> 29 ta, monumental </a:t>
            </a:r>
            <a:r>
              <a:rPr lang="en-US" sz="2000" dirty="0" err="1">
                <a:solidFill>
                  <a:schemeClr val="tx1"/>
                </a:solidFill>
              </a:rPr>
              <a:t>sanʼat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yodgorliklari</a:t>
            </a:r>
            <a:r>
              <a:rPr lang="en-US" sz="2000" dirty="0">
                <a:solidFill>
                  <a:schemeClr val="tx1"/>
                </a:solidFill>
              </a:rPr>
              <a:t> 28 ta, </a:t>
            </a:r>
            <a:r>
              <a:rPr lang="en-US" sz="2000" dirty="0" err="1">
                <a:solidFill>
                  <a:schemeClr val="tx1"/>
                </a:solidFill>
              </a:rPr>
              <a:t>diqqatga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sazovor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joylar</a:t>
            </a:r>
            <a:r>
              <a:rPr lang="en-US" sz="2000" dirty="0">
                <a:solidFill>
                  <a:schemeClr val="tx1"/>
                </a:solidFill>
              </a:rPr>
              <a:t> 5 ta.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Kasbi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tumani</a:t>
            </a:r>
            <a:r>
              <a:rPr lang="en-US" sz="2000" dirty="0">
                <a:solidFill>
                  <a:schemeClr val="tx1"/>
                </a:solidFill>
              </a:rPr>
              <a:t> — </a:t>
            </a:r>
            <a:r>
              <a:rPr lang="en-US" sz="2000" dirty="0" err="1">
                <a:solidFill>
                  <a:schemeClr val="tx1"/>
                </a:solidFill>
              </a:rPr>
              <a:t>Arxeologik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</a:t>
            </a:r>
            <a:r>
              <a:rPr lang="en-US" sz="2000" dirty="0">
                <a:solidFill>
                  <a:schemeClr val="tx1"/>
                </a:solidFill>
              </a:rPr>
              <a:t> 79 ta, </a:t>
            </a:r>
            <a:r>
              <a:rPr lang="en-US" sz="2000" dirty="0" err="1">
                <a:solidFill>
                  <a:schemeClr val="tx1"/>
                </a:solidFill>
              </a:rPr>
              <a:t>Arxitektura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yodgorliklari</a:t>
            </a:r>
            <a:r>
              <a:rPr lang="en-US" sz="2000" dirty="0">
                <a:solidFill>
                  <a:schemeClr val="tx1"/>
                </a:solidFill>
              </a:rPr>
              <a:t> 11 ta, monumental </a:t>
            </a:r>
            <a:r>
              <a:rPr lang="en-US" sz="2000" dirty="0" err="1">
                <a:solidFill>
                  <a:schemeClr val="tx1"/>
                </a:solidFill>
              </a:rPr>
              <a:t>sanʼat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yodgorliklari</a:t>
            </a:r>
            <a:r>
              <a:rPr lang="en-US" sz="2000" dirty="0">
                <a:solidFill>
                  <a:schemeClr val="tx1"/>
                </a:solidFill>
              </a:rPr>
              <a:t> 2 ta, </a:t>
            </a:r>
            <a:r>
              <a:rPr lang="en-US" sz="2000" dirty="0" err="1">
                <a:solidFill>
                  <a:schemeClr val="tx1"/>
                </a:solidFill>
              </a:rPr>
              <a:t>diqqatga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sazovor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joylar</a:t>
            </a:r>
            <a:r>
              <a:rPr lang="en-US" sz="2000" dirty="0">
                <a:solidFill>
                  <a:schemeClr val="tx1"/>
                </a:solidFill>
              </a:rPr>
              <a:t> 2 ta.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Nishon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tumani</a:t>
            </a:r>
            <a:r>
              <a:rPr lang="en-US" sz="2000" dirty="0">
                <a:solidFill>
                  <a:schemeClr val="tx1"/>
                </a:solidFill>
              </a:rPr>
              <a:t> — </a:t>
            </a:r>
            <a:r>
              <a:rPr lang="en-US" sz="2000" dirty="0" err="1">
                <a:solidFill>
                  <a:schemeClr val="tx1"/>
                </a:solidFill>
              </a:rPr>
              <a:t>Arxeologik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</a:t>
            </a:r>
            <a:r>
              <a:rPr lang="en-US" sz="2000" dirty="0">
                <a:solidFill>
                  <a:schemeClr val="tx1"/>
                </a:solidFill>
              </a:rPr>
              <a:t> 3 ta, </a:t>
            </a:r>
            <a:r>
              <a:rPr lang="en-US" sz="2000" dirty="0" err="1">
                <a:solidFill>
                  <a:schemeClr val="tx1"/>
                </a:solidFill>
              </a:rPr>
              <a:t>Arxitektura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yodgorliklari</a:t>
            </a:r>
            <a:r>
              <a:rPr lang="en-US" sz="2000" dirty="0">
                <a:solidFill>
                  <a:schemeClr val="tx1"/>
                </a:solidFill>
              </a:rPr>
              <a:t> 1 ta, </a:t>
            </a:r>
            <a:r>
              <a:rPr lang="en-US" sz="2000" dirty="0" err="1">
                <a:solidFill>
                  <a:schemeClr val="tx1"/>
                </a:solidFill>
              </a:rPr>
              <a:t>diqqatga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sazovor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joylar</a:t>
            </a:r>
            <a:r>
              <a:rPr lang="en-US" sz="2000" dirty="0">
                <a:solidFill>
                  <a:schemeClr val="tx1"/>
                </a:solidFill>
              </a:rPr>
              <a:t> 3 ta.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Mirishkor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tumani</a:t>
            </a:r>
            <a:r>
              <a:rPr lang="en-US" sz="2000" dirty="0">
                <a:solidFill>
                  <a:schemeClr val="tx1"/>
                </a:solidFill>
              </a:rPr>
              <a:t> — </a:t>
            </a:r>
            <a:r>
              <a:rPr lang="en-US" sz="2000" dirty="0" err="1">
                <a:solidFill>
                  <a:schemeClr val="tx1"/>
                </a:solidFill>
              </a:rPr>
              <a:t>Arxeologik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</a:t>
            </a:r>
            <a:r>
              <a:rPr lang="en-US" sz="2000" dirty="0">
                <a:solidFill>
                  <a:schemeClr val="tx1"/>
                </a:solidFill>
              </a:rPr>
              <a:t> 9 ta, </a:t>
            </a:r>
            <a:r>
              <a:rPr lang="en-US" sz="2000" dirty="0" err="1">
                <a:solidFill>
                  <a:schemeClr val="tx1"/>
                </a:solidFill>
              </a:rPr>
              <a:t>Arxitektura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yodgorliklari</a:t>
            </a:r>
            <a:r>
              <a:rPr lang="en-US" sz="2000" dirty="0">
                <a:solidFill>
                  <a:schemeClr val="tx1"/>
                </a:solidFill>
              </a:rPr>
              <a:t> 6 ta, monumental </a:t>
            </a:r>
            <a:r>
              <a:rPr lang="en-US" sz="2000" dirty="0" err="1">
                <a:solidFill>
                  <a:schemeClr val="tx1"/>
                </a:solidFill>
              </a:rPr>
              <a:t>sanʼat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yodgorliklari</a:t>
            </a:r>
            <a:r>
              <a:rPr lang="en-US" sz="2000" dirty="0">
                <a:solidFill>
                  <a:schemeClr val="tx1"/>
                </a:solidFill>
              </a:rPr>
              <a:t> 2 ta, </a:t>
            </a:r>
            <a:r>
              <a:rPr lang="en-US" sz="2000" dirty="0" err="1">
                <a:solidFill>
                  <a:schemeClr val="tx1"/>
                </a:solidFill>
              </a:rPr>
              <a:t>diqqatga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sazovor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joylar</a:t>
            </a:r>
            <a:r>
              <a:rPr lang="en-US" sz="2000" dirty="0">
                <a:solidFill>
                  <a:schemeClr val="tx1"/>
                </a:solidFill>
              </a:rPr>
              <a:t> 1 ta.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Muborak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tumani</a:t>
            </a:r>
            <a:r>
              <a:rPr lang="en-US" sz="2000" dirty="0">
                <a:solidFill>
                  <a:schemeClr val="tx1"/>
                </a:solidFill>
              </a:rPr>
              <a:t> — </a:t>
            </a:r>
            <a:r>
              <a:rPr lang="en-US" sz="2000" dirty="0" err="1">
                <a:solidFill>
                  <a:schemeClr val="tx1"/>
                </a:solidFill>
              </a:rPr>
              <a:t>Arxeologik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</a:t>
            </a:r>
            <a:r>
              <a:rPr lang="en-US" sz="2000" dirty="0">
                <a:solidFill>
                  <a:schemeClr val="tx1"/>
                </a:solidFill>
              </a:rPr>
              <a:t> 2 ta, </a:t>
            </a:r>
            <a:r>
              <a:rPr lang="en-US" sz="2000" dirty="0" err="1">
                <a:solidFill>
                  <a:schemeClr val="tx1"/>
                </a:solidFill>
              </a:rPr>
              <a:t>Arxitektura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yodgorliklari</a:t>
            </a:r>
            <a:r>
              <a:rPr lang="en-US" sz="2000" dirty="0">
                <a:solidFill>
                  <a:schemeClr val="tx1"/>
                </a:solidFill>
              </a:rPr>
              <a:t> 3 ta, monumental </a:t>
            </a:r>
            <a:r>
              <a:rPr lang="en-US" sz="2000" dirty="0" err="1">
                <a:solidFill>
                  <a:schemeClr val="tx1"/>
                </a:solidFill>
              </a:rPr>
              <a:t>sanʼat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yodgorliklari</a:t>
            </a:r>
            <a:r>
              <a:rPr lang="en-US" sz="2000" dirty="0">
                <a:solidFill>
                  <a:schemeClr val="tx1"/>
                </a:solidFill>
              </a:rPr>
              <a:t> 2 ta, </a:t>
            </a:r>
            <a:r>
              <a:rPr lang="en-US" sz="2000" dirty="0" err="1">
                <a:solidFill>
                  <a:schemeClr val="tx1"/>
                </a:solidFill>
              </a:rPr>
              <a:t>diqqatga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sazovor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joylar</a:t>
            </a:r>
            <a:r>
              <a:rPr lang="en-US" sz="2000" dirty="0">
                <a:solidFill>
                  <a:schemeClr val="tx1"/>
                </a:solidFill>
              </a:rPr>
              <a:t> 1 ta.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Qashqadaryo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viloyati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rekreatsion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jihatdan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shifobaxsh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buloqlari</a:t>
            </a:r>
            <a:r>
              <a:rPr lang="en-US" sz="2000" dirty="0">
                <a:solidFill>
                  <a:schemeClr val="tx1"/>
                </a:solidFill>
              </a:rPr>
              <a:t>, dam </a:t>
            </a:r>
            <a:r>
              <a:rPr lang="en-US" sz="2000" dirty="0" err="1">
                <a:solidFill>
                  <a:schemeClr val="tx1"/>
                </a:solidFill>
              </a:rPr>
              <a:t>olish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maskanlari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sanatoriyalar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sohil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hududlari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mavjud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100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6002" y="0"/>
            <a:ext cx="11191501" cy="1096899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</a:rPr>
              <a:t>Dam </a:t>
            </a:r>
            <a:r>
              <a:rPr lang="en-US" sz="2000" dirty="0" err="1">
                <a:solidFill>
                  <a:schemeClr val="tx1"/>
                </a:solidFill>
              </a:rPr>
              <a:t>olish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maskanlari</a:t>
            </a:r>
            <a:endParaRPr lang="en-US" sz="20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Viloyat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hududdagi</a:t>
            </a:r>
            <a:r>
              <a:rPr lang="en-US" sz="2000" dirty="0">
                <a:solidFill>
                  <a:schemeClr val="tx1"/>
                </a:solidFill>
              </a:rPr>
              <a:t> dam </a:t>
            </a:r>
            <a:r>
              <a:rPr lang="en-US" sz="2000" dirty="0" err="1">
                <a:solidFill>
                  <a:schemeClr val="tx1"/>
                </a:solidFill>
              </a:rPr>
              <a:t>olish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maskanlari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togʻ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oldi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togʻli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hududlarda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joylashgan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Jumladan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Miroqi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shaharchasi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Kitob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Milliy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Tabiat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qoʻriqxonasi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Hisor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davlat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qoʻriqxonasi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Koʻl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Varganza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Xazora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Gʻilon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qishloqlarida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salomatlikni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tiklash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uchun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qulay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iqlimiy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sharoitlar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mavjud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upload.wikimedia.org/wikipedia/commons/thumb/1/17/Langar_otadagi_masjid.jpg/220px-Langar_otadagi_masj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507" y="2223056"/>
            <a:ext cx="4069724" cy="355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03301" y="593918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Qashqadaryo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viloyati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Qamashi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tumanida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Langar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ota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qishlogʻida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joylashgan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masjid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0938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chemeClr val="tx1"/>
                </a:solidFill>
              </a:rPr>
              <a:t>XARAJATLAR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1048629" name="Содержимое 2"/>
          <p:cNvSpPr>
            <a:spLocks noGrp="1"/>
          </p:cNvSpPr>
          <p:nvPr>
            <p:ph idx="1"/>
          </p:nvPr>
        </p:nvSpPr>
        <p:spPr>
          <a:xfrm>
            <a:off x="1760372" y="2209800"/>
            <a:ext cx="8229600" cy="4325112"/>
          </a:xfrm>
        </p:spPr>
        <p:txBody>
          <a:bodyPr>
            <a:normAutofit/>
          </a:bodyPr>
          <a:lstStyle/>
          <a:p>
            <a:r>
              <a:rPr lang="en-US" sz="2000" b="1" dirty="0"/>
              <a:t>1 </a:t>
            </a:r>
            <a:r>
              <a:rPr lang="en-US" sz="2000" b="1" dirty="0" err="1"/>
              <a:t>kishiga</a:t>
            </a:r>
            <a:r>
              <a:rPr lang="en-US" sz="2000" b="1" dirty="0"/>
              <a:t>: </a:t>
            </a:r>
            <a:r>
              <a:rPr lang="en-US" sz="2000" b="1" dirty="0" err="1"/>
              <a:t>poyezd</a:t>
            </a:r>
            <a:endParaRPr lang="en-US" sz="2000" b="1" dirty="0"/>
          </a:p>
          <a:p>
            <a:r>
              <a:rPr lang="en-US" sz="2000" b="1" dirty="0"/>
              <a:t>255 x 2 = 510</a:t>
            </a:r>
          </a:p>
          <a:p>
            <a:r>
              <a:rPr lang="en-US" sz="2000" b="1" dirty="0" err="1"/>
              <a:t>Mehmonxona</a:t>
            </a:r>
            <a:r>
              <a:rPr lang="en-US" sz="2000" b="1" dirty="0"/>
              <a:t> 3 </a:t>
            </a:r>
            <a:r>
              <a:rPr lang="en-US" sz="2000" b="1" dirty="0" err="1"/>
              <a:t>kecha</a:t>
            </a:r>
            <a:r>
              <a:rPr lang="en-US" sz="2000" b="1" dirty="0"/>
              <a:t>:</a:t>
            </a:r>
          </a:p>
          <a:p>
            <a:r>
              <a:rPr lang="en-US" sz="2000" b="1" dirty="0"/>
              <a:t>245 x 3 = 735</a:t>
            </a:r>
          </a:p>
          <a:p>
            <a:r>
              <a:rPr lang="en-US" sz="2000" b="1" dirty="0" err="1"/>
              <a:t>Tushlik</a:t>
            </a:r>
            <a:r>
              <a:rPr lang="en-US" sz="2000" b="1" dirty="0"/>
              <a:t> 3 </a:t>
            </a:r>
            <a:r>
              <a:rPr lang="en-US" sz="2000" b="1" dirty="0" err="1"/>
              <a:t>mahal</a:t>
            </a:r>
            <a:r>
              <a:rPr lang="en-US" sz="2000" b="1" dirty="0"/>
              <a:t> : 80 x 3 = 180 Jami: 3 kun 540</a:t>
            </a:r>
          </a:p>
          <a:p>
            <a:r>
              <a:rPr lang="en-US" sz="2000" b="1" dirty="0" err="1"/>
              <a:t>Majmualarga</a:t>
            </a:r>
            <a:r>
              <a:rPr lang="en-US" sz="2000" b="1" dirty="0"/>
              <a:t> </a:t>
            </a:r>
            <a:r>
              <a:rPr lang="en-US" sz="2000" b="1" dirty="0" err="1"/>
              <a:t>kirish</a:t>
            </a:r>
            <a:r>
              <a:rPr lang="en-US" sz="2000" b="1" dirty="0"/>
              <a:t> </a:t>
            </a:r>
            <a:r>
              <a:rPr lang="en-US" sz="2000" b="1" dirty="0" err="1"/>
              <a:t>jami</a:t>
            </a:r>
            <a:r>
              <a:rPr lang="en-US" sz="2000" b="1" dirty="0"/>
              <a:t>: 100000</a:t>
            </a:r>
          </a:p>
          <a:p>
            <a:r>
              <a:rPr lang="en-US" sz="2000" b="1" dirty="0" err="1"/>
              <a:t>Avtobus</a:t>
            </a:r>
            <a:r>
              <a:rPr lang="en-US" sz="2000" b="1" dirty="0"/>
              <a:t> </a:t>
            </a:r>
            <a:r>
              <a:rPr lang="en-US" sz="2000" b="1" dirty="0" err="1"/>
              <a:t>turistik</a:t>
            </a:r>
            <a:r>
              <a:rPr lang="en-US" sz="2000" b="1" dirty="0"/>
              <a:t>: 120000</a:t>
            </a:r>
          </a:p>
          <a:p>
            <a:r>
              <a:rPr lang="en-US" sz="2000" b="1" dirty="0"/>
              <a:t>2 05000 x 10 = 2050000</a:t>
            </a:r>
          </a:p>
          <a:p>
            <a:r>
              <a:rPr lang="en-US" sz="2000" b="1" dirty="0"/>
              <a:t> </a:t>
            </a:r>
            <a:r>
              <a:rPr lang="en-US" sz="2000" b="1" dirty="0" err="1"/>
              <a:t>Umumiy</a:t>
            </a:r>
            <a:r>
              <a:rPr lang="en-US" sz="2000" b="1" dirty="0"/>
              <a:t> : 2050000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475112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700748"/>
            <a:ext cx="7766936" cy="1646302"/>
          </a:xfrm>
        </p:spPr>
        <p:txBody>
          <a:bodyPr/>
          <a:lstStyle/>
          <a:p>
            <a:pPr algn="ctr"/>
            <a:r>
              <a:rPr lang="en-US" sz="4800" dirty="0" err="1"/>
              <a:t>E’tiboringiz</a:t>
            </a:r>
            <a:r>
              <a:rPr lang="en-US" sz="4800" dirty="0"/>
              <a:t> </a:t>
            </a:r>
            <a:r>
              <a:rPr lang="en-US" sz="4800" dirty="0" err="1"/>
              <a:t>uchun</a:t>
            </a:r>
            <a:br>
              <a:rPr lang="en-US" sz="4800" dirty="0"/>
            </a:br>
            <a:r>
              <a:rPr lang="en-US" sz="4800" dirty="0" err="1"/>
              <a:t>raxmat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7198256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Цитаты</Template>
  <TotalTime>26</TotalTime>
  <Words>754</Words>
  <Application>Microsoft Office PowerPoint</Application>
  <PresentationFormat>Широкоэкранный</PresentationFormat>
  <Paragraphs>56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2</vt:lpstr>
      <vt:lpstr>Цитаты</vt:lpstr>
      <vt:lpstr>QASHQADARYO VILOYATI TURIZMI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XARAJATLAR</vt:lpstr>
      <vt:lpstr>E’tiboringiz uchun raxmat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Qashqadaryo viloyati turizmi</dc:title>
  <dc:creator>Hp</dc:creator>
  <cp:lastModifiedBy>Пользователь</cp:lastModifiedBy>
  <cp:revision>6</cp:revision>
  <dcterms:created xsi:type="dcterms:W3CDTF">2024-04-25T20:07:58Z</dcterms:created>
  <dcterms:modified xsi:type="dcterms:W3CDTF">2024-05-18T18:43:59Z</dcterms:modified>
</cp:coreProperties>
</file>