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57" r:id="rId2"/>
    <p:sldId id="287" r:id="rId3"/>
    <p:sldId id="258" r:id="rId4"/>
    <p:sldId id="260" r:id="rId5"/>
    <p:sldId id="261" r:id="rId6"/>
    <p:sldId id="262" r:id="rId7"/>
    <p:sldId id="281" r:id="rId8"/>
    <p:sldId id="282" r:id="rId9"/>
    <p:sldId id="283" r:id="rId10"/>
    <p:sldId id="284" r:id="rId11"/>
    <p:sldId id="288" r:id="rId12"/>
    <p:sldId id="279" r:id="rId13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Segoe UI Black" panose="020B0A02040204020203" pitchFamily="34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29" y="10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image" Target="../media/image1.jfif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image" Target="../media/image1.jfif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C6F103-B5F7-40FA-898E-6CCEB0CF3F9A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4C851F-B06C-47AC-8990-210C375913C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 algn="ctr" rtl="0"/>
          <a:r>
            <a:rPr lang="uz-Cyrl-U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z-Cyrl-U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Qurilish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iqtisodiyoti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fanining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predmeti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maqsadi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vazifalari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C9AFB0-6DD7-4A36-9845-DAC84CAEDDD8}" type="parTrans" cxnId="{087E7B1C-98F7-4545-AB38-8E48843B0672}">
      <dgm:prSet/>
      <dgm:spPr/>
      <dgm:t>
        <a:bodyPr/>
        <a:lstStyle/>
        <a:p>
          <a:endParaRPr lang="ru-RU"/>
        </a:p>
      </dgm:t>
    </dgm:pt>
    <dgm:pt modelId="{C96C8264-4163-42A6-BAAF-596079E4C5B2}" type="sibTrans" cxnId="{087E7B1C-98F7-4545-AB38-8E48843B0672}">
      <dgm:prSet/>
      <dgm:spPr/>
      <dgm:t>
        <a:bodyPr/>
        <a:lstStyle/>
        <a:p>
          <a:endParaRPr lang="ru-RU"/>
        </a:p>
      </dgm:t>
    </dgm:pt>
    <dgm:pt modelId="{DD6AC3E8-3DFF-4C7D-96BD-16408469C3D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sz="2400" dirty="0">
              <a:latin typeface="Times New Roman" pitchFamily="18" charset="0"/>
              <a:cs typeface="Times New Roman" pitchFamily="18" charset="0"/>
            </a:rPr>
            <a:t>1.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2”Qurilish </a:t>
          </a:r>
          <a:r>
            <a:rPr lang="en-US" sz="2400" dirty="0" err="1">
              <a:latin typeface="Times New Roman" pitchFamily="18" charset="0"/>
              <a:cs typeface="Times New Roman" pitchFamily="18" charset="0"/>
            </a:rPr>
            <a:t>iqtisodiyoti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” </a:t>
          </a:r>
          <a:r>
            <a:rPr lang="en-US" sz="2400" dirty="0" err="1">
              <a:latin typeface="Times New Roman" pitchFamily="18" charset="0"/>
              <a:cs typeface="Times New Roman" pitchFamily="18" charset="0"/>
            </a:rPr>
            <a:t>fanining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>
              <a:latin typeface="Times New Roman" pitchFamily="18" charset="0"/>
              <a:cs typeface="Times New Roman" pitchFamily="18" charset="0"/>
            </a:rPr>
            <a:t>mazmuni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>
              <a:latin typeface="Times New Roman" pitchFamily="18" charset="0"/>
              <a:cs typeface="Times New Roman" pitchFamily="18" charset="0"/>
            </a:rPr>
            <a:t>mohiyati</a:t>
          </a:r>
          <a:r>
            <a:rPr lang="en-US" sz="2400" dirty="0">
              <a:latin typeface="Times New Roman" pitchFamily="18" charset="0"/>
              <a:cs typeface="Times New Roman" pitchFamily="18" charset="0"/>
            </a:rPr>
            <a:t>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5CEC9-149B-46C8-A826-ADB384B4C619}" type="sibTrans" cxnId="{1957FAC5-5552-4AD1-9E42-5621DE6AA0AE}">
      <dgm:prSet/>
      <dgm:spPr/>
      <dgm:t>
        <a:bodyPr/>
        <a:lstStyle/>
        <a:p>
          <a:endParaRPr lang="ru-RU"/>
        </a:p>
      </dgm:t>
    </dgm:pt>
    <dgm:pt modelId="{84CBB6CC-E967-40EC-92B3-0F99C2A27DB4}" type="parTrans" cxnId="{1957FAC5-5552-4AD1-9E42-5621DE6AA0AE}">
      <dgm:prSet/>
      <dgm:spPr/>
      <dgm:t>
        <a:bodyPr/>
        <a:lstStyle/>
        <a:p>
          <a:endParaRPr lang="ru-RU"/>
        </a:p>
      </dgm:t>
    </dgm:pt>
    <dgm:pt modelId="{6B31C2E5-057F-4E53-9159-19753D47B24A}" type="pres">
      <dgm:prSet presAssocID="{1EC6F103-B5F7-40FA-898E-6CCEB0CF3F9A}" presName="Name0" presStyleCnt="0">
        <dgm:presLayoutVars>
          <dgm:dir/>
          <dgm:resizeHandles val="exact"/>
        </dgm:presLayoutVars>
      </dgm:prSet>
      <dgm:spPr/>
    </dgm:pt>
    <dgm:pt modelId="{E2033013-E10C-4684-9365-5ABC4687DA5F}" type="pres">
      <dgm:prSet presAssocID="{384C851F-B06C-47AC-8990-210C375913CA}" presName="composite" presStyleCnt="0"/>
      <dgm:spPr/>
    </dgm:pt>
    <dgm:pt modelId="{9CE27ABF-B69E-430A-A02C-5778E329A019}" type="pres">
      <dgm:prSet presAssocID="{384C851F-B06C-47AC-8990-210C375913CA}" presName="rect1" presStyleLbl="trAlignAcc1" presStyleIdx="0" presStyleCnt="2">
        <dgm:presLayoutVars>
          <dgm:bulletEnabled val="1"/>
        </dgm:presLayoutVars>
      </dgm:prSet>
      <dgm:spPr/>
    </dgm:pt>
    <dgm:pt modelId="{4DB078EF-799E-4648-8597-34884C4DE3C1}" type="pres">
      <dgm:prSet presAssocID="{384C851F-B06C-47AC-8990-210C375913CA}" presName="rect2" presStyleLbl="fgImgPlace1" presStyleIdx="0" presStyleCnt="2" custScaleX="1604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EB520CE8-E3F6-4484-9AE8-48FB45B251C5}" type="pres">
      <dgm:prSet presAssocID="{C96C8264-4163-42A6-BAAF-596079E4C5B2}" presName="sibTrans" presStyleCnt="0"/>
      <dgm:spPr/>
    </dgm:pt>
    <dgm:pt modelId="{C66417B0-FA62-436E-B8FF-520C052BCB5F}" type="pres">
      <dgm:prSet presAssocID="{DD6AC3E8-3DFF-4C7D-96BD-16408469C3D1}" presName="composite" presStyleCnt="0"/>
      <dgm:spPr/>
    </dgm:pt>
    <dgm:pt modelId="{0E21030B-9772-4A67-9B3F-4C3A6526E265}" type="pres">
      <dgm:prSet presAssocID="{DD6AC3E8-3DFF-4C7D-96BD-16408469C3D1}" presName="rect1" presStyleLbl="trAlignAcc1" presStyleIdx="1" presStyleCnt="2" custScaleX="101286" custLinFactNeighborX="998">
        <dgm:presLayoutVars>
          <dgm:bulletEnabled val="1"/>
        </dgm:presLayoutVars>
      </dgm:prSet>
      <dgm:spPr/>
    </dgm:pt>
    <dgm:pt modelId="{FED57E9B-0448-4CF8-BC04-B45B1E095460}" type="pres">
      <dgm:prSet presAssocID="{DD6AC3E8-3DFF-4C7D-96BD-16408469C3D1}" presName="rect2" presStyleLbl="fgImgPlace1" presStyleIdx="1" presStyleCnt="2" custScaleX="15753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</dgm:ptLst>
  <dgm:cxnLst>
    <dgm:cxn modelId="{087E7B1C-98F7-4545-AB38-8E48843B0672}" srcId="{1EC6F103-B5F7-40FA-898E-6CCEB0CF3F9A}" destId="{384C851F-B06C-47AC-8990-210C375913CA}" srcOrd="0" destOrd="0" parTransId="{5DC9AFB0-6DD7-4A36-9845-DAC84CAEDDD8}" sibTransId="{C96C8264-4163-42A6-BAAF-596079E4C5B2}"/>
    <dgm:cxn modelId="{EBAEF71F-782D-4F96-9A73-565251595234}" type="presOf" srcId="{DD6AC3E8-3DFF-4C7D-96BD-16408469C3D1}" destId="{0E21030B-9772-4A67-9B3F-4C3A6526E265}" srcOrd="0" destOrd="0" presId="urn:microsoft.com/office/officeart/2008/layout/PictureStrips"/>
    <dgm:cxn modelId="{1957FAC5-5552-4AD1-9E42-5621DE6AA0AE}" srcId="{1EC6F103-B5F7-40FA-898E-6CCEB0CF3F9A}" destId="{DD6AC3E8-3DFF-4C7D-96BD-16408469C3D1}" srcOrd="1" destOrd="0" parTransId="{84CBB6CC-E967-40EC-92B3-0F99C2A27DB4}" sibTransId="{F5C5CEC9-149B-46C8-A826-ADB384B4C619}"/>
    <dgm:cxn modelId="{243E4BD8-3BA8-42D9-88D8-5C71928BF0A9}" type="presOf" srcId="{384C851F-B06C-47AC-8990-210C375913CA}" destId="{9CE27ABF-B69E-430A-A02C-5778E329A019}" srcOrd="0" destOrd="0" presId="urn:microsoft.com/office/officeart/2008/layout/PictureStrips"/>
    <dgm:cxn modelId="{709E7BF2-DA5F-4081-9023-27DD0A38AEB6}" type="presOf" srcId="{1EC6F103-B5F7-40FA-898E-6CCEB0CF3F9A}" destId="{6B31C2E5-057F-4E53-9159-19753D47B24A}" srcOrd="0" destOrd="0" presId="urn:microsoft.com/office/officeart/2008/layout/PictureStrips"/>
    <dgm:cxn modelId="{C9D53688-70D7-45E8-8D91-6BCD6B775C1A}" type="presParOf" srcId="{6B31C2E5-057F-4E53-9159-19753D47B24A}" destId="{E2033013-E10C-4684-9365-5ABC4687DA5F}" srcOrd="0" destOrd="0" presId="urn:microsoft.com/office/officeart/2008/layout/PictureStrips"/>
    <dgm:cxn modelId="{9D50760C-6B42-4007-B747-1EAED66F6A3B}" type="presParOf" srcId="{E2033013-E10C-4684-9365-5ABC4687DA5F}" destId="{9CE27ABF-B69E-430A-A02C-5778E329A019}" srcOrd="0" destOrd="0" presId="urn:microsoft.com/office/officeart/2008/layout/PictureStrips"/>
    <dgm:cxn modelId="{893A768C-AD03-4321-BA34-48CD400A83FA}" type="presParOf" srcId="{E2033013-E10C-4684-9365-5ABC4687DA5F}" destId="{4DB078EF-799E-4648-8597-34884C4DE3C1}" srcOrd="1" destOrd="0" presId="urn:microsoft.com/office/officeart/2008/layout/PictureStrips"/>
    <dgm:cxn modelId="{87302E8B-2108-4983-BED5-D198DC89CDC3}" type="presParOf" srcId="{6B31C2E5-057F-4E53-9159-19753D47B24A}" destId="{EB520CE8-E3F6-4484-9AE8-48FB45B251C5}" srcOrd="1" destOrd="0" presId="urn:microsoft.com/office/officeart/2008/layout/PictureStrips"/>
    <dgm:cxn modelId="{AE83A0B9-6194-4A22-AB2F-014A61CF011B}" type="presParOf" srcId="{6B31C2E5-057F-4E53-9159-19753D47B24A}" destId="{C66417B0-FA62-436E-B8FF-520C052BCB5F}" srcOrd="2" destOrd="0" presId="urn:microsoft.com/office/officeart/2008/layout/PictureStrips"/>
    <dgm:cxn modelId="{155041C1-FB9B-48CF-8B47-718A18C937A3}" type="presParOf" srcId="{C66417B0-FA62-436E-B8FF-520C052BCB5F}" destId="{0E21030B-9772-4A67-9B3F-4C3A6526E265}" srcOrd="0" destOrd="0" presId="urn:microsoft.com/office/officeart/2008/layout/PictureStrips"/>
    <dgm:cxn modelId="{635617A7-189B-43FB-B3A9-28A4C1A5A646}" type="presParOf" srcId="{C66417B0-FA62-436E-B8FF-520C052BCB5F}" destId="{FED57E9B-0448-4CF8-BC04-B45B1E09546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2B84E1-2A25-45F2-AB0D-D97E3679BE0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FD9010-FFC5-4820-A1DF-339E53017C1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Milliy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iqtisodiyotda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sohasi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muhim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o’rin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tutadi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chunki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investitsionqurilish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jarayonlarining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samaradorligi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asosan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xarajatlari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muddati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sifatiga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bog’liq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faoliyatida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ham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davlat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, ham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xo'jalik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yurituvchi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sub’ektlar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darajasida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amalga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oshirilayotgan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iqtisodiy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islohotlar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natijasida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bozor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islohotlarining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ajralmas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qismi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muhim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sharti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sur’atlari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shuningdek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ushbu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tarmoqning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miqdoriy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sifat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ko’rsatkichlarining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o’sishi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ro’y</a:t>
          </a:r>
          <a:r>
            <a:rPr lang="en-US" sz="1800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dirty="0" err="1">
              <a:latin typeface="Times New Roman" pitchFamily="18" charset="0"/>
              <a:cs typeface="Times New Roman" pitchFamily="18" charset="0"/>
            </a:rPr>
            <a:t>bermoqda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1C8F1EB-9422-467B-ADFB-FA2556EBC6BA}" type="parTrans" cxnId="{AA0D6096-6659-4292-828C-E5717BBBC259}">
      <dgm:prSet/>
      <dgm:spPr/>
      <dgm:t>
        <a:bodyPr/>
        <a:lstStyle/>
        <a:p>
          <a:endParaRPr lang="ru-RU"/>
        </a:p>
      </dgm:t>
    </dgm:pt>
    <dgm:pt modelId="{F0855123-8849-4655-B7A9-C95528FAA988}" type="sibTrans" cxnId="{AA0D6096-6659-4292-828C-E5717BBBC259}">
      <dgm:prSet/>
      <dgm:spPr/>
      <dgm:t>
        <a:bodyPr/>
        <a:lstStyle/>
        <a:p>
          <a:endParaRPr lang="ru-RU"/>
        </a:p>
      </dgm:t>
    </dgm:pt>
    <dgm:pt modelId="{D67656E1-AC93-4C94-AEBE-4A7243DF226A}" type="pres">
      <dgm:prSet presAssocID="{1B2B84E1-2A25-45F2-AB0D-D97E3679BE0A}" presName="linearFlow" presStyleCnt="0">
        <dgm:presLayoutVars>
          <dgm:dir/>
          <dgm:resizeHandles val="exact"/>
        </dgm:presLayoutVars>
      </dgm:prSet>
      <dgm:spPr/>
    </dgm:pt>
    <dgm:pt modelId="{621D5730-C6CE-413F-B82E-180688B51094}" type="pres">
      <dgm:prSet presAssocID="{BAFD9010-FFC5-4820-A1DF-339E53017C14}" presName="composite" presStyleCnt="0"/>
      <dgm:spPr/>
    </dgm:pt>
    <dgm:pt modelId="{08C81FDA-6AAC-45FF-98B8-15BD73167C64}" type="pres">
      <dgm:prSet presAssocID="{BAFD9010-FFC5-4820-A1DF-339E53017C14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05902920-5A18-4446-B631-3CCF9DFCAC6E}" type="pres">
      <dgm:prSet presAssocID="{BAFD9010-FFC5-4820-A1DF-339E53017C14}" presName="txShp" presStyleLbl="node1" presStyleIdx="0" presStyleCnt="1" custScaleX="117745" custScaleY="105502">
        <dgm:presLayoutVars>
          <dgm:bulletEnabled val="1"/>
        </dgm:presLayoutVars>
      </dgm:prSet>
      <dgm:spPr/>
    </dgm:pt>
  </dgm:ptLst>
  <dgm:cxnLst>
    <dgm:cxn modelId="{61D6C011-DAC2-4151-BB58-443FF0847720}" type="presOf" srcId="{1B2B84E1-2A25-45F2-AB0D-D97E3679BE0A}" destId="{D67656E1-AC93-4C94-AEBE-4A7243DF226A}" srcOrd="0" destOrd="0" presId="urn:microsoft.com/office/officeart/2005/8/layout/vList3"/>
    <dgm:cxn modelId="{AA0D6096-6659-4292-828C-E5717BBBC259}" srcId="{1B2B84E1-2A25-45F2-AB0D-D97E3679BE0A}" destId="{BAFD9010-FFC5-4820-A1DF-339E53017C14}" srcOrd="0" destOrd="0" parTransId="{D1C8F1EB-9422-467B-ADFB-FA2556EBC6BA}" sibTransId="{F0855123-8849-4655-B7A9-C95528FAA988}"/>
    <dgm:cxn modelId="{D712D6BB-4BD8-41E9-9D0E-DE8EB86B5135}" type="presOf" srcId="{BAFD9010-FFC5-4820-A1DF-339E53017C14}" destId="{05902920-5A18-4446-B631-3CCF9DFCAC6E}" srcOrd="0" destOrd="0" presId="urn:microsoft.com/office/officeart/2005/8/layout/vList3"/>
    <dgm:cxn modelId="{CD08545C-C246-47E1-80CB-F8F1434C1D91}" type="presParOf" srcId="{D67656E1-AC93-4C94-AEBE-4A7243DF226A}" destId="{621D5730-C6CE-413F-B82E-180688B51094}" srcOrd="0" destOrd="0" presId="urn:microsoft.com/office/officeart/2005/8/layout/vList3"/>
    <dgm:cxn modelId="{86A1FA35-B57F-4A85-8D17-35DE15AA2726}" type="presParOf" srcId="{621D5730-C6CE-413F-B82E-180688B51094}" destId="{08C81FDA-6AAC-45FF-98B8-15BD73167C64}" srcOrd="0" destOrd="0" presId="urn:microsoft.com/office/officeart/2005/8/layout/vList3"/>
    <dgm:cxn modelId="{8AA5DF3F-2B1A-4A89-BAF7-9527894583C9}" type="presParOf" srcId="{621D5730-C6CE-413F-B82E-180688B51094}" destId="{05902920-5A18-4446-B631-3CCF9DFCAC6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5EE4F0-CB1F-484D-BF89-F6A345D75BFE}" type="doc">
      <dgm:prSet loTypeId="urn:microsoft.com/office/officeart/2005/8/layout/hProcess11" loCatId="process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CAD581E-B4C0-42DB-B4E5-28FA1551D516}">
      <dgm:prSet/>
      <dgm:spPr/>
      <dgm:t>
        <a:bodyPr/>
        <a:lstStyle/>
        <a:p>
          <a:pPr rtl="0"/>
          <a:r>
            <a:rPr lang="en-US" b="1" i="0" dirty="0">
              <a:latin typeface="Times New Roman" pitchFamily="18" charset="0"/>
              <a:cs typeface="Times New Roman" pitchFamily="18" charset="0"/>
            </a:rPr>
            <a:t>Fanning </a:t>
          </a:r>
          <a:r>
            <a:rPr lang="en-US" b="1" i="0" dirty="0" err="1">
              <a:latin typeface="Times New Roman" pitchFamily="18" charset="0"/>
              <a:cs typeface="Times New Roman" pitchFamily="18" charset="0"/>
            </a:rPr>
            <a:t>pedmeti</a:t>
          </a:r>
          <a:r>
            <a:rPr lang="en-US" b="1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bo’lib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chiqarishining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rivojlanish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qonuniyati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tendentsiyalari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hamda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qurilishda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iqtisodiy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islohotlarni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chuqurlashtirish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bozor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mexanizmlarini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takomillashtirish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vazifalari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bilan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bevosita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bog’liq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holda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korxonalari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iqtisodiyoti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masalalari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.      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9D2B2D9-F90A-4285-9E56-A3FBFD0B23A5}" type="parTrans" cxnId="{330F988F-F168-4ECF-AE19-380254CF8BB8}">
      <dgm:prSet/>
      <dgm:spPr/>
      <dgm:t>
        <a:bodyPr/>
        <a:lstStyle/>
        <a:p>
          <a:endParaRPr lang="ru-RU"/>
        </a:p>
      </dgm:t>
    </dgm:pt>
    <dgm:pt modelId="{5C02157A-E514-4073-8E9A-7CB6C96665B2}" type="sibTrans" cxnId="{330F988F-F168-4ECF-AE19-380254CF8BB8}">
      <dgm:prSet/>
      <dgm:spPr/>
      <dgm:t>
        <a:bodyPr/>
        <a:lstStyle/>
        <a:p>
          <a:endParaRPr lang="ru-RU"/>
        </a:p>
      </dgm:t>
    </dgm:pt>
    <dgm:pt modelId="{F0B935AD-1CBB-4EEC-8851-5CD25D331E04}">
      <dgm:prSet/>
      <dgm:spPr/>
      <dgm:t>
        <a:bodyPr/>
        <a:lstStyle/>
        <a:p>
          <a:pPr rtl="0"/>
          <a:r>
            <a:rPr lang="en-US" b="1" i="0" dirty="0">
              <a:latin typeface="Times New Roman" pitchFamily="18" charset="0"/>
              <a:cs typeface="Times New Roman" pitchFamily="18" charset="0"/>
            </a:rPr>
            <a:t>Fanning </a:t>
          </a:r>
          <a:r>
            <a:rPr lang="en-US" b="1" i="0" dirty="0" err="1">
              <a:latin typeface="Times New Roman" pitchFamily="18" charset="0"/>
              <a:cs typeface="Times New Roman" pitchFamily="18" charset="0"/>
            </a:rPr>
            <a:t>ob'ekti</a:t>
          </a:r>
          <a:r>
            <a:rPr lang="en-US" b="1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-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milliy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iqtisodiyotning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tarmog’i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uning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chiqarish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bo’g’inlari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–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turli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mulk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shaklidagi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sanoati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korxonalari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boshqarmalar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loyiha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muassasalari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ularga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tenglashtirilgan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boshqa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xo'jalik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yurituvchi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sub’yektlar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i="0" dirty="0" err="1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b="0" i="0" dirty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CBB351C-E116-4487-8A96-0B61B66837F4}" type="parTrans" cxnId="{085706AA-7775-41C0-978A-57C73CBDC7FD}">
      <dgm:prSet/>
      <dgm:spPr/>
      <dgm:t>
        <a:bodyPr/>
        <a:lstStyle/>
        <a:p>
          <a:endParaRPr lang="ru-RU"/>
        </a:p>
      </dgm:t>
    </dgm:pt>
    <dgm:pt modelId="{ED9D72E1-55D3-49DE-88A6-EB9F91BA4C9C}" type="sibTrans" cxnId="{085706AA-7775-41C0-978A-57C73CBDC7FD}">
      <dgm:prSet/>
      <dgm:spPr/>
      <dgm:t>
        <a:bodyPr/>
        <a:lstStyle/>
        <a:p>
          <a:endParaRPr lang="ru-RU"/>
        </a:p>
      </dgm:t>
    </dgm:pt>
    <dgm:pt modelId="{75133CD8-6B4E-4841-9D77-8CE77FB891DD}" type="pres">
      <dgm:prSet presAssocID="{985EE4F0-CB1F-484D-BF89-F6A345D75BFE}" presName="Name0" presStyleCnt="0">
        <dgm:presLayoutVars>
          <dgm:dir/>
          <dgm:resizeHandles val="exact"/>
        </dgm:presLayoutVars>
      </dgm:prSet>
      <dgm:spPr/>
    </dgm:pt>
    <dgm:pt modelId="{E8E99E39-D551-4A19-BB06-D79476CB32FE}" type="pres">
      <dgm:prSet presAssocID="{985EE4F0-CB1F-484D-BF89-F6A345D75BFE}" presName="arrow" presStyleLbl="bgShp" presStyleIdx="0" presStyleCnt="1"/>
      <dgm:spPr/>
    </dgm:pt>
    <dgm:pt modelId="{90718533-9C52-490E-9EF3-8D1D78811ABF}" type="pres">
      <dgm:prSet presAssocID="{985EE4F0-CB1F-484D-BF89-F6A345D75BFE}" presName="points" presStyleCnt="0"/>
      <dgm:spPr/>
    </dgm:pt>
    <dgm:pt modelId="{DD3D5E0B-956D-4D56-909C-F04A47D09FFA}" type="pres">
      <dgm:prSet presAssocID="{3CAD581E-B4C0-42DB-B4E5-28FA1551D516}" presName="compositeA" presStyleCnt="0"/>
      <dgm:spPr/>
    </dgm:pt>
    <dgm:pt modelId="{046F8D91-0168-4C0A-9C31-22C86BEC4525}" type="pres">
      <dgm:prSet presAssocID="{3CAD581E-B4C0-42DB-B4E5-28FA1551D516}" presName="textA" presStyleLbl="revTx" presStyleIdx="0" presStyleCnt="2">
        <dgm:presLayoutVars>
          <dgm:bulletEnabled val="1"/>
        </dgm:presLayoutVars>
      </dgm:prSet>
      <dgm:spPr/>
    </dgm:pt>
    <dgm:pt modelId="{50AA8A53-C074-4F6E-951E-BA842784EA55}" type="pres">
      <dgm:prSet presAssocID="{3CAD581E-B4C0-42DB-B4E5-28FA1551D516}" presName="circleA" presStyleLbl="node1" presStyleIdx="0" presStyleCnt="2"/>
      <dgm:spPr/>
    </dgm:pt>
    <dgm:pt modelId="{BED8F00C-953A-4078-BEE3-258F40E8A6F9}" type="pres">
      <dgm:prSet presAssocID="{3CAD581E-B4C0-42DB-B4E5-28FA1551D516}" presName="spaceA" presStyleCnt="0"/>
      <dgm:spPr/>
    </dgm:pt>
    <dgm:pt modelId="{8D45E958-F453-490C-BE9A-36576215E434}" type="pres">
      <dgm:prSet presAssocID="{5C02157A-E514-4073-8E9A-7CB6C96665B2}" presName="space" presStyleCnt="0"/>
      <dgm:spPr/>
    </dgm:pt>
    <dgm:pt modelId="{B25E8C53-94AA-4132-A5AF-A953559E5E02}" type="pres">
      <dgm:prSet presAssocID="{F0B935AD-1CBB-4EEC-8851-5CD25D331E04}" presName="compositeB" presStyleCnt="0"/>
      <dgm:spPr/>
    </dgm:pt>
    <dgm:pt modelId="{20AEA29D-F4B4-4450-8C5E-DE20A2343D34}" type="pres">
      <dgm:prSet presAssocID="{F0B935AD-1CBB-4EEC-8851-5CD25D331E04}" presName="textB" presStyleLbl="revTx" presStyleIdx="1" presStyleCnt="2">
        <dgm:presLayoutVars>
          <dgm:bulletEnabled val="1"/>
        </dgm:presLayoutVars>
      </dgm:prSet>
      <dgm:spPr/>
    </dgm:pt>
    <dgm:pt modelId="{CA1FDAF9-083D-4412-B660-8C38720BE2EF}" type="pres">
      <dgm:prSet presAssocID="{F0B935AD-1CBB-4EEC-8851-5CD25D331E04}" presName="circleB" presStyleLbl="node1" presStyleIdx="1" presStyleCnt="2"/>
      <dgm:spPr/>
    </dgm:pt>
    <dgm:pt modelId="{C73B8C8A-76DC-49D6-9D9D-71950072AE3F}" type="pres">
      <dgm:prSet presAssocID="{F0B935AD-1CBB-4EEC-8851-5CD25D331E04}" presName="spaceB" presStyleCnt="0"/>
      <dgm:spPr/>
    </dgm:pt>
  </dgm:ptLst>
  <dgm:cxnLst>
    <dgm:cxn modelId="{6E91134E-6B54-4AEF-A005-F81EF412AFEE}" type="presOf" srcId="{F0B935AD-1CBB-4EEC-8851-5CD25D331E04}" destId="{20AEA29D-F4B4-4450-8C5E-DE20A2343D34}" srcOrd="0" destOrd="0" presId="urn:microsoft.com/office/officeart/2005/8/layout/hProcess11"/>
    <dgm:cxn modelId="{6686BF7E-BB4B-41A1-814A-D3070E36100D}" type="presOf" srcId="{985EE4F0-CB1F-484D-BF89-F6A345D75BFE}" destId="{75133CD8-6B4E-4841-9D77-8CE77FB891DD}" srcOrd="0" destOrd="0" presId="urn:microsoft.com/office/officeart/2005/8/layout/hProcess11"/>
    <dgm:cxn modelId="{330F988F-F168-4ECF-AE19-380254CF8BB8}" srcId="{985EE4F0-CB1F-484D-BF89-F6A345D75BFE}" destId="{3CAD581E-B4C0-42DB-B4E5-28FA1551D516}" srcOrd="0" destOrd="0" parTransId="{39D2B2D9-F90A-4285-9E56-A3FBFD0B23A5}" sibTransId="{5C02157A-E514-4073-8E9A-7CB6C96665B2}"/>
    <dgm:cxn modelId="{085706AA-7775-41C0-978A-57C73CBDC7FD}" srcId="{985EE4F0-CB1F-484D-BF89-F6A345D75BFE}" destId="{F0B935AD-1CBB-4EEC-8851-5CD25D331E04}" srcOrd="1" destOrd="0" parTransId="{ECBB351C-E116-4487-8A96-0B61B66837F4}" sibTransId="{ED9D72E1-55D3-49DE-88A6-EB9F91BA4C9C}"/>
    <dgm:cxn modelId="{D13AD1CF-9D3F-48ED-8580-A1A2FD7CB8F6}" type="presOf" srcId="{3CAD581E-B4C0-42DB-B4E5-28FA1551D516}" destId="{046F8D91-0168-4C0A-9C31-22C86BEC4525}" srcOrd="0" destOrd="0" presId="urn:microsoft.com/office/officeart/2005/8/layout/hProcess11"/>
    <dgm:cxn modelId="{65758C7D-A12E-4B55-A6D2-E0D3F08C4B8F}" type="presParOf" srcId="{75133CD8-6B4E-4841-9D77-8CE77FB891DD}" destId="{E8E99E39-D551-4A19-BB06-D79476CB32FE}" srcOrd="0" destOrd="0" presId="urn:microsoft.com/office/officeart/2005/8/layout/hProcess11"/>
    <dgm:cxn modelId="{3AF862D1-4AAF-4895-8BF7-79322D6D2351}" type="presParOf" srcId="{75133CD8-6B4E-4841-9D77-8CE77FB891DD}" destId="{90718533-9C52-490E-9EF3-8D1D78811ABF}" srcOrd="1" destOrd="0" presId="urn:microsoft.com/office/officeart/2005/8/layout/hProcess11"/>
    <dgm:cxn modelId="{DE31CE7F-795A-47FF-92AD-2AE0AE6338B7}" type="presParOf" srcId="{90718533-9C52-490E-9EF3-8D1D78811ABF}" destId="{DD3D5E0B-956D-4D56-909C-F04A47D09FFA}" srcOrd="0" destOrd="0" presId="urn:microsoft.com/office/officeart/2005/8/layout/hProcess11"/>
    <dgm:cxn modelId="{6BD12170-5D1F-422E-8324-3516EBE57341}" type="presParOf" srcId="{DD3D5E0B-956D-4D56-909C-F04A47D09FFA}" destId="{046F8D91-0168-4C0A-9C31-22C86BEC4525}" srcOrd="0" destOrd="0" presId="urn:microsoft.com/office/officeart/2005/8/layout/hProcess11"/>
    <dgm:cxn modelId="{6BD86152-31B6-454A-AB00-220FF050A49E}" type="presParOf" srcId="{DD3D5E0B-956D-4D56-909C-F04A47D09FFA}" destId="{50AA8A53-C074-4F6E-951E-BA842784EA55}" srcOrd="1" destOrd="0" presId="urn:microsoft.com/office/officeart/2005/8/layout/hProcess11"/>
    <dgm:cxn modelId="{002B7BDC-1C6A-45E2-82BB-390D0ABACF48}" type="presParOf" srcId="{DD3D5E0B-956D-4D56-909C-F04A47D09FFA}" destId="{BED8F00C-953A-4078-BEE3-258F40E8A6F9}" srcOrd="2" destOrd="0" presId="urn:microsoft.com/office/officeart/2005/8/layout/hProcess11"/>
    <dgm:cxn modelId="{79711F72-7209-49CF-B59D-C3A46A80EA0A}" type="presParOf" srcId="{90718533-9C52-490E-9EF3-8D1D78811ABF}" destId="{8D45E958-F453-490C-BE9A-36576215E434}" srcOrd="1" destOrd="0" presId="urn:microsoft.com/office/officeart/2005/8/layout/hProcess11"/>
    <dgm:cxn modelId="{3B305AB2-6BF6-44CF-8E52-F3A0CCC7297F}" type="presParOf" srcId="{90718533-9C52-490E-9EF3-8D1D78811ABF}" destId="{B25E8C53-94AA-4132-A5AF-A953559E5E02}" srcOrd="2" destOrd="0" presId="urn:microsoft.com/office/officeart/2005/8/layout/hProcess11"/>
    <dgm:cxn modelId="{BB6A6DAB-B096-49F7-9893-8AFD67DCE142}" type="presParOf" srcId="{B25E8C53-94AA-4132-A5AF-A953559E5E02}" destId="{20AEA29D-F4B4-4450-8C5E-DE20A2343D34}" srcOrd="0" destOrd="0" presId="urn:microsoft.com/office/officeart/2005/8/layout/hProcess11"/>
    <dgm:cxn modelId="{9501C295-EDDC-4F9E-ADFA-236098CC451A}" type="presParOf" srcId="{B25E8C53-94AA-4132-A5AF-A953559E5E02}" destId="{CA1FDAF9-083D-4412-B660-8C38720BE2EF}" srcOrd="1" destOrd="0" presId="urn:microsoft.com/office/officeart/2005/8/layout/hProcess11"/>
    <dgm:cxn modelId="{59D635DD-1AD4-4CFF-9303-930B0720A66E}" type="presParOf" srcId="{B25E8C53-94AA-4132-A5AF-A953559E5E02}" destId="{C73B8C8A-76DC-49D6-9D9D-71950072AE3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B4B223-A024-4A1A-95C4-F1BF51037386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980299CB-2D07-4C5C-A54A-0446B081CB1B}">
      <dgm:prSet/>
      <dgm:spPr/>
      <dgm:t>
        <a:bodyPr/>
        <a:lstStyle/>
        <a:p>
          <a:pPr rtl="0"/>
          <a:r>
            <a:rPr lang="en-US" b="0" i="0"/>
            <a:t>qurilishning iqtisodiyotdagi tarkibiy o'zgarishlar va ishlab chiqarish rivojlanishidagi ro’li va o’rnini chuqur o’zlashtirishi;</a:t>
          </a:r>
          <a:endParaRPr lang="ru-RU"/>
        </a:p>
      </dgm:t>
    </dgm:pt>
    <dgm:pt modelId="{7FDBB4FE-D8DF-4B96-B9A4-BA565585288F}" type="parTrans" cxnId="{986EBFA7-75C3-4C4B-B415-CBEA5C3D9750}">
      <dgm:prSet/>
      <dgm:spPr/>
      <dgm:t>
        <a:bodyPr/>
        <a:lstStyle/>
        <a:p>
          <a:endParaRPr lang="ru-RU"/>
        </a:p>
      </dgm:t>
    </dgm:pt>
    <dgm:pt modelId="{CC71A52F-041E-491A-8C0D-084A767966C5}" type="sibTrans" cxnId="{986EBFA7-75C3-4C4B-B415-CBEA5C3D9750}">
      <dgm:prSet/>
      <dgm:spPr/>
      <dgm:t>
        <a:bodyPr/>
        <a:lstStyle/>
        <a:p>
          <a:endParaRPr lang="ru-RU"/>
        </a:p>
      </dgm:t>
    </dgm:pt>
    <dgm:pt modelId="{F01A240D-8538-4AAC-BA6A-A999B4DB79A8}">
      <dgm:prSet/>
      <dgm:spPr/>
      <dgm:t>
        <a:bodyPr/>
        <a:lstStyle/>
        <a:p>
          <a:pPr rtl="0"/>
          <a:r>
            <a:rPr lang="en-US" b="0" i="0"/>
            <a:t>qurilish ishlab chiqarishini boshqarishning zamonaviy tizimi va qurilish jarayoni ishtirokchilarining o’zaro munosabatlarini bilishi; </a:t>
          </a:r>
          <a:endParaRPr lang="ru-RU"/>
        </a:p>
      </dgm:t>
    </dgm:pt>
    <dgm:pt modelId="{3444C196-2913-40B2-B791-F051F7EBBC22}" type="parTrans" cxnId="{1C5D516E-3C31-4B5A-8937-F75D3CF8D334}">
      <dgm:prSet/>
      <dgm:spPr/>
      <dgm:t>
        <a:bodyPr/>
        <a:lstStyle/>
        <a:p>
          <a:endParaRPr lang="ru-RU"/>
        </a:p>
      </dgm:t>
    </dgm:pt>
    <dgm:pt modelId="{7460242A-1C11-414B-B6CB-CF311ACA15B2}" type="sibTrans" cxnId="{1C5D516E-3C31-4B5A-8937-F75D3CF8D334}">
      <dgm:prSet/>
      <dgm:spPr/>
      <dgm:t>
        <a:bodyPr/>
        <a:lstStyle/>
        <a:p>
          <a:endParaRPr lang="ru-RU"/>
        </a:p>
      </dgm:t>
    </dgm:pt>
    <dgm:pt modelId="{3790AA85-4D3B-4044-913D-0449624B696A}">
      <dgm:prSet/>
      <dgm:spPr/>
      <dgm:t>
        <a:bodyPr/>
        <a:lstStyle/>
        <a:p>
          <a:pPr rtl="0"/>
          <a:r>
            <a:rPr lang="en-US" b="0" i="0"/>
            <a:t>investitsion loyihalar va qarorlarni tahlil qilish va baholash, shuningdek ularning iqtisodiy samaradorligini hisoblash usullaridan amalda foydalana olishi;</a:t>
          </a:r>
          <a:endParaRPr lang="ru-RU"/>
        </a:p>
      </dgm:t>
    </dgm:pt>
    <dgm:pt modelId="{71F2354A-26AC-4157-ADB9-85D00F72BE3E}" type="parTrans" cxnId="{9B8F32E6-9565-4839-8D4D-22D70BC76BFA}">
      <dgm:prSet/>
      <dgm:spPr/>
      <dgm:t>
        <a:bodyPr/>
        <a:lstStyle/>
        <a:p>
          <a:endParaRPr lang="ru-RU"/>
        </a:p>
      </dgm:t>
    </dgm:pt>
    <dgm:pt modelId="{9E6207CD-ED31-418A-A410-28C782A0961D}" type="sibTrans" cxnId="{9B8F32E6-9565-4839-8D4D-22D70BC76BFA}">
      <dgm:prSet/>
      <dgm:spPr/>
      <dgm:t>
        <a:bodyPr/>
        <a:lstStyle/>
        <a:p>
          <a:endParaRPr lang="ru-RU"/>
        </a:p>
      </dgm:t>
    </dgm:pt>
    <dgm:pt modelId="{1CD51D67-2685-4889-BDBA-0CA84524C14B}" type="pres">
      <dgm:prSet presAssocID="{6AB4B223-A024-4A1A-95C4-F1BF51037386}" presName="linear" presStyleCnt="0">
        <dgm:presLayoutVars>
          <dgm:animLvl val="lvl"/>
          <dgm:resizeHandles val="exact"/>
        </dgm:presLayoutVars>
      </dgm:prSet>
      <dgm:spPr/>
    </dgm:pt>
    <dgm:pt modelId="{676D57BD-69F9-45FC-AA5A-C03DDC13238F}" type="pres">
      <dgm:prSet presAssocID="{980299CB-2D07-4C5C-A54A-0446B081CB1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FE0A518-2AA9-4802-8D2F-47994158E0F5}" type="pres">
      <dgm:prSet presAssocID="{CC71A52F-041E-491A-8C0D-084A767966C5}" presName="spacer" presStyleCnt="0"/>
      <dgm:spPr/>
    </dgm:pt>
    <dgm:pt modelId="{C8972EA0-2D34-4237-9D8D-0005CBF52D87}" type="pres">
      <dgm:prSet presAssocID="{F01A240D-8538-4AAC-BA6A-A999B4DB79A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9122068-0371-44CF-A393-F84CD86AFDA4}" type="pres">
      <dgm:prSet presAssocID="{7460242A-1C11-414B-B6CB-CF311ACA15B2}" presName="spacer" presStyleCnt="0"/>
      <dgm:spPr/>
    </dgm:pt>
    <dgm:pt modelId="{316E0398-EF1F-4EFD-BB5F-6F3B5493D35C}" type="pres">
      <dgm:prSet presAssocID="{3790AA85-4D3B-4044-913D-0449624B696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C5D516E-3C31-4B5A-8937-F75D3CF8D334}" srcId="{6AB4B223-A024-4A1A-95C4-F1BF51037386}" destId="{F01A240D-8538-4AAC-BA6A-A999B4DB79A8}" srcOrd="1" destOrd="0" parTransId="{3444C196-2913-40B2-B791-F051F7EBBC22}" sibTransId="{7460242A-1C11-414B-B6CB-CF311ACA15B2}"/>
    <dgm:cxn modelId="{2C383191-2CCA-4391-A266-2F45563AF76E}" type="presOf" srcId="{F01A240D-8538-4AAC-BA6A-A999B4DB79A8}" destId="{C8972EA0-2D34-4237-9D8D-0005CBF52D87}" srcOrd="0" destOrd="0" presId="urn:microsoft.com/office/officeart/2005/8/layout/vList2"/>
    <dgm:cxn modelId="{69A2AE9A-42CF-43DC-8D85-52C22F645124}" type="presOf" srcId="{6AB4B223-A024-4A1A-95C4-F1BF51037386}" destId="{1CD51D67-2685-4889-BDBA-0CA84524C14B}" srcOrd="0" destOrd="0" presId="urn:microsoft.com/office/officeart/2005/8/layout/vList2"/>
    <dgm:cxn modelId="{052F169B-596A-4688-AD2F-56D9AC33EFD3}" type="presOf" srcId="{980299CB-2D07-4C5C-A54A-0446B081CB1B}" destId="{676D57BD-69F9-45FC-AA5A-C03DDC13238F}" srcOrd="0" destOrd="0" presId="urn:microsoft.com/office/officeart/2005/8/layout/vList2"/>
    <dgm:cxn modelId="{986EBFA7-75C3-4C4B-B415-CBEA5C3D9750}" srcId="{6AB4B223-A024-4A1A-95C4-F1BF51037386}" destId="{980299CB-2D07-4C5C-A54A-0446B081CB1B}" srcOrd="0" destOrd="0" parTransId="{7FDBB4FE-D8DF-4B96-B9A4-BA565585288F}" sibTransId="{CC71A52F-041E-491A-8C0D-084A767966C5}"/>
    <dgm:cxn modelId="{797397DA-A0C2-40C4-A8D5-7F9DE4B374D6}" type="presOf" srcId="{3790AA85-4D3B-4044-913D-0449624B696A}" destId="{316E0398-EF1F-4EFD-BB5F-6F3B5493D35C}" srcOrd="0" destOrd="0" presId="urn:microsoft.com/office/officeart/2005/8/layout/vList2"/>
    <dgm:cxn modelId="{9B8F32E6-9565-4839-8D4D-22D70BC76BFA}" srcId="{6AB4B223-A024-4A1A-95C4-F1BF51037386}" destId="{3790AA85-4D3B-4044-913D-0449624B696A}" srcOrd="2" destOrd="0" parTransId="{71F2354A-26AC-4157-ADB9-85D00F72BE3E}" sibTransId="{9E6207CD-ED31-418A-A410-28C782A0961D}"/>
    <dgm:cxn modelId="{17780999-766A-4883-A63E-95807C653378}" type="presParOf" srcId="{1CD51D67-2685-4889-BDBA-0CA84524C14B}" destId="{676D57BD-69F9-45FC-AA5A-C03DDC13238F}" srcOrd="0" destOrd="0" presId="urn:microsoft.com/office/officeart/2005/8/layout/vList2"/>
    <dgm:cxn modelId="{0D2564F6-C24B-4826-A7E0-527EAA657010}" type="presParOf" srcId="{1CD51D67-2685-4889-BDBA-0CA84524C14B}" destId="{8FE0A518-2AA9-4802-8D2F-47994158E0F5}" srcOrd="1" destOrd="0" presId="urn:microsoft.com/office/officeart/2005/8/layout/vList2"/>
    <dgm:cxn modelId="{9283D81D-90E4-41E4-BECC-BC5A022805F6}" type="presParOf" srcId="{1CD51D67-2685-4889-BDBA-0CA84524C14B}" destId="{C8972EA0-2D34-4237-9D8D-0005CBF52D87}" srcOrd="2" destOrd="0" presId="urn:microsoft.com/office/officeart/2005/8/layout/vList2"/>
    <dgm:cxn modelId="{4AB82278-BF73-40F2-9868-7D20018C5D44}" type="presParOf" srcId="{1CD51D67-2685-4889-BDBA-0CA84524C14B}" destId="{39122068-0371-44CF-A393-F84CD86AFDA4}" srcOrd="3" destOrd="0" presId="urn:microsoft.com/office/officeart/2005/8/layout/vList2"/>
    <dgm:cxn modelId="{066A49E0-6E1B-4DD1-A3EC-86A8A0E5B114}" type="presParOf" srcId="{1CD51D67-2685-4889-BDBA-0CA84524C14B}" destId="{316E0398-EF1F-4EFD-BB5F-6F3B5493D35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68A1D0-F825-429A-86E9-F401B41FA644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2CA09EAB-D9C4-408E-85D0-915B4DABC62E}">
      <dgm:prSet/>
      <dgm:spPr/>
      <dgm:t>
        <a:bodyPr/>
        <a:lstStyle/>
        <a:p>
          <a:pPr rtl="0"/>
          <a:r>
            <a:rPr lang="en-US" b="0" i="0"/>
            <a:t>qurilish sanoatining resurs salohiyatini o'rganishi hamda resurslar cheklanganligi va vaqt omili sharoitida ulardan oqilona foydalanish yo’llarini aniqlay olish qobiliyatiga ega bo’lishi;</a:t>
          </a:r>
          <a:endParaRPr lang="ru-RU"/>
        </a:p>
      </dgm:t>
    </dgm:pt>
    <dgm:pt modelId="{A3252997-D097-480C-AF32-4D0B959B4758}" type="parTrans" cxnId="{798FAFB1-3634-48E8-B2CC-A1ACFFF9C211}">
      <dgm:prSet/>
      <dgm:spPr/>
      <dgm:t>
        <a:bodyPr/>
        <a:lstStyle/>
        <a:p>
          <a:endParaRPr lang="ru-RU"/>
        </a:p>
      </dgm:t>
    </dgm:pt>
    <dgm:pt modelId="{29AEBAA7-32AF-4857-84D0-B8E2C392C111}" type="sibTrans" cxnId="{798FAFB1-3634-48E8-B2CC-A1ACFFF9C211}">
      <dgm:prSet/>
      <dgm:spPr/>
      <dgm:t>
        <a:bodyPr/>
        <a:lstStyle/>
        <a:p>
          <a:endParaRPr lang="ru-RU"/>
        </a:p>
      </dgm:t>
    </dgm:pt>
    <dgm:pt modelId="{EB2DA31E-9F8D-4D6B-97CE-2DD57EE0225E}">
      <dgm:prSet/>
      <dgm:spPr/>
      <dgm:t>
        <a:bodyPr/>
        <a:lstStyle/>
        <a:p>
          <a:pPr rtl="0"/>
          <a:r>
            <a:rPr lang="en-US" b="0" i="0"/>
            <a:t>qurilishda iqtisodiy islohotlarni chuqurlashtirishning asosiy yo'nalishlari va vazifalarini bilishi; </a:t>
          </a:r>
          <a:endParaRPr lang="ru-RU"/>
        </a:p>
      </dgm:t>
    </dgm:pt>
    <dgm:pt modelId="{CE1337C9-BF27-470D-A585-D7D12C04ACC3}" type="parTrans" cxnId="{CAD4DCCE-C152-468F-8065-F404A0CB551A}">
      <dgm:prSet/>
      <dgm:spPr/>
      <dgm:t>
        <a:bodyPr/>
        <a:lstStyle/>
        <a:p>
          <a:endParaRPr lang="ru-RU"/>
        </a:p>
      </dgm:t>
    </dgm:pt>
    <dgm:pt modelId="{EEDE1371-AF9D-4F66-917C-CE598344AF32}" type="sibTrans" cxnId="{CAD4DCCE-C152-468F-8065-F404A0CB551A}">
      <dgm:prSet/>
      <dgm:spPr/>
      <dgm:t>
        <a:bodyPr/>
        <a:lstStyle/>
        <a:p>
          <a:endParaRPr lang="ru-RU"/>
        </a:p>
      </dgm:t>
    </dgm:pt>
    <dgm:pt modelId="{B5F35831-7B8A-4326-86B0-42F95C0103FA}">
      <dgm:prSet/>
      <dgm:spPr/>
      <dgm:t>
        <a:bodyPr/>
        <a:lstStyle/>
        <a:p>
          <a:pPr rtl="0"/>
          <a:r>
            <a:rPr lang="en-US" b="0" i="0"/>
            <a:t>qurilishni rejalashtirish, prognozlash, moliyalashtirish va kreditlash hamda iqtisodiyotni boshqaruvning turli darajalarida investitsiyalarni maqsadli rejalashtirish asoslarini o'zlashtirishi.</a:t>
          </a:r>
          <a:endParaRPr lang="ru-RU"/>
        </a:p>
      </dgm:t>
    </dgm:pt>
    <dgm:pt modelId="{27CBDC52-A984-4C11-8672-0DA6BF2E1343}" type="parTrans" cxnId="{FB4FA4F6-55AF-49E7-9161-73143099E9DB}">
      <dgm:prSet/>
      <dgm:spPr/>
      <dgm:t>
        <a:bodyPr/>
        <a:lstStyle/>
        <a:p>
          <a:endParaRPr lang="ru-RU"/>
        </a:p>
      </dgm:t>
    </dgm:pt>
    <dgm:pt modelId="{CF16B2B8-A7A0-4F65-97DC-9DFDC9CF0E7D}" type="sibTrans" cxnId="{FB4FA4F6-55AF-49E7-9161-73143099E9DB}">
      <dgm:prSet/>
      <dgm:spPr/>
      <dgm:t>
        <a:bodyPr/>
        <a:lstStyle/>
        <a:p>
          <a:endParaRPr lang="ru-RU"/>
        </a:p>
      </dgm:t>
    </dgm:pt>
    <dgm:pt modelId="{E537A1C7-C757-4286-8E56-7FD3344B60E7}" type="pres">
      <dgm:prSet presAssocID="{9068A1D0-F825-429A-86E9-F401B41FA644}" presName="linear" presStyleCnt="0">
        <dgm:presLayoutVars>
          <dgm:animLvl val="lvl"/>
          <dgm:resizeHandles val="exact"/>
        </dgm:presLayoutVars>
      </dgm:prSet>
      <dgm:spPr/>
    </dgm:pt>
    <dgm:pt modelId="{7E73BCD7-68C8-41D7-ACC1-35D8E5BA8AFD}" type="pres">
      <dgm:prSet presAssocID="{2CA09EAB-D9C4-408E-85D0-915B4DABC62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E221513-9BE8-44CA-83CA-E02F52740D34}" type="pres">
      <dgm:prSet presAssocID="{29AEBAA7-32AF-4857-84D0-B8E2C392C111}" presName="spacer" presStyleCnt="0"/>
      <dgm:spPr/>
    </dgm:pt>
    <dgm:pt modelId="{6A51DAB3-C311-40DC-AE3E-986BE747BDCE}" type="pres">
      <dgm:prSet presAssocID="{EB2DA31E-9F8D-4D6B-97CE-2DD57EE022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9DAAFF2-FB82-4B54-80FC-B1EA77CE036D}" type="pres">
      <dgm:prSet presAssocID="{EEDE1371-AF9D-4F66-917C-CE598344AF32}" presName="spacer" presStyleCnt="0"/>
      <dgm:spPr/>
    </dgm:pt>
    <dgm:pt modelId="{FBE39806-4CC6-4077-952A-0E8DB982BC8B}" type="pres">
      <dgm:prSet presAssocID="{B5F35831-7B8A-4326-86B0-42F95C0103F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1CE551C-3F4B-4557-8400-35AFB76B0C31}" type="presOf" srcId="{9068A1D0-F825-429A-86E9-F401B41FA644}" destId="{E537A1C7-C757-4286-8E56-7FD3344B60E7}" srcOrd="0" destOrd="0" presId="urn:microsoft.com/office/officeart/2005/8/layout/vList2"/>
    <dgm:cxn modelId="{C0B2464B-4CC1-4133-8458-8C583B379765}" type="presOf" srcId="{EB2DA31E-9F8D-4D6B-97CE-2DD57EE0225E}" destId="{6A51DAB3-C311-40DC-AE3E-986BE747BDCE}" srcOrd="0" destOrd="0" presId="urn:microsoft.com/office/officeart/2005/8/layout/vList2"/>
    <dgm:cxn modelId="{798FAFB1-3634-48E8-B2CC-A1ACFFF9C211}" srcId="{9068A1D0-F825-429A-86E9-F401B41FA644}" destId="{2CA09EAB-D9C4-408E-85D0-915B4DABC62E}" srcOrd="0" destOrd="0" parTransId="{A3252997-D097-480C-AF32-4D0B959B4758}" sibTransId="{29AEBAA7-32AF-4857-84D0-B8E2C392C111}"/>
    <dgm:cxn modelId="{B16BC8B4-5D41-435A-84CB-DCB47C16769D}" type="presOf" srcId="{B5F35831-7B8A-4326-86B0-42F95C0103FA}" destId="{FBE39806-4CC6-4077-952A-0E8DB982BC8B}" srcOrd="0" destOrd="0" presId="urn:microsoft.com/office/officeart/2005/8/layout/vList2"/>
    <dgm:cxn modelId="{CAD4DCCE-C152-468F-8065-F404A0CB551A}" srcId="{9068A1D0-F825-429A-86E9-F401B41FA644}" destId="{EB2DA31E-9F8D-4D6B-97CE-2DD57EE0225E}" srcOrd="1" destOrd="0" parTransId="{CE1337C9-BF27-470D-A585-D7D12C04ACC3}" sibTransId="{EEDE1371-AF9D-4F66-917C-CE598344AF32}"/>
    <dgm:cxn modelId="{A8A762D6-E2E4-4507-86A1-86EE3B03B952}" type="presOf" srcId="{2CA09EAB-D9C4-408E-85D0-915B4DABC62E}" destId="{7E73BCD7-68C8-41D7-ACC1-35D8E5BA8AFD}" srcOrd="0" destOrd="0" presId="urn:microsoft.com/office/officeart/2005/8/layout/vList2"/>
    <dgm:cxn modelId="{FB4FA4F6-55AF-49E7-9161-73143099E9DB}" srcId="{9068A1D0-F825-429A-86E9-F401B41FA644}" destId="{B5F35831-7B8A-4326-86B0-42F95C0103FA}" srcOrd="2" destOrd="0" parTransId="{27CBDC52-A984-4C11-8672-0DA6BF2E1343}" sibTransId="{CF16B2B8-A7A0-4F65-97DC-9DFDC9CF0E7D}"/>
    <dgm:cxn modelId="{F4CA08D8-DA58-4F99-AFDF-20F1410214A5}" type="presParOf" srcId="{E537A1C7-C757-4286-8E56-7FD3344B60E7}" destId="{7E73BCD7-68C8-41D7-ACC1-35D8E5BA8AFD}" srcOrd="0" destOrd="0" presId="urn:microsoft.com/office/officeart/2005/8/layout/vList2"/>
    <dgm:cxn modelId="{BEC05CD4-CA73-4386-818F-E655666F6F3A}" type="presParOf" srcId="{E537A1C7-C757-4286-8E56-7FD3344B60E7}" destId="{CE221513-9BE8-44CA-83CA-E02F52740D34}" srcOrd="1" destOrd="0" presId="urn:microsoft.com/office/officeart/2005/8/layout/vList2"/>
    <dgm:cxn modelId="{4826CF76-E1F2-46CF-94D7-EA6D3B7A8741}" type="presParOf" srcId="{E537A1C7-C757-4286-8E56-7FD3344B60E7}" destId="{6A51DAB3-C311-40DC-AE3E-986BE747BDCE}" srcOrd="2" destOrd="0" presId="urn:microsoft.com/office/officeart/2005/8/layout/vList2"/>
    <dgm:cxn modelId="{5BAB3F8E-329C-4E2E-8F27-22691B0BA213}" type="presParOf" srcId="{E537A1C7-C757-4286-8E56-7FD3344B60E7}" destId="{09DAAFF2-FB82-4B54-80FC-B1EA77CE036D}" srcOrd="3" destOrd="0" presId="urn:microsoft.com/office/officeart/2005/8/layout/vList2"/>
    <dgm:cxn modelId="{48EFDD3A-87B4-4028-9426-8E45A4F06C11}" type="presParOf" srcId="{E537A1C7-C757-4286-8E56-7FD3344B60E7}" destId="{FBE39806-4CC6-4077-952A-0E8DB982BC8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2136F9-25AD-4DCA-B51D-B738DC5AE98F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8C414F9-E4F7-4C9F-8AA7-03B3D895CA87}">
      <dgm:prSet custT="1"/>
      <dgm:spPr/>
      <dgm:t>
        <a:bodyPr/>
        <a:lstStyle/>
        <a:p>
          <a:pPr algn="just" rtl="0"/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chiqarishi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jarayoniga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kapital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qo‘yilmalar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doiraviy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aylanishining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quyidagi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uchta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bosqichlari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to‘g‘ri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keladi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: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1F9E2-F53B-4A4C-AD22-465E1876A1C3}" type="parTrans" cxnId="{652625BC-E28A-44C3-87FA-BE08D4E3E147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34BDB2-3AD5-489F-B884-E0DD60F557C3}" type="sibTrans" cxnId="{652625BC-E28A-44C3-87FA-BE08D4E3E147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39388F-4689-4195-8AF7-F0C9791E7B5E}">
      <dgm:prSet custT="1"/>
      <dgm:spPr/>
      <dgm:t>
        <a:bodyPr/>
        <a:lstStyle/>
        <a:p>
          <a:pPr algn="just" rtl="0"/>
          <a:r>
            <a:rPr lang="uz-Cyrl-UZ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chiqarish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-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fondlarni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yaratishning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mahsulot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shakli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;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9530E8-8D54-496D-868C-9CF9A59D5B28}" type="parTrans" cxnId="{435B574F-86B7-497B-8639-C4E00C7BAFDE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3C2ADA-B7C6-4997-A8FE-046B272857B4}" type="sibTrans" cxnId="{435B574F-86B7-497B-8639-C4E00C7BAFDE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874F3-F31C-4FF6-B8CE-61BF71A2C890}">
      <dgm:prSet custT="1"/>
      <dgm:spPr/>
      <dgm:t>
        <a:bodyPr/>
        <a:lstStyle/>
        <a:p>
          <a:pPr algn="l" rtl="0"/>
          <a:r>
            <a:rPr lang="uz-Cyrl-UZ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amalga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oshirish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(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realizatsiya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) -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mahsulotining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fondlarga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aylanishi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shakli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;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EC3127-0B91-4434-A4C4-828C3BBA28A1}" type="parTrans" cxnId="{D6743B1F-E447-4135-BB0D-460BCC551B9A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C12B83-7F24-43AD-8140-F8941AD0BBF5}" type="sibTrans" cxnId="{D6743B1F-E447-4135-BB0D-460BCC551B9A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39636B-5153-44CF-A30B-5C1A0D7FDA79}">
      <dgm:prSet custT="1"/>
      <dgm:spPr/>
      <dgm:t>
        <a:bodyPr/>
        <a:lstStyle/>
        <a:p>
          <a:pPr algn="just" rtl="0"/>
          <a:r>
            <a:rPr lang="uz-Cyrl-UZ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pul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mablag‘larini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kelgusi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mahsulotga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aylantirish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maqsadida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takror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chiqarishning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navbatdagi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davri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(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sikli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)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ni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tayyorlash</a:t>
          </a:r>
          <a:r>
            <a:rPr lang="uz-Cyrl-UZ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0DA2B0-0A0E-4968-99B3-79AF97ECFD83}" type="parTrans" cxnId="{36EAEFE3-F60E-479E-A0C0-B937E96C336C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359BB7-C6A9-436E-BB43-65A878DB54A8}" type="sibTrans" cxnId="{36EAEFE3-F60E-479E-A0C0-B937E96C336C}">
      <dgm:prSet/>
      <dgm:spPr/>
      <dgm:t>
        <a:bodyPr/>
        <a:lstStyle/>
        <a:p>
          <a:pPr algn="just"/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FBE7B9-96FC-4B7E-B7AB-7DA79B1BE471}" type="pres">
      <dgm:prSet presAssocID="{5B2136F9-25AD-4DCA-B51D-B738DC5AE98F}" presName="linear" presStyleCnt="0">
        <dgm:presLayoutVars>
          <dgm:animLvl val="lvl"/>
          <dgm:resizeHandles val="exact"/>
        </dgm:presLayoutVars>
      </dgm:prSet>
      <dgm:spPr/>
    </dgm:pt>
    <dgm:pt modelId="{10185573-F6DD-4790-9402-30DBDA264B79}" type="pres">
      <dgm:prSet presAssocID="{F8C414F9-E4F7-4C9F-8AA7-03B3D895CA8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20FC7F2-7D52-4061-BD13-7F6B5B53F6F6}" type="pres">
      <dgm:prSet presAssocID="{0534BDB2-3AD5-489F-B884-E0DD60F557C3}" presName="spacer" presStyleCnt="0"/>
      <dgm:spPr/>
    </dgm:pt>
    <dgm:pt modelId="{5FEB0C41-06FE-4D15-90F3-17BC9B4BA331}" type="pres">
      <dgm:prSet presAssocID="{6D39388F-4689-4195-8AF7-F0C9791E7B5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419EA8B-FA96-46A0-80C7-F70D740FBA09}" type="pres">
      <dgm:prSet presAssocID="{363C2ADA-B7C6-4997-A8FE-046B272857B4}" presName="spacer" presStyleCnt="0"/>
      <dgm:spPr/>
    </dgm:pt>
    <dgm:pt modelId="{6F71B33A-EEC2-43E3-AC65-A635F1AABDCA}" type="pres">
      <dgm:prSet presAssocID="{614874F3-F31C-4FF6-B8CE-61BF71A2C89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F63D512-1EC9-487E-A643-C0DC3D7BEF52}" type="pres">
      <dgm:prSet presAssocID="{9FC12B83-7F24-43AD-8140-F8941AD0BBF5}" presName="spacer" presStyleCnt="0"/>
      <dgm:spPr/>
    </dgm:pt>
    <dgm:pt modelId="{86291A40-1B81-4B18-A36C-28F8364B59B1}" type="pres">
      <dgm:prSet presAssocID="{B439636B-5153-44CF-A30B-5C1A0D7FDA7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6743B1F-E447-4135-BB0D-460BCC551B9A}" srcId="{5B2136F9-25AD-4DCA-B51D-B738DC5AE98F}" destId="{614874F3-F31C-4FF6-B8CE-61BF71A2C890}" srcOrd="2" destOrd="0" parTransId="{50EC3127-0B91-4434-A4C4-828C3BBA28A1}" sibTransId="{9FC12B83-7F24-43AD-8140-F8941AD0BBF5}"/>
    <dgm:cxn modelId="{1F552028-9C22-4A18-8EB6-E4CD5449230C}" type="presOf" srcId="{614874F3-F31C-4FF6-B8CE-61BF71A2C890}" destId="{6F71B33A-EEC2-43E3-AC65-A635F1AABDCA}" srcOrd="0" destOrd="0" presId="urn:microsoft.com/office/officeart/2005/8/layout/vList2"/>
    <dgm:cxn modelId="{6EF1FC6C-E79B-49AF-8541-4772C724379C}" type="presOf" srcId="{B439636B-5153-44CF-A30B-5C1A0D7FDA79}" destId="{86291A40-1B81-4B18-A36C-28F8364B59B1}" srcOrd="0" destOrd="0" presId="urn:microsoft.com/office/officeart/2005/8/layout/vList2"/>
    <dgm:cxn modelId="{435B574F-86B7-497B-8639-C4E00C7BAFDE}" srcId="{5B2136F9-25AD-4DCA-B51D-B738DC5AE98F}" destId="{6D39388F-4689-4195-8AF7-F0C9791E7B5E}" srcOrd="1" destOrd="0" parTransId="{C59530E8-8D54-496D-868C-9CF9A59D5B28}" sibTransId="{363C2ADA-B7C6-4997-A8FE-046B272857B4}"/>
    <dgm:cxn modelId="{652625BC-E28A-44C3-87FA-BE08D4E3E147}" srcId="{5B2136F9-25AD-4DCA-B51D-B738DC5AE98F}" destId="{F8C414F9-E4F7-4C9F-8AA7-03B3D895CA87}" srcOrd="0" destOrd="0" parTransId="{11B1F9E2-F53B-4A4C-AD22-465E1876A1C3}" sibTransId="{0534BDB2-3AD5-489F-B884-E0DD60F557C3}"/>
    <dgm:cxn modelId="{04AEAADB-7599-489B-8707-1B117D38A618}" type="presOf" srcId="{6D39388F-4689-4195-8AF7-F0C9791E7B5E}" destId="{5FEB0C41-06FE-4D15-90F3-17BC9B4BA331}" srcOrd="0" destOrd="0" presId="urn:microsoft.com/office/officeart/2005/8/layout/vList2"/>
    <dgm:cxn modelId="{F68A41DC-2BBB-4018-955B-77C366A07ACC}" type="presOf" srcId="{5B2136F9-25AD-4DCA-B51D-B738DC5AE98F}" destId="{46FBE7B9-96FC-4B7E-B7AB-7DA79B1BE471}" srcOrd="0" destOrd="0" presId="urn:microsoft.com/office/officeart/2005/8/layout/vList2"/>
    <dgm:cxn modelId="{36EAEFE3-F60E-479E-A0C0-B937E96C336C}" srcId="{5B2136F9-25AD-4DCA-B51D-B738DC5AE98F}" destId="{B439636B-5153-44CF-A30B-5C1A0D7FDA79}" srcOrd="3" destOrd="0" parTransId="{C00DA2B0-0A0E-4968-99B3-79AF97ECFD83}" sibTransId="{EF359BB7-C6A9-436E-BB43-65A878DB54A8}"/>
    <dgm:cxn modelId="{23D279FC-7EFF-4BA8-A7B4-935C44A5B4E9}" type="presOf" srcId="{F8C414F9-E4F7-4C9F-8AA7-03B3D895CA87}" destId="{10185573-F6DD-4790-9402-30DBDA264B79}" srcOrd="0" destOrd="0" presId="urn:microsoft.com/office/officeart/2005/8/layout/vList2"/>
    <dgm:cxn modelId="{DB252DE7-9691-4AFD-9B38-11B0EC539406}" type="presParOf" srcId="{46FBE7B9-96FC-4B7E-B7AB-7DA79B1BE471}" destId="{10185573-F6DD-4790-9402-30DBDA264B79}" srcOrd="0" destOrd="0" presId="urn:microsoft.com/office/officeart/2005/8/layout/vList2"/>
    <dgm:cxn modelId="{B6E9F78C-6550-4305-9F69-AC438F475A35}" type="presParOf" srcId="{46FBE7B9-96FC-4B7E-B7AB-7DA79B1BE471}" destId="{320FC7F2-7D52-4061-BD13-7F6B5B53F6F6}" srcOrd="1" destOrd="0" presId="urn:microsoft.com/office/officeart/2005/8/layout/vList2"/>
    <dgm:cxn modelId="{C9751E99-873B-4F45-878E-558744875593}" type="presParOf" srcId="{46FBE7B9-96FC-4B7E-B7AB-7DA79B1BE471}" destId="{5FEB0C41-06FE-4D15-90F3-17BC9B4BA331}" srcOrd="2" destOrd="0" presId="urn:microsoft.com/office/officeart/2005/8/layout/vList2"/>
    <dgm:cxn modelId="{253B1E0E-EDDD-4DC6-9045-AE46819593F8}" type="presParOf" srcId="{46FBE7B9-96FC-4B7E-B7AB-7DA79B1BE471}" destId="{A419EA8B-FA96-46A0-80C7-F70D740FBA09}" srcOrd="3" destOrd="0" presId="urn:microsoft.com/office/officeart/2005/8/layout/vList2"/>
    <dgm:cxn modelId="{390CA621-F65C-4A10-8CCB-3F938F17C0E3}" type="presParOf" srcId="{46FBE7B9-96FC-4B7E-B7AB-7DA79B1BE471}" destId="{6F71B33A-EEC2-43E3-AC65-A635F1AABDCA}" srcOrd="4" destOrd="0" presId="urn:microsoft.com/office/officeart/2005/8/layout/vList2"/>
    <dgm:cxn modelId="{D177E794-4939-48C9-99D5-4429AAB1DF97}" type="presParOf" srcId="{46FBE7B9-96FC-4B7E-B7AB-7DA79B1BE471}" destId="{0F63D512-1EC9-487E-A643-C0DC3D7BEF52}" srcOrd="5" destOrd="0" presId="urn:microsoft.com/office/officeart/2005/8/layout/vList2"/>
    <dgm:cxn modelId="{B8FAE93F-7205-40C3-9C11-37648A3A0F1E}" type="presParOf" srcId="{46FBE7B9-96FC-4B7E-B7AB-7DA79B1BE471}" destId="{86291A40-1B81-4B18-A36C-28F8364B59B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FC1468-98F8-48F8-93F3-872476DFFF3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F93579-2BC2-43E8-84AA-65B44FC4EE6A}">
      <dgm:prSet custT="1"/>
      <dgm:spPr/>
      <dgm:t>
        <a:bodyPr/>
        <a:lstStyle/>
        <a:p>
          <a:pPr rtl="0"/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jarayoni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uchta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bosqichga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ajratiladi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: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A1E45B-0184-4BE8-BF5D-0172D8D2F3B4}" type="parTrans" cxnId="{810EB9D9-9598-41EE-92C1-7CD4512942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BC2F99-F467-45D0-913C-0A58AAFA305E}" type="sibTrans" cxnId="{810EB9D9-9598-41EE-92C1-7CD4512942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78BCDB-8461-4F1C-A2FC-D950D99FA821}">
      <dgm:prSet custT="1"/>
      <dgm:spPr/>
      <dgm:t>
        <a:bodyPr/>
        <a:lstStyle/>
        <a:p>
          <a:pPr rtl="0"/>
          <a:r>
            <a:rPr lang="uz-Cyrl-U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qurilishga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tayyorgarlik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ishlari</a:t>
          </a:r>
          <a:r>
            <a:rPr lang="en-US" sz="1000" b="0" i="0" dirty="0"/>
            <a:t>;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2BE601-ADA2-4F20-ABE0-4CAA9D25305B}" type="parTrans" cxnId="{17F767CD-147F-4DB0-8457-645BEEB6CCD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6B068B-1872-4BB7-9E2C-E8201DFA7A16}" type="sibTrans" cxnId="{17F767CD-147F-4DB0-8457-645BEEB6CCD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39DE1C-3CA4-4ADC-8590-248B79728711}">
      <dgm:prSet custT="1"/>
      <dgm:spPr/>
      <dgm:t>
        <a:bodyPr/>
        <a:lstStyle/>
        <a:p>
          <a:pPr rtl="0"/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2)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jarayonining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o‘zi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;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3B2986-B781-4846-B06E-B7F8F120743E}" type="parTrans" cxnId="{51713976-E7A2-4E4A-B074-77E45F16AF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27A6F5-8A3C-4831-BBCB-0536D28B9080}" type="sibTrans" cxnId="{51713976-E7A2-4E4A-B074-77E45F16AF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05A269-C225-43F1-BC4A-E7ECD72BE62B}">
      <dgm:prSet custT="1"/>
      <dgm:spPr/>
      <dgm:t>
        <a:bodyPr/>
        <a:lstStyle/>
        <a:p>
          <a:pPr rtl="0"/>
          <a:r>
            <a:rPr lang="uz-Cyrl-U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tayyor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holdagi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obyektini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ekspluatatsiyaga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dirty="0" err="1">
              <a:latin typeface="Times New Roman" pitchFamily="18" charset="0"/>
              <a:cs typeface="Times New Roman" pitchFamily="18" charset="0"/>
            </a:rPr>
            <a:t>topshirish</a:t>
          </a:r>
          <a:r>
            <a:rPr lang="en-US" sz="1600" b="0" i="0" dirty="0"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CF110-583E-4562-9CA4-79ABD7A6F170}" type="parTrans" cxnId="{E08C047A-7585-4B22-B66C-17B24FEC10C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1FC494-F57F-4E71-BF8A-9A0364CB57C7}" type="sibTrans" cxnId="{E08C047A-7585-4B22-B66C-17B24FEC10C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31635A-EDD9-45F1-8C7E-49B39981C199}" type="pres">
      <dgm:prSet presAssocID="{1EFC1468-98F8-48F8-93F3-872476DFFF38}" presName="Name0" presStyleCnt="0">
        <dgm:presLayoutVars>
          <dgm:dir/>
          <dgm:resizeHandles val="exact"/>
        </dgm:presLayoutVars>
      </dgm:prSet>
      <dgm:spPr/>
    </dgm:pt>
    <dgm:pt modelId="{F97E1AC0-6D4C-4226-B2A9-46F0F43D4015}" type="pres">
      <dgm:prSet presAssocID="{1EFC1468-98F8-48F8-93F3-872476DFFF38}" presName="arrow" presStyleLbl="bgShp" presStyleIdx="0" presStyleCn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C12641F0-F151-4021-8B9B-CCF6AA7AFE89}" type="pres">
      <dgm:prSet presAssocID="{1EFC1468-98F8-48F8-93F3-872476DFFF38}" presName="points" presStyleCnt="0"/>
      <dgm:spPr/>
    </dgm:pt>
    <dgm:pt modelId="{680D6634-C038-42DC-8ADB-C2CDB86C67C6}" type="pres">
      <dgm:prSet presAssocID="{F8F93579-2BC2-43E8-84AA-65B44FC4EE6A}" presName="compositeA" presStyleCnt="0"/>
      <dgm:spPr/>
    </dgm:pt>
    <dgm:pt modelId="{77B6B8F8-F231-4D98-9343-5CEB2D2BAE6E}" type="pres">
      <dgm:prSet presAssocID="{F8F93579-2BC2-43E8-84AA-65B44FC4EE6A}" presName="textA" presStyleLbl="revTx" presStyleIdx="0" presStyleCnt="4" custScaleX="107963">
        <dgm:presLayoutVars>
          <dgm:bulletEnabled val="1"/>
        </dgm:presLayoutVars>
      </dgm:prSet>
      <dgm:spPr/>
    </dgm:pt>
    <dgm:pt modelId="{5748AF41-54A1-4392-9EAD-2D09ED25FB8A}" type="pres">
      <dgm:prSet presAssocID="{F8F93579-2BC2-43E8-84AA-65B44FC4EE6A}" presName="circleA" presStyleLbl="node1" presStyleIdx="0" presStyleCnt="4"/>
      <dgm:spPr/>
    </dgm:pt>
    <dgm:pt modelId="{C9EF661A-E0E0-4921-95A0-C68C205736CB}" type="pres">
      <dgm:prSet presAssocID="{F8F93579-2BC2-43E8-84AA-65B44FC4EE6A}" presName="spaceA" presStyleCnt="0"/>
      <dgm:spPr/>
    </dgm:pt>
    <dgm:pt modelId="{B9AF0D02-0E49-424E-8D53-6D6C2A6966B8}" type="pres">
      <dgm:prSet presAssocID="{03BC2F99-F467-45D0-913C-0A58AAFA305E}" presName="space" presStyleCnt="0"/>
      <dgm:spPr/>
    </dgm:pt>
    <dgm:pt modelId="{D15C7ABE-0D87-4ED7-B1B3-643A810FC38F}" type="pres">
      <dgm:prSet presAssocID="{E978BCDB-8461-4F1C-A2FC-D950D99FA821}" presName="compositeB" presStyleCnt="0"/>
      <dgm:spPr/>
    </dgm:pt>
    <dgm:pt modelId="{C684CF5F-EBD4-4238-8D65-D23936C37556}" type="pres">
      <dgm:prSet presAssocID="{E978BCDB-8461-4F1C-A2FC-D950D99FA821}" presName="textB" presStyleLbl="revTx" presStyleIdx="1" presStyleCnt="4">
        <dgm:presLayoutVars>
          <dgm:bulletEnabled val="1"/>
        </dgm:presLayoutVars>
      </dgm:prSet>
      <dgm:spPr/>
    </dgm:pt>
    <dgm:pt modelId="{2BF660F8-E66D-4835-8493-2BF6F1DF7597}" type="pres">
      <dgm:prSet presAssocID="{E978BCDB-8461-4F1C-A2FC-D950D99FA821}" presName="circleB" presStyleLbl="node1" presStyleIdx="1" presStyleCnt="4"/>
      <dgm:spPr/>
    </dgm:pt>
    <dgm:pt modelId="{57E11C96-54D8-40BA-99CB-B234D834F4BB}" type="pres">
      <dgm:prSet presAssocID="{E978BCDB-8461-4F1C-A2FC-D950D99FA821}" presName="spaceB" presStyleCnt="0"/>
      <dgm:spPr/>
    </dgm:pt>
    <dgm:pt modelId="{A9D07B8C-1F4E-4FA7-8E26-FEE2CA658B0F}" type="pres">
      <dgm:prSet presAssocID="{806B068B-1872-4BB7-9E2C-E8201DFA7A16}" presName="space" presStyleCnt="0"/>
      <dgm:spPr/>
    </dgm:pt>
    <dgm:pt modelId="{13DE51DB-86A9-4AB8-8BC0-F397C3864215}" type="pres">
      <dgm:prSet presAssocID="{8139DE1C-3CA4-4ADC-8590-248B79728711}" presName="compositeA" presStyleCnt="0"/>
      <dgm:spPr/>
    </dgm:pt>
    <dgm:pt modelId="{B289F39C-4F57-43D8-AAA1-DF90B8809FCB}" type="pres">
      <dgm:prSet presAssocID="{8139DE1C-3CA4-4ADC-8590-248B79728711}" presName="textA" presStyleLbl="revTx" presStyleIdx="2" presStyleCnt="4">
        <dgm:presLayoutVars>
          <dgm:bulletEnabled val="1"/>
        </dgm:presLayoutVars>
      </dgm:prSet>
      <dgm:spPr/>
    </dgm:pt>
    <dgm:pt modelId="{E3EEAFB0-5494-49E3-8346-6F7F652FB055}" type="pres">
      <dgm:prSet presAssocID="{8139DE1C-3CA4-4ADC-8590-248B79728711}" presName="circleA" presStyleLbl="node1" presStyleIdx="2" presStyleCnt="4"/>
      <dgm:spPr/>
    </dgm:pt>
    <dgm:pt modelId="{8E1DC1AF-05AC-4079-9C75-4AFD84A73182}" type="pres">
      <dgm:prSet presAssocID="{8139DE1C-3CA4-4ADC-8590-248B79728711}" presName="spaceA" presStyleCnt="0"/>
      <dgm:spPr/>
    </dgm:pt>
    <dgm:pt modelId="{50F54C4C-8072-4B0E-9F5A-1932AA2B1FC5}" type="pres">
      <dgm:prSet presAssocID="{9F27A6F5-8A3C-4831-BBCB-0536D28B9080}" presName="space" presStyleCnt="0"/>
      <dgm:spPr/>
    </dgm:pt>
    <dgm:pt modelId="{46FB1F1B-4BDE-4596-AF55-D94E50D89301}" type="pres">
      <dgm:prSet presAssocID="{A305A269-C225-43F1-BC4A-E7ECD72BE62B}" presName="compositeB" presStyleCnt="0"/>
      <dgm:spPr/>
    </dgm:pt>
    <dgm:pt modelId="{0F175C2F-7EC4-46FD-B1C4-80ACD5F757AA}" type="pres">
      <dgm:prSet presAssocID="{A305A269-C225-43F1-BC4A-E7ECD72BE62B}" presName="textB" presStyleLbl="revTx" presStyleIdx="3" presStyleCnt="4">
        <dgm:presLayoutVars>
          <dgm:bulletEnabled val="1"/>
        </dgm:presLayoutVars>
      </dgm:prSet>
      <dgm:spPr/>
    </dgm:pt>
    <dgm:pt modelId="{10A99F19-5EC6-48CC-93DF-9A807C8CBDA9}" type="pres">
      <dgm:prSet presAssocID="{A305A269-C225-43F1-BC4A-E7ECD72BE62B}" presName="circleB" presStyleLbl="node1" presStyleIdx="3" presStyleCnt="4"/>
      <dgm:spPr/>
    </dgm:pt>
    <dgm:pt modelId="{3DD81459-5F38-4A95-9667-A4CCF9BBA126}" type="pres">
      <dgm:prSet presAssocID="{A305A269-C225-43F1-BC4A-E7ECD72BE62B}" presName="spaceB" presStyleCnt="0"/>
      <dgm:spPr/>
    </dgm:pt>
  </dgm:ptLst>
  <dgm:cxnLst>
    <dgm:cxn modelId="{BD983900-A500-4D51-8ECC-DEB7573C83FD}" type="presOf" srcId="{A305A269-C225-43F1-BC4A-E7ECD72BE62B}" destId="{0F175C2F-7EC4-46FD-B1C4-80ACD5F757AA}" srcOrd="0" destOrd="0" presId="urn:microsoft.com/office/officeart/2005/8/layout/hProcess11"/>
    <dgm:cxn modelId="{12B7C226-E884-4EE7-9911-1BC33187D103}" type="presOf" srcId="{E978BCDB-8461-4F1C-A2FC-D950D99FA821}" destId="{C684CF5F-EBD4-4238-8D65-D23936C37556}" srcOrd="0" destOrd="0" presId="urn:microsoft.com/office/officeart/2005/8/layout/hProcess11"/>
    <dgm:cxn modelId="{58BA0845-1D2A-4999-9045-B7EE0EFBB203}" type="presOf" srcId="{F8F93579-2BC2-43E8-84AA-65B44FC4EE6A}" destId="{77B6B8F8-F231-4D98-9343-5CEB2D2BAE6E}" srcOrd="0" destOrd="0" presId="urn:microsoft.com/office/officeart/2005/8/layout/hProcess11"/>
    <dgm:cxn modelId="{51713976-E7A2-4E4A-B074-77E45F16AF89}" srcId="{1EFC1468-98F8-48F8-93F3-872476DFFF38}" destId="{8139DE1C-3CA4-4ADC-8590-248B79728711}" srcOrd="2" destOrd="0" parTransId="{333B2986-B781-4846-B06E-B7F8F120743E}" sibTransId="{9F27A6F5-8A3C-4831-BBCB-0536D28B9080}"/>
    <dgm:cxn modelId="{E08C047A-7585-4B22-B66C-17B24FEC10CA}" srcId="{1EFC1468-98F8-48F8-93F3-872476DFFF38}" destId="{A305A269-C225-43F1-BC4A-E7ECD72BE62B}" srcOrd="3" destOrd="0" parTransId="{694CF110-583E-4562-9CA4-79ABD7A6F170}" sibTransId="{5E1FC494-F57F-4E71-BF8A-9A0364CB57C7}"/>
    <dgm:cxn modelId="{28E51192-35D2-48F5-B35A-D7F3CC258C3C}" type="presOf" srcId="{8139DE1C-3CA4-4ADC-8590-248B79728711}" destId="{B289F39C-4F57-43D8-AAA1-DF90B8809FCB}" srcOrd="0" destOrd="0" presId="urn:microsoft.com/office/officeart/2005/8/layout/hProcess11"/>
    <dgm:cxn modelId="{17F767CD-147F-4DB0-8457-645BEEB6CCDE}" srcId="{1EFC1468-98F8-48F8-93F3-872476DFFF38}" destId="{E978BCDB-8461-4F1C-A2FC-D950D99FA821}" srcOrd="1" destOrd="0" parTransId="{392BE601-ADA2-4F20-ABE0-4CAA9D25305B}" sibTransId="{806B068B-1872-4BB7-9E2C-E8201DFA7A16}"/>
    <dgm:cxn modelId="{810EB9D9-9598-41EE-92C1-7CD451294256}" srcId="{1EFC1468-98F8-48F8-93F3-872476DFFF38}" destId="{F8F93579-2BC2-43E8-84AA-65B44FC4EE6A}" srcOrd="0" destOrd="0" parTransId="{25A1E45B-0184-4BE8-BF5D-0172D8D2F3B4}" sibTransId="{03BC2F99-F467-45D0-913C-0A58AAFA305E}"/>
    <dgm:cxn modelId="{51AE95F2-D75E-4003-9DD8-2290DE106673}" type="presOf" srcId="{1EFC1468-98F8-48F8-93F3-872476DFFF38}" destId="{B831635A-EDD9-45F1-8C7E-49B39981C199}" srcOrd="0" destOrd="0" presId="urn:microsoft.com/office/officeart/2005/8/layout/hProcess11"/>
    <dgm:cxn modelId="{203AE642-75EC-4A49-9832-873F8B24BBC8}" type="presParOf" srcId="{B831635A-EDD9-45F1-8C7E-49B39981C199}" destId="{F97E1AC0-6D4C-4226-B2A9-46F0F43D4015}" srcOrd="0" destOrd="0" presId="urn:microsoft.com/office/officeart/2005/8/layout/hProcess11"/>
    <dgm:cxn modelId="{A494FDC0-15D5-4A8B-A268-F3C2C4534F73}" type="presParOf" srcId="{B831635A-EDD9-45F1-8C7E-49B39981C199}" destId="{C12641F0-F151-4021-8B9B-CCF6AA7AFE89}" srcOrd="1" destOrd="0" presId="urn:microsoft.com/office/officeart/2005/8/layout/hProcess11"/>
    <dgm:cxn modelId="{1C337112-228A-4287-89C7-4C4F36850FCF}" type="presParOf" srcId="{C12641F0-F151-4021-8B9B-CCF6AA7AFE89}" destId="{680D6634-C038-42DC-8ADB-C2CDB86C67C6}" srcOrd="0" destOrd="0" presId="urn:microsoft.com/office/officeart/2005/8/layout/hProcess11"/>
    <dgm:cxn modelId="{01B0DE69-9945-4D1E-A0CF-27502E4EFE4A}" type="presParOf" srcId="{680D6634-C038-42DC-8ADB-C2CDB86C67C6}" destId="{77B6B8F8-F231-4D98-9343-5CEB2D2BAE6E}" srcOrd="0" destOrd="0" presId="urn:microsoft.com/office/officeart/2005/8/layout/hProcess11"/>
    <dgm:cxn modelId="{DB605D4A-DACD-4F3D-907D-B13075F9D507}" type="presParOf" srcId="{680D6634-C038-42DC-8ADB-C2CDB86C67C6}" destId="{5748AF41-54A1-4392-9EAD-2D09ED25FB8A}" srcOrd="1" destOrd="0" presId="urn:microsoft.com/office/officeart/2005/8/layout/hProcess11"/>
    <dgm:cxn modelId="{62ED4B17-9267-4092-97B2-CA2D5FBCF88F}" type="presParOf" srcId="{680D6634-C038-42DC-8ADB-C2CDB86C67C6}" destId="{C9EF661A-E0E0-4921-95A0-C68C205736CB}" srcOrd="2" destOrd="0" presId="urn:microsoft.com/office/officeart/2005/8/layout/hProcess11"/>
    <dgm:cxn modelId="{A4EEB2D4-FF05-4621-AC68-46BFB58C1C41}" type="presParOf" srcId="{C12641F0-F151-4021-8B9B-CCF6AA7AFE89}" destId="{B9AF0D02-0E49-424E-8D53-6D6C2A6966B8}" srcOrd="1" destOrd="0" presId="urn:microsoft.com/office/officeart/2005/8/layout/hProcess11"/>
    <dgm:cxn modelId="{8BB6D373-DCFD-4A52-B322-0DB24C0E2668}" type="presParOf" srcId="{C12641F0-F151-4021-8B9B-CCF6AA7AFE89}" destId="{D15C7ABE-0D87-4ED7-B1B3-643A810FC38F}" srcOrd="2" destOrd="0" presId="urn:microsoft.com/office/officeart/2005/8/layout/hProcess11"/>
    <dgm:cxn modelId="{3DEE89AD-B16D-4232-ACB4-C1095F5E89A1}" type="presParOf" srcId="{D15C7ABE-0D87-4ED7-B1B3-643A810FC38F}" destId="{C684CF5F-EBD4-4238-8D65-D23936C37556}" srcOrd="0" destOrd="0" presId="urn:microsoft.com/office/officeart/2005/8/layout/hProcess11"/>
    <dgm:cxn modelId="{370446E6-6579-45E4-BCED-A44D9F03916A}" type="presParOf" srcId="{D15C7ABE-0D87-4ED7-B1B3-643A810FC38F}" destId="{2BF660F8-E66D-4835-8493-2BF6F1DF7597}" srcOrd="1" destOrd="0" presId="urn:microsoft.com/office/officeart/2005/8/layout/hProcess11"/>
    <dgm:cxn modelId="{0BCB3FF7-777F-465B-BDCF-463899728C0C}" type="presParOf" srcId="{D15C7ABE-0D87-4ED7-B1B3-643A810FC38F}" destId="{57E11C96-54D8-40BA-99CB-B234D834F4BB}" srcOrd="2" destOrd="0" presId="urn:microsoft.com/office/officeart/2005/8/layout/hProcess11"/>
    <dgm:cxn modelId="{2CC67796-3AF2-4058-8356-D4E9579594E5}" type="presParOf" srcId="{C12641F0-F151-4021-8B9B-CCF6AA7AFE89}" destId="{A9D07B8C-1F4E-4FA7-8E26-FEE2CA658B0F}" srcOrd="3" destOrd="0" presId="urn:microsoft.com/office/officeart/2005/8/layout/hProcess11"/>
    <dgm:cxn modelId="{AABD211E-CCEC-4005-8EE6-A0D6A1BD87AC}" type="presParOf" srcId="{C12641F0-F151-4021-8B9B-CCF6AA7AFE89}" destId="{13DE51DB-86A9-4AB8-8BC0-F397C3864215}" srcOrd="4" destOrd="0" presId="urn:microsoft.com/office/officeart/2005/8/layout/hProcess11"/>
    <dgm:cxn modelId="{BCE45004-8D86-45D1-8623-81A3E618D5E0}" type="presParOf" srcId="{13DE51DB-86A9-4AB8-8BC0-F397C3864215}" destId="{B289F39C-4F57-43D8-AAA1-DF90B8809FCB}" srcOrd="0" destOrd="0" presId="urn:microsoft.com/office/officeart/2005/8/layout/hProcess11"/>
    <dgm:cxn modelId="{CC767B03-8FA1-40A9-AE2E-5E0D8E7C7A43}" type="presParOf" srcId="{13DE51DB-86A9-4AB8-8BC0-F397C3864215}" destId="{E3EEAFB0-5494-49E3-8346-6F7F652FB055}" srcOrd="1" destOrd="0" presId="urn:microsoft.com/office/officeart/2005/8/layout/hProcess11"/>
    <dgm:cxn modelId="{69B59DD5-778B-4BF4-9777-AD879C1A444B}" type="presParOf" srcId="{13DE51DB-86A9-4AB8-8BC0-F397C3864215}" destId="{8E1DC1AF-05AC-4079-9C75-4AFD84A73182}" srcOrd="2" destOrd="0" presId="urn:microsoft.com/office/officeart/2005/8/layout/hProcess11"/>
    <dgm:cxn modelId="{AF1B1283-D2CA-483A-B514-B7A5DEDE28C4}" type="presParOf" srcId="{C12641F0-F151-4021-8B9B-CCF6AA7AFE89}" destId="{50F54C4C-8072-4B0E-9F5A-1932AA2B1FC5}" srcOrd="5" destOrd="0" presId="urn:microsoft.com/office/officeart/2005/8/layout/hProcess11"/>
    <dgm:cxn modelId="{0F8F8507-FDA9-4C8E-9B6F-6DF3B8E90CAF}" type="presParOf" srcId="{C12641F0-F151-4021-8B9B-CCF6AA7AFE89}" destId="{46FB1F1B-4BDE-4596-AF55-D94E50D89301}" srcOrd="6" destOrd="0" presId="urn:microsoft.com/office/officeart/2005/8/layout/hProcess11"/>
    <dgm:cxn modelId="{C04DDEAB-C6F9-402F-8250-BA98A424B948}" type="presParOf" srcId="{46FB1F1B-4BDE-4596-AF55-D94E50D89301}" destId="{0F175C2F-7EC4-46FD-B1C4-80ACD5F757AA}" srcOrd="0" destOrd="0" presId="urn:microsoft.com/office/officeart/2005/8/layout/hProcess11"/>
    <dgm:cxn modelId="{A934926F-A0E8-404E-80BE-B475ADFBBD4A}" type="presParOf" srcId="{46FB1F1B-4BDE-4596-AF55-D94E50D89301}" destId="{10A99F19-5EC6-48CC-93DF-9A807C8CBDA9}" srcOrd="1" destOrd="0" presId="urn:microsoft.com/office/officeart/2005/8/layout/hProcess11"/>
    <dgm:cxn modelId="{AAE5D464-D7CD-4461-AF3C-CD88B7625890}" type="presParOf" srcId="{46FB1F1B-4BDE-4596-AF55-D94E50D89301}" destId="{3DD81459-5F38-4A95-9667-A4CCF9BBA12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27ABF-B69E-430A-A02C-5778E329A019}">
      <dsp:nvSpPr>
        <dsp:cNvPr id="0" name=""/>
        <dsp:cNvSpPr/>
      </dsp:nvSpPr>
      <dsp:spPr>
        <a:xfrm>
          <a:off x="2479650" y="216186"/>
          <a:ext cx="4579000" cy="143093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69222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z-Cyrl-U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Qurilish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iqtisodiyoti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fanining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predmeti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maqsadi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vazifalari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9650" y="216186"/>
        <a:ext cx="4579000" cy="1430937"/>
      </dsp:txXfrm>
    </dsp:sp>
    <dsp:sp modelId="{4DB078EF-799E-4648-8597-34884C4DE3C1}">
      <dsp:nvSpPr>
        <dsp:cNvPr id="0" name=""/>
        <dsp:cNvSpPr/>
      </dsp:nvSpPr>
      <dsp:spPr>
        <a:xfrm>
          <a:off x="1986288" y="9495"/>
          <a:ext cx="1606797" cy="15024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1030B-9772-4A67-9B3F-4C3A6526E265}">
      <dsp:nvSpPr>
        <dsp:cNvPr id="0" name=""/>
        <dsp:cNvSpPr/>
      </dsp:nvSpPr>
      <dsp:spPr>
        <a:xfrm>
          <a:off x="2473972" y="2017577"/>
          <a:ext cx="4637886" cy="143093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69222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1.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2”Qurilish </a:t>
          </a:r>
          <a:r>
            <a:rPr lang="en-US" sz="2400" kern="1200" dirty="0" err="1">
              <a:latin typeface="Times New Roman" pitchFamily="18" charset="0"/>
              <a:cs typeface="Times New Roman" pitchFamily="18" charset="0"/>
            </a:rPr>
            <a:t>iqtisodiyoti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” </a:t>
          </a:r>
          <a:r>
            <a:rPr lang="en-US" sz="2400" kern="1200" dirty="0" err="1">
              <a:latin typeface="Times New Roman" pitchFamily="18" charset="0"/>
              <a:cs typeface="Times New Roman" pitchFamily="18" charset="0"/>
            </a:rPr>
            <a:t>fanining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>
              <a:latin typeface="Times New Roman" pitchFamily="18" charset="0"/>
              <a:cs typeface="Times New Roman" pitchFamily="18" charset="0"/>
            </a:rPr>
            <a:t>mazmuni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>
              <a:latin typeface="Times New Roman" pitchFamily="18" charset="0"/>
              <a:cs typeface="Times New Roman" pitchFamily="18" charset="0"/>
            </a:rPr>
            <a:t>mohiyati</a:t>
          </a:r>
          <a:r>
            <a:rPr lang="en-US" sz="2400" kern="1200" dirty="0">
              <a:latin typeface="Times New Roman" pitchFamily="18" charset="0"/>
              <a:cs typeface="Times New Roman" pitchFamily="18" charset="0"/>
            </a:rPr>
            <a:t>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3972" y="2017577"/>
        <a:ext cx="4637886" cy="1430937"/>
      </dsp:txXfrm>
    </dsp:sp>
    <dsp:sp modelId="{FED57E9B-0448-4CF8-BC04-B45B1E095460}">
      <dsp:nvSpPr>
        <dsp:cNvPr id="0" name=""/>
        <dsp:cNvSpPr/>
      </dsp:nvSpPr>
      <dsp:spPr>
        <a:xfrm>
          <a:off x="1978778" y="1810886"/>
          <a:ext cx="1577949" cy="150248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02920-5A18-4446-B631-3CCF9DFCAC6E}">
      <dsp:nvSpPr>
        <dsp:cNvPr id="0" name=""/>
        <dsp:cNvSpPr/>
      </dsp:nvSpPr>
      <dsp:spPr>
        <a:xfrm rot="10800000">
          <a:off x="1310159" y="265086"/>
          <a:ext cx="6306582" cy="284387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8671" tIns="68580" rIns="128016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Milliy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iqtisodiyotda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sohasi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muhim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o’rin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tutadi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chunki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investitsionqurilish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jarayonlarining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samaradorligi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asosan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xarajatlari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muddati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sifatiga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bog’liq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faoliyatida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ham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davlat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, ham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xo'jalik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yurituvchi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sub’ektlar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darajasida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amalga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oshirilayotgan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iqtisodiy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islohotlar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natijasida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bozor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islohotlarining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ajralmas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qismi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muhim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sharti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sur’atlari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shuningdek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ushbu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tarmoqning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miqdoriy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sifat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ko’rsatkichlarining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o’sishi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ro’y</a:t>
          </a:r>
          <a:r>
            <a:rPr lang="en-US" sz="18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0" i="0" kern="1200" dirty="0" err="1">
              <a:latin typeface="Times New Roman" pitchFamily="18" charset="0"/>
              <a:cs typeface="Times New Roman" pitchFamily="18" charset="0"/>
            </a:rPr>
            <a:t>bermoqda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021129" y="265086"/>
        <a:ext cx="5595612" cy="2843879"/>
      </dsp:txXfrm>
    </dsp:sp>
    <dsp:sp modelId="{08C81FDA-6AAC-45FF-98B8-15BD73167C64}">
      <dsp:nvSpPr>
        <dsp:cNvPr id="0" name=""/>
        <dsp:cNvSpPr/>
      </dsp:nvSpPr>
      <dsp:spPr>
        <a:xfrm>
          <a:off x="437598" y="339241"/>
          <a:ext cx="2695568" cy="269556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E99E39-D551-4A19-BB06-D79476CB32FE}">
      <dsp:nvSpPr>
        <dsp:cNvPr id="0" name=""/>
        <dsp:cNvSpPr/>
      </dsp:nvSpPr>
      <dsp:spPr>
        <a:xfrm>
          <a:off x="0" y="1298590"/>
          <a:ext cx="8031479" cy="173145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F8D91-0168-4C0A-9C31-22C86BEC4525}">
      <dsp:nvSpPr>
        <dsp:cNvPr id="0" name=""/>
        <dsp:cNvSpPr/>
      </dsp:nvSpPr>
      <dsp:spPr>
        <a:xfrm>
          <a:off x="88" y="0"/>
          <a:ext cx="3525929" cy="1731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Times New Roman" pitchFamily="18" charset="0"/>
              <a:cs typeface="Times New Roman" pitchFamily="18" charset="0"/>
            </a:rPr>
            <a:t>Fanning </a:t>
          </a:r>
          <a:r>
            <a:rPr lang="en-US" sz="1400" b="1" i="0" kern="1200" dirty="0" err="1">
              <a:latin typeface="Times New Roman" pitchFamily="18" charset="0"/>
              <a:cs typeface="Times New Roman" pitchFamily="18" charset="0"/>
            </a:rPr>
            <a:t>pedmeti</a:t>
          </a:r>
          <a:r>
            <a:rPr lang="en-US" sz="1400" b="1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bo’lib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chiqarishining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rivojlanish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qonuniyati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tendentsiyalari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hamda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qurilishda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iqtisodiy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islohotlarni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chuqurlashtirish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bozor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mexanizmlarini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takomillashtirish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vazifalari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bevosita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bog’liq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holda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korxonalari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iqtisodiyoti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masalalari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.      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8" y="0"/>
        <a:ext cx="3525929" cy="1731454"/>
      </dsp:txXfrm>
    </dsp:sp>
    <dsp:sp modelId="{50AA8A53-C074-4F6E-951E-BA842784EA55}">
      <dsp:nvSpPr>
        <dsp:cNvPr id="0" name=""/>
        <dsp:cNvSpPr/>
      </dsp:nvSpPr>
      <dsp:spPr>
        <a:xfrm>
          <a:off x="1546621" y="1947886"/>
          <a:ext cx="432863" cy="4328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EA29D-F4B4-4450-8C5E-DE20A2343D34}">
      <dsp:nvSpPr>
        <dsp:cNvPr id="0" name=""/>
        <dsp:cNvSpPr/>
      </dsp:nvSpPr>
      <dsp:spPr>
        <a:xfrm>
          <a:off x="3702314" y="2597181"/>
          <a:ext cx="3525929" cy="1731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Times New Roman" pitchFamily="18" charset="0"/>
              <a:cs typeface="Times New Roman" pitchFamily="18" charset="0"/>
            </a:rPr>
            <a:t>Fanning </a:t>
          </a:r>
          <a:r>
            <a:rPr lang="en-US" sz="1400" b="1" i="0" kern="1200" dirty="0" err="1">
              <a:latin typeface="Times New Roman" pitchFamily="18" charset="0"/>
              <a:cs typeface="Times New Roman" pitchFamily="18" charset="0"/>
            </a:rPr>
            <a:t>ob'ekti</a:t>
          </a:r>
          <a:r>
            <a:rPr lang="en-US" sz="1400" b="1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-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milliy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iqtisodiyotning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tarmog’i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uning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chiqarish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bo’g’inlari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turli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mulk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shaklidagi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sanoati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korxonalari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boshqarmalar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loyiha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muassasalari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ularga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tenglashtirilgan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boshqa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xo'jalik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yurituvchi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sub’yektlar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0" i="0" kern="1200" dirty="0" err="1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1400" b="0" i="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02314" y="2597181"/>
        <a:ext cx="3525929" cy="1731454"/>
      </dsp:txXfrm>
    </dsp:sp>
    <dsp:sp modelId="{CA1FDAF9-083D-4412-B660-8C38720BE2EF}">
      <dsp:nvSpPr>
        <dsp:cNvPr id="0" name=""/>
        <dsp:cNvSpPr/>
      </dsp:nvSpPr>
      <dsp:spPr>
        <a:xfrm>
          <a:off x="5248847" y="1947886"/>
          <a:ext cx="432863" cy="4328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D57BD-69F9-45FC-AA5A-C03DDC13238F}">
      <dsp:nvSpPr>
        <dsp:cNvPr id="0" name=""/>
        <dsp:cNvSpPr/>
      </dsp:nvSpPr>
      <dsp:spPr>
        <a:xfrm>
          <a:off x="0" y="55182"/>
          <a:ext cx="6835140" cy="90250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qurilishning iqtisodiyotdagi tarkibiy o'zgarishlar va ishlab chiqarish rivojlanishidagi ro’li va o’rnini chuqur o’zlashtirishi;</a:t>
          </a:r>
          <a:endParaRPr lang="ru-RU" sz="1700" kern="1200"/>
        </a:p>
      </dsp:txBody>
      <dsp:txXfrm>
        <a:off x="44057" y="99239"/>
        <a:ext cx="6747026" cy="814394"/>
      </dsp:txXfrm>
    </dsp:sp>
    <dsp:sp modelId="{C8972EA0-2D34-4237-9D8D-0005CBF52D87}">
      <dsp:nvSpPr>
        <dsp:cNvPr id="0" name=""/>
        <dsp:cNvSpPr/>
      </dsp:nvSpPr>
      <dsp:spPr>
        <a:xfrm>
          <a:off x="0" y="1006651"/>
          <a:ext cx="6835140" cy="902508"/>
        </a:xfrm>
        <a:prstGeom prst="roundRect">
          <a:avLst/>
        </a:prstGeom>
        <a:gradFill rotWithShape="0">
          <a:gsLst>
            <a:gs pos="0">
              <a:schemeClr val="accent3">
                <a:hueOff val="-941633"/>
                <a:satOff val="-9305"/>
                <a:lumOff val="-24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-941633"/>
                <a:satOff val="-9305"/>
                <a:lumOff val="-24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qurilish ishlab chiqarishini boshqarishning zamonaviy tizimi va qurilish jarayoni ishtirokchilarining o’zaro munosabatlarini bilishi; </a:t>
          </a:r>
          <a:endParaRPr lang="ru-RU" sz="1700" kern="1200"/>
        </a:p>
      </dsp:txBody>
      <dsp:txXfrm>
        <a:off x="44057" y="1050708"/>
        <a:ext cx="6747026" cy="814394"/>
      </dsp:txXfrm>
    </dsp:sp>
    <dsp:sp modelId="{316E0398-EF1F-4EFD-BB5F-6F3B5493D35C}">
      <dsp:nvSpPr>
        <dsp:cNvPr id="0" name=""/>
        <dsp:cNvSpPr/>
      </dsp:nvSpPr>
      <dsp:spPr>
        <a:xfrm>
          <a:off x="0" y="1958119"/>
          <a:ext cx="6835140" cy="902508"/>
        </a:xfrm>
        <a:prstGeom prst="roundRect">
          <a:avLst/>
        </a:prstGeom>
        <a:gradFill rotWithShape="0">
          <a:gsLst>
            <a:gs pos="0">
              <a:schemeClr val="accent3">
                <a:hueOff val="-1883265"/>
                <a:satOff val="-18609"/>
                <a:lumOff val="-490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-1883265"/>
                <a:satOff val="-18609"/>
                <a:lumOff val="-490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investitsion loyihalar va qarorlarni tahlil qilish va baholash, shuningdek ularning iqtisodiy samaradorligini hisoblash usullaridan amalda foydalana olishi;</a:t>
          </a:r>
          <a:endParaRPr lang="ru-RU" sz="1700" kern="1200"/>
        </a:p>
      </dsp:txBody>
      <dsp:txXfrm>
        <a:off x="44057" y="2002176"/>
        <a:ext cx="6747026" cy="8143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3BCD7-68C8-41D7-ACC1-35D8E5BA8AFD}">
      <dsp:nvSpPr>
        <dsp:cNvPr id="0" name=""/>
        <dsp:cNvSpPr/>
      </dsp:nvSpPr>
      <dsp:spPr>
        <a:xfrm>
          <a:off x="0" y="97774"/>
          <a:ext cx="6911339" cy="9476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qurilish sanoatining resurs salohiyatini o'rganishi hamda resurslar cheklanganligi va vaqt omili sharoitida ulardan oqilona foydalanish yo’llarini aniqlay olish qobiliyatiga ega bo’lishi;</a:t>
          </a:r>
          <a:endParaRPr lang="ru-RU" sz="1800" kern="1200"/>
        </a:p>
      </dsp:txBody>
      <dsp:txXfrm>
        <a:off x="46263" y="144037"/>
        <a:ext cx="6818813" cy="855173"/>
      </dsp:txXfrm>
    </dsp:sp>
    <dsp:sp modelId="{6A51DAB3-C311-40DC-AE3E-986BE747BDCE}">
      <dsp:nvSpPr>
        <dsp:cNvPr id="0" name=""/>
        <dsp:cNvSpPr/>
      </dsp:nvSpPr>
      <dsp:spPr>
        <a:xfrm>
          <a:off x="0" y="1097313"/>
          <a:ext cx="6911339" cy="947699"/>
        </a:xfrm>
        <a:prstGeom prst="roundRect">
          <a:avLst/>
        </a:prstGeom>
        <a:gradFill rotWithShape="0">
          <a:gsLst>
            <a:gs pos="0">
              <a:schemeClr val="accent3">
                <a:hueOff val="-941633"/>
                <a:satOff val="-9305"/>
                <a:lumOff val="-24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-941633"/>
                <a:satOff val="-9305"/>
                <a:lumOff val="-24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qurilishda iqtisodiy islohotlarni chuqurlashtirishning asosiy yo'nalishlari va vazifalarini bilishi; </a:t>
          </a:r>
          <a:endParaRPr lang="ru-RU" sz="1800" kern="1200"/>
        </a:p>
      </dsp:txBody>
      <dsp:txXfrm>
        <a:off x="46263" y="1143576"/>
        <a:ext cx="6818813" cy="855173"/>
      </dsp:txXfrm>
    </dsp:sp>
    <dsp:sp modelId="{FBE39806-4CC6-4077-952A-0E8DB982BC8B}">
      <dsp:nvSpPr>
        <dsp:cNvPr id="0" name=""/>
        <dsp:cNvSpPr/>
      </dsp:nvSpPr>
      <dsp:spPr>
        <a:xfrm>
          <a:off x="0" y="2096853"/>
          <a:ext cx="6911339" cy="947699"/>
        </a:xfrm>
        <a:prstGeom prst="roundRect">
          <a:avLst/>
        </a:prstGeom>
        <a:gradFill rotWithShape="0">
          <a:gsLst>
            <a:gs pos="0">
              <a:schemeClr val="accent3">
                <a:hueOff val="-1883265"/>
                <a:satOff val="-18609"/>
                <a:lumOff val="-490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-1883265"/>
                <a:satOff val="-18609"/>
                <a:lumOff val="-490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qurilishni rejalashtirish, prognozlash, moliyalashtirish va kreditlash hamda iqtisodiyotni boshqaruvning turli darajalarida investitsiyalarni maqsadli rejalashtirish asoslarini o'zlashtirishi.</a:t>
          </a:r>
          <a:endParaRPr lang="ru-RU" sz="1800" kern="1200"/>
        </a:p>
      </dsp:txBody>
      <dsp:txXfrm>
        <a:off x="46263" y="2143116"/>
        <a:ext cx="6818813" cy="8551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85573-F6DD-4790-9402-30DBDA264B79}">
      <dsp:nvSpPr>
        <dsp:cNvPr id="0" name=""/>
        <dsp:cNvSpPr/>
      </dsp:nvSpPr>
      <dsp:spPr>
        <a:xfrm>
          <a:off x="0" y="38429"/>
          <a:ext cx="7924799" cy="992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ishlab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chiqarishi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jarayoniga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kapital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qo‘yilmalar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doiraviy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aylanishining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quyidagi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uchta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bosqichlari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to‘g‘ri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keladi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: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433" y="86862"/>
        <a:ext cx="7827933" cy="895294"/>
      </dsp:txXfrm>
    </dsp:sp>
    <dsp:sp modelId="{5FEB0C41-06FE-4D15-90F3-17BC9B4BA331}">
      <dsp:nvSpPr>
        <dsp:cNvPr id="0" name=""/>
        <dsp:cNvSpPr/>
      </dsp:nvSpPr>
      <dsp:spPr>
        <a:xfrm>
          <a:off x="0" y="1183229"/>
          <a:ext cx="7924799" cy="9921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ishlab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chiqarish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-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asosiy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fondlarni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yaratishning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mahsulot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shakli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sifatida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33" y="1231662"/>
        <a:ext cx="7827933" cy="895294"/>
      </dsp:txXfrm>
    </dsp:sp>
    <dsp:sp modelId="{6F71B33A-EEC2-43E3-AC65-A635F1AABDCA}">
      <dsp:nvSpPr>
        <dsp:cNvPr id="0" name=""/>
        <dsp:cNvSpPr/>
      </dsp:nvSpPr>
      <dsp:spPr>
        <a:xfrm>
          <a:off x="0" y="2328030"/>
          <a:ext cx="7924799" cy="9921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amalga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oshirish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(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realizatsiya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 -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qurilish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mahsulotining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asosiy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fondlarga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aylanishi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shakli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sifatida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33" y="2376463"/>
        <a:ext cx="7827933" cy="895294"/>
      </dsp:txXfrm>
    </dsp:sp>
    <dsp:sp modelId="{86291A40-1B81-4B18-A36C-28F8364B59B1}">
      <dsp:nvSpPr>
        <dsp:cNvPr id="0" name=""/>
        <dsp:cNvSpPr/>
      </dsp:nvSpPr>
      <dsp:spPr>
        <a:xfrm>
          <a:off x="0" y="3472830"/>
          <a:ext cx="7924799" cy="9921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pul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mablag‘larini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kelgusi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mahsulotga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aylantirish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maqsadida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takror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ishlab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chiqarishning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navbatdagi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davri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sikli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tayyorlash</a:t>
          </a:r>
          <a:r>
            <a:rPr lang="uz-Cyrl-UZ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33" y="3521263"/>
        <a:ext cx="7827933" cy="8952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E1AC0-6D4C-4226-B2A9-46F0F43D4015}">
      <dsp:nvSpPr>
        <dsp:cNvPr id="0" name=""/>
        <dsp:cNvSpPr/>
      </dsp:nvSpPr>
      <dsp:spPr>
        <a:xfrm>
          <a:off x="0" y="1328166"/>
          <a:ext cx="8656320" cy="1770888"/>
        </a:xfrm>
        <a:prstGeom prst="notchedRightArrow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77B6B8F8-F231-4D98-9343-5CEB2D2BAE6E}">
      <dsp:nvSpPr>
        <dsp:cNvPr id="0" name=""/>
        <dsp:cNvSpPr/>
      </dsp:nvSpPr>
      <dsp:spPr>
        <a:xfrm>
          <a:off x="1633" y="0"/>
          <a:ext cx="1987770" cy="177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jarayoni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uchta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bosqichga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ajratiladi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: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33" y="0"/>
        <a:ext cx="1987770" cy="1770888"/>
      </dsp:txXfrm>
    </dsp:sp>
    <dsp:sp modelId="{5748AF41-54A1-4392-9EAD-2D09ED25FB8A}">
      <dsp:nvSpPr>
        <dsp:cNvPr id="0" name=""/>
        <dsp:cNvSpPr/>
      </dsp:nvSpPr>
      <dsp:spPr>
        <a:xfrm>
          <a:off x="774158" y="1992248"/>
          <a:ext cx="442722" cy="442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4CF5F-EBD4-4238-8D65-D23936C37556}">
      <dsp:nvSpPr>
        <dsp:cNvPr id="0" name=""/>
        <dsp:cNvSpPr/>
      </dsp:nvSpPr>
      <dsp:spPr>
        <a:xfrm>
          <a:off x="2081462" y="2656332"/>
          <a:ext cx="1841158" cy="177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qurilishga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tayyorgarlik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ishlari</a:t>
          </a:r>
          <a:r>
            <a:rPr lang="en-US" sz="1000" b="0" i="0" kern="1200" dirty="0"/>
            <a:t>;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1462" y="2656332"/>
        <a:ext cx="1841158" cy="1770888"/>
      </dsp:txXfrm>
    </dsp:sp>
    <dsp:sp modelId="{2BF660F8-E66D-4835-8493-2BF6F1DF7597}">
      <dsp:nvSpPr>
        <dsp:cNvPr id="0" name=""/>
        <dsp:cNvSpPr/>
      </dsp:nvSpPr>
      <dsp:spPr>
        <a:xfrm>
          <a:off x="2780680" y="1992248"/>
          <a:ext cx="442722" cy="442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9F39C-4F57-43D8-AAA1-DF90B8809FCB}">
      <dsp:nvSpPr>
        <dsp:cNvPr id="0" name=""/>
        <dsp:cNvSpPr/>
      </dsp:nvSpPr>
      <dsp:spPr>
        <a:xfrm>
          <a:off x="4014678" y="0"/>
          <a:ext cx="1841158" cy="177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2)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qurilish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jarayonining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en-US" sz="1600" b="0" i="0" kern="1200" dirty="0" err="1">
              <a:latin typeface="Times New Roman" pitchFamily="18" charset="0"/>
              <a:cs typeface="Times New Roman" pitchFamily="18" charset="0"/>
            </a:rPr>
            <a:t>o‘zi</a:t>
          </a:r>
          <a:r>
            <a:rPr lang="en-US" sz="1600" b="0" i="0" kern="1200" dirty="0">
              <a:latin typeface="Times New Roman" pitchFamily="18" charset="0"/>
              <a:cs typeface="Times New Roman" pitchFamily="18" charset="0"/>
            </a:rPr>
            <a:t>;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14678" y="0"/>
        <a:ext cx="1841158" cy="1770888"/>
      </dsp:txXfrm>
    </dsp:sp>
    <dsp:sp modelId="{E3EEAFB0-5494-49E3-8346-6F7F652FB055}">
      <dsp:nvSpPr>
        <dsp:cNvPr id="0" name=""/>
        <dsp:cNvSpPr/>
      </dsp:nvSpPr>
      <dsp:spPr>
        <a:xfrm>
          <a:off x="4713897" y="1992248"/>
          <a:ext cx="442722" cy="442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75C2F-7EC4-46FD-B1C4-80ACD5F757AA}">
      <dsp:nvSpPr>
        <dsp:cNvPr id="0" name=""/>
        <dsp:cNvSpPr/>
      </dsp:nvSpPr>
      <dsp:spPr>
        <a:xfrm>
          <a:off x="5947895" y="2656332"/>
          <a:ext cx="1841158" cy="177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Cyrl-U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tayyor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holdagi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qurilish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obyektini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ekspluatatsiyaga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en-US" sz="16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topshirish</a:t>
          </a:r>
          <a:r>
            <a:rPr lang="en-US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7895" y="2656332"/>
        <a:ext cx="1841158" cy="1770888"/>
      </dsp:txXfrm>
    </dsp:sp>
    <dsp:sp modelId="{10A99F19-5EC6-48CC-93DF-9A807C8CBDA9}">
      <dsp:nvSpPr>
        <dsp:cNvPr id="0" name=""/>
        <dsp:cNvSpPr/>
      </dsp:nvSpPr>
      <dsp:spPr>
        <a:xfrm>
          <a:off x="6647113" y="1992248"/>
          <a:ext cx="442722" cy="442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97084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a1b6e560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a1b6e560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e8b782381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e8b782381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8a1b6e560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8a1b6e560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e8b782381_0_1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e8b782381_0_1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8e8b782381_0_1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8e8b782381_0_1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honoteka.org/156-fon-dlja-prezentacii-bezhevyj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s://instapik.ru/fon-dlya-fotoshopa-golubaya-akvare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hyperlink" Target="https://phonoteka.org/2494-fon-dlja-prezentacii-minimalizm-jestetika.html" TargetMode="External"/><Relationship Id="rId9" Type="http://schemas.microsoft.com/office/2007/relationships/diagramDrawing" Target="../diagrams/drawing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8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MAVZU: 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“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Qurilish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iqtisodiyoti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”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fanining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predmeti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ob’ekti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maqsadi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va</a:t>
            </a:r>
            <a:r>
              <a:rPr lang="en-US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</a:rPr>
              <a:t>vazifalari</a:t>
            </a:r>
            <a:endParaRPr sz="24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47" name="Схема 46"/>
          <p:cNvGraphicFramePr/>
          <p:nvPr>
            <p:extLst>
              <p:ext uri="{D42A27DB-BD31-4B8C-83A1-F6EECF244321}">
                <p14:modId xmlns:p14="http://schemas.microsoft.com/office/powerpoint/2010/main" val="2352536026"/>
              </p:ext>
            </p:extLst>
          </p:nvPr>
        </p:nvGraphicFramePr>
        <p:xfrm>
          <a:off x="0" y="1456889"/>
          <a:ext cx="9044940" cy="3458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1525046"/>
              </p:ext>
            </p:extLst>
          </p:nvPr>
        </p:nvGraphicFramePr>
        <p:xfrm>
          <a:off x="243840" y="434340"/>
          <a:ext cx="8656320" cy="4427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525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513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69872" y="337602"/>
            <a:ext cx="2864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Foydalanilgan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adabiyotlar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2572" y="1701582"/>
            <a:ext cx="478368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1.”Qurilish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iqtisodiyoti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”-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D.I.Xalikovich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Toshkent-2019</a:t>
            </a: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2.Ma’ruza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matnlari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3.Wikipedia.uz</a:t>
            </a:r>
            <a:endParaRPr lang="ru-RU" sz="1600" dirty="0"/>
          </a:p>
        </p:txBody>
      </p:sp>
      <p:sp>
        <p:nvSpPr>
          <p:cNvPr id="4" name="AutoShape 2" descr="Taqdimot uchun fon - chiroyli rasmlar (100 fotosurat) • Qiziqarli rasmlar  va pozitivl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Taqdimot uchun fon - chiroyli rasmlar (100 fotosurat) • Qiziqarli rasmlar  va pozitivli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Taqdimot uchun fon - chiroyli rasmlar (100 fotosurat) • Qiziqarli rasmlar  va pozitivli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1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ompyuterning asosiy qurilmal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92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07747278"/>
              </p:ext>
            </p:extLst>
          </p:nvPr>
        </p:nvGraphicFramePr>
        <p:xfrm>
          <a:off x="807720" y="1190328"/>
          <a:ext cx="8054340" cy="3374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40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63202136"/>
              </p:ext>
            </p:extLst>
          </p:nvPr>
        </p:nvGraphicFramePr>
        <p:xfrm>
          <a:off x="594360" y="426244"/>
          <a:ext cx="8031480" cy="4328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ulqog'ozlar,Gulqog'oz ishlab chiqarish. Gulqog'ozlar ulgurji-savd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500" y="961519"/>
            <a:ext cx="53568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Fanning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maqsadi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talabalarning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iqtisodiyoti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qurilishning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takror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jarayoni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kuchlari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rivojlanishidagi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roli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investitsiyalashning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strategiya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taktikasi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chiqarishini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rejalashtirish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boshqarish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sohasidagi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bilimlarga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xo’jalik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amaliyotida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xususan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iqtisodiyotning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tarmoqlarida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yuritgan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taqdirda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ulardan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foydalana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ko’nikmalariga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bo’lishini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ta’milashdan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Bino va inshootlar qurilish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124968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7760" y="229880"/>
            <a:ext cx="68656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Fanning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vazifalari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quyidagilardan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Talabalarning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34839386"/>
              </p:ext>
            </p:extLst>
          </p:nvPr>
        </p:nvGraphicFramePr>
        <p:xfrm>
          <a:off x="1211580" y="1656188"/>
          <a:ext cx="6835140" cy="2915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79953704"/>
              </p:ext>
            </p:extLst>
          </p:nvPr>
        </p:nvGraphicFramePr>
        <p:xfrm>
          <a:off x="1363980" y="1170592"/>
          <a:ext cx="6911340" cy="314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1232922"/>
            <a:ext cx="6934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mutaxassis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ham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xo’jalik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yurituvchi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sub’ektlar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darajasida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investitsiya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siyosati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sohasidagi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ustuvor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yo'nalishlarni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to’g’ri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tushunishi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bilishi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ilmiy-texnik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taraqqiyot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resurslardan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menejment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tadbirkorlik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biznesning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yutuqlari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bog'liq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qurilishga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kapitalni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investitsiyalash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chiqarishni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kengaytirish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rekonstruksiya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turdagi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texnika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texnologiyalarni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yaratish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chiqarishga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joriy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muhimdir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iqtisodiyotni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boshqaruvning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darajalarida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chiqilgan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variantlari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investitsion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qarorlar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iqtisodiy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loyihalar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samaradorligini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tanlash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baholash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usullarini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bilishi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29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029200" y="625048"/>
            <a:ext cx="3863340" cy="341465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4300" y="625048"/>
            <a:ext cx="4427220" cy="3520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746492"/>
            <a:ext cx="41148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Mulkning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rivojlantirish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xo’jalik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yurituvchi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sub’ektlarning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rolini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oshirish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investitsion-qurilish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jarayonlarini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nomarkazsizlashtirish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tamoyili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qo’yilmalarning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tarkibini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sezilarli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darajada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o’zgartirdi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investitsiyalarining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darajasi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korxonalar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aholi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shirkatning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faolligini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oshirishga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investitsiyalarning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hajmida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byudjet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mablag’lari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ulushi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uchdan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qismdan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korxonalar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mablag’lari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bank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kreditlari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aholi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mablag’lari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xorijiy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investorlar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hisobiga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to’g’ri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9700" y="941993"/>
            <a:ext cx="35890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Iqtisodiyotga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horijiy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investitsiyalarni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jalb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strategiyasi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qo’llash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taktikasi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diqqatga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sazovordir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ustuvor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sohalarga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tarmoqlariga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investitsiya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kiritmoqda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ilovalari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geografiyasi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kengaymoqda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7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86891186"/>
              </p:ext>
            </p:extLst>
          </p:nvPr>
        </p:nvGraphicFramePr>
        <p:xfrm>
          <a:off x="685800" y="205740"/>
          <a:ext cx="7924800" cy="4503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60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Project Management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BB831"/>
      </a:accent1>
      <a:accent2>
        <a:srgbClr val="FB8569"/>
      </a:accent2>
      <a:accent3>
        <a:srgbClr val="FB569C"/>
      </a:accent3>
      <a:accent4>
        <a:srgbClr val="E850E0"/>
      </a:accent4>
      <a:accent5>
        <a:srgbClr val="8225E2"/>
      </a:accent5>
      <a:accent6>
        <a:srgbClr val="9C27B0"/>
      </a:accent6>
      <a:hlink>
        <a:srgbClr val="FBB8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656</Words>
  <Application>Microsoft Office PowerPoint</Application>
  <PresentationFormat>Экран (16:9)</PresentationFormat>
  <Paragraphs>33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Times New Roman</vt:lpstr>
      <vt:lpstr>Roboto</vt:lpstr>
      <vt:lpstr>Segoe UI Black</vt:lpstr>
      <vt:lpstr>Fira Sans Extra Condensed Medium</vt:lpstr>
      <vt:lpstr>Project Management Infographics by Slidesgo</vt:lpstr>
      <vt:lpstr>MAVZU: “Qurilish iqtisodiyoti” fanining predmeti, ob’ekti, maqsadi va vazifalari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</dc:title>
  <dc:creator>M313</dc:creator>
  <cp:lastModifiedBy>Nig'monxo'ja Najimov</cp:lastModifiedBy>
  <cp:revision>70</cp:revision>
  <dcterms:modified xsi:type="dcterms:W3CDTF">2024-06-22T09:13:42Z</dcterms:modified>
</cp:coreProperties>
</file>