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317" r:id="rId4"/>
    <p:sldId id="318" r:id="rId5"/>
    <p:sldId id="258" r:id="rId6"/>
    <p:sldId id="259" r:id="rId7"/>
    <p:sldId id="260" r:id="rId8"/>
    <p:sldId id="261" r:id="rId9"/>
    <p:sldId id="314" r:id="rId10"/>
    <p:sldId id="316" r:id="rId11"/>
    <p:sldId id="319" r:id="rId12"/>
    <p:sldId id="32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67079-021F-40BF-BB4A-18708156A262}" type="doc">
      <dgm:prSet loTypeId="urn:microsoft.com/office/officeart/2005/8/layout/h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651C6F7-65F9-4A72-A684-B5666502E655}">
      <dgm:prSet custT="1"/>
      <dgm:spPr/>
      <dgm:t>
        <a:bodyPr/>
        <a:lstStyle/>
        <a:p>
          <a:pPr algn="ctr"/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osti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ishlaridir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Ushbu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davomida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kommunikatsiyalar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kelajakdagi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binoga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keltiriladi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poydevor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chuquri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qaziladi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poydevor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qo‘yiladi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shuningdek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podvalning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gidroizolyatsiyasini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chiqaradilar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qavat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darajasidan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past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bo‘lgan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hamma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narsa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bosqichida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oshiriladi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2397B-5130-4C83-B659-CC8108CB4A24}" type="parTrans" cxnId="{53046DD7-64A8-4ADF-B7FA-5C45FC673E61}">
      <dgm:prSet/>
      <dgm:spPr/>
      <dgm:t>
        <a:bodyPr/>
        <a:lstStyle/>
        <a:p>
          <a:endParaRPr lang="ru-RU"/>
        </a:p>
      </dgm:t>
    </dgm:pt>
    <dgm:pt modelId="{70AD69B6-3714-4194-AC5B-0C644ADB6333}" type="sibTrans" cxnId="{53046DD7-64A8-4ADF-B7FA-5C45FC673E61}">
      <dgm:prSet/>
      <dgm:spPr/>
      <dgm:t>
        <a:bodyPr/>
        <a:lstStyle/>
        <a:p>
          <a:endParaRPr lang="ru-RU"/>
        </a:p>
      </dgm:t>
    </dgm:pt>
    <dgm:pt modelId="{13281EEC-39A6-4530-85D6-85261889DFBD}">
      <dgm:prSet phldrT="[Текст]" custT="1"/>
      <dgm:spPr/>
      <dgm:t>
        <a:bodyPr/>
        <a:lstStyle/>
        <a:p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umumiy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montaj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bo‘linadi</a:t>
          </a:r>
          <a:r>
            <a:rPr lang="en-US" sz="3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16C1E-9456-411E-BD79-467FE727EAEC}" type="sibTrans" cxnId="{B8D2BB37-05F5-4C22-981C-853675381492}">
      <dgm:prSet/>
      <dgm:spPr/>
      <dgm:t>
        <a:bodyPr/>
        <a:lstStyle/>
        <a:p>
          <a:endParaRPr lang="ru-RU"/>
        </a:p>
      </dgm:t>
    </dgm:pt>
    <dgm:pt modelId="{8EEE359B-E9FD-431C-9182-13DE70404AFA}" type="parTrans" cxnId="{B8D2BB37-05F5-4C22-981C-853675381492}">
      <dgm:prSet/>
      <dgm:spPr/>
      <dgm:t>
        <a:bodyPr/>
        <a:lstStyle/>
        <a:p>
          <a:endParaRPr lang="ru-RU"/>
        </a:p>
      </dgm:t>
    </dgm:pt>
    <dgm:pt modelId="{0087EA8D-76D6-486C-A54B-E9AABAADD6F3}">
      <dgm:prSet custT="1"/>
      <dgm:spPr/>
      <dgm:t>
        <a:bodyPr/>
        <a:lstStyle/>
        <a:p>
          <a:pPr algn="ctr"/>
          <a:r>
            <a:rPr lang="en-US" sz="2000" b="1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sz="2000" b="1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yerdan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yuqorida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joylashgan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Binoning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butun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qismini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o‘rnatishni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ichiga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oladi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Agar bino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paneli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panelli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konstruktsiyalarni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Agar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g‘isht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u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holda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duvarcılık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agar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yog‘och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log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uyni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Bunga parallel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ravishda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kommunikatsiyalar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o‘rnatiladi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Bular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suv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ta’minoti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isitish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ta’minoti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shamollatish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boshqalar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deb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ataladigan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hamma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narsa</a:t>
          </a:r>
          <a:r>
            <a:rPr lang="en-US" sz="2000" b="0" i="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0794B-2C74-441A-9EFB-81675B2CD533}" type="parTrans" cxnId="{B4D4A35D-408B-48C1-A1EA-4A73019B45D1}">
      <dgm:prSet/>
      <dgm:spPr/>
      <dgm:t>
        <a:bodyPr/>
        <a:lstStyle/>
        <a:p>
          <a:endParaRPr lang="ru-RU"/>
        </a:p>
      </dgm:t>
    </dgm:pt>
    <dgm:pt modelId="{D9D9F487-5973-4C4B-8173-FA3F265CB208}" type="sibTrans" cxnId="{B4D4A35D-408B-48C1-A1EA-4A73019B45D1}">
      <dgm:prSet/>
      <dgm:spPr/>
      <dgm:t>
        <a:bodyPr/>
        <a:lstStyle/>
        <a:p>
          <a:endParaRPr lang="ru-RU"/>
        </a:p>
      </dgm:t>
    </dgm:pt>
    <dgm:pt modelId="{51F3CB25-05D6-4260-9439-6D212CF30D52}" type="pres">
      <dgm:prSet presAssocID="{CBF67079-021F-40BF-BB4A-18708156A262}" presName="composite" presStyleCnt="0">
        <dgm:presLayoutVars>
          <dgm:chMax val="1"/>
          <dgm:dir/>
          <dgm:resizeHandles val="exact"/>
        </dgm:presLayoutVars>
      </dgm:prSet>
      <dgm:spPr/>
    </dgm:pt>
    <dgm:pt modelId="{B260795D-5B38-438A-B9C9-41FF4507F74A}" type="pres">
      <dgm:prSet presAssocID="{13281EEC-39A6-4530-85D6-85261889DFBD}" presName="roof" presStyleLbl="dkBgShp" presStyleIdx="0" presStyleCnt="2" custScaleY="38290" custLinFactNeighborY="-19188"/>
      <dgm:spPr/>
    </dgm:pt>
    <dgm:pt modelId="{C925077A-785F-420E-AAE8-E4147AE32ABA}" type="pres">
      <dgm:prSet presAssocID="{13281EEC-39A6-4530-85D6-85261889DFBD}" presName="pillars" presStyleCnt="0"/>
      <dgm:spPr/>
    </dgm:pt>
    <dgm:pt modelId="{9AC14A57-1EF6-4622-8BAB-B3461D10764F}" type="pres">
      <dgm:prSet presAssocID="{13281EEC-39A6-4530-85D6-85261889DFBD}" presName="pillar1" presStyleLbl="node1" presStyleIdx="0" presStyleCnt="2" custScaleY="64818" custLinFactNeighborY="-39464">
        <dgm:presLayoutVars>
          <dgm:bulletEnabled val="1"/>
        </dgm:presLayoutVars>
      </dgm:prSet>
      <dgm:spPr/>
    </dgm:pt>
    <dgm:pt modelId="{BF58A452-79D0-4CD9-B8D1-A75F05D62E59}" type="pres">
      <dgm:prSet presAssocID="{0087EA8D-76D6-486C-A54B-E9AABAADD6F3}" presName="pillarX" presStyleLbl="node1" presStyleIdx="1" presStyleCnt="2" custScaleY="65045" custLinFactNeighborY="-39989">
        <dgm:presLayoutVars>
          <dgm:bulletEnabled val="1"/>
        </dgm:presLayoutVars>
      </dgm:prSet>
      <dgm:spPr/>
    </dgm:pt>
    <dgm:pt modelId="{D7C03C65-1F22-4676-839D-96184256171E}" type="pres">
      <dgm:prSet presAssocID="{13281EEC-39A6-4530-85D6-85261889DFBD}" presName="base" presStyleLbl="dkBgShp" presStyleIdx="1" presStyleCnt="2"/>
      <dgm:spPr/>
    </dgm:pt>
  </dgm:ptLst>
  <dgm:cxnLst>
    <dgm:cxn modelId="{4BA9B127-2476-4BC2-A6A2-45A46F71B667}" type="presOf" srcId="{13281EEC-39A6-4530-85D6-85261889DFBD}" destId="{B260795D-5B38-438A-B9C9-41FF4507F74A}" srcOrd="0" destOrd="0" presId="urn:microsoft.com/office/officeart/2005/8/layout/hList3"/>
    <dgm:cxn modelId="{00B6542E-A7A4-407A-A2DF-28529069C45C}" type="presOf" srcId="{0087EA8D-76D6-486C-A54B-E9AABAADD6F3}" destId="{BF58A452-79D0-4CD9-B8D1-A75F05D62E59}" srcOrd="0" destOrd="0" presId="urn:microsoft.com/office/officeart/2005/8/layout/hList3"/>
    <dgm:cxn modelId="{B8D2BB37-05F5-4C22-981C-853675381492}" srcId="{CBF67079-021F-40BF-BB4A-18708156A262}" destId="{13281EEC-39A6-4530-85D6-85261889DFBD}" srcOrd="0" destOrd="0" parTransId="{8EEE359B-E9FD-431C-9182-13DE70404AFA}" sibTransId="{50316C1E-9456-411E-BD79-467FE727EAEC}"/>
    <dgm:cxn modelId="{B4D4A35D-408B-48C1-A1EA-4A73019B45D1}" srcId="{13281EEC-39A6-4530-85D6-85261889DFBD}" destId="{0087EA8D-76D6-486C-A54B-E9AABAADD6F3}" srcOrd="1" destOrd="0" parTransId="{3A80794B-2C74-441A-9EFB-81675B2CD533}" sibTransId="{D9D9F487-5973-4C4B-8173-FA3F265CB208}"/>
    <dgm:cxn modelId="{7E397EA8-CECD-47C1-A0B3-432BDDA7BE2E}" type="presOf" srcId="{6651C6F7-65F9-4A72-A684-B5666502E655}" destId="{9AC14A57-1EF6-4622-8BAB-B3461D10764F}" srcOrd="0" destOrd="0" presId="urn:microsoft.com/office/officeart/2005/8/layout/hList3"/>
    <dgm:cxn modelId="{03A9A2AB-9AA7-4249-8EAF-5E70D48EC568}" type="presOf" srcId="{CBF67079-021F-40BF-BB4A-18708156A262}" destId="{51F3CB25-05D6-4260-9439-6D212CF30D52}" srcOrd="0" destOrd="0" presId="urn:microsoft.com/office/officeart/2005/8/layout/hList3"/>
    <dgm:cxn modelId="{53046DD7-64A8-4ADF-B7FA-5C45FC673E61}" srcId="{13281EEC-39A6-4530-85D6-85261889DFBD}" destId="{6651C6F7-65F9-4A72-A684-B5666502E655}" srcOrd="0" destOrd="0" parTransId="{6FD2397B-5130-4C83-B659-CC8108CB4A24}" sibTransId="{70AD69B6-3714-4194-AC5B-0C644ADB6333}"/>
    <dgm:cxn modelId="{DBCB3D4A-7A9B-4CDB-9CA1-E0AEB306B443}" type="presParOf" srcId="{51F3CB25-05D6-4260-9439-6D212CF30D52}" destId="{B260795D-5B38-438A-B9C9-41FF4507F74A}" srcOrd="0" destOrd="0" presId="urn:microsoft.com/office/officeart/2005/8/layout/hList3"/>
    <dgm:cxn modelId="{61BA6EA0-99DB-4950-A5D6-6BE272CDA209}" type="presParOf" srcId="{51F3CB25-05D6-4260-9439-6D212CF30D52}" destId="{C925077A-785F-420E-AAE8-E4147AE32ABA}" srcOrd="1" destOrd="0" presId="urn:microsoft.com/office/officeart/2005/8/layout/hList3"/>
    <dgm:cxn modelId="{C3C36AE2-28B0-4627-AD05-D385C22D22B9}" type="presParOf" srcId="{C925077A-785F-420E-AAE8-E4147AE32ABA}" destId="{9AC14A57-1EF6-4622-8BAB-B3461D10764F}" srcOrd="0" destOrd="0" presId="urn:microsoft.com/office/officeart/2005/8/layout/hList3"/>
    <dgm:cxn modelId="{89E27F1D-8BAC-4094-99AD-6461678FCE94}" type="presParOf" srcId="{C925077A-785F-420E-AAE8-E4147AE32ABA}" destId="{BF58A452-79D0-4CD9-B8D1-A75F05D62E59}" srcOrd="1" destOrd="0" presId="urn:microsoft.com/office/officeart/2005/8/layout/hList3"/>
    <dgm:cxn modelId="{F7DE4A2C-8A2E-46CE-A33E-F983237FCDF1}" type="presParOf" srcId="{51F3CB25-05D6-4260-9439-6D212CF30D52}" destId="{D7C03C65-1F22-4676-839D-961842561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67079-021F-40BF-BB4A-18708156A262}" type="doc">
      <dgm:prSet loTypeId="urn:microsoft.com/office/officeart/2005/8/layout/h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AADBCC-FB03-427D-9A3E-324B6329E32B}">
      <dgm:prSet custT="1"/>
      <dgm:spPr/>
      <dgm:t>
        <a:bodyPr/>
        <a:lstStyle/>
        <a:p>
          <a:pPr algn="ctr"/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uchinchi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yakuniy</a:t>
          </a:r>
          <a:r>
            <a:rPr lang="en-US" sz="20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uchinchi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oxirgi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yakunlanmoqda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Fasad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tartibga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keltiriladi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bo‘yash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gipslash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materiallar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bezash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Ayni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paytda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kvartiralarda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eshiklar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derazalar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boshqalarni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olib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borilmoqda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turlari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o‘rtasidagi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muvofiqlashtirish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unutmang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osti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davrida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aloqalarni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oshirish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osonroq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sanitariya-tesisat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elektr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jihozlarini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bezatishdan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oldin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vaqtincha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o‘rnating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hokazo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sifatga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erishish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ishchilarning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professional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tarzda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to‘liq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o‘zaro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hamkorligini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bosqichlarini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kuzatish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rejalashtirish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smetalarni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muvofiqlashtirish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bajarish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maksimal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xavfsizligi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ishonchliligini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ta’minlashni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Ushbu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majburiy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talablarga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qilmaslik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oqibatlari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katta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muammolar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ishlarini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tayyorlash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to‘g‘ridan-to‘g‘ri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bajarish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faqat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haqiqiy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professionallar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shug‘ullanishi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Bizning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tajribali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quruvchilar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montajchilar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jamoamiz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doim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sizga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ko‘rsatishga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tayyor</a:t>
          </a:r>
          <a:r>
            <a:rPr lang="en-US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56549-5A07-4B07-BEF0-72D1B8377A43}" type="parTrans" cxnId="{B434B0BB-DF31-48AC-BCA6-1A47382869B4}">
      <dgm:prSet/>
      <dgm:spPr/>
      <dgm:t>
        <a:bodyPr/>
        <a:lstStyle/>
        <a:p>
          <a:endParaRPr lang="ru-RU"/>
        </a:p>
      </dgm:t>
    </dgm:pt>
    <dgm:pt modelId="{33A316BD-A7F0-422B-A24A-2BCAF440FB75}" type="sibTrans" cxnId="{B434B0BB-DF31-48AC-BCA6-1A47382869B4}">
      <dgm:prSet/>
      <dgm:spPr/>
      <dgm:t>
        <a:bodyPr/>
        <a:lstStyle/>
        <a:p>
          <a:endParaRPr lang="ru-RU"/>
        </a:p>
      </dgm:t>
    </dgm:pt>
    <dgm:pt modelId="{13281EEC-39A6-4530-85D6-85261889DFBD}">
      <dgm:prSet phldrT="[Текст]" custT="1"/>
      <dgm:spPr/>
      <dgm:t>
        <a:bodyPr/>
        <a:lstStyle/>
        <a:p>
          <a:endParaRPr lang="ru-RU" sz="40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16C1E-9456-411E-BD79-467FE727EAEC}" type="sibTrans" cxnId="{B8D2BB37-05F5-4C22-981C-853675381492}">
      <dgm:prSet/>
      <dgm:spPr/>
      <dgm:t>
        <a:bodyPr/>
        <a:lstStyle/>
        <a:p>
          <a:endParaRPr lang="ru-RU"/>
        </a:p>
      </dgm:t>
    </dgm:pt>
    <dgm:pt modelId="{8EEE359B-E9FD-431C-9182-13DE70404AFA}" type="parTrans" cxnId="{B8D2BB37-05F5-4C22-981C-853675381492}">
      <dgm:prSet/>
      <dgm:spPr/>
      <dgm:t>
        <a:bodyPr/>
        <a:lstStyle/>
        <a:p>
          <a:endParaRPr lang="ru-RU"/>
        </a:p>
      </dgm:t>
    </dgm:pt>
    <dgm:pt modelId="{51F3CB25-05D6-4260-9439-6D212CF30D52}" type="pres">
      <dgm:prSet presAssocID="{CBF67079-021F-40BF-BB4A-18708156A262}" presName="composite" presStyleCnt="0">
        <dgm:presLayoutVars>
          <dgm:chMax val="1"/>
          <dgm:dir/>
          <dgm:resizeHandles val="exact"/>
        </dgm:presLayoutVars>
      </dgm:prSet>
      <dgm:spPr/>
    </dgm:pt>
    <dgm:pt modelId="{B260795D-5B38-438A-B9C9-41FF4507F74A}" type="pres">
      <dgm:prSet presAssocID="{13281EEC-39A6-4530-85D6-85261889DFBD}" presName="roof" presStyleLbl="dkBgShp" presStyleIdx="0" presStyleCnt="2" custScaleY="38290" custLinFactNeighborY="-19188"/>
      <dgm:spPr/>
    </dgm:pt>
    <dgm:pt modelId="{C925077A-785F-420E-AAE8-E4147AE32ABA}" type="pres">
      <dgm:prSet presAssocID="{13281EEC-39A6-4530-85D6-85261889DFBD}" presName="pillars" presStyleCnt="0"/>
      <dgm:spPr/>
    </dgm:pt>
    <dgm:pt modelId="{9AC14A57-1EF6-4622-8BAB-B3461D10764F}" type="pres">
      <dgm:prSet presAssocID="{13281EEC-39A6-4530-85D6-85261889DFBD}" presName="pillar1" presStyleLbl="node1" presStyleIdx="0" presStyleCnt="1" custScaleY="94406" custLinFactNeighborY="-43070">
        <dgm:presLayoutVars>
          <dgm:bulletEnabled val="1"/>
        </dgm:presLayoutVars>
      </dgm:prSet>
      <dgm:spPr/>
    </dgm:pt>
    <dgm:pt modelId="{D7C03C65-1F22-4676-839D-96184256171E}" type="pres">
      <dgm:prSet presAssocID="{13281EEC-39A6-4530-85D6-85261889DFBD}" presName="base" presStyleLbl="dkBgShp" presStyleIdx="1" presStyleCnt="2"/>
      <dgm:spPr/>
    </dgm:pt>
  </dgm:ptLst>
  <dgm:cxnLst>
    <dgm:cxn modelId="{4BA9B127-2476-4BC2-A6A2-45A46F71B667}" type="presOf" srcId="{13281EEC-39A6-4530-85D6-85261889DFBD}" destId="{B260795D-5B38-438A-B9C9-41FF4507F74A}" srcOrd="0" destOrd="0" presId="urn:microsoft.com/office/officeart/2005/8/layout/hList3"/>
    <dgm:cxn modelId="{B8D2BB37-05F5-4C22-981C-853675381492}" srcId="{CBF67079-021F-40BF-BB4A-18708156A262}" destId="{13281EEC-39A6-4530-85D6-85261889DFBD}" srcOrd="0" destOrd="0" parTransId="{8EEE359B-E9FD-431C-9182-13DE70404AFA}" sibTransId="{50316C1E-9456-411E-BD79-467FE727EAEC}"/>
    <dgm:cxn modelId="{03A9A2AB-9AA7-4249-8EAF-5E70D48EC568}" type="presOf" srcId="{CBF67079-021F-40BF-BB4A-18708156A262}" destId="{51F3CB25-05D6-4260-9439-6D212CF30D52}" srcOrd="0" destOrd="0" presId="urn:microsoft.com/office/officeart/2005/8/layout/hList3"/>
    <dgm:cxn modelId="{B434B0BB-DF31-48AC-BCA6-1A47382869B4}" srcId="{13281EEC-39A6-4530-85D6-85261889DFBD}" destId="{D6AADBCC-FB03-427D-9A3E-324B6329E32B}" srcOrd="0" destOrd="0" parTransId="{1AC56549-5A07-4B07-BEF0-72D1B8377A43}" sibTransId="{33A316BD-A7F0-422B-A24A-2BCAF440FB75}"/>
    <dgm:cxn modelId="{D8384DE1-D151-469A-B6BF-3769B3A09468}" type="presOf" srcId="{D6AADBCC-FB03-427D-9A3E-324B6329E32B}" destId="{9AC14A57-1EF6-4622-8BAB-B3461D10764F}" srcOrd="0" destOrd="0" presId="urn:microsoft.com/office/officeart/2005/8/layout/hList3"/>
    <dgm:cxn modelId="{DBCB3D4A-7A9B-4CDB-9CA1-E0AEB306B443}" type="presParOf" srcId="{51F3CB25-05D6-4260-9439-6D212CF30D52}" destId="{B260795D-5B38-438A-B9C9-41FF4507F74A}" srcOrd="0" destOrd="0" presId="urn:microsoft.com/office/officeart/2005/8/layout/hList3"/>
    <dgm:cxn modelId="{61BA6EA0-99DB-4950-A5D6-6BE272CDA209}" type="presParOf" srcId="{51F3CB25-05D6-4260-9439-6D212CF30D52}" destId="{C925077A-785F-420E-AAE8-E4147AE32ABA}" srcOrd="1" destOrd="0" presId="urn:microsoft.com/office/officeart/2005/8/layout/hList3"/>
    <dgm:cxn modelId="{C3C36AE2-28B0-4627-AD05-D385C22D22B9}" type="presParOf" srcId="{C925077A-785F-420E-AAE8-E4147AE32ABA}" destId="{9AC14A57-1EF6-4622-8BAB-B3461D10764F}" srcOrd="0" destOrd="0" presId="urn:microsoft.com/office/officeart/2005/8/layout/hList3"/>
    <dgm:cxn modelId="{F7DE4A2C-8A2E-46CE-A33E-F983237FCDF1}" type="presParOf" srcId="{51F3CB25-05D6-4260-9439-6D212CF30D52}" destId="{D7C03C65-1F22-4676-839D-961842561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795D-5B38-438A-B9C9-41FF4507F74A}">
      <dsp:nvSpPr>
        <dsp:cNvPr id="0" name=""/>
        <dsp:cNvSpPr/>
      </dsp:nvSpPr>
      <dsp:spPr>
        <a:xfrm>
          <a:off x="0" y="0"/>
          <a:ext cx="12192000" cy="787778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umumiy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montaj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bo‘linadi</a:t>
          </a:r>
          <a:r>
            <a:rPr lang="en-US" sz="3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0" cy="787778"/>
      </dsp:txXfrm>
    </dsp:sp>
    <dsp:sp modelId="{9AC14A57-1EF6-4622-8BAB-B3461D10764F}">
      <dsp:nvSpPr>
        <dsp:cNvPr id="0" name=""/>
        <dsp:cNvSpPr/>
      </dsp:nvSpPr>
      <dsp:spPr>
        <a:xfrm>
          <a:off x="0" y="794962"/>
          <a:ext cx="6095999" cy="280048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osti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ishlaridir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Ushbu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davomida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kommunikatsiyalar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kelajakdagi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binoga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keltiriladi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poydevor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chuquri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qaziladi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poydevor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qo‘yiladi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shuningdek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podvalning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gidroizolyatsiyasini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chiqaradilar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qavat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darajasidan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past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bo‘lgan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hamma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narsa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bosqichida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oshiriladi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4962"/>
        <a:ext cx="6095999" cy="2800487"/>
      </dsp:txXfrm>
    </dsp:sp>
    <dsp:sp modelId="{BF58A452-79D0-4CD9-B8D1-A75F05D62E59}">
      <dsp:nvSpPr>
        <dsp:cNvPr id="0" name=""/>
        <dsp:cNvSpPr/>
      </dsp:nvSpPr>
      <dsp:spPr>
        <a:xfrm>
          <a:off x="6096000" y="767376"/>
          <a:ext cx="6095999" cy="28102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sz="2000" b="1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ikkinchi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yerdan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yuqorida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joylashgan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Binoning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butun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qismini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o‘rnatishni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ichiga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oladi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Agar bino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paneli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panelli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konstruktsiyalarni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Agar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g‘isht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u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holda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duvarcılık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agar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yog‘och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bo‘lsa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log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uyni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Bunga parallel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ravishda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kommunikatsiyalar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o‘rnatiladi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Bular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suv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ta’minoti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isitish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elektr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ta’minoti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shamollatish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boshqalar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Ya’ni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deb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ataladigan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hamma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narsa</a:t>
          </a:r>
          <a:r>
            <a:rPr lang="en-US" sz="2000" b="0" i="0" u="none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00" y="767376"/>
        <a:ext cx="6095999" cy="2810295"/>
      </dsp:txXfrm>
    </dsp:sp>
    <dsp:sp modelId="{D7C03C65-1F22-4676-839D-96184256171E}">
      <dsp:nvSpPr>
        <dsp:cNvPr id="0" name=""/>
        <dsp:cNvSpPr/>
      </dsp:nvSpPr>
      <dsp:spPr>
        <a:xfrm>
          <a:off x="0" y="6060534"/>
          <a:ext cx="12192000" cy="480060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795D-5B38-438A-B9C9-41FF4507F74A}">
      <dsp:nvSpPr>
        <dsp:cNvPr id="0" name=""/>
        <dsp:cNvSpPr/>
      </dsp:nvSpPr>
      <dsp:spPr>
        <a:xfrm>
          <a:off x="0" y="0"/>
          <a:ext cx="12192000" cy="787778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0" cy="787778"/>
      </dsp:txXfrm>
    </dsp:sp>
    <dsp:sp modelId="{9AC14A57-1EF6-4622-8BAB-B3461D10764F}">
      <dsp:nvSpPr>
        <dsp:cNvPr id="0" name=""/>
        <dsp:cNvSpPr/>
      </dsp:nvSpPr>
      <dsp:spPr>
        <a:xfrm>
          <a:off x="0" y="0"/>
          <a:ext cx="12192000" cy="407884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uchinchi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yakuniy</a:t>
          </a:r>
          <a:r>
            <a:rPr lang="en-US" sz="20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endParaRPr lang="en-US" sz="2000" b="1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uchinchi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oxirgi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yakunlanmoqda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Fasad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tartibga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keltiriladi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bo‘yash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gipslash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maxsus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materiallar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bezash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Ayni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paytda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kvartiralarda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eshiklar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derazalar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boshqalarni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o‘rnatish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olib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borilmoqda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turlari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o‘rtasidagi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muvofiqlashtirish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unutmang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osti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davrida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aloqalarni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oshirish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osonroq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sanitariya-tesisat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elektr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jihozlarini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bezatishdan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oldin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vaqtincha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o‘rnating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hokazo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sifatga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erishish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ishchilarning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professional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tarzda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to‘liq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o‘zaro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hamkorligini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bosqichlarini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kuzatish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rejalashtirish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smetalarni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aniq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barcha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muvofiqlashtirish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bajarish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maksimal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xavfsizligi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ishonchliligini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ta’minlashni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Ushbu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majburiy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talablarga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rioya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qilmaslik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oqibatlari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katta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muammolar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qurilish-montaj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ishlarini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tayyorlash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to‘g‘ridan-to‘g‘ri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bajarish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faqat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haqiqiy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professionallar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shug‘ullanishi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kerak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Bizning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tajribali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quruvchilar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montajchilar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jamoamiz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doim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sizga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malakali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ko‘rsatishga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tayyor</a:t>
          </a:r>
          <a:r>
            <a:rPr lang="en-US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0" cy="4078848"/>
      </dsp:txXfrm>
    </dsp:sp>
    <dsp:sp modelId="{D7C03C65-1F22-4676-839D-96184256171E}">
      <dsp:nvSpPr>
        <dsp:cNvPr id="0" name=""/>
        <dsp:cNvSpPr/>
      </dsp:nvSpPr>
      <dsp:spPr>
        <a:xfrm>
          <a:off x="0" y="6060534"/>
          <a:ext cx="12192000" cy="480060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489F-9957-455C-8DBC-00DA32840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E22505-8FCF-47C3-B2B0-E1909A94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1353D-E8CE-4B72-A7AD-8AA84748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518C7-8CFA-4703-91D0-8654F95E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A7287-C22D-426E-80E0-A291EDB0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CA540-78C6-4CC6-BC3E-C3703F64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6BCC-6BB2-4C5F-B616-0C3FF981C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8BE4B-1AEC-4C6C-9D6F-0799388A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90F98-754D-4B26-8062-A84B554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05448-3F3F-4214-8982-F168BA81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4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2EE4D-F30F-4450-BC60-29653DC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CFDDEC-C333-403D-96FD-99A6B660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62D01-6C2C-4962-B97C-10BC3737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6D176-C6F4-4B42-B5ED-6ACBF840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9AF72-FD89-4A46-BABE-193F83FC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8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7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4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4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8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38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CC1CE-8EB3-4742-A772-F2472402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306E6-12E5-4EF6-8B92-9A9B6DBA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332E3-558A-4457-B280-63793E72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3DB00-3408-4B66-B7EF-9DCBFBDD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E7571-FBB0-41EC-8180-E4A53A17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3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0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9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77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9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2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91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B4BB3-A96D-488D-B561-C1CEA69A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F1815-70B9-43D0-A72C-E013BDF9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89CA1-C5CE-4CEC-A9CA-8F040CBF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9C9F2-9411-4FE6-8A5D-24746CBE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85EBA-1617-4ED2-AC81-99266833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3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49F31-8F61-4A11-AA13-EC94DFD2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5AFDB-737E-43DB-B8F0-0F97679F5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4857B3-7185-43C5-B32B-BC4E418D0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10AD2-7BC5-46CD-9A9E-0AD0283D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B3B33A-A480-4C03-B9D3-80812B6D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BC9CC-90BE-445A-B56E-F96A42BD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45CFF-8A09-4ACB-BAFE-E48BFFFA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1B736-C496-4FCA-8E4B-E79FDC891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9A99B-5899-40C2-B48A-D28531604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BD575-303D-4BBF-B6D3-F6876F321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7E08A1-A1AE-474B-9FB5-66B332FB5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C6DD74-D90B-46EC-8D73-7DD02BF9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C3D5D6-C622-49DC-A91C-640A11A5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EB1106-7148-4661-8BFD-FAC29D3C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9A990-602F-45AC-B8DD-8CAA5651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F59CE5-94A9-4D19-93E6-9BB783B2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FD9CA1-4252-402B-AAB6-91683BE2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523F2-1057-4F1D-BF5E-C44B098C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B7B1AC-42B0-451F-948D-16BF037D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DF29FE-DBE4-46D4-AA24-0DD210EA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0E4F3-8B6B-4638-B8BF-6CCD5283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A21C2-508A-49F8-A09D-E3489694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C4C7F-D894-471B-ACB5-6C94B8F8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54640C-E52B-4F63-8611-9D0DA515D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CD40A-73F0-4C48-B5EB-76DF78A5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1A4D4-C8E5-4781-A935-21DDE5A8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95C9D-D007-4C7B-A579-B0295E80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5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4AC1B-28DC-445E-AA1A-58D351B1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AE0BF3-E46B-4B5C-BC95-EA107EB19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7DC4C-0B60-4108-B8F0-566BD16D3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130EE-5163-430B-BAEE-CD187264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948D3D-D337-4BB0-A5D5-EEBD2695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BEB51E-8D47-4D0E-A329-8301B18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7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E24FA-35C6-494E-8495-866B93AD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96464F-0773-4DA9-8A21-F0F97503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B8FC9-B342-459D-A797-9895206E6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96B9-0435-4920-99DF-2D7BB1E43580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C0369-1BA9-4A66-A040-A2E074FDB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B4726-E70E-4EB2-A7AA-157F5ABCD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2980-22C5-406B-962A-8194305A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6/22/2024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92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kk1.uz/uz/qurilish-montaj-ishlar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k1.uz/uz/elektr-tarmoqlarini-qurish/" TargetMode="External"/><Relationship Id="rId2" Type="http://schemas.openxmlformats.org/officeDocument/2006/relationships/hyperlink" Target="https://kkk1.uz/uz/sanoat-binolari-uchun-fundament-quris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0C103-17DE-4BF1-B9EE-B1AC3A8C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Mavzu</a:t>
            </a:r>
            <a:r>
              <a:rPr lang="en-US" dirty="0"/>
              <a:t>: </a:t>
            </a:r>
            <a:r>
              <a:rPr lang="en-US" dirty="0" err="1"/>
              <a:t>Qurilish</a:t>
            </a:r>
            <a:r>
              <a:rPr lang="en-US" dirty="0"/>
              <a:t> </a:t>
            </a:r>
            <a:r>
              <a:rPr lang="en-US" dirty="0" err="1"/>
              <a:t>maxsuloti</a:t>
            </a:r>
            <a:r>
              <a:rPr lang="en-US" dirty="0"/>
              <a:t> </a:t>
            </a:r>
            <a:r>
              <a:rPr lang="en-US" dirty="0" err="1"/>
              <a:t>narxi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qurilish-montaj</a:t>
            </a:r>
            <a:r>
              <a:rPr lang="en-US" dirty="0"/>
              <a:t> </a:t>
            </a:r>
            <a:r>
              <a:rPr lang="en-US" dirty="0" err="1"/>
              <a:t>ishlari</a:t>
            </a:r>
            <a:r>
              <a:rPr lang="en-US" dirty="0"/>
              <a:t> </a:t>
            </a:r>
            <a:r>
              <a:rPr lang="en-US" dirty="0" err="1"/>
              <a:t>qiymatini</a:t>
            </a:r>
            <a:r>
              <a:rPr lang="en-US" dirty="0"/>
              <a:t> </a:t>
            </a:r>
            <a:r>
              <a:rPr lang="en-US" dirty="0" err="1"/>
              <a:t>aniqlashga</a:t>
            </a:r>
            <a:r>
              <a:rPr lang="en-US" dirty="0"/>
              <a:t> </a:t>
            </a:r>
            <a:r>
              <a:rPr lang="en-US" dirty="0" err="1"/>
              <a:t>uslubiy</a:t>
            </a:r>
            <a:r>
              <a:rPr lang="en-US" dirty="0"/>
              <a:t> </a:t>
            </a:r>
            <a:r>
              <a:rPr lang="en-US" dirty="0" err="1"/>
              <a:t>yondashuvlar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B4A04-70D6-4AB4-9BE7-298B4E48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maxsulotilarining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Qurilish-montaj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Qurilishda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uslubiy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20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1042-2CFD-E92C-798B-CE3B9581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117988"/>
            <a:ext cx="10353761" cy="5211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EC490-62F8-7A03-0185-D1A91BA3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17755"/>
            <a:ext cx="10353763" cy="583052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1. Danny Myers, Construction Economics. Routledge. England, January, 17, 2013.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 David Pratt,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Towey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Fundamentals of Construction Estimating. Delmar Cengage Learning, USA, 2014.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3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Бузырёва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B.B. Экономика строительства. Учебное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пособие. - М., 2007.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4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Графова Г.Ф., Гуськов С.В. Экономическая оценка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инвестиций: Учебное пособие. - М.: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Издат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ельско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-торговая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корпорация ≪Дашков и К°≫, 2008. - 183 с.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5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Давлетов И.Х. Социально-экономические проблемы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развития жилищного строительства в модернизируемой экономике.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Т.: Изд.-во 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“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Fan </a:t>
            </a:r>
            <a:r>
              <a:rPr lang="en-US" sz="1800" b="1" i="1" u="none" strike="noStrike" baseline="0" dirty="0" err="1">
                <a:latin typeface="Times New Roman" panose="02020603050405020304" pitchFamily="18" charset="0"/>
              </a:rPr>
              <a:t>va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 err="1">
                <a:latin typeface="Times New Roman" panose="02020603050405020304" pitchFamily="18" charset="0"/>
              </a:rPr>
              <a:t>texnologiya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”,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2012. - 200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с.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</a:rPr>
              <a:t>6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Давлетов И.Х. Маркетинг и организация тендерных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торгов в строительстве: Учебник. - Т.: ТАСИ, 2018. - 235 с.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Internet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saytlari</a:t>
            </a:r>
            <a:endParaRPr lang="en-US" sz="1800" b="1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dirty="0">
                <a:latin typeface="Times New Roman" panose="02020603050405020304" pitchFamily="18" charset="0"/>
              </a:rPr>
              <a:t>7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. www.gov.uz</a:t>
            </a:r>
          </a:p>
          <a:p>
            <a:pPr algn="l"/>
            <a:r>
              <a:rPr lang="en-US" sz="1800" b="1" dirty="0">
                <a:latin typeface="Times New Roman" panose="02020603050405020304" pitchFamily="18" charset="0"/>
              </a:rPr>
              <a:t>8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. www.davarx.uz</a:t>
            </a:r>
          </a:p>
          <a:p>
            <a:pPr algn="l"/>
            <a:r>
              <a:rPr lang="en-US" sz="1800" b="1" dirty="0">
                <a:latin typeface="Times New Roman" panose="02020603050405020304" pitchFamily="18" charset="0"/>
              </a:rPr>
              <a:t>9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. www.uza.uz</a:t>
            </a:r>
          </a:p>
          <a:p>
            <a:pPr algn="l"/>
            <a:r>
              <a:rPr lang="en-US" sz="1800" b="1" dirty="0">
                <a:latin typeface="Times New Roman" panose="02020603050405020304" pitchFamily="18" charset="0"/>
              </a:rPr>
              <a:t>10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. www.ziyonet.uz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5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E48EF-3085-E7C9-FB98-4944DC37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9D8B47-5D6F-0ADC-1536-E7CD1BA19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7705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DBDF8-B9BE-7156-FCCA-22ACF1C6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19"/>
            <a:ext cx="10515600" cy="6685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B0F0"/>
                </a:solidFill>
              </a:rPr>
              <a:t>Tannarx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282CE-B3D1-E8BD-7422-E4E9F2BB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796414"/>
            <a:ext cx="11602064" cy="57617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ifodasidir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Maʼlumki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navbatida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yalpi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koʻrsatish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Tovar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muxim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resurelari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chiqimlari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kushimcha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sugʻurta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amortizatsiya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sarfxarajatlar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bogʻliq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chiqimlari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idishlarga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oʻrashjoylash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joʻnatishga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bogʻliq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tajribakonstruktorlik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sarflanadigan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Narxlar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uzgarmagan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Tannarxini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kamaytirishga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kushimcha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Qoʻshimcha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tushumdan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ayirmasiga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9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1CE09-7BB5-EF69-78D7-3D4E619B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46078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Prom.uz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onlain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narxi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11DAC1-AFC5-71A1-FE06-989A442C6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2672" y="1012723"/>
            <a:ext cx="3333748" cy="548015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32CFBC3-1E8B-A8F7-5F3E-9C0D0786F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867" y="1012723"/>
            <a:ext cx="3667432" cy="548015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A36D0F-F1B9-DA76-DD25-A6A980F9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69" y="1012723"/>
            <a:ext cx="3333749" cy="54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6AD889-78B1-46B1-ABD6-DE3080787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861134"/>
            <a:ext cx="11603114" cy="5903650"/>
          </a:xfrm>
        </p:spPr>
        <p:txBody>
          <a:bodyPr>
            <a:normAutofit/>
          </a:bodyPr>
          <a:lstStyle/>
          <a:p>
            <a:pPr algn="l" fontAlgn="base"/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Qurilish-montaj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ishlari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–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qurilishdagi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barcha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ishlarning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umumiy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nomi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.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Ular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turli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sohalarda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talab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katta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.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Qurilish-montaj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ishlariga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bino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va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inshootlarni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qurish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jarayonida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qurilish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maydonchasida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bajariladigan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ishlar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majmui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kiradi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.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Qurilish-montaj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ishlarining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yakuniy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natijasi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foydalanishga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topshirilgan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tayyor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bino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yoki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inshootdir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.</a:t>
            </a:r>
          </a:p>
          <a:p>
            <a:pPr algn="l" fontAlgn="base"/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Kompakt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Komfort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Kontakt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kompaniyasi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sanoat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binolarini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qurish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,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rekonstruksiya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qilish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va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montaj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qilishda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katta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tajribaga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 </a:t>
            </a:r>
            <a:r>
              <a:rPr lang="en-US" b="0" i="0" u="none" strike="noStrike" dirty="0" err="1">
                <a:solidFill>
                  <a:srgbClr val="565969"/>
                </a:solidFill>
                <a:effectLst/>
                <a:latin typeface="FuturaPT"/>
              </a:rPr>
              <a:t>ega</a:t>
            </a:r>
            <a:r>
              <a:rPr lang="en-US" b="0" i="0" u="none" strike="noStrike" dirty="0">
                <a:solidFill>
                  <a:srgbClr val="565969"/>
                </a:solidFill>
                <a:effectLst/>
                <a:latin typeface="FuturaPT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508F8-E2A7-4A72-ADE5-B0B22170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793" y="4145872"/>
            <a:ext cx="5702999" cy="26011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114F317-218C-4AF7-8C3C-03EC733F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20" y="261891"/>
            <a:ext cx="6175159" cy="52264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0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r>
              <a:rPr lang="en-US" b="1" i="0" u="none" strike="noStrike" dirty="0" err="1">
                <a:solidFill>
                  <a:srgbClr val="001659"/>
                </a:solidFill>
                <a:effectLst/>
                <a:latin typeface="FuturaPT"/>
              </a:rPr>
              <a:t>Qurilish-montaj</a:t>
            </a:r>
            <a:r>
              <a:rPr lang="en-US" b="1" i="0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0" u="none" strike="noStrike" dirty="0" err="1">
                <a:solidFill>
                  <a:srgbClr val="001659"/>
                </a:solidFill>
                <a:effectLst/>
                <a:latin typeface="FuturaPT"/>
              </a:rPr>
              <a:t>ishlari</a:t>
            </a:r>
            <a:br>
              <a:rPr lang="en-US" b="1" i="0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AD1DD7-BDD1-44CF-AD36-C32B82CE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8" y="4145872"/>
            <a:ext cx="5664531" cy="25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1F9375-5EE5-4F5C-9B9D-54FEDF76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06532"/>
            <a:ext cx="11656380" cy="6489577"/>
          </a:xfrm>
        </p:spPr>
        <p:txBody>
          <a:bodyPr>
            <a:noAutofit/>
          </a:bodyPr>
          <a:lstStyle/>
          <a:p>
            <a:pPr algn="l" fontAlgn="base"/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texnologik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yechimlarimiz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mijozlar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talablarini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o‘rganishga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asoslanadi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so‘nggi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talablar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standartlarni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hamkorlikni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kompaniyamiz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muhandislik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tijorat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xizmatlarini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yaratdi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Kompakt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Komfort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mijozga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vaqtini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qiluvchi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menejerni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munosabatlarning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bosqichlarida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Buyurtmachi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hamkorlikni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muzokaralar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maslahatlardan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tortib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kafolatdan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ko‘rsatishgacha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darajadagi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murakkablikdagi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qurilish-montaj</a:t>
            </a:r>
            <a:r>
              <a:rPr lang="en-US" sz="24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ishlarini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kompaniyada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tajribali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sertifikatlangan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xodimlar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ishlaydi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chiqaruvchilari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vakolatli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organlar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sertifikatlangan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Kompaniya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hajmdagi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pudratchilarni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tajribaga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Qurilish-montaj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tarixan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Kompakt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Komfort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kompaniyasi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ishlarini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bajarishda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biz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halollik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ochiqlik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tamoyillariga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qilamiz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biz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bozoridagi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benuqson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obro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‘-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e’tiborimiz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loyihalarning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sifati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javobgarmiz</a:t>
            </a:r>
            <a:r>
              <a:rPr lang="en-US" sz="24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5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E51E6-DC68-4852-9D97-498475D3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801"/>
          </a:xfrm>
        </p:spPr>
        <p:txBody>
          <a:bodyPr>
            <a:normAutofit fontScale="90000"/>
          </a:bodyPr>
          <a:lstStyle/>
          <a:p>
            <a:b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Maqsadli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qurilish-montaj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ishlarining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turlari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:</a:t>
            </a:r>
            <a:br>
              <a:rPr lang="en-US" b="1" i="0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8D53E-0BD4-4680-9C1E-9E4BBA07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887767"/>
            <a:ext cx="11514338" cy="5743852"/>
          </a:xfrm>
        </p:spPr>
        <p:txBody>
          <a:bodyPr>
            <a:noAutofit/>
          </a:bodyPr>
          <a:lstStyle/>
          <a:p>
            <a:pPr algn="l" fontAlgn="base"/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maqsadlaridagi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ob’ektlarni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majmua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toifaga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qilinganidan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bo‘lganlar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joyida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inshootlarni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korxonaga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joyda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binolarni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binolar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ustaxonalarni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to‘g‘ridan-to‘g‘ri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korxonaning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quvvatini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Rekonstruksiya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ustaxonalar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binolarini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600" b="0" i="0" u="none" strike="noStrike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8B6C3-75FD-42D1-A427-36799DD9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82880"/>
            <a:ext cx="11683014" cy="558153"/>
          </a:xfrm>
        </p:spPr>
        <p:txBody>
          <a:bodyPr>
            <a:normAutofit fontScale="90000"/>
          </a:bodyPr>
          <a:lstStyle/>
          <a:p>
            <a:b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Qurilish-montaj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ishlari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umumiy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qurilish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,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montaj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va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maxsus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 </a:t>
            </a:r>
            <a:r>
              <a:rPr lang="en-US" b="1" i="1" u="none" strike="noStrike" dirty="0" err="1">
                <a:solidFill>
                  <a:srgbClr val="001659"/>
                </a:solidFill>
                <a:effectLst/>
                <a:latin typeface="FuturaPT"/>
              </a:rPr>
              <a:t>bo‘linadi</a:t>
            </a:r>
            <a:r>
              <a:rPr lang="en-US" b="1" i="1" u="none" strike="noStrike" dirty="0">
                <a:solidFill>
                  <a:srgbClr val="001659"/>
                </a:solidFill>
                <a:effectLst/>
                <a:latin typeface="FuturaPT"/>
              </a:rPr>
              <a:t>.</a:t>
            </a:r>
            <a:br>
              <a:rPr lang="en-US" b="1" i="0" u="none" strike="noStrike" dirty="0">
                <a:solidFill>
                  <a:srgbClr val="001659"/>
                </a:solidFill>
                <a:effectLst/>
                <a:latin typeface="FuturaP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FFBEC-AD4E-4393-9BFF-45BE81BB2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367160"/>
            <a:ext cx="11407806" cy="5107959"/>
          </a:xfrm>
        </p:spPr>
        <p:txBody>
          <a:bodyPr>
            <a:normAutofit/>
          </a:bodyPr>
          <a:lstStyle/>
          <a:p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ishlarning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majmui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buning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tugallanmagan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qurilish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bino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yoki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inshootning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fundament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shaklida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olinadi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ishlarga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poydevor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chuqurlarini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poydevor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devorlar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tomlar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boshqalarni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Elektrni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tarmoqlarini</a:t>
            </a:r>
            <a:r>
              <a:rPr lang="en-US" sz="3600" b="0" i="0" u="none" strike="noStrike" dirty="0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 </a:t>
            </a:r>
            <a:r>
              <a:rPr lang="en-US" sz="3600" b="0" i="0" u="none" strike="noStrike" dirty="0" err="1">
                <a:solidFill>
                  <a:srgbClr val="0016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o‘rnatish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isitishni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ventilyatsiyani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sozlash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ta’minotini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bularning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maydonchasidagi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ishlarni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qismga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b="0" i="0" dirty="0">
                <a:solidFill>
                  <a:srgbClr val="5659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7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863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E42814-5E40-4A6B-9D54-8C47DDB83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95454"/>
            <a:ext cx="6096000" cy="3262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975A00-641D-4020-8D36-91D31BEAF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595455"/>
            <a:ext cx="6095999" cy="32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8479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E0EF9F-38F8-405D-91D9-1AFCD6F4F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093299"/>
            <a:ext cx="3133819" cy="2764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1B4417-A445-49A9-9CE5-901D5A087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818" y="4093298"/>
            <a:ext cx="3133818" cy="2764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B713DB-258E-43C4-864C-84FE1ED65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636" y="4093299"/>
            <a:ext cx="2802384" cy="2764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9E7479-A32C-45A8-9DF6-D4ABF0D32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0020" y="4093298"/>
            <a:ext cx="3121980" cy="2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02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1206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FuturaPT</vt:lpstr>
      <vt:lpstr>Rockwell</vt:lpstr>
      <vt:lpstr>Times New Roman</vt:lpstr>
      <vt:lpstr>Тема Office</vt:lpstr>
      <vt:lpstr>1_Damask</vt:lpstr>
      <vt:lpstr>Mavzu: Qurilish maxsuloti narxi  va qurilish-montaj ishlari qiymatini aniqlashga uslubiy yondashuvlar.</vt:lpstr>
      <vt:lpstr>Tannarx</vt:lpstr>
      <vt:lpstr>Prom.uz sayt onlain qurilish mahsulotlarni narxi.</vt:lpstr>
      <vt:lpstr> Qurilish-montaj ishlari </vt:lpstr>
      <vt:lpstr>Презентация PowerPoint</vt:lpstr>
      <vt:lpstr> Maqsadli qurilish-montaj ishlarining turlari: </vt:lpstr>
      <vt:lpstr> Qurilish-montaj ishlari umumiy qurilish, montaj va maxsus bo‘linadi. </vt:lpstr>
      <vt:lpstr>Презентация PowerPoint</vt:lpstr>
      <vt:lpstr>Презентация PowerPoint</vt:lpstr>
      <vt:lpstr>Foydalanilgan adabiyotlar: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Quvonchbek Xoliyorov</dc:creator>
  <cp:lastModifiedBy>Nig'monxo'ja Najimov</cp:lastModifiedBy>
  <cp:revision>11</cp:revision>
  <dcterms:created xsi:type="dcterms:W3CDTF">2024-04-24T06:15:19Z</dcterms:created>
  <dcterms:modified xsi:type="dcterms:W3CDTF">2024-06-22T09:11:33Z</dcterms:modified>
</cp:coreProperties>
</file>