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72" r:id="rId6"/>
    <p:sldId id="267" r:id="rId7"/>
    <p:sldId id="268" r:id="rId8"/>
    <p:sldId id="269" r:id="rId9"/>
    <p:sldId id="270" r:id="rId10"/>
    <p:sldId id="271" r:id="rId11"/>
    <p:sldId id="265"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83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002317-6DB9-4DB6-A17E-FC5C6AAF4564}"/>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9ED3EDBC-8F76-47E9-8024-3954DBBC58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1B63D91E-A1C5-456A-A8F5-92FB4BB0688B}"/>
              </a:ext>
            </a:extLst>
          </p:cNvPr>
          <p:cNvSpPr>
            <a:spLocks noGrp="1"/>
          </p:cNvSpPr>
          <p:nvPr>
            <p:ph type="dt" sz="half" idx="10"/>
          </p:nvPr>
        </p:nvSpPr>
        <p:spPr/>
        <p:txBody>
          <a:bodyPr/>
          <a:lstStyle/>
          <a:p>
            <a:fld id="{4A2D57F2-DF80-41AB-88F6-71D982AAFDC8}" type="datetimeFigureOut">
              <a:rPr lang="ru-RU" smtClean="0"/>
              <a:t>11.11.2024</a:t>
            </a:fld>
            <a:endParaRPr lang="ru-RU"/>
          </a:p>
        </p:txBody>
      </p:sp>
      <p:sp>
        <p:nvSpPr>
          <p:cNvPr id="5" name="Нижний колонтитул 4">
            <a:extLst>
              <a:ext uri="{FF2B5EF4-FFF2-40B4-BE49-F238E27FC236}">
                <a16:creationId xmlns:a16="http://schemas.microsoft.com/office/drawing/2014/main" id="{A046F551-8541-4AD8-BF7F-E27216181B4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98F00F5-BBAB-42A7-A0C3-E661092213C3}"/>
              </a:ext>
            </a:extLst>
          </p:cNvPr>
          <p:cNvSpPr>
            <a:spLocks noGrp="1"/>
          </p:cNvSpPr>
          <p:nvPr>
            <p:ph type="sldNum" sz="quarter" idx="12"/>
          </p:nvPr>
        </p:nvSpPr>
        <p:spPr/>
        <p:txBody>
          <a:bodyPr/>
          <a:lstStyle/>
          <a:p>
            <a:fld id="{314E6378-26ED-4516-A195-CD62DC3F63AC}" type="slidenum">
              <a:rPr lang="ru-RU" smtClean="0"/>
              <a:t>‹#›</a:t>
            </a:fld>
            <a:endParaRPr lang="ru-RU"/>
          </a:p>
        </p:txBody>
      </p:sp>
    </p:spTree>
    <p:extLst>
      <p:ext uri="{BB962C8B-B14F-4D97-AF65-F5344CB8AC3E}">
        <p14:creationId xmlns:p14="http://schemas.microsoft.com/office/powerpoint/2010/main" val="2102868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E07848-D6CA-40B3-8674-A38952C6194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5284F676-F8FE-4021-8186-77BA883C434C}"/>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6FF6EB8-7DE4-47F3-B3DA-06DA3B632938}"/>
              </a:ext>
            </a:extLst>
          </p:cNvPr>
          <p:cNvSpPr>
            <a:spLocks noGrp="1"/>
          </p:cNvSpPr>
          <p:nvPr>
            <p:ph type="dt" sz="half" idx="10"/>
          </p:nvPr>
        </p:nvSpPr>
        <p:spPr/>
        <p:txBody>
          <a:bodyPr/>
          <a:lstStyle/>
          <a:p>
            <a:fld id="{4A2D57F2-DF80-41AB-88F6-71D982AAFDC8}" type="datetimeFigureOut">
              <a:rPr lang="ru-RU" smtClean="0"/>
              <a:t>11.11.2024</a:t>
            </a:fld>
            <a:endParaRPr lang="ru-RU"/>
          </a:p>
        </p:txBody>
      </p:sp>
      <p:sp>
        <p:nvSpPr>
          <p:cNvPr id="5" name="Нижний колонтитул 4">
            <a:extLst>
              <a:ext uri="{FF2B5EF4-FFF2-40B4-BE49-F238E27FC236}">
                <a16:creationId xmlns:a16="http://schemas.microsoft.com/office/drawing/2014/main" id="{C1DFA655-29EB-4876-94C9-B5E3241FCA9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9A0D51D-F8FB-415C-84F7-D014497DD5B5}"/>
              </a:ext>
            </a:extLst>
          </p:cNvPr>
          <p:cNvSpPr>
            <a:spLocks noGrp="1"/>
          </p:cNvSpPr>
          <p:nvPr>
            <p:ph type="sldNum" sz="quarter" idx="12"/>
          </p:nvPr>
        </p:nvSpPr>
        <p:spPr/>
        <p:txBody>
          <a:bodyPr/>
          <a:lstStyle/>
          <a:p>
            <a:fld id="{314E6378-26ED-4516-A195-CD62DC3F63AC}" type="slidenum">
              <a:rPr lang="ru-RU" smtClean="0"/>
              <a:t>‹#›</a:t>
            </a:fld>
            <a:endParaRPr lang="ru-RU"/>
          </a:p>
        </p:txBody>
      </p:sp>
    </p:spTree>
    <p:extLst>
      <p:ext uri="{BB962C8B-B14F-4D97-AF65-F5344CB8AC3E}">
        <p14:creationId xmlns:p14="http://schemas.microsoft.com/office/powerpoint/2010/main" val="395073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793C6030-2CB8-4805-907B-F6F4409D7C3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24E1BC7-065C-40DF-B306-F87F24D90D9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99E1E30-A260-4998-8C59-7B99404CD226}"/>
              </a:ext>
            </a:extLst>
          </p:cNvPr>
          <p:cNvSpPr>
            <a:spLocks noGrp="1"/>
          </p:cNvSpPr>
          <p:nvPr>
            <p:ph type="dt" sz="half" idx="10"/>
          </p:nvPr>
        </p:nvSpPr>
        <p:spPr/>
        <p:txBody>
          <a:bodyPr/>
          <a:lstStyle/>
          <a:p>
            <a:fld id="{4A2D57F2-DF80-41AB-88F6-71D982AAFDC8}" type="datetimeFigureOut">
              <a:rPr lang="ru-RU" smtClean="0"/>
              <a:t>11.11.2024</a:t>
            </a:fld>
            <a:endParaRPr lang="ru-RU"/>
          </a:p>
        </p:txBody>
      </p:sp>
      <p:sp>
        <p:nvSpPr>
          <p:cNvPr id="5" name="Нижний колонтитул 4">
            <a:extLst>
              <a:ext uri="{FF2B5EF4-FFF2-40B4-BE49-F238E27FC236}">
                <a16:creationId xmlns:a16="http://schemas.microsoft.com/office/drawing/2014/main" id="{F1F49088-4461-4233-9BD2-4B371EA3132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6843552-8BF2-41DF-896A-B179A059F94A}"/>
              </a:ext>
            </a:extLst>
          </p:cNvPr>
          <p:cNvSpPr>
            <a:spLocks noGrp="1"/>
          </p:cNvSpPr>
          <p:nvPr>
            <p:ph type="sldNum" sz="quarter" idx="12"/>
          </p:nvPr>
        </p:nvSpPr>
        <p:spPr/>
        <p:txBody>
          <a:bodyPr/>
          <a:lstStyle/>
          <a:p>
            <a:fld id="{314E6378-26ED-4516-A195-CD62DC3F63AC}" type="slidenum">
              <a:rPr lang="ru-RU" smtClean="0"/>
              <a:t>‹#›</a:t>
            </a:fld>
            <a:endParaRPr lang="ru-RU"/>
          </a:p>
        </p:txBody>
      </p:sp>
    </p:spTree>
    <p:extLst>
      <p:ext uri="{BB962C8B-B14F-4D97-AF65-F5344CB8AC3E}">
        <p14:creationId xmlns:p14="http://schemas.microsoft.com/office/powerpoint/2010/main" val="1261479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D7BB86-DD91-4713-8024-433E9F0E52E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34E7447-1D3E-4E88-BCAA-FCAB20A4AB3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41EE9C0-4BD1-44B5-AF16-2BAAC49A3682}"/>
              </a:ext>
            </a:extLst>
          </p:cNvPr>
          <p:cNvSpPr>
            <a:spLocks noGrp="1"/>
          </p:cNvSpPr>
          <p:nvPr>
            <p:ph type="dt" sz="half" idx="10"/>
          </p:nvPr>
        </p:nvSpPr>
        <p:spPr/>
        <p:txBody>
          <a:bodyPr/>
          <a:lstStyle/>
          <a:p>
            <a:fld id="{4A2D57F2-DF80-41AB-88F6-71D982AAFDC8}" type="datetimeFigureOut">
              <a:rPr lang="ru-RU" smtClean="0"/>
              <a:t>11.11.2024</a:t>
            </a:fld>
            <a:endParaRPr lang="ru-RU"/>
          </a:p>
        </p:txBody>
      </p:sp>
      <p:sp>
        <p:nvSpPr>
          <p:cNvPr id="5" name="Нижний колонтитул 4">
            <a:extLst>
              <a:ext uri="{FF2B5EF4-FFF2-40B4-BE49-F238E27FC236}">
                <a16:creationId xmlns:a16="http://schemas.microsoft.com/office/drawing/2014/main" id="{D53273FA-438D-47F0-A8D0-7E97BB2F863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FD84301-0E1F-435F-9FAF-D364C53ADA03}"/>
              </a:ext>
            </a:extLst>
          </p:cNvPr>
          <p:cNvSpPr>
            <a:spLocks noGrp="1"/>
          </p:cNvSpPr>
          <p:nvPr>
            <p:ph type="sldNum" sz="quarter" idx="12"/>
          </p:nvPr>
        </p:nvSpPr>
        <p:spPr/>
        <p:txBody>
          <a:bodyPr/>
          <a:lstStyle/>
          <a:p>
            <a:fld id="{314E6378-26ED-4516-A195-CD62DC3F63AC}" type="slidenum">
              <a:rPr lang="ru-RU" smtClean="0"/>
              <a:t>‹#›</a:t>
            </a:fld>
            <a:endParaRPr lang="ru-RU"/>
          </a:p>
        </p:txBody>
      </p:sp>
    </p:spTree>
    <p:extLst>
      <p:ext uri="{BB962C8B-B14F-4D97-AF65-F5344CB8AC3E}">
        <p14:creationId xmlns:p14="http://schemas.microsoft.com/office/powerpoint/2010/main" val="2023888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DA1522-2CBF-4415-816B-9F9821F34AD8}"/>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A518E554-14A5-4393-9CFF-BDDBD9FE66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5E6B4AD7-ABD8-445A-9DBF-F51CE5CD93C9}"/>
              </a:ext>
            </a:extLst>
          </p:cNvPr>
          <p:cNvSpPr>
            <a:spLocks noGrp="1"/>
          </p:cNvSpPr>
          <p:nvPr>
            <p:ph type="dt" sz="half" idx="10"/>
          </p:nvPr>
        </p:nvSpPr>
        <p:spPr/>
        <p:txBody>
          <a:bodyPr/>
          <a:lstStyle/>
          <a:p>
            <a:fld id="{4A2D57F2-DF80-41AB-88F6-71D982AAFDC8}" type="datetimeFigureOut">
              <a:rPr lang="ru-RU" smtClean="0"/>
              <a:t>11.11.2024</a:t>
            </a:fld>
            <a:endParaRPr lang="ru-RU"/>
          </a:p>
        </p:txBody>
      </p:sp>
      <p:sp>
        <p:nvSpPr>
          <p:cNvPr id="5" name="Нижний колонтитул 4">
            <a:extLst>
              <a:ext uri="{FF2B5EF4-FFF2-40B4-BE49-F238E27FC236}">
                <a16:creationId xmlns:a16="http://schemas.microsoft.com/office/drawing/2014/main" id="{A5D38305-19E6-40B7-ACA8-3BC55752BAF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B725208-C866-4BFA-81FC-D60E90F02B0D}"/>
              </a:ext>
            </a:extLst>
          </p:cNvPr>
          <p:cNvSpPr>
            <a:spLocks noGrp="1"/>
          </p:cNvSpPr>
          <p:nvPr>
            <p:ph type="sldNum" sz="quarter" idx="12"/>
          </p:nvPr>
        </p:nvSpPr>
        <p:spPr/>
        <p:txBody>
          <a:bodyPr/>
          <a:lstStyle/>
          <a:p>
            <a:fld id="{314E6378-26ED-4516-A195-CD62DC3F63AC}" type="slidenum">
              <a:rPr lang="ru-RU" smtClean="0"/>
              <a:t>‹#›</a:t>
            </a:fld>
            <a:endParaRPr lang="ru-RU"/>
          </a:p>
        </p:txBody>
      </p:sp>
    </p:spTree>
    <p:extLst>
      <p:ext uri="{BB962C8B-B14F-4D97-AF65-F5344CB8AC3E}">
        <p14:creationId xmlns:p14="http://schemas.microsoft.com/office/powerpoint/2010/main" val="1000435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5F8F7B-6458-452A-83ED-0CC625EF12F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75C0332-3F65-4974-8F86-DCBA4E882688}"/>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00FC1547-66CA-46C7-83D0-909F01B7F6A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4D0EA365-D4B8-4A50-A48A-533D0A9C6DBD}"/>
              </a:ext>
            </a:extLst>
          </p:cNvPr>
          <p:cNvSpPr>
            <a:spLocks noGrp="1"/>
          </p:cNvSpPr>
          <p:nvPr>
            <p:ph type="dt" sz="half" idx="10"/>
          </p:nvPr>
        </p:nvSpPr>
        <p:spPr/>
        <p:txBody>
          <a:bodyPr/>
          <a:lstStyle/>
          <a:p>
            <a:fld id="{4A2D57F2-DF80-41AB-88F6-71D982AAFDC8}" type="datetimeFigureOut">
              <a:rPr lang="ru-RU" smtClean="0"/>
              <a:t>11.11.2024</a:t>
            </a:fld>
            <a:endParaRPr lang="ru-RU"/>
          </a:p>
        </p:txBody>
      </p:sp>
      <p:sp>
        <p:nvSpPr>
          <p:cNvPr id="6" name="Нижний колонтитул 5">
            <a:extLst>
              <a:ext uri="{FF2B5EF4-FFF2-40B4-BE49-F238E27FC236}">
                <a16:creationId xmlns:a16="http://schemas.microsoft.com/office/drawing/2014/main" id="{14B6BCCE-B500-476B-B867-499248FAB0A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BE76C26-82C5-4AAB-86E4-7D2B8CC450C5}"/>
              </a:ext>
            </a:extLst>
          </p:cNvPr>
          <p:cNvSpPr>
            <a:spLocks noGrp="1"/>
          </p:cNvSpPr>
          <p:nvPr>
            <p:ph type="sldNum" sz="quarter" idx="12"/>
          </p:nvPr>
        </p:nvSpPr>
        <p:spPr/>
        <p:txBody>
          <a:bodyPr/>
          <a:lstStyle/>
          <a:p>
            <a:fld id="{314E6378-26ED-4516-A195-CD62DC3F63AC}" type="slidenum">
              <a:rPr lang="ru-RU" smtClean="0"/>
              <a:t>‹#›</a:t>
            </a:fld>
            <a:endParaRPr lang="ru-RU"/>
          </a:p>
        </p:txBody>
      </p:sp>
    </p:spTree>
    <p:extLst>
      <p:ext uri="{BB962C8B-B14F-4D97-AF65-F5344CB8AC3E}">
        <p14:creationId xmlns:p14="http://schemas.microsoft.com/office/powerpoint/2010/main" val="1896299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66646C-3560-463E-9C88-E2C275B972AA}"/>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952A8E0-1AD4-47E3-B890-BE654A9FAA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01538322-84AC-43C7-B2A5-595CC89C6CB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E115E6F1-9392-4E5D-A335-6AA6F219D4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BE003C31-7D9C-40D1-9D88-EED8D690BEFE}"/>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7DEFCE91-5FB3-4ADC-B470-6025699B2269}"/>
              </a:ext>
            </a:extLst>
          </p:cNvPr>
          <p:cNvSpPr>
            <a:spLocks noGrp="1"/>
          </p:cNvSpPr>
          <p:nvPr>
            <p:ph type="dt" sz="half" idx="10"/>
          </p:nvPr>
        </p:nvSpPr>
        <p:spPr/>
        <p:txBody>
          <a:bodyPr/>
          <a:lstStyle/>
          <a:p>
            <a:fld id="{4A2D57F2-DF80-41AB-88F6-71D982AAFDC8}" type="datetimeFigureOut">
              <a:rPr lang="ru-RU" smtClean="0"/>
              <a:t>11.11.2024</a:t>
            </a:fld>
            <a:endParaRPr lang="ru-RU"/>
          </a:p>
        </p:txBody>
      </p:sp>
      <p:sp>
        <p:nvSpPr>
          <p:cNvPr id="8" name="Нижний колонтитул 7">
            <a:extLst>
              <a:ext uri="{FF2B5EF4-FFF2-40B4-BE49-F238E27FC236}">
                <a16:creationId xmlns:a16="http://schemas.microsoft.com/office/drawing/2014/main" id="{132A06C1-59DF-432E-BBB5-BC91DA4FB46E}"/>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9AF39330-5F7F-4C89-80F0-BC6A977DE1FF}"/>
              </a:ext>
            </a:extLst>
          </p:cNvPr>
          <p:cNvSpPr>
            <a:spLocks noGrp="1"/>
          </p:cNvSpPr>
          <p:nvPr>
            <p:ph type="sldNum" sz="quarter" idx="12"/>
          </p:nvPr>
        </p:nvSpPr>
        <p:spPr/>
        <p:txBody>
          <a:bodyPr/>
          <a:lstStyle/>
          <a:p>
            <a:fld id="{314E6378-26ED-4516-A195-CD62DC3F63AC}" type="slidenum">
              <a:rPr lang="ru-RU" smtClean="0"/>
              <a:t>‹#›</a:t>
            </a:fld>
            <a:endParaRPr lang="ru-RU"/>
          </a:p>
        </p:txBody>
      </p:sp>
    </p:spTree>
    <p:extLst>
      <p:ext uri="{BB962C8B-B14F-4D97-AF65-F5344CB8AC3E}">
        <p14:creationId xmlns:p14="http://schemas.microsoft.com/office/powerpoint/2010/main" val="3699627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35DD86-6D06-4D13-AF65-AF47C475953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773B919-CC27-477D-B664-53B5D194F57C}"/>
              </a:ext>
            </a:extLst>
          </p:cNvPr>
          <p:cNvSpPr>
            <a:spLocks noGrp="1"/>
          </p:cNvSpPr>
          <p:nvPr>
            <p:ph type="dt" sz="half" idx="10"/>
          </p:nvPr>
        </p:nvSpPr>
        <p:spPr/>
        <p:txBody>
          <a:bodyPr/>
          <a:lstStyle/>
          <a:p>
            <a:fld id="{4A2D57F2-DF80-41AB-88F6-71D982AAFDC8}" type="datetimeFigureOut">
              <a:rPr lang="ru-RU" smtClean="0"/>
              <a:t>11.11.2024</a:t>
            </a:fld>
            <a:endParaRPr lang="ru-RU"/>
          </a:p>
        </p:txBody>
      </p:sp>
      <p:sp>
        <p:nvSpPr>
          <p:cNvPr id="4" name="Нижний колонтитул 3">
            <a:extLst>
              <a:ext uri="{FF2B5EF4-FFF2-40B4-BE49-F238E27FC236}">
                <a16:creationId xmlns:a16="http://schemas.microsoft.com/office/drawing/2014/main" id="{5DD3B6C4-ABAE-4BE4-9B91-CE6CBA44101E}"/>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994E400F-B447-4F08-BF38-9A7EA4219F62}"/>
              </a:ext>
            </a:extLst>
          </p:cNvPr>
          <p:cNvSpPr>
            <a:spLocks noGrp="1"/>
          </p:cNvSpPr>
          <p:nvPr>
            <p:ph type="sldNum" sz="quarter" idx="12"/>
          </p:nvPr>
        </p:nvSpPr>
        <p:spPr/>
        <p:txBody>
          <a:bodyPr/>
          <a:lstStyle/>
          <a:p>
            <a:fld id="{314E6378-26ED-4516-A195-CD62DC3F63AC}" type="slidenum">
              <a:rPr lang="ru-RU" smtClean="0"/>
              <a:t>‹#›</a:t>
            </a:fld>
            <a:endParaRPr lang="ru-RU"/>
          </a:p>
        </p:txBody>
      </p:sp>
    </p:spTree>
    <p:extLst>
      <p:ext uri="{BB962C8B-B14F-4D97-AF65-F5344CB8AC3E}">
        <p14:creationId xmlns:p14="http://schemas.microsoft.com/office/powerpoint/2010/main" val="4047065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CF5FC32A-6C1D-41C7-9D36-90965DCBAD76}"/>
              </a:ext>
            </a:extLst>
          </p:cNvPr>
          <p:cNvSpPr>
            <a:spLocks noGrp="1"/>
          </p:cNvSpPr>
          <p:nvPr>
            <p:ph type="dt" sz="half" idx="10"/>
          </p:nvPr>
        </p:nvSpPr>
        <p:spPr/>
        <p:txBody>
          <a:bodyPr/>
          <a:lstStyle/>
          <a:p>
            <a:fld id="{4A2D57F2-DF80-41AB-88F6-71D982AAFDC8}" type="datetimeFigureOut">
              <a:rPr lang="ru-RU" smtClean="0"/>
              <a:t>11.11.2024</a:t>
            </a:fld>
            <a:endParaRPr lang="ru-RU"/>
          </a:p>
        </p:txBody>
      </p:sp>
      <p:sp>
        <p:nvSpPr>
          <p:cNvPr id="3" name="Нижний колонтитул 2">
            <a:extLst>
              <a:ext uri="{FF2B5EF4-FFF2-40B4-BE49-F238E27FC236}">
                <a16:creationId xmlns:a16="http://schemas.microsoft.com/office/drawing/2014/main" id="{CB4350E7-62F4-409B-8627-5576A1C40929}"/>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63F32C5F-B736-406A-800E-F12736C504D9}"/>
              </a:ext>
            </a:extLst>
          </p:cNvPr>
          <p:cNvSpPr>
            <a:spLocks noGrp="1"/>
          </p:cNvSpPr>
          <p:nvPr>
            <p:ph type="sldNum" sz="quarter" idx="12"/>
          </p:nvPr>
        </p:nvSpPr>
        <p:spPr/>
        <p:txBody>
          <a:bodyPr/>
          <a:lstStyle/>
          <a:p>
            <a:fld id="{314E6378-26ED-4516-A195-CD62DC3F63AC}" type="slidenum">
              <a:rPr lang="ru-RU" smtClean="0"/>
              <a:t>‹#›</a:t>
            </a:fld>
            <a:endParaRPr lang="ru-RU"/>
          </a:p>
        </p:txBody>
      </p:sp>
    </p:spTree>
    <p:extLst>
      <p:ext uri="{BB962C8B-B14F-4D97-AF65-F5344CB8AC3E}">
        <p14:creationId xmlns:p14="http://schemas.microsoft.com/office/powerpoint/2010/main" val="783644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8ABA34-9076-4EB4-B38B-DB312DA1707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1A117D15-5484-4462-AD18-8BC41C0A75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B9CACA5F-67C3-44FB-9CDF-74EA7A44D0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591108A-2841-486C-AFAD-2D37BF169649}"/>
              </a:ext>
            </a:extLst>
          </p:cNvPr>
          <p:cNvSpPr>
            <a:spLocks noGrp="1"/>
          </p:cNvSpPr>
          <p:nvPr>
            <p:ph type="dt" sz="half" idx="10"/>
          </p:nvPr>
        </p:nvSpPr>
        <p:spPr/>
        <p:txBody>
          <a:bodyPr/>
          <a:lstStyle/>
          <a:p>
            <a:fld id="{4A2D57F2-DF80-41AB-88F6-71D982AAFDC8}" type="datetimeFigureOut">
              <a:rPr lang="ru-RU" smtClean="0"/>
              <a:t>11.11.2024</a:t>
            </a:fld>
            <a:endParaRPr lang="ru-RU"/>
          </a:p>
        </p:txBody>
      </p:sp>
      <p:sp>
        <p:nvSpPr>
          <p:cNvPr id="6" name="Нижний колонтитул 5">
            <a:extLst>
              <a:ext uri="{FF2B5EF4-FFF2-40B4-BE49-F238E27FC236}">
                <a16:creationId xmlns:a16="http://schemas.microsoft.com/office/drawing/2014/main" id="{3DE9EA1B-3B33-4F00-B142-8148B1882EC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11AEE6D-B2D7-48EA-9337-F081904F91BC}"/>
              </a:ext>
            </a:extLst>
          </p:cNvPr>
          <p:cNvSpPr>
            <a:spLocks noGrp="1"/>
          </p:cNvSpPr>
          <p:nvPr>
            <p:ph type="sldNum" sz="quarter" idx="12"/>
          </p:nvPr>
        </p:nvSpPr>
        <p:spPr/>
        <p:txBody>
          <a:bodyPr/>
          <a:lstStyle/>
          <a:p>
            <a:fld id="{314E6378-26ED-4516-A195-CD62DC3F63AC}" type="slidenum">
              <a:rPr lang="ru-RU" smtClean="0"/>
              <a:t>‹#›</a:t>
            </a:fld>
            <a:endParaRPr lang="ru-RU"/>
          </a:p>
        </p:txBody>
      </p:sp>
    </p:spTree>
    <p:extLst>
      <p:ext uri="{BB962C8B-B14F-4D97-AF65-F5344CB8AC3E}">
        <p14:creationId xmlns:p14="http://schemas.microsoft.com/office/powerpoint/2010/main" val="3256353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C8F18E-E77A-4528-9EC4-8891D2E0507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EF8C2C49-5E16-4461-8EAC-D67DDA373B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A231D96-8FEB-4624-B65E-60997A02CF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DEC4229-DE50-4F08-9A73-D7C7336656FB}"/>
              </a:ext>
            </a:extLst>
          </p:cNvPr>
          <p:cNvSpPr>
            <a:spLocks noGrp="1"/>
          </p:cNvSpPr>
          <p:nvPr>
            <p:ph type="dt" sz="half" idx="10"/>
          </p:nvPr>
        </p:nvSpPr>
        <p:spPr/>
        <p:txBody>
          <a:bodyPr/>
          <a:lstStyle/>
          <a:p>
            <a:fld id="{4A2D57F2-DF80-41AB-88F6-71D982AAFDC8}" type="datetimeFigureOut">
              <a:rPr lang="ru-RU" smtClean="0"/>
              <a:t>11.11.2024</a:t>
            </a:fld>
            <a:endParaRPr lang="ru-RU"/>
          </a:p>
        </p:txBody>
      </p:sp>
      <p:sp>
        <p:nvSpPr>
          <p:cNvPr id="6" name="Нижний колонтитул 5">
            <a:extLst>
              <a:ext uri="{FF2B5EF4-FFF2-40B4-BE49-F238E27FC236}">
                <a16:creationId xmlns:a16="http://schemas.microsoft.com/office/drawing/2014/main" id="{980066AF-EC1B-4242-A72D-1DB063EBB85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35E92AF-A353-47DC-9F1D-3539BB2A434D}"/>
              </a:ext>
            </a:extLst>
          </p:cNvPr>
          <p:cNvSpPr>
            <a:spLocks noGrp="1"/>
          </p:cNvSpPr>
          <p:nvPr>
            <p:ph type="sldNum" sz="quarter" idx="12"/>
          </p:nvPr>
        </p:nvSpPr>
        <p:spPr/>
        <p:txBody>
          <a:bodyPr/>
          <a:lstStyle/>
          <a:p>
            <a:fld id="{314E6378-26ED-4516-A195-CD62DC3F63AC}" type="slidenum">
              <a:rPr lang="ru-RU" smtClean="0"/>
              <a:t>‹#›</a:t>
            </a:fld>
            <a:endParaRPr lang="ru-RU"/>
          </a:p>
        </p:txBody>
      </p:sp>
    </p:spTree>
    <p:extLst>
      <p:ext uri="{BB962C8B-B14F-4D97-AF65-F5344CB8AC3E}">
        <p14:creationId xmlns:p14="http://schemas.microsoft.com/office/powerpoint/2010/main" val="1836212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C1DE58-36FA-49CE-A9AD-7E2DCC44BB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4452A863-8AAD-48F2-955C-B4E17870BB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1F2C010-8D48-466A-9BD2-5186A0A8E1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2D57F2-DF80-41AB-88F6-71D982AAFDC8}" type="datetimeFigureOut">
              <a:rPr lang="ru-RU" smtClean="0"/>
              <a:t>11.11.2024</a:t>
            </a:fld>
            <a:endParaRPr lang="ru-RU"/>
          </a:p>
        </p:txBody>
      </p:sp>
      <p:sp>
        <p:nvSpPr>
          <p:cNvPr id="5" name="Нижний колонтитул 4">
            <a:extLst>
              <a:ext uri="{FF2B5EF4-FFF2-40B4-BE49-F238E27FC236}">
                <a16:creationId xmlns:a16="http://schemas.microsoft.com/office/drawing/2014/main" id="{B605D069-B170-40D9-BA39-8EF81F73D1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3DBE1529-436A-458F-A7BC-0CD1C71D48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4E6378-26ED-4516-A195-CD62DC3F63AC}" type="slidenum">
              <a:rPr lang="ru-RU" smtClean="0"/>
              <a:t>‹#›</a:t>
            </a:fld>
            <a:endParaRPr lang="ru-RU"/>
          </a:p>
        </p:txBody>
      </p:sp>
    </p:spTree>
    <p:extLst>
      <p:ext uri="{BB962C8B-B14F-4D97-AF65-F5344CB8AC3E}">
        <p14:creationId xmlns:p14="http://schemas.microsoft.com/office/powerpoint/2010/main" val="1316341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22">
            <a:extLst>
              <a:ext uri="{FF2B5EF4-FFF2-40B4-BE49-F238E27FC236}">
                <a16:creationId xmlns:a16="http://schemas.microsoft.com/office/drawing/2014/main" id="{6317F565-BBA9-4857-A94B-5B1BD09E92CD}"/>
              </a:ext>
            </a:extLst>
          </p:cNvPr>
          <p:cNvPicPr/>
          <p:nvPr/>
        </p:nvPicPr>
        <p:blipFill>
          <a:blip r:embed="rId2"/>
          <a:stretch/>
        </p:blipFill>
        <p:spPr>
          <a:xfrm>
            <a:off x="9822426" y="0"/>
            <a:ext cx="2369573" cy="2330245"/>
          </a:xfrm>
          <a:prstGeom prst="rect">
            <a:avLst/>
          </a:prstGeom>
        </p:spPr>
      </p:pic>
      <p:pic>
        <p:nvPicPr>
          <p:cNvPr id="6" name="Shape 22">
            <a:extLst>
              <a:ext uri="{FF2B5EF4-FFF2-40B4-BE49-F238E27FC236}">
                <a16:creationId xmlns:a16="http://schemas.microsoft.com/office/drawing/2014/main" id="{1C7649D9-5507-43DC-A65F-531A48ADB515}"/>
              </a:ext>
            </a:extLst>
          </p:cNvPr>
          <p:cNvPicPr/>
          <p:nvPr/>
        </p:nvPicPr>
        <p:blipFill>
          <a:blip r:embed="rId2"/>
          <a:stretch/>
        </p:blipFill>
        <p:spPr>
          <a:xfrm rot="10800000">
            <a:off x="0" y="4527755"/>
            <a:ext cx="2369573" cy="2330245"/>
          </a:xfrm>
          <a:prstGeom prst="rect">
            <a:avLst/>
          </a:prstGeom>
        </p:spPr>
      </p:pic>
      <p:pic>
        <p:nvPicPr>
          <p:cNvPr id="7" name="Shape 22">
            <a:extLst>
              <a:ext uri="{FF2B5EF4-FFF2-40B4-BE49-F238E27FC236}">
                <a16:creationId xmlns:a16="http://schemas.microsoft.com/office/drawing/2014/main" id="{A6D8C3A7-851C-49FE-ABA0-634B390A9B37}"/>
              </a:ext>
            </a:extLst>
          </p:cNvPr>
          <p:cNvPicPr/>
          <p:nvPr/>
        </p:nvPicPr>
        <p:blipFill>
          <a:blip r:embed="rId2"/>
          <a:stretch/>
        </p:blipFill>
        <p:spPr>
          <a:xfrm rot="5400000">
            <a:off x="9822425" y="4488425"/>
            <a:ext cx="2369573" cy="2330245"/>
          </a:xfrm>
          <a:prstGeom prst="rect">
            <a:avLst/>
          </a:prstGeom>
        </p:spPr>
      </p:pic>
      <p:pic>
        <p:nvPicPr>
          <p:cNvPr id="8" name="Shape 22">
            <a:extLst>
              <a:ext uri="{FF2B5EF4-FFF2-40B4-BE49-F238E27FC236}">
                <a16:creationId xmlns:a16="http://schemas.microsoft.com/office/drawing/2014/main" id="{FE3094DC-CA04-42DA-A6FD-160B55CBDA9A}"/>
              </a:ext>
            </a:extLst>
          </p:cNvPr>
          <p:cNvPicPr/>
          <p:nvPr/>
        </p:nvPicPr>
        <p:blipFill>
          <a:blip r:embed="rId2"/>
          <a:stretch/>
        </p:blipFill>
        <p:spPr>
          <a:xfrm rot="16200000">
            <a:off x="-19664" y="19664"/>
            <a:ext cx="2369573" cy="2330245"/>
          </a:xfrm>
          <a:prstGeom prst="rect">
            <a:avLst/>
          </a:prstGeom>
        </p:spPr>
      </p:pic>
      <p:sp>
        <p:nvSpPr>
          <p:cNvPr id="2" name="Прямоугольник 1">
            <a:extLst>
              <a:ext uri="{FF2B5EF4-FFF2-40B4-BE49-F238E27FC236}">
                <a16:creationId xmlns:a16="http://schemas.microsoft.com/office/drawing/2014/main" id="{214D793C-A15F-4E29-B506-445814FEA766}"/>
              </a:ext>
            </a:extLst>
          </p:cNvPr>
          <p:cNvSpPr/>
          <p:nvPr/>
        </p:nvSpPr>
        <p:spPr>
          <a:xfrm>
            <a:off x="2330245" y="2146798"/>
            <a:ext cx="7903991" cy="3316742"/>
          </a:xfrm>
          <a:prstGeom prst="rect">
            <a:avLst/>
          </a:prstGeom>
        </p:spPr>
        <p:txBody>
          <a:bodyPr wrap="square">
            <a:spAutoFit/>
          </a:bodyPr>
          <a:lstStyle/>
          <a:p>
            <a:pPr algn="ctr">
              <a:lnSpc>
                <a:spcPct val="150000"/>
              </a:lnSpc>
            </a:pPr>
            <a:r>
              <a:rPr lang="ru-RU" sz="3600" dirty="0" err="1">
                <a:latin typeface="Times New Roman" panose="02020603050405020304" pitchFamily="18" charset="0"/>
                <a:cs typeface="Times New Roman" panose="02020603050405020304" pitchFamily="18" charset="0"/>
              </a:rPr>
              <a:t>Quyosh</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panelarini</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tayorlash</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uchun</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ishlatiladigan</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materialar</a:t>
            </a:r>
            <a:endParaRPr lang="uz-Latn-UZ" sz="3600" dirty="0">
              <a:latin typeface="Times New Roman" panose="02020603050405020304" pitchFamily="18" charset="0"/>
              <a:cs typeface="Times New Roman" panose="02020603050405020304" pitchFamily="18" charset="0"/>
            </a:endParaRPr>
          </a:p>
          <a:p>
            <a:pPr algn="ctr">
              <a:lnSpc>
                <a:spcPct val="150000"/>
              </a:lnSpc>
            </a:pPr>
            <a:endParaRPr lang="uz-Latn-UZ" sz="3600" dirty="0">
              <a:latin typeface="Times New Roman" panose="02020603050405020304" pitchFamily="18" charset="0"/>
              <a:cs typeface="Times New Roman" panose="02020603050405020304" pitchFamily="18" charset="0"/>
            </a:endParaRPr>
          </a:p>
          <a:p>
            <a:pPr algn="ctr">
              <a:lnSpc>
                <a:spcPct val="150000"/>
              </a:lnSpc>
            </a:pPr>
            <a:r>
              <a:rPr lang="uz-Latn-UZ" sz="3600" b="1" dirty="0">
                <a:latin typeface="Times New Roman" panose="02020603050405020304" pitchFamily="18" charset="0"/>
                <a:cs typeface="Times New Roman" panose="02020603050405020304" pitchFamily="18" charset="0"/>
              </a:rPr>
              <a:t>Aliyev Shoxrux</a:t>
            </a:r>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1504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hape 22">
            <a:extLst>
              <a:ext uri="{FF2B5EF4-FFF2-40B4-BE49-F238E27FC236}">
                <a16:creationId xmlns:a16="http://schemas.microsoft.com/office/drawing/2014/main" id="{A6D8C3A7-851C-49FE-ABA0-634B390A9B37}"/>
              </a:ext>
            </a:extLst>
          </p:cNvPr>
          <p:cNvPicPr/>
          <p:nvPr/>
        </p:nvPicPr>
        <p:blipFill>
          <a:blip r:embed="rId2"/>
          <a:stretch/>
        </p:blipFill>
        <p:spPr>
          <a:xfrm rot="5400000">
            <a:off x="10586883" y="5252883"/>
            <a:ext cx="879986" cy="2290915"/>
          </a:xfrm>
          <a:prstGeom prst="rect">
            <a:avLst/>
          </a:prstGeom>
        </p:spPr>
      </p:pic>
      <p:pic>
        <p:nvPicPr>
          <p:cNvPr id="8" name="Shape 22">
            <a:extLst>
              <a:ext uri="{FF2B5EF4-FFF2-40B4-BE49-F238E27FC236}">
                <a16:creationId xmlns:a16="http://schemas.microsoft.com/office/drawing/2014/main" id="{FE3094DC-CA04-42DA-A6FD-160B55CBDA9A}"/>
              </a:ext>
            </a:extLst>
          </p:cNvPr>
          <p:cNvPicPr/>
          <p:nvPr/>
        </p:nvPicPr>
        <p:blipFill>
          <a:blip r:embed="rId2"/>
          <a:stretch/>
        </p:blipFill>
        <p:spPr>
          <a:xfrm rot="16200000">
            <a:off x="715297" y="-715297"/>
            <a:ext cx="899652" cy="2330245"/>
          </a:xfrm>
          <a:prstGeom prst="rect">
            <a:avLst/>
          </a:prstGeom>
        </p:spPr>
      </p:pic>
      <p:sp>
        <p:nvSpPr>
          <p:cNvPr id="2" name="Прямоугольник 1">
            <a:extLst>
              <a:ext uri="{FF2B5EF4-FFF2-40B4-BE49-F238E27FC236}">
                <a16:creationId xmlns:a16="http://schemas.microsoft.com/office/drawing/2014/main" id="{F92AD843-BB3F-4C04-8B8B-F74A55B6C0E2}"/>
              </a:ext>
            </a:extLst>
          </p:cNvPr>
          <p:cNvSpPr/>
          <p:nvPr/>
        </p:nvSpPr>
        <p:spPr>
          <a:xfrm>
            <a:off x="1" y="19666"/>
            <a:ext cx="12172334" cy="4457952"/>
          </a:xfrm>
          <a:prstGeom prst="rect">
            <a:avLst/>
          </a:prstGeom>
        </p:spPr>
        <p:txBody>
          <a:bodyPr wrap="square">
            <a:spAutoFit/>
          </a:bodyPr>
          <a:lstStyle/>
          <a:p>
            <a:pPr algn="just">
              <a:lnSpc>
                <a:spcPct val="150000"/>
              </a:lnSpc>
            </a:pPr>
            <a:r>
              <a:rPr lang="uz-Latn-UZ" sz="2400" b="1" dirty="0">
                <a:latin typeface="Times New Roman" panose="02020603050405020304" pitchFamily="18" charset="0"/>
                <a:cs typeface="Times New Roman" panose="02020603050405020304" pitchFamily="18" charset="0"/>
              </a:rPr>
              <a:t>	7. Yelimlar va Qotiruvchi Moddalar</a:t>
            </a:r>
          </a:p>
          <a:p>
            <a:pPr algn="just">
              <a:lnSpc>
                <a:spcPct val="150000"/>
              </a:lnSpc>
              <a:buFont typeface="Arial" panose="020B0604020202020204" pitchFamily="34" charset="0"/>
              <a:buChar char="•"/>
            </a:pPr>
            <a:r>
              <a:rPr lang="uz-Latn-UZ" sz="2400" dirty="0">
                <a:latin typeface="Times New Roman" panose="02020603050405020304" pitchFamily="18" charset="0"/>
                <a:cs typeface="Times New Roman" panose="02020603050405020304" pitchFamily="18" charset="0"/>
              </a:rPr>
              <a:t>Yelimlar panellarni birlashtiradi va qatlamlarning bir-biriga yopishib qolishini ta’minlaydi. Bu moddalar orqali quyosh hujayralari bir-biriga zich joylashadi va mustahkam bo‘ladi.</a:t>
            </a:r>
          </a:p>
          <a:p>
            <a:pPr algn="just">
              <a:lnSpc>
                <a:spcPct val="150000"/>
              </a:lnSpc>
              <a:buFont typeface="Arial" panose="020B0604020202020204" pitchFamily="34" charset="0"/>
              <a:buChar char="•"/>
            </a:pPr>
            <a:r>
              <a:rPr lang="uz-Latn-UZ" sz="2400" dirty="0">
                <a:latin typeface="Times New Roman" panose="02020603050405020304" pitchFamily="18" charset="0"/>
                <a:cs typeface="Times New Roman" panose="02020603050405020304" pitchFamily="18" charset="0"/>
              </a:rPr>
              <a:t>Qotiruvchi moddalar panellarning tashqi qatlamlariga mustahkamlik beradi va mexanik zararlarni kamaytiradi.</a:t>
            </a:r>
          </a:p>
          <a:p>
            <a:pPr algn="just">
              <a:lnSpc>
                <a:spcPct val="150000"/>
              </a:lnSpc>
            </a:pPr>
            <a:r>
              <a:rPr lang="uz-Latn-UZ" sz="2400" dirty="0">
                <a:latin typeface="Times New Roman" panose="02020603050405020304" pitchFamily="18" charset="0"/>
                <a:cs typeface="Times New Roman" panose="02020603050405020304" pitchFamily="18" charset="0"/>
              </a:rPr>
              <a:t>Yordamchi materiallar quyosh panellarining samaradorligini oshirish va uzoq muddat foydalanish imkoniyatini ta’minlashda katta ahamiyatga ega. Bu materiallar panellarni nafaqat mustahkam qiladi, balki ular ishlash samaradorligini ham yaxshilaydi.</a:t>
            </a:r>
          </a:p>
        </p:txBody>
      </p:sp>
      <p:pic>
        <p:nvPicPr>
          <p:cNvPr id="2050" name="Picture 2" descr="Quyosh panellari nimadan yasalgan - tuzilishi va ishlash prinsipi |  GoldenPages">
            <a:extLst>
              <a:ext uri="{FF2B5EF4-FFF2-40B4-BE49-F238E27FC236}">
                <a16:creationId xmlns:a16="http://schemas.microsoft.com/office/drawing/2014/main" id="{C345B96C-1ADD-4B03-9EC8-9B4DFAA804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290" y="4655265"/>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Quyosh panellarining printsiplari va ular qanday ishlaydi - SHIELDEN">
            <a:extLst>
              <a:ext uri="{FF2B5EF4-FFF2-40B4-BE49-F238E27FC236}">
                <a16:creationId xmlns:a16="http://schemas.microsoft.com/office/drawing/2014/main" id="{AD5CEE45-9844-4785-B192-AFC31797C4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6245" y="4655265"/>
            <a:ext cx="2876550" cy="17430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Quyosh panellari nimadan yasalgan - tuzilishi va ishlash prinsipi |  GoldenPages">
            <a:extLst>
              <a:ext uri="{FF2B5EF4-FFF2-40B4-BE49-F238E27FC236}">
                <a16:creationId xmlns:a16="http://schemas.microsoft.com/office/drawing/2014/main" id="{25A616F9-C512-4519-ADAE-2BB19B4F75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5376" y="4725164"/>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Quyosh panellari nimadan yasalgan - tuzilishi va ishlash prinsipi |  GoldenPages">
            <a:extLst>
              <a:ext uri="{FF2B5EF4-FFF2-40B4-BE49-F238E27FC236}">
                <a16:creationId xmlns:a16="http://schemas.microsoft.com/office/drawing/2014/main" id="{1D025894-5D51-4F9C-944E-A2DFD2DFAA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98335" y="4655265"/>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2502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22">
            <a:extLst>
              <a:ext uri="{FF2B5EF4-FFF2-40B4-BE49-F238E27FC236}">
                <a16:creationId xmlns:a16="http://schemas.microsoft.com/office/drawing/2014/main" id="{6317F565-BBA9-4857-A94B-5B1BD09E92CD}"/>
              </a:ext>
            </a:extLst>
          </p:cNvPr>
          <p:cNvPicPr/>
          <p:nvPr/>
        </p:nvPicPr>
        <p:blipFill>
          <a:blip r:embed="rId2"/>
          <a:stretch/>
        </p:blipFill>
        <p:spPr>
          <a:xfrm>
            <a:off x="9822426" y="0"/>
            <a:ext cx="2369573" cy="2330245"/>
          </a:xfrm>
          <a:prstGeom prst="rect">
            <a:avLst/>
          </a:prstGeom>
        </p:spPr>
      </p:pic>
      <p:pic>
        <p:nvPicPr>
          <p:cNvPr id="6" name="Shape 22">
            <a:extLst>
              <a:ext uri="{FF2B5EF4-FFF2-40B4-BE49-F238E27FC236}">
                <a16:creationId xmlns:a16="http://schemas.microsoft.com/office/drawing/2014/main" id="{1C7649D9-5507-43DC-A65F-531A48ADB515}"/>
              </a:ext>
            </a:extLst>
          </p:cNvPr>
          <p:cNvPicPr/>
          <p:nvPr/>
        </p:nvPicPr>
        <p:blipFill>
          <a:blip r:embed="rId2"/>
          <a:stretch/>
        </p:blipFill>
        <p:spPr>
          <a:xfrm rot="10800000">
            <a:off x="0" y="4527755"/>
            <a:ext cx="2369573" cy="2330245"/>
          </a:xfrm>
          <a:prstGeom prst="rect">
            <a:avLst/>
          </a:prstGeom>
        </p:spPr>
      </p:pic>
      <p:pic>
        <p:nvPicPr>
          <p:cNvPr id="7" name="Shape 22">
            <a:extLst>
              <a:ext uri="{FF2B5EF4-FFF2-40B4-BE49-F238E27FC236}">
                <a16:creationId xmlns:a16="http://schemas.microsoft.com/office/drawing/2014/main" id="{A6D8C3A7-851C-49FE-ABA0-634B390A9B37}"/>
              </a:ext>
            </a:extLst>
          </p:cNvPr>
          <p:cNvPicPr/>
          <p:nvPr/>
        </p:nvPicPr>
        <p:blipFill>
          <a:blip r:embed="rId2"/>
          <a:stretch/>
        </p:blipFill>
        <p:spPr>
          <a:xfrm rot="5400000">
            <a:off x="9822425" y="4488425"/>
            <a:ext cx="2369573" cy="2330245"/>
          </a:xfrm>
          <a:prstGeom prst="rect">
            <a:avLst/>
          </a:prstGeom>
        </p:spPr>
      </p:pic>
      <p:pic>
        <p:nvPicPr>
          <p:cNvPr id="8" name="Shape 22">
            <a:extLst>
              <a:ext uri="{FF2B5EF4-FFF2-40B4-BE49-F238E27FC236}">
                <a16:creationId xmlns:a16="http://schemas.microsoft.com/office/drawing/2014/main" id="{FE3094DC-CA04-42DA-A6FD-160B55CBDA9A}"/>
              </a:ext>
            </a:extLst>
          </p:cNvPr>
          <p:cNvPicPr/>
          <p:nvPr/>
        </p:nvPicPr>
        <p:blipFill>
          <a:blip r:embed="rId2"/>
          <a:stretch/>
        </p:blipFill>
        <p:spPr>
          <a:xfrm rot="16200000">
            <a:off x="-19664" y="19664"/>
            <a:ext cx="2369573" cy="2330245"/>
          </a:xfrm>
          <a:prstGeom prst="rect">
            <a:avLst/>
          </a:prstGeom>
        </p:spPr>
      </p:pic>
      <p:sp>
        <p:nvSpPr>
          <p:cNvPr id="2" name="Прямоугольник 1">
            <a:extLst>
              <a:ext uri="{FF2B5EF4-FFF2-40B4-BE49-F238E27FC236}">
                <a16:creationId xmlns:a16="http://schemas.microsoft.com/office/drawing/2014/main" id="{AA3115CC-5992-450C-B8C0-4814F8B81086}"/>
              </a:ext>
            </a:extLst>
          </p:cNvPr>
          <p:cNvSpPr/>
          <p:nvPr/>
        </p:nvSpPr>
        <p:spPr>
          <a:xfrm>
            <a:off x="3018502" y="2080778"/>
            <a:ext cx="6096000" cy="2696444"/>
          </a:xfrm>
          <a:prstGeom prst="rect">
            <a:avLst/>
          </a:prstGeom>
        </p:spPr>
        <p:txBody>
          <a:bodyPr>
            <a:spAutoFit/>
          </a:bodyPr>
          <a:lstStyle/>
          <a:p>
            <a:pPr algn="ctr">
              <a:lnSpc>
                <a:spcPct val="150000"/>
              </a:lnSpc>
            </a:pPr>
            <a:r>
              <a:rPr lang="uz-Latn-UZ" sz="6000" b="1" dirty="0">
                <a:latin typeface="Times New Roman" panose="02020603050405020304" pitchFamily="18" charset="0"/>
                <a:cs typeface="Times New Roman" panose="02020603050405020304" pitchFamily="18" charset="0"/>
              </a:rPr>
              <a:t>E’iboriz uchun raxmat</a:t>
            </a:r>
            <a:endParaRPr lang="uz-Latn-UZ" sz="6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1359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22">
            <a:extLst>
              <a:ext uri="{FF2B5EF4-FFF2-40B4-BE49-F238E27FC236}">
                <a16:creationId xmlns:a16="http://schemas.microsoft.com/office/drawing/2014/main" id="{6317F565-BBA9-4857-A94B-5B1BD09E92CD}"/>
              </a:ext>
            </a:extLst>
          </p:cNvPr>
          <p:cNvPicPr/>
          <p:nvPr/>
        </p:nvPicPr>
        <p:blipFill>
          <a:blip r:embed="rId2"/>
          <a:stretch/>
        </p:blipFill>
        <p:spPr>
          <a:xfrm>
            <a:off x="9896168" y="0"/>
            <a:ext cx="2295831" cy="884903"/>
          </a:xfrm>
          <a:prstGeom prst="rect">
            <a:avLst/>
          </a:prstGeom>
        </p:spPr>
      </p:pic>
      <p:pic>
        <p:nvPicPr>
          <p:cNvPr id="6" name="Shape 22">
            <a:extLst>
              <a:ext uri="{FF2B5EF4-FFF2-40B4-BE49-F238E27FC236}">
                <a16:creationId xmlns:a16="http://schemas.microsoft.com/office/drawing/2014/main" id="{1C7649D9-5507-43DC-A65F-531A48ADB515}"/>
              </a:ext>
            </a:extLst>
          </p:cNvPr>
          <p:cNvPicPr/>
          <p:nvPr/>
        </p:nvPicPr>
        <p:blipFill>
          <a:blip r:embed="rId2"/>
          <a:stretch/>
        </p:blipFill>
        <p:spPr>
          <a:xfrm rot="10800000">
            <a:off x="0" y="6032089"/>
            <a:ext cx="2300748" cy="825910"/>
          </a:xfrm>
          <a:prstGeom prst="rect">
            <a:avLst/>
          </a:prstGeom>
        </p:spPr>
      </p:pic>
      <p:sp>
        <p:nvSpPr>
          <p:cNvPr id="2" name="Прямоугольник 1">
            <a:extLst>
              <a:ext uri="{FF2B5EF4-FFF2-40B4-BE49-F238E27FC236}">
                <a16:creationId xmlns:a16="http://schemas.microsoft.com/office/drawing/2014/main" id="{93BC0653-42F0-4406-A9D7-207531C222BF}"/>
              </a:ext>
            </a:extLst>
          </p:cNvPr>
          <p:cNvSpPr/>
          <p:nvPr/>
        </p:nvSpPr>
        <p:spPr>
          <a:xfrm>
            <a:off x="2206698" y="2256192"/>
            <a:ext cx="7778604" cy="2600199"/>
          </a:xfrm>
          <a:prstGeom prst="rect">
            <a:avLst/>
          </a:prstGeom>
        </p:spPr>
        <p:txBody>
          <a:bodyPr wrap="none">
            <a:spAutoFit/>
          </a:bodyPr>
          <a:lstStyle/>
          <a:p>
            <a:pPr marL="514350" indent="-514350" algn="just">
              <a:lnSpc>
                <a:spcPct val="150000"/>
              </a:lnSpc>
              <a:buFont typeface="+mj-lt"/>
              <a:buAutoNum type="arabicPeriod"/>
            </a:pPr>
            <a:r>
              <a:rPr lang="uz-Latn-UZ" sz="2800" dirty="0">
                <a:latin typeface="Times New Roman" panose="02020603050405020304" pitchFamily="18" charset="0"/>
                <a:cs typeface="Times New Roman" panose="02020603050405020304" pitchFamily="18" charset="0"/>
              </a:rPr>
              <a:t>Asosiy Materiallar</a:t>
            </a:r>
          </a:p>
          <a:p>
            <a:pPr marL="514350" indent="-514350" algn="just">
              <a:lnSpc>
                <a:spcPct val="150000"/>
              </a:lnSpc>
              <a:buFont typeface="+mj-lt"/>
              <a:buAutoNum type="arabicPeriod"/>
            </a:pPr>
            <a:r>
              <a:rPr lang="uz-Latn-UZ" sz="2800" dirty="0">
                <a:latin typeface="Times New Roman" panose="02020603050405020304" pitchFamily="18" charset="0"/>
                <a:cs typeface="Times New Roman" panose="02020603050405020304" pitchFamily="18" charset="0"/>
              </a:rPr>
              <a:t>Yordamchi Materiallar</a:t>
            </a:r>
          </a:p>
          <a:p>
            <a:pPr marL="514350" indent="-514350" algn="just">
              <a:lnSpc>
                <a:spcPct val="150000"/>
              </a:lnSpc>
              <a:buFont typeface="+mj-lt"/>
              <a:buAutoNum type="arabicPeriod"/>
            </a:pPr>
            <a:r>
              <a:rPr lang="uz-Latn-UZ" sz="2800" dirty="0">
                <a:latin typeface="Times New Roman" panose="02020603050405020304" pitchFamily="18" charset="0"/>
                <a:cs typeface="Times New Roman" panose="02020603050405020304" pitchFamily="18" charset="0"/>
              </a:rPr>
              <a:t>Materiallarning Ekologik Ta'siri va Qayta Ishlash</a:t>
            </a:r>
          </a:p>
          <a:p>
            <a:pPr marL="514350" indent="-514350" algn="just">
              <a:lnSpc>
                <a:spcPct val="150000"/>
              </a:lnSpc>
              <a:buFont typeface="+mj-lt"/>
              <a:buAutoNum type="arabicPeriod"/>
            </a:pPr>
            <a:r>
              <a:rPr lang="uz-Latn-UZ" sz="2800" dirty="0">
                <a:latin typeface="Times New Roman" panose="02020603050405020304" pitchFamily="18" charset="0"/>
                <a:cs typeface="Times New Roman" panose="02020603050405020304" pitchFamily="18" charset="0"/>
              </a:rPr>
              <a:t>Kelajakdagi Innovatsiyalar</a:t>
            </a:r>
            <a:endParaRPr lang="ru-RU" sz="2800" dirty="0">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E542AFE9-BADC-478F-BE80-7DBF77B4BD48}"/>
              </a:ext>
            </a:extLst>
          </p:cNvPr>
          <p:cNvSpPr/>
          <p:nvPr/>
        </p:nvSpPr>
        <p:spPr>
          <a:xfrm>
            <a:off x="3303639" y="1076632"/>
            <a:ext cx="4395019" cy="707886"/>
          </a:xfrm>
          <a:prstGeom prst="rect">
            <a:avLst/>
          </a:prstGeom>
        </p:spPr>
        <p:txBody>
          <a:bodyPr wrap="square">
            <a:spAutoFit/>
          </a:bodyPr>
          <a:lstStyle/>
          <a:p>
            <a:pPr algn="ctr"/>
            <a:r>
              <a:rPr lang="uz-Latn-UZ" sz="4000" b="1" dirty="0">
                <a:latin typeface="Times New Roman" panose="02020603050405020304" pitchFamily="18" charset="0"/>
                <a:cs typeface="Times New Roman" panose="02020603050405020304" pitchFamily="18" charset="0"/>
              </a:rPr>
              <a:t>REJA:</a:t>
            </a:r>
            <a:endParaRPr lang="ru-RU"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6924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hape 22">
            <a:extLst>
              <a:ext uri="{FF2B5EF4-FFF2-40B4-BE49-F238E27FC236}">
                <a16:creationId xmlns:a16="http://schemas.microsoft.com/office/drawing/2014/main" id="{A6D8C3A7-851C-49FE-ABA0-634B390A9B37}"/>
              </a:ext>
            </a:extLst>
          </p:cNvPr>
          <p:cNvPicPr/>
          <p:nvPr/>
        </p:nvPicPr>
        <p:blipFill>
          <a:blip r:embed="rId2"/>
          <a:stretch/>
        </p:blipFill>
        <p:spPr>
          <a:xfrm rot="5400000">
            <a:off x="10586883" y="5252883"/>
            <a:ext cx="879986" cy="2290915"/>
          </a:xfrm>
          <a:prstGeom prst="rect">
            <a:avLst/>
          </a:prstGeom>
        </p:spPr>
      </p:pic>
      <p:pic>
        <p:nvPicPr>
          <p:cNvPr id="8" name="Shape 22">
            <a:extLst>
              <a:ext uri="{FF2B5EF4-FFF2-40B4-BE49-F238E27FC236}">
                <a16:creationId xmlns:a16="http://schemas.microsoft.com/office/drawing/2014/main" id="{FE3094DC-CA04-42DA-A6FD-160B55CBDA9A}"/>
              </a:ext>
            </a:extLst>
          </p:cNvPr>
          <p:cNvPicPr/>
          <p:nvPr/>
        </p:nvPicPr>
        <p:blipFill>
          <a:blip r:embed="rId2"/>
          <a:stretch/>
        </p:blipFill>
        <p:spPr>
          <a:xfrm rot="16200000">
            <a:off x="715297" y="-715297"/>
            <a:ext cx="899652" cy="2330245"/>
          </a:xfrm>
          <a:prstGeom prst="rect">
            <a:avLst/>
          </a:prstGeom>
        </p:spPr>
      </p:pic>
      <p:sp>
        <p:nvSpPr>
          <p:cNvPr id="2" name="Прямоугольник 1">
            <a:extLst>
              <a:ext uri="{FF2B5EF4-FFF2-40B4-BE49-F238E27FC236}">
                <a16:creationId xmlns:a16="http://schemas.microsoft.com/office/drawing/2014/main" id="{4A64F3F5-5C50-4895-B1F1-6528AFEE3691}"/>
              </a:ext>
            </a:extLst>
          </p:cNvPr>
          <p:cNvSpPr/>
          <p:nvPr/>
        </p:nvSpPr>
        <p:spPr>
          <a:xfrm>
            <a:off x="398207" y="127520"/>
            <a:ext cx="11577484" cy="6673943"/>
          </a:xfrm>
          <a:prstGeom prst="rect">
            <a:avLst/>
          </a:prstGeom>
        </p:spPr>
        <p:txBody>
          <a:bodyPr wrap="square">
            <a:spAutoFit/>
          </a:bodyPr>
          <a:lstStyle/>
          <a:p>
            <a:pPr algn="just">
              <a:lnSpc>
                <a:spcPct val="150000"/>
              </a:lnSpc>
            </a:pPr>
            <a:r>
              <a:rPr lang="uz-Latn-UZ" sz="2400" dirty="0">
                <a:latin typeface="Times New Roman" panose="02020603050405020304" pitchFamily="18" charset="0"/>
                <a:cs typeface="Times New Roman" panose="02020603050405020304" pitchFamily="18" charset="0"/>
              </a:rPr>
              <a:t>Quyosh panellarini tayyorlashda ishlatiladigan </a:t>
            </a:r>
            <a:r>
              <a:rPr lang="uz-Latn-UZ" sz="2400" b="1" dirty="0">
                <a:latin typeface="Times New Roman" panose="02020603050405020304" pitchFamily="18" charset="0"/>
                <a:cs typeface="Times New Roman" panose="02020603050405020304" pitchFamily="18" charset="0"/>
              </a:rPr>
              <a:t>asosiy materiallar</a:t>
            </a:r>
            <a:r>
              <a:rPr lang="uz-Latn-UZ" sz="2400" dirty="0">
                <a:latin typeface="Times New Roman" panose="02020603050405020304" pitchFamily="18" charset="0"/>
                <a:cs typeface="Times New Roman" panose="02020603050405020304" pitchFamily="18" charset="0"/>
              </a:rPr>
              <a:t> quyidagilar:</a:t>
            </a:r>
          </a:p>
          <a:p>
            <a:pPr algn="just">
              <a:lnSpc>
                <a:spcPct val="150000"/>
              </a:lnSpc>
            </a:pPr>
            <a:r>
              <a:rPr lang="uz-Latn-UZ" sz="2400" b="1" dirty="0">
                <a:latin typeface="Times New Roman" panose="02020603050405020304" pitchFamily="18" charset="0"/>
                <a:cs typeface="Times New Roman" panose="02020603050405020304" pitchFamily="18" charset="0"/>
              </a:rPr>
              <a:t>1. Kremniy (Silicon)</a:t>
            </a:r>
          </a:p>
          <a:p>
            <a:pPr algn="just">
              <a:lnSpc>
                <a:spcPct val="150000"/>
              </a:lnSpc>
              <a:buFont typeface="Arial" panose="020B0604020202020204" pitchFamily="34" charset="0"/>
              <a:buChar char="•"/>
            </a:pPr>
            <a:r>
              <a:rPr lang="uz-Latn-UZ" sz="2400" b="1" dirty="0">
                <a:latin typeface="Times New Roman" panose="02020603050405020304" pitchFamily="18" charset="0"/>
                <a:cs typeface="Times New Roman" panose="02020603050405020304" pitchFamily="18" charset="0"/>
              </a:rPr>
              <a:t>Polikristalli kremniy</a:t>
            </a:r>
            <a:r>
              <a:rPr lang="uz-Latn-UZ" sz="2400" dirty="0">
                <a:latin typeface="Times New Roman" panose="02020603050405020304" pitchFamily="18" charset="0"/>
                <a:cs typeface="Times New Roman" panose="02020603050405020304" pitchFamily="18" charset="0"/>
              </a:rPr>
              <a:t>: Polikristalli kremniy panellari arzonroq va ishlab chiqarish jarayoni nisbatan oson. Ularning samaradorligi monokristalli panellarga nisbatan pastroq, ammo keng tarqalgan va iqtisodiy jihatdan foydali hisoblanadi.</a:t>
            </a:r>
          </a:p>
          <a:p>
            <a:pPr algn="just">
              <a:lnSpc>
                <a:spcPct val="150000"/>
              </a:lnSpc>
              <a:buFont typeface="Arial" panose="020B0604020202020204" pitchFamily="34" charset="0"/>
              <a:buChar char="•"/>
            </a:pPr>
            <a:r>
              <a:rPr lang="uz-Latn-UZ" sz="2400" b="1" dirty="0">
                <a:latin typeface="Times New Roman" panose="02020603050405020304" pitchFamily="18" charset="0"/>
                <a:cs typeface="Times New Roman" panose="02020603050405020304" pitchFamily="18" charset="0"/>
              </a:rPr>
              <a:t>Monokristalli kremniy</a:t>
            </a:r>
            <a:r>
              <a:rPr lang="uz-Latn-UZ" sz="2400" dirty="0">
                <a:latin typeface="Times New Roman" panose="02020603050405020304" pitchFamily="18" charset="0"/>
                <a:cs typeface="Times New Roman" panose="02020603050405020304" pitchFamily="18" charset="0"/>
              </a:rPr>
              <a:t>: Bu panellar yuqori samaradorlikka ega va kremniy kristallarining bir xil tuzilishiga ega bo‘lganligi uchun yuqori mahsuldorlik beradi. Ular qimmatroq, ammo uzoq muddatli va ishonchli.</a:t>
            </a:r>
          </a:p>
          <a:p>
            <a:pPr algn="just">
              <a:lnSpc>
                <a:spcPct val="150000"/>
              </a:lnSpc>
              <a:buFont typeface="Arial" panose="020B0604020202020204" pitchFamily="34" charset="0"/>
              <a:buChar char="•"/>
            </a:pPr>
            <a:r>
              <a:rPr lang="uz-Latn-UZ" sz="2400" b="1" dirty="0">
                <a:latin typeface="Times New Roman" panose="02020603050405020304" pitchFamily="18" charset="0"/>
                <a:cs typeface="Times New Roman" panose="02020603050405020304" pitchFamily="18" charset="0"/>
              </a:rPr>
              <a:t>Amorf kremniy</a:t>
            </a:r>
            <a:r>
              <a:rPr lang="uz-Latn-UZ" sz="2400" dirty="0">
                <a:latin typeface="Times New Roman" panose="02020603050405020304" pitchFamily="18" charset="0"/>
                <a:cs typeface="Times New Roman" panose="02020603050405020304" pitchFamily="18" charset="0"/>
              </a:rPr>
              <a:t>: Amorf kremniy panellari yupqa plyonkali texnologiya orqali ishlab chiqariladi. Ularning samaradorligi pastroq, ammo ishlab chiqarish jarayoni osonroq va engilroq panellar yaratishga imkon beradi. Amorf kremniy portativ qurilmalar va kichik hajmli ilovalar uchun qo‘llaniladi.</a:t>
            </a:r>
          </a:p>
        </p:txBody>
      </p:sp>
    </p:spTree>
    <p:extLst>
      <p:ext uri="{BB962C8B-B14F-4D97-AF65-F5344CB8AC3E}">
        <p14:creationId xmlns:p14="http://schemas.microsoft.com/office/powerpoint/2010/main" val="2597344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22">
            <a:extLst>
              <a:ext uri="{FF2B5EF4-FFF2-40B4-BE49-F238E27FC236}">
                <a16:creationId xmlns:a16="http://schemas.microsoft.com/office/drawing/2014/main" id="{6317F565-BBA9-4857-A94B-5B1BD09E92CD}"/>
              </a:ext>
            </a:extLst>
          </p:cNvPr>
          <p:cNvPicPr/>
          <p:nvPr/>
        </p:nvPicPr>
        <p:blipFill>
          <a:blip r:embed="rId2"/>
          <a:stretch/>
        </p:blipFill>
        <p:spPr>
          <a:xfrm>
            <a:off x="9896168" y="0"/>
            <a:ext cx="2295831" cy="884903"/>
          </a:xfrm>
          <a:prstGeom prst="rect">
            <a:avLst/>
          </a:prstGeom>
        </p:spPr>
      </p:pic>
      <p:pic>
        <p:nvPicPr>
          <p:cNvPr id="6" name="Shape 22">
            <a:extLst>
              <a:ext uri="{FF2B5EF4-FFF2-40B4-BE49-F238E27FC236}">
                <a16:creationId xmlns:a16="http://schemas.microsoft.com/office/drawing/2014/main" id="{1C7649D9-5507-43DC-A65F-531A48ADB515}"/>
              </a:ext>
            </a:extLst>
          </p:cNvPr>
          <p:cNvPicPr/>
          <p:nvPr/>
        </p:nvPicPr>
        <p:blipFill>
          <a:blip r:embed="rId2"/>
          <a:stretch/>
        </p:blipFill>
        <p:spPr>
          <a:xfrm rot="10800000">
            <a:off x="0" y="6032089"/>
            <a:ext cx="2300748" cy="825910"/>
          </a:xfrm>
          <a:prstGeom prst="rect">
            <a:avLst/>
          </a:prstGeom>
        </p:spPr>
      </p:pic>
      <p:sp>
        <p:nvSpPr>
          <p:cNvPr id="2" name="Прямоугольник 1">
            <a:extLst>
              <a:ext uri="{FF2B5EF4-FFF2-40B4-BE49-F238E27FC236}">
                <a16:creationId xmlns:a16="http://schemas.microsoft.com/office/drawing/2014/main" id="{34137D1C-5740-4480-93E8-6F325F4C1C68}"/>
              </a:ext>
            </a:extLst>
          </p:cNvPr>
          <p:cNvSpPr/>
          <p:nvPr/>
        </p:nvSpPr>
        <p:spPr>
          <a:xfrm>
            <a:off x="-1" y="0"/>
            <a:ext cx="12191999" cy="6673943"/>
          </a:xfrm>
          <a:prstGeom prst="rect">
            <a:avLst/>
          </a:prstGeom>
        </p:spPr>
        <p:txBody>
          <a:bodyPr wrap="square">
            <a:spAutoFit/>
          </a:bodyPr>
          <a:lstStyle/>
          <a:p>
            <a:pPr algn="just">
              <a:lnSpc>
                <a:spcPct val="150000"/>
              </a:lnSpc>
            </a:pPr>
            <a:r>
              <a:rPr lang="uz-Latn-UZ" sz="2400" dirty="0">
                <a:latin typeface="Times New Roman" panose="02020603050405020304" pitchFamily="18" charset="0"/>
                <a:cs typeface="Times New Roman" panose="02020603050405020304" pitchFamily="18" charset="0"/>
              </a:rPr>
              <a:t>2. Kadmiyn Tellurid (CdTe)</a:t>
            </a:r>
          </a:p>
          <a:p>
            <a:pPr algn="just">
              <a:lnSpc>
                <a:spcPct val="150000"/>
              </a:lnSpc>
              <a:buFont typeface="Arial" panose="020B0604020202020204" pitchFamily="34" charset="0"/>
              <a:buChar char="•"/>
            </a:pPr>
            <a:r>
              <a:rPr lang="uz-Latn-UZ" sz="2400" dirty="0">
                <a:latin typeface="Times New Roman" panose="02020603050405020304" pitchFamily="18" charset="0"/>
                <a:cs typeface="Times New Roman" panose="02020603050405020304" pitchFamily="18" charset="0"/>
              </a:rPr>
              <a:t>Kadmiyn Tellurid quyosh panellari samaradorlik va ishlab chiqarish xarajatlari bo‘yicha yuqori reytingga ega. CdTe materialidan foydalanish quyosh nurlari energiyasini samarali elektr energiyasiga aylantirish imkonini beradi.</a:t>
            </a:r>
          </a:p>
          <a:p>
            <a:pPr algn="just">
              <a:lnSpc>
                <a:spcPct val="150000"/>
              </a:lnSpc>
              <a:buFont typeface="Arial" panose="020B0604020202020204" pitchFamily="34" charset="0"/>
              <a:buChar char="•"/>
            </a:pPr>
            <a:r>
              <a:rPr lang="uz-Latn-UZ" sz="2400" dirty="0">
                <a:latin typeface="Times New Roman" panose="02020603050405020304" pitchFamily="18" charset="0"/>
                <a:cs typeface="Times New Roman" panose="02020603050405020304" pitchFamily="18" charset="0"/>
              </a:rPr>
              <a:t>Kadmiyn tellurid panellari nisbatan arzon, ammo kadmiyning toksikligi sababli ekologik xavflarni hisobga olish muhimdir. CdTe panellarni ishlab chiqarish va utilizatsiya qilishda xavfsizlik choralariga e'tibor qaratish talab qilinadi.</a:t>
            </a:r>
          </a:p>
          <a:p>
            <a:pPr algn="just">
              <a:lnSpc>
                <a:spcPct val="150000"/>
              </a:lnSpc>
            </a:pPr>
            <a:r>
              <a:rPr lang="uz-Latn-UZ" sz="2400" dirty="0">
                <a:latin typeface="Times New Roman" panose="02020603050405020304" pitchFamily="18" charset="0"/>
                <a:cs typeface="Times New Roman" panose="02020603050405020304" pitchFamily="18" charset="0"/>
              </a:rPr>
              <a:t>3. Mis-Indiy-Galliy-Selenid (CIGS)</a:t>
            </a:r>
          </a:p>
          <a:p>
            <a:pPr algn="just">
              <a:lnSpc>
                <a:spcPct val="150000"/>
              </a:lnSpc>
              <a:buFont typeface="Arial" panose="020B0604020202020204" pitchFamily="34" charset="0"/>
              <a:buChar char="•"/>
            </a:pPr>
            <a:r>
              <a:rPr lang="uz-Latn-UZ" sz="2400" dirty="0">
                <a:latin typeface="Times New Roman" panose="02020603050405020304" pitchFamily="18" charset="0"/>
                <a:cs typeface="Times New Roman" panose="02020603050405020304" pitchFamily="18" charset="0"/>
              </a:rPr>
              <a:t>CIGS panellari yuqori samaradorlikka ega bo‘lib, yupqa plyonka texnologiyasi asosida ishlab chiqariladi. Ular moslashuvchanlikka ega bo‘lib, turli shakllarga moslashish imkonini beradi.</a:t>
            </a:r>
          </a:p>
          <a:p>
            <a:pPr algn="just">
              <a:lnSpc>
                <a:spcPct val="150000"/>
              </a:lnSpc>
              <a:buFont typeface="Arial" panose="020B0604020202020204" pitchFamily="34" charset="0"/>
              <a:buChar char="•"/>
            </a:pPr>
            <a:r>
              <a:rPr lang="uz-Latn-UZ" sz="2400" dirty="0">
                <a:latin typeface="Times New Roman" panose="02020603050405020304" pitchFamily="18" charset="0"/>
                <a:cs typeface="Times New Roman" panose="02020603050405020304" pitchFamily="18" charset="0"/>
              </a:rPr>
              <a:t>CIGS panellarining afzalliklaridan biri yuqori samaradorlik bilan birga ekologik xavfsiz materiallardan foydalanishdir. Ushbu panellar sanoat, uy-joy va transportda keng qo‘llaniladi.</a:t>
            </a:r>
          </a:p>
        </p:txBody>
      </p:sp>
    </p:spTree>
    <p:extLst>
      <p:ext uri="{BB962C8B-B14F-4D97-AF65-F5344CB8AC3E}">
        <p14:creationId xmlns:p14="http://schemas.microsoft.com/office/powerpoint/2010/main" val="1686407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Quyosh panellarini o'rganish: ular nimadan yasalgan? - QALQON">
            <a:extLst>
              <a:ext uri="{FF2B5EF4-FFF2-40B4-BE49-F238E27FC236}">
                <a16:creationId xmlns:a16="http://schemas.microsoft.com/office/drawing/2014/main" id="{09F41D0B-74DF-4CB7-91E8-876F9FC3F2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239" y="132735"/>
            <a:ext cx="5884606" cy="37608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Quyosh paneli qancha energiya ishlab chiqaradi? Quyosh paneli chiqishi  tushuntirildi - Bilim">
            <a:extLst>
              <a:ext uri="{FF2B5EF4-FFF2-40B4-BE49-F238E27FC236}">
                <a16:creationId xmlns:a16="http://schemas.microsoft.com/office/drawing/2014/main" id="{32B918C4-7A34-470A-8242-6C194B045B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4157" y="132732"/>
            <a:ext cx="5884604" cy="376084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Quyosh panellarini o'rnatish echimlari - Bilim - DS New Energy">
            <a:extLst>
              <a:ext uri="{FF2B5EF4-FFF2-40B4-BE49-F238E27FC236}">
                <a16:creationId xmlns:a16="http://schemas.microsoft.com/office/drawing/2014/main" id="{13FA615F-5623-47CA-A8DF-E58C60B69F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986" y="4024158"/>
            <a:ext cx="3569111" cy="267338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Quyosh panellarini ishlab chiqarish mahalliylashtirilmoqda - YouTube">
            <a:extLst>
              <a:ext uri="{FF2B5EF4-FFF2-40B4-BE49-F238E27FC236}">
                <a16:creationId xmlns:a16="http://schemas.microsoft.com/office/drawing/2014/main" id="{5ADABC1B-8C63-4EC0-9454-12488A4EE0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1340" y="4024157"/>
            <a:ext cx="4773905" cy="267338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Quyosh panellari nimadan yasalgan - tuzilishi va ishlash prinsipi |  GoldenPages">
            <a:extLst>
              <a:ext uri="{FF2B5EF4-FFF2-40B4-BE49-F238E27FC236}">
                <a16:creationId xmlns:a16="http://schemas.microsoft.com/office/drawing/2014/main" id="{8D135A15-132F-436A-AFEB-F238188CAC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69489" y="4024156"/>
            <a:ext cx="3304526" cy="2673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9962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hape 22">
            <a:extLst>
              <a:ext uri="{FF2B5EF4-FFF2-40B4-BE49-F238E27FC236}">
                <a16:creationId xmlns:a16="http://schemas.microsoft.com/office/drawing/2014/main" id="{A6D8C3A7-851C-49FE-ABA0-634B390A9B37}"/>
              </a:ext>
            </a:extLst>
          </p:cNvPr>
          <p:cNvPicPr/>
          <p:nvPr/>
        </p:nvPicPr>
        <p:blipFill>
          <a:blip r:embed="rId2"/>
          <a:stretch/>
        </p:blipFill>
        <p:spPr>
          <a:xfrm rot="5400000">
            <a:off x="10586883" y="5252883"/>
            <a:ext cx="879986" cy="2290915"/>
          </a:xfrm>
          <a:prstGeom prst="rect">
            <a:avLst/>
          </a:prstGeom>
        </p:spPr>
      </p:pic>
      <p:pic>
        <p:nvPicPr>
          <p:cNvPr id="8" name="Shape 22">
            <a:extLst>
              <a:ext uri="{FF2B5EF4-FFF2-40B4-BE49-F238E27FC236}">
                <a16:creationId xmlns:a16="http://schemas.microsoft.com/office/drawing/2014/main" id="{FE3094DC-CA04-42DA-A6FD-160B55CBDA9A}"/>
              </a:ext>
            </a:extLst>
          </p:cNvPr>
          <p:cNvPicPr/>
          <p:nvPr/>
        </p:nvPicPr>
        <p:blipFill>
          <a:blip r:embed="rId2"/>
          <a:stretch/>
        </p:blipFill>
        <p:spPr>
          <a:xfrm rot="16200000">
            <a:off x="715297" y="-715297"/>
            <a:ext cx="899652" cy="2330245"/>
          </a:xfrm>
          <a:prstGeom prst="rect">
            <a:avLst/>
          </a:prstGeom>
        </p:spPr>
      </p:pic>
      <p:sp>
        <p:nvSpPr>
          <p:cNvPr id="2" name="Прямоугольник 1">
            <a:extLst>
              <a:ext uri="{FF2B5EF4-FFF2-40B4-BE49-F238E27FC236}">
                <a16:creationId xmlns:a16="http://schemas.microsoft.com/office/drawing/2014/main" id="{9962EBCC-EA58-4A09-8DAF-D3E6ED3A8A5A}"/>
              </a:ext>
            </a:extLst>
          </p:cNvPr>
          <p:cNvSpPr/>
          <p:nvPr/>
        </p:nvSpPr>
        <p:spPr>
          <a:xfrm>
            <a:off x="678426" y="339213"/>
            <a:ext cx="11149780" cy="6119945"/>
          </a:xfrm>
          <a:prstGeom prst="rect">
            <a:avLst/>
          </a:prstGeom>
        </p:spPr>
        <p:txBody>
          <a:bodyPr wrap="square">
            <a:spAutoFit/>
          </a:bodyPr>
          <a:lstStyle/>
          <a:p>
            <a:pPr algn="just">
              <a:lnSpc>
                <a:spcPct val="150000"/>
              </a:lnSpc>
            </a:pPr>
            <a:r>
              <a:rPr lang="uz-Latn-UZ" sz="2400" b="1" dirty="0">
                <a:latin typeface="Times New Roman" panose="02020603050405020304" pitchFamily="18" charset="0"/>
                <a:cs typeface="Times New Roman" panose="02020603050405020304" pitchFamily="18" charset="0"/>
              </a:rPr>
              <a:t>4. Perovskit Materiallari</a:t>
            </a:r>
          </a:p>
          <a:p>
            <a:pPr algn="just">
              <a:lnSpc>
                <a:spcPct val="150000"/>
              </a:lnSpc>
              <a:buFont typeface="Arial" panose="020B0604020202020204" pitchFamily="34" charset="0"/>
              <a:buChar char="•"/>
            </a:pPr>
            <a:r>
              <a:rPr lang="uz-Latn-UZ" sz="2400" b="1" dirty="0">
                <a:latin typeface="Times New Roman" panose="02020603050405020304" pitchFamily="18" charset="0"/>
                <a:cs typeface="Times New Roman" panose="02020603050405020304" pitchFamily="18" charset="0"/>
              </a:rPr>
              <a:t>Perovskit materiallari</a:t>
            </a:r>
            <a:r>
              <a:rPr lang="uz-Latn-UZ" sz="2400" dirty="0">
                <a:latin typeface="Times New Roman" panose="02020603050405020304" pitchFamily="18" charset="0"/>
                <a:cs typeface="Times New Roman" panose="02020603050405020304" pitchFamily="18" charset="0"/>
              </a:rPr>
              <a:t> quyosh panellari sohasidagi yangi innovatsiyalardan biridir. Ular yuqori samaradorlikka ega va ishlab chiqarish jarayoni kremniyga nisbatan osonroq.</a:t>
            </a:r>
          </a:p>
          <a:p>
            <a:pPr algn="just">
              <a:lnSpc>
                <a:spcPct val="150000"/>
              </a:lnSpc>
              <a:buFont typeface="Arial" panose="020B0604020202020204" pitchFamily="34" charset="0"/>
              <a:buChar char="•"/>
            </a:pPr>
            <a:r>
              <a:rPr lang="uz-Latn-UZ" sz="2400" dirty="0">
                <a:latin typeface="Times New Roman" panose="02020603050405020304" pitchFamily="18" charset="0"/>
                <a:cs typeface="Times New Roman" panose="02020603050405020304" pitchFamily="18" charset="0"/>
              </a:rPr>
              <a:t>Perovskit quyosh panellarini ishlab chiqarish uchun arzon xom ashyolar kerak bo‘ladi, shuning uchun kelajakda ular kremniyni almashtirish salohiyatiga ega deb hisoblanmoqda.</a:t>
            </a:r>
          </a:p>
          <a:p>
            <a:pPr algn="just">
              <a:lnSpc>
                <a:spcPct val="150000"/>
              </a:lnSpc>
              <a:buFont typeface="Arial" panose="020B0604020202020204" pitchFamily="34" charset="0"/>
              <a:buChar char="•"/>
            </a:pPr>
            <a:r>
              <a:rPr lang="uz-Latn-UZ" sz="2400" dirty="0">
                <a:latin typeface="Times New Roman" panose="02020603050405020304" pitchFamily="18" charset="0"/>
                <a:cs typeface="Times New Roman" panose="02020603050405020304" pitchFamily="18" charset="0"/>
              </a:rPr>
              <a:t>Ammo, perovskit materiallari hozircha uzoq muddatli mustahkamlik va chidamlilik jihatidan keng amaliyotga tatbiq etilishi uchun tadqiqot talab qiladi.</a:t>
            </a:r>
          </a:p>
          <a:p>
            <a:pPr algn="just">
              <a:lnSpc>
                <a:spcPct val="150000"/>
              </a:lnSpc>
            </a:pPr>
            <a:r>
              <a:rPr lang="uz-Latn-UZ" sz="2400" dirty="0">
                <a:latin typeface="Times New Roman" panose="02020603050405020304" pitchFamily="18" charset="0"/>
                <a:cs typeface="Times New Roman" panose="02020603050405020304" pitchFamily="18" charset="0"/>
              </a:rPr>
              <a:t>Quyosh panellarining samaradorligini oshirish uchun bu materiallarning har biri o‘ziga xos xususiyatlarga ega. Hozirgi vaqtda kremniy asosiy material bo‘lsa-da, kelajakda perovskit kabi yangi materiallar yanada kengroq qo‘llanilishi kutilmoqda.</a:t>
            </a:r>
          </a:p>
        </p:txBody>
      </p:sp>
    </p:spTree>
    <p:extLst>
      <p:ext uri="{BB962C8B-B14F-4D97-AF65-F5344CB8AC3E}">
        <p14:creationId xmlns:p14="http://schemas.microsoft.com/office/powerpoint/2010/main" val="3346596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22">
            <a:extLst>
              <a:ext uri="{FF2B5EF4-FFF2-40B4-BE49-F238E27FC236}">
                <a16:creationId xmlns:a16="http://schemas.microsoft.com/office/drawing/2014/main" id="{6317F565-BBA9-4857-A94B-5B1BD09E92CD}"/>
              </a:ext>
            </a:extLst>
          </p:cNvPr>
          <p:cNvPicPr/>
          <p:nvPr/>
        </p:nvPicPr>
        <p:blipFill>
          <a:blip r:embed="rId2"/>
          <a:stretch/>
        </p:blipFill>
        <p:spPr>
          <a:xfrm>
            <a:off x="9896168" y="0"/>
            <a:ext cx="2295831" cy="884903"/>
          </a:xfrm>
          <a:prstGeom prst="rect">
            <a:avLst/>
          </a:prstGeom>
        </p:spPr>
      </p:pic>
      <p:pic>
        <p:nvPicPr>
          <p:cNvPr id="6" name="Shape 22">
            <a:extLst>
              <a:ext uri="{FF2B5EF4-FFF2-40B4-BE49-F238E27FC236}">
                <a16:creationId xmlns:a16="http://schemas.microsoft.com/office/drawing/2014/main" id="{1C7649D9-5507-43DC-A65F-531A48ADB515}"/>
              </a:ext>
            </a:extLst>
          </p:cNvPr>
          <p:cNvPicPr/>
          <p:nvPr/>
        </p:nvPicPr>
        <p:blipFill>
          <a:blip r:embed="rId2"/>
          <a:stretch/>
        </p:blipFill>
        <p:spPr>
          <a:xfrm rot="10800000">
            <a:off x="0" y="6032089"/>
            <a:ext cx="2300748" cy="825910"/>
          </a:xfrm>
          <a:prstGeom prst="rect">
            <a:avLst/>
          </a:prstGeom>
        </p:spPr>
      </p:pic>
      <p:sp>
        <p:nvSpPr>
          <p:cNvPr id="2" name="Прямоугольник 1">
            <a:extLst>
              <a:ext uri="{FF2B5EF4-FFF2-40B4-BE49-F238E27FC236}">
                <a16:creationId xmlns:a16="http://schemas.microsoft.com/office/drawing/2014/main" id="{6373FFAE-F261-46FA-95D0-5425879FBE7A}"/>
              </a:ext>
            </a:extLst>
          </p:cNvPr>
          <p:cNvSpPr/>
          <p:nvPr/>
        </p:nvSpPr>
        <p:spPr>
          <a:xfrm>
            <a:off x="-1" y="103239"/>
            <a:ext cx="12191999" cy="6633354"/>
          </a:xfrm>
          <a:prstGeom prst="rect">
            <a:avLst/>
          </a:prstGeom>
        </p:spPr>
        <p:txBody>
          <a:bodyPr wrap="square">
            <a:spAutoFit/>
          </a:bodyPr>
          <a:lstStyle/>
          <a:p>
            <a:pPr algn="just">
              <a:lnSpc>
                <a:spcPct val="150000"/>
              </a:lnSpc>
            </a:pPr>
            <a:r>
              <a:rPr lang="uz-Latn-UZ" sz="2200" dirty="0">
                <a:latin typeface="Times New Roman" panose="02020603050405020304" pitchFamily="18" charset="0"/>
                <a:cs typeface="Times New Roman" panose="02020603050405020304" pitchFamily="18" charset="0"/>
              </a:rPr>
              <a:t>Quyosh panellarini tayyorlashda ishlatiladigan </a:t>
            </a:r>
            <a:r>
              <a:rPr lang="uz-Latn-UZ" sz="2200" b="1" dirty="0">
                <a:latin typeface="Times New Roman" panose="02020603050405020304" pitchFamily="18" charset="0"/>
                <a:cs typeface="Times New Roman" panose="02020603050405020304" pitchFamily="18" charset="0"/>
              </a:rPr>
              <a:t>yordamchi materiallar</a:t>
            </a:r>
            <a:r>
              <a:rPr lang="uz-Latn-UZ" sz="2200" dirty="0">
                <a:latin typeface="Times New Roman" panose="02020603050405020304" pitchFamily="18" charset="0"/>
                <a:cs typeface="Times New Roman" panose="02020603050405020304" pitchFamily="18" charset="0"/>
              </a:rPr>
              <a:t> quyidagilar:</a:t>
            </a:r>
          </a:p>
          <a:p>
            <a:pPr algn="just">
              <a:lnSpc>
                <a:spcPct val="150000"/>
              </a:lnSpc>
            </a:pPr>
            <a:r>
              <a:rPr lang="uz-Latn-UZ" sz="2200" b="1" dirty="0">
                <a:latin typeface="Times New Roman" panose="02020603050405020304" pitchFamily="18" charset="0"/>
                <a:cs typeface="Times New Roman" panose="02020603050405020304" pitchFamily="18" charset="0"/>
              </a:rPr>
              <a:t>1. Shisha Qoplamalar</a:t>
            </a:r>
          </a:p>
          <a:p>
            <a:pPr algn="just">
              <a:lnSpc>
                <a:spcPct val="150000"/>
              </a:lnSpc>
              <a:buFont typeface="Arial" panose="020B0604020202020204" pitchFamily="34" charset="0"/>
              <a:buChar char="•"/>
            </a:pPr>
            <a:r>
              <a:rPr lang="uz-Latn-UZ" sz="2200" dirty="0">
                <a:latin typeface="Times New Roman" panose="02020603050405020304" pitchFamily="18" charset="0"/>
                <a:cs typeface="Times New Roman" panose="02020603050405020304" pitchFamily="18" charset="0"/>
              </a:rPr>
              <a:t>Quyosh panellarining old tomoni ko‘pincha </a:t>
            </a:r>
            <a:r>
              <a:rPr lang="uz-Latn-UZ" sz="2200" b="1" dirty="0">
                <a:latin typeface="Times New Roman" panose="02020603050405020304" pitchFamily="18" charset="0"/>
                <a:cs typeface="Times New Roman" panose="02020603050405020304" pitchFamily="18" charset="0"/>
              </a:rPr>
              <a:t>temperlangan shisha</a:t>
            </a:r>
            <a:r>
              <a:rPr lang="uz-Latn-UZ" sz="2200" dirty="0">
                <a:latin typeface="Times New Roman" panose="02020603050405020304" pitchFamily="18" charset="0"/>
                <a:cs typeface="Times New Roman" panose="02020603050405020304" pitchFamily="18" charset="0"/>
              </a:rPr>
              <a:t> bilan qoplanadi, bu esa ularni tashqi shikastlanishlardan himoya qiladi. Temperlangan shisha yuqori mustahkamlikka ega bo‘lib, chang, yomg‘ir, qor va boshqa atrof-muhit ta’siridan panellarni saqlaydi.</a:t>
            </a:r>
          </a:p>
          <a:p>
            <a:pPr algn="just">
              <a:lnSpc>
                <a:spcPct val="150000"/>
              </a:lnSpc>
              <a:buFont typeface="Arial" panose="020B0604020202020204" pitchFamily="34" charset="0"/>
              <a:buChar char="•"/>
            </a:pPr>
            <a:r>
              <a:rPr lang="uz-Latn-UZ" sz="2200" dirty="0">
                <a:latin typeface="Times New Roman" panose="02020603050405020304" pitchFamily="18" charset="0"/>
                <a:cs typeface="Times New Roman" panose="02020603050405020304" pitchFamily="18" charset="0"/>
              </a:rPr>
              <a:t>Shisha quyosh nurlarini yutishga yordam beradi, ularni parchalamasdan o'tkazish uchun aniq shaffof bo'lishi kerak. Shuningdek, shisha qoplamalar UV nurlanishga qarshi himoya vazifasini ham bajaradi.</a:t>
            </a:r>
          </a:p>
          <a:p>
            <a:pPr algn="just">
              <a:lnSpc>
                <a:spcPct val="150000"/>
              </a:lnSpc>
            </a:pPr>
            <a:r>
              <a:rPr lang="uz-Latn-UZ" sz="2200" b="1" dirty="0">
                <a:latin typeface="Times New Roman" panose="02020603050405020304" pitchFamily="18" charset="0"/>
                <a:cs typeface="Times New Roman" panose="02020603050405020304" pitchFamily="18" charset="0"/>
              </a:rPr>
              <a:t>2. Polimerlar</a:t>
            </a:r>
          </a:p>
          <a:p>
            <a:pPr algn="just">
              <a:lnSpc>
                <a:spcPct val="150000"/>
              </a:lnSpc>
              <a:buFont typeface="Arial" panose="020B0604020202020204" pitchFamily="34" charset="0"/>
              <a:buChar char="•"/>
            </a:pPr>
            <a:r>
              <a:rPr lang="uz-Latn-UZ" sz="2200" dirty="0">
                <a:latin typeface="Times New Roman" panose="02020603050405020304" pitchFamily="18" charset="0"/>
                <a:cs typeface="Times New Roman" panose="02020603050405020304" pitchFamily="18" charset="0"/>
              </a:rPr>
              <a:t>Quyosh panellarining yuqori qatlamini qoplash uchun </a:t>
            </a:r>
            <a:r>
              <a:rPr lang="uz-Latn-UZ" sz="2200" b="1" dirty="0">
                <a:latin typeface="Times New Roman" panose="02020603050405020304" pitchFamily="18" charset="0"/>
                <a:cs typeface="Times New Roman" panose="02020603050405020304" pitchFamily="18" charset="0"/>
              </a:rPr>
              <a:t>polimerlar</a:t>
            </a:r>
            <a:r>
              <a:rPr lang="uz-Latn-UZ" sz="2200" dirty="0">
                <a:latin typeface="Times New Roman" panose="02020603050405020304" pitchFamily="18" charset="0"/>
                <a:cs typeface="Times New Roman" panose="02020603050405020304" pitchFamily="18" charset="0"/>
              </a:rPr>
              <a:t> ishlatiladi. Bu materiallar panellarga moslashuvchanlik beradi, shuningdek, panellarni namlik va boshqa ekologik zararli ta’sirlardan himoya qiladi.</a:t>
            </a:r>
          </a:p>
          <a:p>
            <a:pPr algn="just">
              <a:lnSpc>
                <a:spcPct val="150000"/>
              </a:lnSpc>
              <a:buFont typeface="Arial" panose="020B0604020202020204" pitchFamily="34" charset="0"/>
              <a:buChar char="•"/>
            </a:pPr>
            <a:r>
              <a:rPr lang="uz-Latn-UZ" sz="2200" dirty="0">
                <a:latin typeface="Times New Roman" panose="02020603050405020304" pitchFamily="18" charset="0"/>
                <a:cs typeface="Times New Roman" panose="02020603050405020304" pitchFamily="18" charset="0"/>
              </a:rPr>
              <a:t>Polimerlar orasida keng qo‘llaniladiganlardan biri </a:t>
            </a:r>
            <a:r>
              <a:rPr lang="uz-Latn-UZ" sz="2200" b="1" dirty="0">
                <a:latin typeface="Times New Roman" panose="02020603050405020304" pitchFamily="18" charset="0"/>
                <a:cs typeface="Times New Roman" panose="02020603050405020304" pitchFamily="18" charset="0"/>
              </a:rPr>
              <a:t>Etilen Vinil Asetat (EVA)</a:t>
            </a:r>
            <a:r>
              <a:rPr lang="uz-Latn-UZ" sz="2200" dirty="0">
                <a:latin typeface="Times New Roman" panose="02020603050405020304" pitchFamily="18" charset="0"/>
                <a:cs typeface="Times New Roman" panose="02020603050405020304" pitchFamily="18" charset="0"/>
              </a:rPr>
              <a:t> bo‘lib, u quyosh panelining hujayralarini bir-biriga bog‘laydi va namlik kirishining oldini oladi.</a:t>
            </a:r>
          </a:p>
        </p:txBody>
      </p:sp>
    </p:spTree>
    <p:extLst>
      <p:ext uri="{BB962C8B-B14F-4D97-AF65-F5344CB8AC3E}">
        <p14:creationId xmlns:p14="http://schemas.microsoft.com/office/powerpoint/2010/main" val="688096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hape 22">
            <a:extLst>
              <a:ext uri="{FF2B5EF4-FFF2-40B4-BE49-F238E27FC236}">
                <a16:creationId xmlns:a16="http://schemas.microsoft.com/office/drawing/2014/main" id="{A6D8C3A7-851C-49FE-ABA0-634B390A9B37}"/>
              </a:ext>
            </a:extLst>
          </p:cNvPr>
          <p:cNvPicPr/>
          <p:nvPr/>
        </p:nvPicPr>
        <p:blipFill>
          <a:blip r:embed="rId2"/>
          <a:stretch/>
        </p:blipFill>
        <p:spPr>
          <a:xfrm rot="5400000">
            <a:off x="10586883" y="5252883"/>
            <a:ext cx="879986" cy="2290915"/>
          </a:xfrm>
          <a:prstGeom prst="rect">
            <a:avLst/>
          </a:prstGeom>
        </p:spPr>
      </p:pic>
      <p:pic>
        <p:nvPicPr>
          <p:cNvPr id="8" name="Shape 22">
            <a:extLst>
              <a:ext uri="{FF2B5EF4-FFF2-40B4-BE49-F238E27FC236}">
                <a16:creationId xmlns:a16="http://schemas.microsoft.com/office/drawing/2014/main" id="{FE3094DC-CA04-42DA-A6FD-160B55CBDA9A}"/>
              </a:ext>
            </a:extLst>
          </p:cNvPr>
          <p:cNvPicPr/>
          <p:nvPr/>
        </p:nvPicPr>
        <p:blipFill>
          <a:blip r:embed="rId2"/>
          <a:stretch/>
        </p:blipFill>
        <p:spPr>
          <a:xfrm rot="16200000">
            <a:off x="715297" y="-715297"/>
            <a:ext cx="899652" cy="2330245"/>
          </a:xfrm>
          <a:prstGeom prst="rect">
            <a:avLst/>
          </a:prstGeom>
        </p:spPr>
      </p:pic>
      <p:sp>
        <p:nvSpPr>
          <p:cNvPr id="2" name="Прямоугольник 1">
            <a:extLst>
              <a:ext uri="{FF2B5EF4-FFF2-40B4-BE49-F238E27FC236}">
                <a16:creationId xmlns:a16="http://schemas.microsoft.com/office/drawing/2014/main" id="{85A39860-6F5D-4716-96D9-B74928C6A61B}"/>
              </a:ext>
            </a:extLst>
          </p:cNvPr>
          <p:cNvSpPr/>
          <p:nvPr/>
        </p:nvSpPr>
        <p:spPr>
          <a:xfrm>
            <a:off x="265471" y="206477"/>
            <a:ext cx="11503742" cy="6125523"/>
          </a:xfrm>
          <a:prstGeom prst="rect">
            <a:avLst/>
          </a:prstGeom>
        </p:spPr>
        <p:txBody>
          <a:bodyPr wrap="square">
            <a:spAutoFit/>
          </a:bodyPr>
          <a:lstStyle/>
          <a:p>
            <a:pPr algn="just">
              <a:lnSpc>
                <a:spcPct val="150000"/>
              </a:lnSpc>
            </a:pPr>
            <a:r>
              <a:rPr lang="uz-Latn-UZ" sz="2200" b="1" dirty="0">
                <a:latin typeface="Times New Roman" panose="02020603050405020304" pitchFamily="18" charset="0"/>
                <a:cs typeface="Times New Roman" panose="02020603050405020304" pitchFamily="18" charset="0"/>
              </a:rPr>
              <a:t>3. Metall Kontaktlar</a:t>
            </a:r>
          </a:p>
          <a:p>
            <a:pPr algn="just">
              <a:lnSpc>
                <a:spcPct val="150000"/>
              </a:lnSpc>
              <a:buFont typeface="Arial" panose="020B0604020202020204" pitchFamily="34" charset="0"/>
              <a:buChar char="•"/>
            </a:pPr>
            <a:r>
              <a:rPr lang="uz-Latn-UZ" sz="2200" dirty="0">
                <a:latin typeface="Times New Roman" panose="02020603050405020304" pitchFamily="18" charset="0"/>
                <a:cs typeface="Times New Roman" panose="02020603050405020304" pitchFamily="18" charset="0"/>
              </a:rPr>
              <a:t>Quyosh panellarida </a:t>
            </a:r>
            <a:r>
              <a:rPr lang="uz-Latn-UZ" sz="2200" b="1" dirty="0">
                <a:latin typeface="Times New Roman" panose="02020603050405020304" pitchFamily="18" charset="0"/>
                <a:cs typeface="Times New Roman" panose="02020603050405020304" pitchFamily="18" charset="0"/>
              </a:rPr>
              <a:t>elektr tokini uzatish uchun</a:t>
            </a:r>
            <a:r>
              <a:rPr lang="uz-Latn-UZ" sz="2200" dirty="0">
                <a:latin typeface="Times New Roman" panose="02020603050405020304" pitchFamily="18" charset="0"/>
                <a:cs typeface="Times New Roman" panose="02020603050405020304" pitchFamily="18" charset="0"/>
              </a:rPr>
              <a:t> metall kontaktlar kerak bo‘ladi. Bu odatda kumush yoki alyuminiy kabi yuqori o'tkazuvchanlikka ega metallar bilan amalga oshiriladi.</a:t>
            </a:r>
          </a:p>
          <a:p>
            <a:pPr algn="just">
              <a:lnSpc>
                <a:spcPct val="150000"/>
              </a:lnSpc>
              <a:buFont typeface="Arial" panose="020B0604020202020204" pitchFamily="34" charset="0"/>
              <a:buChar char="•"/>
            </a:pPr>
            <a:r>
              <a:rPr lang="uz-Latn-UZ" sz="2200" b="1" dirty="0">
                <a:latin typeface="Times New Roman" panose="02020603050405020304" pitchFamily="18" charset="0"/>
                <a:cs typeface="Times New Roman" panose="02020603050405020304" pitchFamily="18" charset="0"/>
              </a:rPr>
              <a:t>Kumush</a:t>
            </a:r>
            <a:r>
              <a:rPr lang="uz-Latn-UZ" sz="2200" dirty="0">
                <a:latin typeface="Times New Roman" panose="02020603050405020304" pitchFamily="18" charset="0"/>
                <a:cs typeface="Times New Roman" panose="02020603050405020304" pitchFamily="18" charset="0"/>
              </a:rPr>
              <a:t> yuqori o‘tkazuvchanligi tufayli odatda panellarning yuzasida elektron oqimini tez va samarali uzatadi. Biroq, uning qimmatligi sababli, boshqa arzonroq variantlar, masalan, alyuminiy yoki mis kontaktlar ham ishlatiladi.</a:t>
            </a:r>
          </a:p>
          <a:p>
            <a:pPr algn="just">
              <a:lnSpc>
                <a:spcPct val="150000"/>
              </a:lnSpc>
            </a:pPr>
            <a:r>
              <a:rPr lang="uz-Latn-UZ" sz="2200" b="1" dirty="0">
                <a:latin typeface="Times New Roman" panose="02020603050405020304" pitchFamily="18" charset="0"/>
                <a:cs typeface="Times New Roman" panose="02020603050405020304" pitchFamily="18" charset="0"/>
              </a:rPr>
              <a:t>4. EVA (Etilen Vinil Asetat) Qatlamlari</a:t>
            </a:r>
          </a:p>
          <a:p>
            <a:pPr algn="just">
              <a:lnSpc>
                <a:spcPct val="150000"/>
              </a:lnSpc>
              <a:buFont typeface="Arial" panose="020B0604020202020204" pitchFamily="34" charset="0"/>
              <a:buChar char="•"/>
            </a:pPr>
            <a:r>
              <a:rPr lang="uz-Latn-UZ" sz="2200" b="1" dirty="0">
                <a:latin typeface="Times New Roman" panose="02020603050405020304" pitchFamily="18" charset="0"/>
                <a:cs typeface="Times New Roman" panose="02020603050405020304" pitchFamily="18" charset="0"/>
              </a:rPr>
              <a:t>EVA</a:t>
            </a:r>
            <a:r>
              <a:rPr lang="uz-Latn-UZ" sz="2200" dirty="0">
                <a:latin typeface="Times New Roman" panose="02020603050405020304" pitchFamily="18" charset="0"/>
                <a:cs typeface="Times New Roman" panose="02020603050405020304" pitchFamily="18" charset="0"/>
              </a:rPr>
              <a:t> quyosh panellarining ichki qatlamlarini yopishtirishda ishlatiladi, bu esa quyosh hujayralarini mustahkamlash va uzoq muddatli mustahkamlikni ta’minlashga yordam beradi. EVA qatlami quyosh hujayralarini himoya qiladi va ularning qattiq sharoitlarda ham chidamli bo‘lishini ta’minlaydi.</a:t>
            </a:r>
          </a:p>
          <a:p>
            <a:pPr algn="just">
              <a:lnSpc>
                <a:spcPct val="150000"/>
              </a:lnSpc>
              <a:buFont typeface="Arial" panose="020B0604020202020204" pitchFamily="34" charset="0"/>
              <a:buChar char="•"/>
            </a:pPr>
            <a:r>
              <a:rPr lang="uz-Latn-UZ" sz="2200" dirty="0">
                <a:latin typeface="Times New Roman" panose="02020603050405020304" pitchFamily="18" charset="0"/>
                <a:cs typeface="Times New Roman" panose="02020603050405020304" pitchFamily="18" charset="0"/>
              </a:rPr>
              <a:t>EVA materialini tayyorlashda shaffoflik va moslashuvchanlikka katta e'tibor qaratiladi, shunda quyosh nurlari yo‘qolmasdan hujayralarga yetib borishi mumkin bo‘ladi.</a:t>
            </a:r>
          </a:p>
        </p:txBody>
      </p:sp>
    </p:spTree>
    <p:extLst>
      <p:ext uri="{BB962C8B-B14F-4D97-AF65-F5344CB8AC3E}">
        <p14:creationId xmlns:p14="http://schemas.microsoft.com/office/powerpoint/2010/main" val="4036290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22">
            <a:extLst>
              <a:ext uri="{FF2B5EF4-FFF2-40B4-BE49-F238E27FC236}">
                <a16:creationId xmlns:a16="http://schemas.microsoft.com/office/drawing/2014/main" id="{6317F565-BBA9-4857-A94B-5B1BD09E92CD}"/>
              </a:ext>
            </a:extLst>
          </p:cNvPr>
          <p:cNvPicPr/>
          <p:nvPr/>
        </p:nvPicPr>
        <p:blipFill>
          <a:blip r:embed="rId2"/>
          <a:stretch/>
        </p:blipFill>
        <p:spPr>
          <a:xfrm>
            <a:off x="9896168" y="0"/>
            <a:ext cx="2295831" cy="884903"/>
          </a:xfrm>
          <a:prstGeom prst="rect">
            <a:avLst/>
          </a:prstGeom>
        </p:spPr>
      </p:pic>
      <p:pic>
        <p:nvPicPr>
          <p:cNvPr id="6" name="Shape 22">
            <a:extLst>
              <a:ext uri="{FF2B5EF4-FFF2-40B4-BE49-F238E27FC236}">
                <a16:creationId xmlns:a16="http://schemas.microsoft.com/office/drawing/2014/main" id="{1C7649D9-5507-43DC-A65F-531A48ADB515}"/>
              </a:ext>
            </a:extLst>
          </p:cNvPr>
          <p:cNvPicPr/>
          <p:nvPr/>
        </p:nvPicPr>
        <p:blipFill>
          <a:blip r:embed="rId2"/>
          <a:stretch/>
        </p:blipFill>
        <p:spPr>
          <a:xfrm rot="10800000">
            <a:off x="0" y="6032089"/>
            <a:ext cx="2300748" cy="825910"/>
          </a:xfrm>
          <a:prstGeom prst="rect">
            <a:avLst/>
          </a:prstGeom>
        </p:spPr>
      </p:pic>
      <p:sp>
        <p:nvSpPr>
          <p:cNvPr id="2" name="Прямоугольник 1">
            <a:extLst>
              <a:ext uri="{FF2B5EF4-FFF2-40B4-BE49-F238E27FC236}">
                <a16:creationId xmlns:a16="http://schemas.microsoft.com/office/drawing/2014/main" id="{EA6D40AD-8153-4C71-BE07-CDB2BF897BD8}"/>
              </a:ext>
            </a:extLst>
          </p:cNvPr>
          <p:cNvSpPr/>
          <p:nvPr/>
        </p:nvSpPr>
        <p:spPr>
          <a:xfrm>
            <a:off x="181897" y="92028"/>
            <a:ext cx="8386916" cy="6673943"/>
          </a:xfrm>
          <a:prstGeom prst="rect">
            <a:avLst/>
          </a:prstGeom>
        </p:spPr>
        <p:txBody>
          <a:bodyPr wrap="square">
            <a:spAutoFit/>
          </a:bodyPr>
          <a:lstStyle/>
          <a:p>
            <a:pPr algn="just">
              <a:lnSpc>
                <a:spcPct val="150000"/>
              </a:lnSpc>
            </a:pPr>
            <a:r>
              <a:rPr lang="uz-Latn-UZ" sz="2400" b="1" dirty="0">
                <a:latin typeface="Times New Roman" panose="02020603050405020304" pitchFamily="18" charset="0"/>
                <a:cs typeface="Times New Roman" panose="02020603050405020304" pitchFamily="18" charset="0"/>
              </a:rPr>
              <a:t>5. Backsheet (Orqa Qatlam)</a:t>
            </a:r>
          </a:p>
          <a:p>
            <a:pPr algn="just">
              <a:lnSpc>
                <a:spcPct val="150000"/>
              </a:lnSpc>
              <a:buFont typeface="Arial" panose="020B0604020202020204" pitchFamily="34" charset="0"/>
              <a:buChar char="•"/>
            </a:pPr>
            <a:r>
              <a:rPr lang="uz-Latn-UZ" sz="2400" dirty="0">
                <a:latin typeface="Times New Roman" panose="02020603050405020304" pitchFamily="18" charset="0"/>
                <a:cs typeface="Times New Roman" panose="02020603050405020304" pitchFamily="18" charset="0"/>
              </a:rPr>
              <a:t>Quyosh panellarining orqa tomonini qoplash uchun ishlatiladigan </a:t>
            </a:r>
            <a:r>
              <a:rPr lang="uz-Latn-UZ" sz="2400" b="1" dirty="0">
                <a:latin typeface="Times New Roman" panose="02020603050405020304" pitchFamily="18" charset="0"/>
                <a:cs typeface="Times New Roman" panose="02020603050405020304" pitchFamily="18" charset="0"/>
              </a:rPr>
              <a:t>backsheet</a:t>
            </a:r>
            <a:r>
              <a:rPr lang="uz-Latn-UZ" sz="2400" dirty="0">
                <a:latin typeface="Times New Roman" panose="02020603050405020304" pitchFamily="18" charset="0"/>
                <a:cs typeface="Times New Roman" panose="02020603050405020304" pitchFamily="18" charset="0"/>
              </a:rPr>
              <a:t> qatlami quyosh panellarining mustahkamligini ta’minlaydi va tashqi zararli ta'sirlardan himoya qiladi.</a:t>
            </a:r>
          </a:p>
          <a:p>
            <a:pPr algn="just">
              <a:lnSpc>
                <a:spcPct val="150000"/>
              </a:lnSpc>
              <a:buFont typeface="Arial" panose="020B0604020202020204" pitchFamily="34" charset="0"/>
              <a:buChar char="•"/>
            </a:pPr>
            <a:r>
              <a:rPr lang="uz-Latn-UZ" sz="2400" dirty="0">
                <a:latin typeface="Times New Roman" panose="02020603050405020304" pitchFamily="18" charset="0"/>
                <a:cs typeface="Times New Roman" panose="02020603050405020304" pitchFamily="18" charset="0"/>
              </a:rPr>
              <a:t>Backsheet materiallari odatda polimerlardan tayyorlanadi va panellarning ichki qismlariga namlik yoki boshqa zararli moddalarning kirib ketishining oldini oladi.</a:t>
            </a:r>
          </a:p>
          <a:p>
            <a:pPr algn="just">
              <a:lnSpc>
                <a:spcPct val="150000"/>
              </a:lnSpc>
            </a:pPr>
            <a:r>
              <a:rPr lang="uz-Latn-UZ" sz="2400" b="1" dirty="0">
                <a:latin typeface="Times New Roman" panose="02020603050405020304" pitchFamily="18" charset="0"/>
                <a:cs typeface="Times New Roman" panose="02020603050405020304" pitchFamily="18" charset="0"/>
              </a:rPr>
              <a:t>6. Laminatsiya Materiallari</a:t>
            </a:r>
          </a:p>
          <a:p>
            <a:pPr algn="just">
              <a:lnSpc>
                <a:spcPct val="150000"/>
              </a:lnSpc>
              <a:buFont typeface="Arial" panose="020B0604020202020204" pitchFamily="34" charset="0"/>
              <a:buChar char="•"/>
            </a:pPr>
            <a:r>
              <a:rPr lang="uz-Latn-UZ" sz="2400" dirty="0">
                <a:latin typeface="Times New Roman" panose="02020603050405020304" pitchFamily="18" charset="0"/>
                <a:cs typeface="Times New Roman" panose="02020603050405020304" pitchFamily="18" charset="0"/>
              </a:rPr>
              <a:t>Quyosh panellarini to‘liq birlashtirish va ichki qismlarini himoya qilish uchun laminatsiya jarayonida yordamchi materiallar ishlatiladi. Laminatsiya hujayralarni qotiradi, ularni tashqi zararli ta’sirlardan saqlaydi va umrini uzaytiradi.</a:t>
            </a:r>
          </a:p>
        </p:txBody>
      </p:sp>
      <p:pic>
        <p:nvPicPr>
          <p:cNvPr id="1026" name="Picture 2" descr="Quyosh panellarining printsiplari va ular qanday ishlaydi - SHIELDEN">
            <a:extLst>
              <a:ext uri="{FF2B5EF4-FFF2-40B4-BE49-F238E27FC236}">
                <a16:creationId xmlns:a16="http://schemas.microsoft.com/office/drawing/2014/main" id="{3D00F6B1-2E9A-45FC-BD74-86A64C4755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0709" y="442451"/>
            <a:ext cx="3259393" cy="30971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Quyosh panellarini yaratish uchun ishlatiladigan turli xil materiallar -  bilim - DS yangi energiya">
            <a:extLst>
              <a:ext uri="{FF2B5EF4-FFF2-40B4-BE49-F238E27FC236}">
                <a16:creationId xmlns:a16="http://schemas.microsoft.com/office/drawing/2014/main" id="{4163CBDC-AD5A-45B5-A196-2C1BAEA28E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50710" y="3728269"/>
            <a:ext cx="3259392" cy="2687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009523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738</Words>
  <Application>Microsoft Office PowerPoint</Application>
  <PresentationFormat>Широкоэкранный</PresentationFormat>
  <Paragraphs>47</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ASUS</dc:creator>
  <cp:lastModifiedBy>ASUS</cp:lastModifiedBy>
  <cp:revision>10</cp:revision>
  <dcterms:created xsi:type="dcterms:W3CDTF">2024-10-24T17:04:47Z</dcterms:created>
  <dcterms:modified xsi:type="dcterms:W3CDTF">2024-11-11T05:40:15Z</dcterms:modified>
</cp:coreProperties>
</file>